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559675" cy="10691813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26675" cy="73726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73BF0-8E50-4BF3-970E-152D0D7547C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A48FB9-36B8-4D68-BD4B-ED52E90613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4451B-496D-404C-9BCD-BA1421CCB9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4A7F932-9A55-4025-A460-9E6C8E829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BB0B83-4D2E-4F03-99E7-E2C07CF0F4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6F304-7C73-47A2-AC03-02F1A1716A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B7590-0D19-4B10-B8E3-3AB96AA0B1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18537-162E-4E03-9BB5-41C0C5140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2B0D6-7051-4E5B-82B0-E9F0912AD1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46094-45AB-42B1-86E3-E06015189E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533E7-B762-43D1-BA3D-144CD066F1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E8972-F0D0-4739-9242-44BFC035A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F95C2-B927-47FB-8D19-A3B9A1910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D098A6B-D181-49A1-BD13-5EBD9AD6406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COMBINE:Leveraging the power of wireless peers through Collaborative downloading</a:t>
            </a:r>
          </a:p>
        </p:txBody>
      </p:sp>
      <p:sp>
        <p:nvSpPr>
          <p:cNvPr id="3075" name="Rectangle 3"/>
          <p:cNvSpPr>
            <a:spLocks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Ganesh A. et. 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Accounting</a:t>
            </a:r>
          </a:p>
        </p:txBody>
      </p:sp>
      <p:sp>
        <p:nvSpPr>
          <p:cNvPr id="1229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Requirements</a:t>
            </a:r>
          </a:p>
          <a:p>
            <a:pPr lvl="1"/>
            <a:r>
              <a:rPr lang="en-US"/>
              <a:t>Storing credits</a:t>
            </a:r>
          </a:p>
          <a:p>
            <a:pPr lvl="1"/>
            <a:r>
              <a:rPr lang="en-US"/>
              <a:t>Cheat-proof</a:t>
            </a:r>
          </a:p>
          <a:p>
            <a:pPr lvl="1"/>
            <a:r>
              <a:rPr lang="en-US"/>
              <a:t>Privacy</a:t>
            </a:r>
          </a:p>
          <a:p>
            <a:pPr lvl="1"/>
            <a:r>
              <a:rPr lang="en-US"/>
              <a:t>Flexibility</a:t>
            </a:r>
          </a:p>
          <a:p>
            <a:pPr lvl="1"/>
            <a:r>
              <a:rPr lang="en-US"/>
              <a:t>Efficiency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Accounting in COMBINE</a:t>
            </a:r>
          </a:p>
        </p:txBody>
      </p:sp>
      <p:sp>
        <p:nvSpPr>
          <p:cNvPr id="1331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Central authority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issues public/private key pairs upon presentation of a proof of identity.</a:t>
            </a:r>
          </a:p>
          <a:p>
            <a:pPr>
              <a:lnSpc>
                <a:spcPct val="80000"/>
              </a:lnSpc>
            </a:pPr>
            <a:r>
              <a:rPr lang="en-US" sz="2400"/>
              <a:t>Accounting server</a:t>
            </a:r>
          </a:p>
          <a:p>
            <a:pPr lvl="1">
              <a:lnSpc>
                <a:spcPct val="80000"/>
              </a:lnSpc>
            </a:pPr>
            <a:r>
              <a:rPr lang="en-US" sz="2100"/>
              <a:t>keeps track of credits/debits accrued by each user.</a:t>
            </a:r>
          </a:p>
          <a:p>
            <a:pPr>
              <a:lnSpc>
                <a:spcPct val="80000"/>
              </a:lnSpc>
            </a:pPr>
            <a:r>
              <a:rPr lang="en-US" sz="2400"/>
              <a:t>If an initiator finds the a collaborator's bid to be acceptable,it initiates the process of having the collaborator download content for it</a:t>
            </a:r>
          </a:p>
          <a:p>
            <a:pPr>
              <a:lnSpc>
                <a:spcPct val="80000"/>
              </a:lnSpc>
            </a:pPr>
            <a:r>
              <a:rPr lang="en-US" sz="2400"/>
              <a:t>Initiator issues a signed note of credit termed an IOU</a:t>
            </a:r>
          </a:p>
          <a:p>
            <a:pPr>
              <a:lnSpc>
                <a:spcPct val="80000"/>
              </a:lnSpc>
            </a:pPr>
            <a:r>
              <a:rPr lang="en-US" sz="2400"/>
              <a:t>The collaborator transmits the IOUs to the accounting server for redemption.</a:t>
            </a:r>
          </a:p>
          <a:p>
            <a:pPr>
              <a:lnSpc>
                <a:spcPct val="80000"/>
              </a:lnSpc>
            </a:pPr>
            <a:r>
              <a:rPr lang="en-US" sz="2400"/>
              <a:t>IOU={key</a:t>
            </a:r>
            <a:r>
              <a:rPr lang="en-US" sz="2400" baseline="-25000"/>
              <a:t>pub</a:t>
            </a:r>
            <a:r>
              <a:rPr lang="en-US" sz="2400"/>
              <a:t>,amount,h(x),seq,exp,sign</a:t>
            </a:r>
            <a:r>
              <a:rPr lang="en-US" sz="2400" baseline="-25000"/>
              <a:t>kpriv</a:t>
            </a:r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>
            <p:ph type="title"/>
          </p:nvPr>
        </p:nvSpPr>
        <p:spPr>
          <a:xfrm>
            <a:off x="457200" y="274638"/>
            <a:ext cx="8229600" cy="857250"/>
          </a:xfrm>
        </p:spPr>
        <p:txBody>
          <a:bodyPr/>
          <a:lstStyle/>
          <a:p>
            <a:r>
              <a:rPr lang="en-US" sz="3200"/>
              <a:t>Group formation algorithm</a:t>
            </a:r>
          </a:p>
        </p:txBody>
      </p:sp>
      <p:sp>
        <p:nvSpPr>
          <p:cNvPr id="14339" name="Rectangle 3"/>
          <p:cNvSpPr>
            <a:spLocks noChangeArrowheads="1"/>
          </p:cNvSpPr>
          <p:nvPr>
            <p:ph type="body" idx="1"/>
          </p:nvPr>
        </p:nvSpPr>
        <p:spPr>
          <a:xfrm>
            <a:off x="457200" y="1133475"/>
            <a:ext cx="8229600" cy="4994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Each node i periodically wakes up its WLAN card and broadcast </a:t>
            </a:r>
            <a:r>
              <a:rPr lang="en-US" sz="2000" i="1"/>
              <a:t>I-am-alive</a:t>
            </a:r>
            <a:r>
              <a:rPr lang="en-US" sz="2000"/>
              <a:t> message which includes-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TC</a:t>
            </a:r>
            <a:r>
              <a:rPr lang="en-US" sz="1700" baseline="-25000"/>
              <a:t>i</a:t>
            </a:r>
            <a:r>
              <a:rPr lang="en-US" sz="1700"/>
              <a:t>- cost of downloading one unit of data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B</a:t>
            </a:r>
            <a:r>
              <a:rPr lang="en-US" sz="1700" baseline="-25000"/>
              <a:t>i</a:t>
            </a:r>
            <a:r>
              <a:rPr lang="en-US" sz="1700"/>
              <a:t>- WWAN speed it can offer</a:t>
            </a:r>
          </a:p>
          <a:p>
            <a:pPr>
              <a:lnSpc>
                <a:spcPct val="80000"/>
              </a:lnSpc>
            </a:pPr>
            <a:r>
              <a:rPr lang="en-US" sz="2000"/>
              <a:t>On receiving a an </a:t>
            </a:r>
            <a:r>
              <a:rPr lang="en-US" sz="2000" i="1"/>
              <a:t>I-am-alive </a:t>
            </a:r>
            <a:r>
              <a:rPr lang="en-US" sz="2000"/>
              <a:t>message the initiator responds with a CCHECK message containing-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The URL of the file that needs to be downloaded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The time after which it will reply to the node with a collaboration acknowledgement.</a:t>
            </a:r>
          </a:p>
          <a:p>
            <a:pPr>
              <a:lnSpc>
                <a:spcPct val="80000"/>
              </a:lnSpc>
            </a:pPr>
            <a:r>
              <a:rPr lang="en-US" sz="2000"/>
              <a:t>On receiving CCHECK, the device checks its local cache for the URL mentioned in the message and if it is there and up-to-date then it informs the initiator of the availability.</a:t>
            </a:r>
          </a:p>
          <a:p>
            <a:pPr>
              <a:lnSpc>
                <a:spcPct val="80000"/>
              </a:lnSpc>
            </a:pPr>
            <a:r>
              <a:rPr lang="en-US" sz="2000"/>
              <a:t>Initiator evaluates all the </a:t>
            </a:r>
            <a:r>
              <a:rPr lang="en-US" sz="2000" i="1"/>
              <a:t>I-am-alive</a:t>
            </a:r>
            <a:r>
              <a:rPr lang="en-US" sz="2000"/>
              <a:t> message and selects the group of collaborators.</a:t>
            </a:r>
          </a:p>
          <a:p>
            <a:pPr>
              <a:lnSpc>
                <a:spcPct val="80000"/>
              </a:lnSpc>
            </a:pPr>
            <a:r>
              <a:rPr lang="en-US" sz="2000"/>
              <a:t>Initiator sends out CACK message to all selected collaborators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700" i="1"/>
              <a:t>		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Group selection criteria</a:t>
            </a:r>
          </a:p>
        </p:txBody>
      </p:sp>
      <p:sp>
        <p:nvSpPr>
          <p:cNvPr id="1536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Assume the user wants to download a file of size F and he is willing to incur a cost of C to do so.</a:t>
            </a:r>
          </a:p>
          <a:p>
            <a:r>
              <a:rPr lang="en-US" sz="2400"/>
              <a:t>Threshold-based group selection:</a:t>
            </a:r>
          </a:p>
          <a:p>
            <a:pPr lvl="1"/>
            <a:r>
              <a:rPr lang="en-US" sz="2100"/>
              <a:t>Initiator calculates TC' = C/F</a:t>
            </a:r>
          </a:p>
          <a:p>
            <a:pPr lvl="1"/>
            <a:r>
              <a:rPr lang="en-US" sz="2100"/>
              <a:t>All nodes whose bids contain TC value less than TC' are selected and sorted in descending order and the first n nodes are selected.</a:t>
            </a:r>
          </a:p>
          <a:p>
            <a:r>
              <a:rPr lang="en-US" sz="2400"/>
              <a:t>Opportunistic group selection</a:t>
            </a:r>
          </a:p>
          <a:p>
            <a:pPr lvl="1"/>
            <a:r>
              <a:rPr lang="en-US" sz="2100"/>
              <a:t>each collaborator i, working in parallel, downloads x</a:t>
            </a:r>
            <a:r>
              <a:rPr lang="en-US" sz="2100" baseline="-25000"/>
              <a:t>i</a:t>
            </a:r>
            <a:r>
              <a:rPr lang="en-US" sz="2100"/>
              <a:t> with bandwidth B</a:t>
            </a:r>
            <a:r>
              <a:rPr lang="en-US" sz="2100" baseline="-25000"/>
              <a:t>i</a:t>
            </a:r>
          </a:p>
          <a:p>
            <a:pPr lvl="1"/>
            <a:r>
              <a:rPr lang="en-US" sz="2100"/>
              <a:t>Total ttime taken to download the file -</a:t>
            </a:r>
          </a:p>
          <a:p>
            <a:pPr lvl="2"/>
            <a:r>
              <a:rPr lang="en-US" sz="1800"/>
              <a:t>max(x</a:t>
            </a:r>
            <a:r>
              <a:rPr lang="en-US" sz="1800" baseline="-25000"/>
              <a:t>1</a:t>
            </a:r>
            <a:r>
              <a:rPr lang="en-US" sz="1800"/>
              <a:t>/B</a:t>
            </a:r>
            <a:r>
              <a:rPr lang="en-US" sz="1800" baseline="-25000"/>
              <a:t>1</a:t>
            </a:r>
            <a:r>
              <a:rPr lang="en-US" sz="1800"/>
              <a:t>,x</a:t>
            </a:r>
            <a:r>
              <a:rPr lang="en-US" sz="1800" baseline="-25000"/>
              <a:t>2</a:t>
            </a:r>
            <a:r>
              <a:rPr lang="en-US" sz="1800"/>
              <a:t>/B</a:t>
            </a:r>
            <a:r>
              <a:rPr lang="en-US" sz="1800" baseline="-25000"/>
              <a:t>2</a:t>
            </a:r>
            <a:r>
              <a:rPr lang="en-US" sz="1800"/>
              <a:t>,....,x</a:t>
            </a:r>
            <a:r>
              <a:rPr lang="en-US" sz="1800" baseline="-25000"/>
              <a:t>N</a:t>
            </a:r>
            <a:r>
              <a:rPr lang="en-US" sz="1800"/>
              <a:t>/B</a:t>
            </a:r>
            <a:r>
              <a:rPr lang="en-US" sz="1800" baseline="-25000"/>
              <a:t>N</a:t>
            </a:r>
            <a:r>
              <a:rPr lang="en-US" sz="1800"/>
              <a:t>)</a:t>
            </a:r>
            <a:endParaRPr lang="en-US" sz="1800" baseline="-2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>
            <p:ph type="body" sz="half" idx="1"/>
          </p:nvPr>
        </p:nvSpPr>
        <p:spPr>
          <a:xfrm>
            <a:off x="457200" y="1600200"/>
            <a:ext cx="7581900" cy="4525963"/>
          </a:xfrm>
        </p:spPr>
        <p:txBody>
          <a:bodyPr/>
          <a:lstStyle/>
          <a:p>
            <a:r>
              <a:rPr lang="en-US" sz="2400"/>
              <a:t>Determine optimal values of x</a:t>
            </a:r>
            <a:r>
              <a:rPr lang="en-US" sz="2400" baseline="-25000"/>
              <a:t>i</a:t>
            </a:r>
            <a:r>
              <a:rPr lang="en-US" sz="2400"/>
              <a:t>, i=1....Nso as to minimize the total time subject to the constraints</a:t>
            </a:r>
          </a:p>
          <a:p>
            <a:pPr>
              <a:buFontTx/>
              <a:buNone/>
            </a:pPr>
            <a:endParaRPr lang="en-US" sz="2400" baseline="-25000"/>
          </a:p>
        </p:txBody>
      </p:sp>
      <p:sp>
        <p:nvSpPr>
          <p:cNvPr id="16387" name="Rectangle 3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4" descr="cb1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246188" y="3000375"/>
            <a:ext cx="5468937" cy="2368550"/>
          </a:xfrm>
          <a:noFill/>
          <a:ln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Work distribution</a:t>
            </a:r>
          </a:p>
        </p:txBody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Work-Queue algorithm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Initiator gets the total file size to be downloaded and forms a work queue with fixed equal size byte ranges of the file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Collaborators query the initiator and pick up the next available item from the work-queue, download the amount of data as specified in its work-item and return it to the initiator.</a:t>
            </a:r>
          </a:p>
          <a:p>
            <a:pPr lvl="1">
              <a:lnSpc>
                <a:spcPct val="90000"/>
              </a:lnSpc>
            </a:pPr>
            <a:r>
              <a:rPr lang="en-US" sz="2100"/>
              <a:t>Each collaborator picks up more work when it is done with its current work item, and keeps working until the queue is empty.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Opportunistic algorithm</a:t>
            </a:r>
          </a:p>
          <a:p>
            <a:pPr lvl="1"/>
            <a:r>
              <a:rPr lang="en-US" sz="2100"/>
              <a:t>follows directly from the opportunistic group selection.</a:t>
            </a:r>
          </a:p>
          <a:p>
            <a:pPr lvl="1"/>
            <a:r>
              <a:rPr lang="en-US" sz="2100"/>
              <a:t>rather than solve the optimization and compute the work allocation just once for the entire file, it is solved repeatedly over smaller partitions of the file.</a:t>
            </a:r>
          </a:p>
          <a:p>
            <a:pPr lvl="1"/>
            <a:r>
              <a:rPr lang="en-US" sz="2100"/>
              <a:t>The initiator divides the file of size F into fixed-size partitions of size p bytes each and apportions to each partition a cost budget of (C/F )p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evaluation</a:t>
            </a:r>
          </a:p>
        </p:txBody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Group formation</a:t>
            </a:r>
          </a:p>
          <a:p>
            <a:pPr lvl="1"/>
            <a:r>
              <a:rPr lang="en-US"/>
              <a:t>collaborators overload the SSID field of wi-fi beacons with cost and WWAN speed information</a:t>
            </a:r>
          </a:p>
          <a:p>
            <a:pPr lvl="1"/>
            <a:r>
              <a:rPr lang="en-US"/>
              <a:t>initiator listens to </a:t>
            </a:r>
            <a:r>
              <a:rPr lang="en-US" i="1"/>
              <a:t>I-am-alive </a:t>
            </a:r>
            <a:r>
              <a:rPr lang="en-US"/>
              <a:t>beacons for 4 secs</a:t>
            </a:r>
          </a:p>
          <a:p>
            <a:pPr lvl="1"/>
            <a:r>
              <a:rPr lang="en-US"/>
              <a:t>total time for group formation on average takes less than 8 secs.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chunk size</a:t>
            </a:r>
          </a:p>
        </p:txBody>
      </p:sp>
      <p:pic>
        <p:nvPicPr>
          <p:cNvPr id="20483" name="Picture 3" descr="cb2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51000" y="1600200"/>
            <a:ext cx="5842000" cy="4525963"/>
          </a:xfrm>
          <a:noFill/>
          <a:ln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HTTP throughput and speed-up</a:t>
            </a:r>
          </a:p>
        </p:txBody>
      </p:sp>
      <p:pic>
        <p:nvPicPr>
          <p:cNvPr id="21507" name="Picture 3" descr="cb3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1288" y="2097088"/>
            <a:ext cx="4508500" cy="3719512"/>
          </a:xfrm>
          <a:noFill/>
          <a:ln/>
        </p:spPr>
      </p:pic>
      <p:pic>
        <p:nvPicPr>
          <p:cNvPr id="21508" name="Picture 4" descr="cb4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9788" y="2255838"/>
            <a:ext cx="4341812" cy="2943225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09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Mobile devices are equipped with multiple wireless network interfaces</a:t>
            </a:r>
          </a:p>
          <a:p>
            <a:pPr lvl="1"/>
            <a:r>
              <a:rPr lang="en-US"/>
              <a:t>WLAN interaces.(802.11,Bluetooth)</a:t>
            </a:r>
          </a:p>
          <a:p>
            <a:pPr lvl="1"/>
            <a:r>
              <a:rPr lang="en-US"/>
              <a:t>WWAN interfaces.(GPRS)</a:t>
            </a:r>
          </a:p>
          <a:p>
            <a:r>
              <a:rPr lang="en-US"/>
              <a:t>WLAN offers much higher speeds than WWAN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Work-queue vs Optimized work distribution</a:t>
            </a:r>
          </a:p>
        </p:txBody>
      </p:sp>
      <p:pic>
        <p:nvPicPr>
          <p:cNvPr id="22531" name="Picture 3" descr="cb5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06500" y="1600200"/>
            <a:ext cx="6678613" cy="5116513"/>
          </a:xfrm>
          <a:noFill/>
          <a:ln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Agility and adaptation</a:t>
            </a:r>
          </a:p>
        </p:txBody>
      </p:sp>
      <p:pic>
        <p:nvPicPr>
          <p:cNvPr id="23555" name="Picture 3" descr="cb6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27113" y="1747838"/>
            <a:ext cx="7231062" cy="4583112"/>
          </a:xfrm>
          <a:noFill/>
          <a:ln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b7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1423988" y="738188"/>
            <a:ext cx="6296025" cy="4924425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cryptography</a:t>
            </a:r>
          </a:p>
        </p:txBody>
      </p:sp>
      <p:sp>
        <p:nvSpPr>
          <p:cNvPr id="25603" name="Rectangle 3"/>
          <p:cNvSpPr>
            <a:spLocks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Elliptic curve digital security algorithm(ECDSA) has better performance than RSA for mobile systems.</a:t>
            </a:r>
          </a:p>
        </p:txBody>
      </p:sp>
      <p:pic>
        <p:nvPicPr>
          <p:cNvPr id="25604" name="Picture 4" descr="cb8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497388" y="2524125"/>
            <a:ext cx="4189412" cy="1606550"/>
          </a:xfrm>
          <a:noFill/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Estimation of battery depletion</a:t>
            </a:r>
          </a:p>
        </p:txBody>
      </p:sp>
      <p:sp>
        <p:nvSpPr>
          <p:cNvPr id="2662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estimate BD</a:t>
            </a:r>
            <a:r>
              <a:rPr lang="en-US" baseline="-25000"/>
              <a:t>t</a:t>
            </a:r>
            <a:r>
              <a:rPr lang="en-US"/>
              <a:t> and BD</a:t>
            </a:r>
            <a:r>
              <a:rPr lang="en-US" baseline="-25000"/>
              <a:t>d</a:t>
            </a:r>
            <a:r>
              <a:rPr lang="en-US"/>
              <a:t> using controlled calibration experiments.</a:t>
            </a:r>
            <a:endParaRPr lang="en-US" baseline="-25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Security</a:t>
            </a:r>
          </a:p>
          <a:p>
            <a:pPr lvl="1"/>
            <a:r>
              <a:rPr lang="en-US"/>
              <a:t>issue of privacy</a:t>
            </a:r>
          </a:p>
          <a:p>
            <a:pPr lvl="1"/>
            <a:r>
              <a:rPr lang="en-US"/>
              <a:t>issue of confidentiality</a:t>
            </a:r>
          </a:p>
          <a:p>
            <a:pPr lvl="1"/>
            <a:r>
              <a:rPr lang="en-US"/>
              <a:t>ensuring authenticity</a:t>
            </a:r>
          </a:p>
          <a:p>
            <a:r>
              <a:rPr lang="en-US"/>
              <a:t>User interface</a:t>
            </a:r>
          </a:p>
          <a:p>
            <a:r>
              <a:rPr lang="en-US"/>
              <a:t>WWAN service providers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</a:t>
            </a:r>
          </a:p>
        </p:txBody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 system for collaborative downloading that uses both WLAN and WWAN in combination in an attempt to bridge the range-speed dichotomy</a:t>
            </a:r>
          </a:p>
          <a:p>
            <a:pPr>
              <a:lnSpc>
                <a:spcPct val="80000"/>
              </a:lnSpc>
            </a:pPr>
            <a:r>
              <a:rPr lang="en-US" sz="2800"/>
              <a:t>Nodes in close vicinity use high speed WLAN to discover each other,form collaborative group and stripe traffic across the WWAN links.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increases effective WAN download speed,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Contributions</a:t>
            </a:r>
          </a:p>
        </p:txBody>
      </p:sp>
      <p:sp>
        <p:nvSpPr>
          <p:cNvPr id="614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Cost modeling</a:t>
            </a:r>
          </a:p>
          <a:p>
            <a:pPr lvl="1"/>
            <a:r>
              <a:rPr lang="en-US" sz="2000"/>
              <a:t>By contributing its WWAN bandwidth for the benefit of other peers, a node both monetary and energy cost which needs to be accounted for.</a:t>
            </a:r>
          </a:p>
          <a:p>
            <a:r>
              <a:rPr lang="en-US" sz="2200"/>
              <a:t>Accounting</a:t>
            </a:r>
          </a:p>
          <a:p>
            <a:pPr lvl="1"/>
            <a:r>
              <a:rPr lang="en-US" sz="1900"/>
              <a:t>The cost computed forms the basis of a market wherein nodes buy and sell WWAN bandwidth resources. Need to keep track of the credits earned or debits incurred.</a:t>
            </a:r>
          </a:p>
          <a:p>
            <a:r>
              <a:rPr lang="en-US" sz="2200"/>
              <a:t>Collaboration group formation</a:t>
            </a:r>
          </a:p>
          <a:p>
            <a:r>
              <a:rPr lang="en-US" sz="2200"/>
              <a:t>Striping protocol</a:t>
            </a:r>
          </a:p>
          <a:p>
            <a:pPr lvl="1"/>
            <a:r>
              <a:rPr lang="en-US" sz="1900"/>
              <a:t>a workload distribution algorithm to farm out work across the participants in the collaboration group</a:t>
            </a:r>
            <a:endParaRPr lang="en-US" sz="1700"/>
          </a:p>
          <a:p>
            <a:pPr lvl="1"/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Setting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requester seeks to utilize the WWAN links of one or more collaborators.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 collaborator contributes its WWAN bandwidth only when it is not in use.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need for incentives</a:t>
            </a:r>
          </a:p>
          <a:p>
            <a:pPr>
              <a:lnSpc>
                <a:spcPct val="90000"/>
              </a:lnSpc>
            </a:pPr>
            <a:r>
              <a:rPr lang="en-US" sz="2400"/>
              <a:t>Each collaborator estimates its cost of providing help and communicates it to the initiator.</a:t>
            </a:r>
          </a:p>
          <a:p>
            <a:pPr>
              <a:lnSpc>
                <a:spcPct val="90000"/>
              </a:lnSpc>
            </a:pPr>
            <a:r>
              <a:rPr lang="en-US" sz="2400"/>
              <a:t>Initiator compares the bids from the collaborators and chooses the best one and proceed to form a collaboration group.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COMBINE includes accounting mechanism where initiator issues signed IOUs to the collaborators.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Once a collaboration group is formed COMBINE uses a work-queue algorithm to distribute work across collaborators.</a:t>
            </a:r>
          </a:p>
          <a:p>
            <a:r>
              <a:rPr lang="en-US" sz="2800"/>
              <a:t>COMBINE uses HTTP byte-range requests to stripe traffic across multiple WAN links.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cost</a:t>
            </a:r>
          </a:p>
        </p:txBody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Appropriately model the cost of sharing bandwidth so that the offered price ishigh enough to compensate the collaborator but not high enough to be unattractive to the initiator.</a:t>
            </a:r>
          </a:p>
          <a:p>
            <a:r>
              <a:rPr lang="en-US" sz="2400"/>
              <a:t>Two principal costs that a collaborator incurs</a:t>
            </a:r>
          </a:p>
          <a:p>
            <a:pPr lvl="1"/>
            <a:r>
              <a:rPr lang="en-US" sz="2100"/>
              <a:t>cost of transferring data on the WWAN link.</a:t>
            </a:r>
          </a:p>
          <a:p>
            <a:pPr lvl="2"/>
            <a:r>
              <a:rPr lang="en-US" sz="1800"/>
              <a:t>depends on the tariff structure imposed by the service </a:t>
            </a:r>
          </a:p>
          <a:p>
            <a:pPr lvl="1"/>
            <a:r>
              <a:rPr lang="en-US" sz="2100"/>
              <a:t>opportunity cost of expending battery energy on behalf of a peer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Unifying monetary and energy cost</a:t>
            </a:r>
          </a:p>
        </p:txBody>
      </p:sp>
      <p:sp>
        <p:nvSpPr>
          <p:cNvPr id="10243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Both energy and money are valuable resources but are quantified in different units that need to be reconciled.</a:t>
            </a:r>
          </a:p>
          <a:p>
            <a:r>
              <a:rPr lang="en-US" sz="2400"/>
              <a:t>Opportunity cost would be lower for a user who is idling compared to a user who needs to use the device at any cost.</a:t>
            </a:r>
          </a:p>
          <a:p>
            <a:pPr lvl="1"/>
            <a:r>
              <a:rPr lang="en-US" sz="2100"/>
              <a:t>modeled as the function of the fraction of battery energy remaining (BR)</a:t>
            </a:r>
          </a:p>
          <a:p>
            <a:r>
              <a:rPr lang="en-US" sz="2400"/>
              <a:t>Monetary cost (MC) of performing a data transfer is unified with the opportunity cost and toatal cost TC is expressed as MC/BR</a:t>
            </a:r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Estimating battery depletion</a:t>
            </a:r>
          </a:p>
        </p:txBody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battery depletion (BD)</a:t>
            </a:r>
          </a:p>
          <a:p>
            <a:r>
              <a:rPr lang="en-US" sz="2400"/>
              <a:t>BD=(time_</a:t>
            </a:r>
            <a:r>
              <a:rPr lang="en-US" sz="2000"/>
              <a:t>elapsed</a:t>
            </a:r>
            <a:r>
              <a:rPr lang="en-US" sz="2400"/>
              <a:t>*BD</a:t>
            </a:r>
            <a:r>
              <a:rPr lang="en-US" sz="2400" baseline="-25000"/>
              <a:t>t</a:t>
            </a:r>
            <a:r>
              <a:rPr lang="en-US" sz="2400"/>
              <a:t>)+(bytes_sent_or_recd*BD</a:t>
            </a:r>
            <a:r>
              <a:rPr lang="en-US" sz="2400" baseline="-25000"/>
              <a:t>d</a:t>
            </a:r>
            <a:r>
              <a:rPr lang="en-US" sz="2400"/>
              <a:t>)</a:t>
            </a:r>
          </a:p>
          <a:p>
            <a:r>
              <a:rPr lang="en-US" sz="2400"/>
              <a:t>energy characteristics of WLAN and WWAN are likely to be different.</a:t>
            </a:r>
          </a:p>
          <a:p>
            <a:r>
              <a:rPr lang="en-US" sz="2400"/>
              <a:t>BD=(time_elapsed*BD</a:t>
            </a:r>
            <a:r>
              <a:rPr lang="en-US" sz="2400" baseline="-25000"/>
              <a:t>t</a:t>
            </a:r>
            <a:r>
              <a:rPr lang="en-US" sz="2400"/>
              <a:t>)+(bytes_sent_or_recd</a:t>
            </a:r>
            <a:r>
              <a:rPr lang="en-US" sz="2400" baseline="-25000"/>
              <a:t>WLAN</a:t>
            </a:r>
            <a:r>
              <a:rPr lang="en-US" sz="2400"/>
              <a:t>*BD</a:t>
            </a:r>
            <a:r>
              <a:rPr lang="en-US" sz="2400" baseline="-25000"/>
              <a:t>d_WLAN</a:t>
            </a:r>
            <a:r>
              <a:rPr lang="en-US" sz="2400"/>
              <a:t>)+(bytes_sent_or_recd</a:t>
            </a:r>
            <a:r>
              <a:rPr lang="en-US" sz="2400" baseline="-25000"/>
              <a:t>WWAN</a:t>
            </a:r>
            <a:r>
              <a:rPr lang="en-US" sz="2400"/>
              <a:t>*BD</a:t>
            </a:r>
            <a:r>
              <a:rPr lang="en-US" sz="2400" baseline="-25000"/>
              <a:t>d_WWAN</a:t>
            </a:r>
            <a:r>
              <a:rPr lang="en-US" sz="240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1046</Words>
  <Characters>0</Characters>
  <Application>WPS Office</Application>
  <DocSecurity>0</DocSecurity>
  <PresentationFormat>On-screen Show (4:3)</PresentationFormat>
  <Lines>0</Lines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SimSun</vt:lpstr>
      <vt:lpstr>DejaVu Sans</vt:lpstr>
      <vt:lpstr>Droid Sans Armenian</vt:lpstr>
      <vt:lpstr>FZShuSong-Z01</vt:lpstr>
      <vt:lpstr>OpenSymbol</vt:lpstr>
      <vt:lpstr>esint10</vt:lpstr>
      <vt:lpstr>OpenSymbol</vt:lpstr>
      <vt:lpstr>Default Design</vt:lpstr>
      <vt:lpstr>COMBINE:Leveraging the power of wireless peers through Collaborative downloading</vt:lpstr>
      <vt:lpstr>Introduction</vt:lpstr>
      <vt:lpstr>COMBINE</vt:lpstr>
      <vt:lpstr>Contributions</vt:lpstr>
      <vt:lpstr>Overview</vt:lpstr>
      <vt:lpstr>Slide 6</vt:lpstr>
      <vt:lpstr>Modeling cost</vt:lpstr>
      <vt:lpstr>Unifying monetary and energy cost</vt:lpstr>
      <vt:lpstr>Estimating battery depletion</vt:lpstr>
      <vt:lpstr>Accounting</vt:lpstr>
      <vt:lpstr>Accounting in COMBINE</vt:lpstr>
      <vt:lpstr>Group formation algorithm</vt:lpstr>
      <vt:lpstr>Group selection criteria</vt:lpstr>
      <vt:lpstr>Slide 14</vt:lpstr>
      <vt:lpstr>Work distribution</vt:lpstr>
      <vt:lpstr>Slide 16</vt:lpstr>
      <vt:lpstr>Experimental evaluation</vt:lpstr>
      <vt:lpstr>Optimal chunk size</vt:lpstr>
      <vt:lpstr>HTTP throughput and speed-up</vt:lpstr>
      <vt:lpstr>Work-queue vs Optimized work distribution</vt:lpstr>
      <vt:lpstr>Agility and adaptation</vt:lpstr>
      <vt:lpstr>Slide 22</vt:lpstr>
      <vt:lpstr>Impact of cryptography</vt:lpstr>
      <vt:lpstr>Estimation of battery depletion</vt:lpstr>
      <vt:lpstr>Discussion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COMBINE:Leveraging the power of wireless peers through Collaborative downloading</dc:title>
  <dc:creator>sandipan</dc:creator>
  <cp:lastModifiedBy>Niloy Ganguly</cp:lastModifiedBy>
  <cp:revision>1</cp:revision>
  <dcterms:created xsi:type="dcterms:W3CDTF">1601-01-01T00:00:00Z</dcterms:created>
  <dcterms:modified xsi:type="dcterms:W3CDTF">2014-11-02T14:40:44Z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16393꿴ࣣ庼￐䀉-9.1.0.4751</vt:lpwstr>
  </property>
</Properties>
</file>