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Optimizing Sensor Data Acquisition for</a:t>
            </a:r>
            <a:br>
              <a:rPr lang="en-IN" dirty="0" smtClean="0"/>
            </a:br>
            <a:r>
              <a:rPr lang="en-IN" dirty="0" smtClean="0"/>
              <a:t>Energy-Efficient Smartphone-based Continuous</a:t>
            </a:r>
            <a:br>
              <a:rPr lang="en-IN" dirty="0" smtClean="0"/>
            </a:br>
            <a:r>
              <a:rPr lang="en-IN" dirty="0" smtClean="0"/>
              <a:t>Event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7406640" cy="2133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                                        By </a:t>
            </a:r>
          </a:p>
          <a:p>
            <a:r>
              <a:rPr lang="en-IN" dirty="0" err="1" smtClean="0"/>
              <a:t>Archan</a:t>
            </a:r>
            <a:r>
              <a:rPr lang="en-IN" dirty="0" smtClean="0"/>
              <a:t> </a:t>
            </a:r>
            <a:r>
              <a:rPr lang="en-IN" dirty="0" err="1" smtClean="0"/>
              <a:t>Misra</a:t>
            </a:r>
            <a:r>
              <a:rPr lang="en-IN" dirty="0" smtClean="0"/>
              <a:t> (School </a:t>
            </a:r>
            <a:r>
              <a:rPr lang="en-IN" dirty="0" smtClean="0"/>
              <a:t>of Information Systems, Singapore Management </a:t>
            </a:r>
            <a:r>
              <a:rPr lang="en-IN" dirty="0" smtClean="0"/>
              <a:t>University) &amp; </a:t>
            </a:r>
          </a:p>
          <a:p>
            <a:endParaRPr lang="en-IN" dirty="0" smtClean="0"/>
          </a:p>
          <a:p>
            <a:r>
              <a:rPr lang="en-IN" dirty="0" err="1" smtClean="0"/>
              <a:t>Lipyeow</a:t>
            </a:r>
            <a:r>
              <a:rPr lang="en-IN" dirty="0" smtClean="0"/>
              <a:t> Limy (Information </a:t>
            </a:r>
            <a:r>
              <a:rPr lang="en-IN" dirty="0" smtClean="0"/>
              <a:t>and Computer Sciences Department, University of Hawai‘i at </a:t>
            </a:r>
            <a:r>
              <a:rPr lang="en-IN" dirty="0" err="1" smtClean="0"/>
              <a:t>M¯anoa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Trees</a:t>
            </a:r>
            <a:endParaRPr lang="en-IN" dirty="0"/>
          </a:p>
        </p:txBody>
      </p:sp>
      <p:pic>
        <p:nvPicPr>
          <p:cNvPr id="4" name="Content Placeholder 3" descr="eq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7239000" cy="1772048"/>
          </a:xfrm>
        </p:spPr>
      </p:pic>
      <p:pic>
        <p:nvPicPr>
          <p:cNvPr id="5" name="Picture 4" descr="p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62400"/>
            <a:ext cx="8686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371600"/>
            <a:ext cx="89154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</a:t>
            </a:r>
            <a:endParaRPr lang="en-IN" dirty="0"/>
          </a:p>
        </p:txBody>
      </p:sp>
      <p:pic>
        <p:nvPicPr>
          <p:cNvPr id="4" name="Content Placeholder 3" descr="algo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9800"/>
            <a:ext cx="766537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299" y="914400"/>
            <a:ext cx="7277339" cy="4867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qn3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7456488" cy="4191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04800"/>
            <a:ext cx="5611407" cy="6375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00" y="904885"/>
            <a:ext cx="8135200" cy="56483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 smtClean="0"/>
              <a:t>Smartphones</a:t>
            </a:r>
            <a:r>
              <a:rPr lang="en-IN" sz="2400" dirty="0" smtClean="0"/>
              <a:t> </a:t>
            </a:r>
            <a:r>
              <a:rPr lang="en-IN" sz="2400" dirty="0" smtClean="0"/>
              <a:t>already have several on-board </a:t>
            </a:r>
            <a:r>
              <a:rPr lang="en-IN" sz="2400" dirty="0" smtClean="0"/>
              <a:t>sensors (e.g</a:t>
            </a:r>
            <a:r>
              <a:rPr lang="en-IN" sz="2400" dirty="0" smtClean="0"/>
              <a:t>., GPS, accelerometer, compass and microphone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But, </a:t>
            </a:r>
            <a:r>
              <a:rPr lang="en-IN" sz="2400" dirty="0" smtClean="0"/>
              <a:t>there </a:t>
            </a:r>
            <a:r>
              <a:rPr lang="en-IN" sz="2400" dirty="0" smtClean="0"/>
              <a:t>are many </a:t>
            </a:r>
            <a:r>
              <a:rPr lang="en-IN" sz="2400" dirty="0" smtClean="0"/>
              <a:t>situations where the </a:t>
            </a:r>
            <a:r>
              <a:rPr lang="en-IN" sz="2400" dirty="0" err="1" smtClean="0"/>
              <a:t>smartphone</a:t>
            </a:r>
            <a:r>
              <a:rPr lang="en-IN" sz="2400" dirty="0" smtClean="0"/>
              <a:t> aggregates data from </a:t>
            </a:r>
            <a:r>
              <a:rPr lang="en-IN" sz="2400" dirty="0" smtClean="0"/>
              <a:t>a variety </a:t>
            </a:r>
            <a:r>
              <a:rPr lang="en-IN" sz="2400" dirty="0" smtClean="0"/>
              <a:t>of other specific external medical (e.g., ECG, </a:t>
            </a:r>
            <a:r>
              <a:rPr lang="en-IN" sz="2400" dirty="0" smtClean="0"/>
              <a:t>EMG, </a:t>
            </a:r>
            <a:r>
              <a:rPr lang="fr-FR" sz="2400" dirty="0" smtClean="0"/>
              <a:t>Sp02</a:t>
            </a:r>
            <a:r>
              <a:rPr lang="fr-FR" sz="2400" dirty="0" smtClean="0"/>
              <a:t>) or </a:t>
            </a:r>
            <a:r>
              <a:rPr lang="fr-FR" sz="2400" dirty="0" err="1" smtClean="0"/>
              <a:t>environmental</a:t>
            </a:r>
            <a:r>
              <a:rPr lang="fr-FR" sz="2400" dirty="0" smtClean="0"/>
              <a:t> (e.g., </a:t>
            </a:r>
            <a:r>
              <a:rPr lang="fr-FR" sz="2400" dirty="0" err="1" smtClean="0"/>
              <a:t>temperature</a:t>
            </a:r>
            <a:r>
              <a:rPr lang="fr-FR" sz="2400" dirty="0" smtClean="0"/>
              <a:t>, pollution) </a:t>
            </a:r>
            <a:r>
              <a:rPr lang="fr-FR" sz="2400" dirty="0" err="1" smtClean="0"/>
              <a:t>sensors</a:t>
            </a:r>
            <a:r>
              <a:rPr lang="fr-FR" sz="2400" dirty="0" smtClean="0"/>
              <a:t>, </a:t>
            </a:r>
            <a:r>
              <a:rPr lang="en-IN" sz="2400" dirty="0" smtClean="0"/>
              <a:t>using </a:t>
            </a:r>
            <a:r>
              <a:rPr lang="en-IN" sz="2400" dirty="0" smtClean="0"/>
              <a:t>a Personal Area Network (PAN) technology, such </a:t>
            </a:r>
            <a:r>
              <a:rPr lang="en-IN" sz="2400" dirty="0" smtClean="0"/>
              <a:t>as </a:t>
            </a:r>
            <a:r>
              <a:rPr lang="en-IN" sz="2400" dirty="0" err="1" smtClean="0"/>
              <a:t>BluetoothTM</a:t>
            </a:r>
            <a:r>
              <a:rPr lang="en-IN" sz="2400" dirty="0" smtClean="0"/>
              <a:t>, IEEE 802.15.4 or even </a:t>
            </a:r>
            <a:r>
              <a:rPr lang="en-IN" sz="2400" dirty="0" err="1" smtClean="0"/>
              <a:t>WiFi</a:t>
            </a:r>
            <a:r>
              <a:rPr lang="en-IN" sz="2400" dirty="0" smtClean="0"/>
              <a:t> (IEEE 802.11).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This work </a:t>
            </a:r>
            <a:r>
              <a:rPr lang="en-IN" dirty="0" smtClean="0"/>
              <a:t>explores an approach to </a:t>
            </a:r>
            <a:r>
              <a:rPr lang="en-IN" dirty="0" smtClean="0"/>
              <a:t>reduce the </a:t>
            </a:r>
            <a:r>
              <a:rPr lang="en-IN" dirty="0" smtClean="0"/>
              <a:t>energy footprint of such continuous context-extraction </a:t>
            </a:r>
            <a:r>
              <a:rPr lang="en-IN" dirty="0" smtClean="0"/>
              <a:t>activities, primarily </a:t>
            </a:r>
            <a:r>
              <a:rPr lang="en-IN" dirty="0" smtClean="0"/>
              <a:t>by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b="1" dirty="0" smtClean="0"/>
              <a:t>reducing </a:t>
            </a:r>
            <a:r>
              <a:rPr lang="en-IN" b="1" dirty="0" smtClean="0"/>
              <a:t>the volume of sensor data </a:t>
            </a:r>
            <a:r>
              <a:rPr lang="en-IN" b="1" dirty="0" smtClean="0"/>
              <a:t>that is </a:t>
            </a:r>
            <a:r>
              <a:rPr lang="en-IN" b="1" dirty="0" smtClean="0"/>
              <a:t>transmitted wirelessly over the PAN interface between </a:t>
            </a:r>
            <a:r>
              <a:rPr lang="en-IN" b="1" dirty="0" smtClean="0"/>
              <a:t>a </a:t>
            </a:r>
            <a:r>
              <a:rPr lang="en-IN" b="1" dirty="0" err="1" smtClean="0"/>
              <a:t>smartphone</a:t>
            </a:r>
            <a:r>
              <a:rPr lang="en-IN" b="1" dirty="0" smtClean="0"/>
              <a:t> </a:t>
            </a:r>
            <a:r>
              <a:rPr lang="en-IN" b="1" dirty="0" smtClean="0"/>
              <a:t>and its attached sensors, without </a:t>
            </a:r>
            <a:r>
              <a:rPr lang="en-IN" b="1" dirty="0" smtClean="0"/>
              <a:t>compromising the </a:t>
            </a:r>
            <a:r>
              <a:rPr lang="en-IN" b="1" dirty="0" smtClean="0"/>
              <a:t>fidelity of the event processing logic. </a:t>
            </a:r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More specifically, the authors </a:t>
            </a:r>
            <a:r>
              <a:rPr lang="en-IN" dirty="0" smtClean="0"/>
              <a:t>aim to replace the “push” model of sensor data </a:t>
            </a:r>
            <a:r>
              <a:rPr lang="en-IN" dirty="0" smtClean="0"/>
              <a:t>transmission, where </a:t>
            </a:r>
            <a:r>
              <a:rPr lang="en-IN" dirty="0" smtClean="0"/>
              <a:t>the sensors simply continuously transmit their samples </a:t>
            </a:r>
            <a:r>
              <a:rPr lang="en-IN" dirty="0" smtClean="0"/>
              <a:t>to the </a:t>
            </a:r>
            <a:r>
              <a:rPr lang="en-IN" dirty="0" err="1" smtClean="0"/>
              <a:t>smartphone</a:t>
            </a:r>
            <a:r>
              <a:rPr lang="en-IN" dirty="0" smtClean="0"/>
              <a:t>, with a “phone-controlled dynamic pull” </a:t>
            </a:r>
            <a:r>
              <a:rPr lang="en-IN" dirty="0" smtClean="0"/>
              <a:t>model, where </a:t>
            </a:r>
            <a:r>
              <a:rPr lang="en-IN" dirty="0" smtClean="0"/>
              <a:t>the </a:t>
            </a:r>
            <a:r>
              <a:rPr lang="en-IN" dirty="0" err="1" smtClean="0"/>
              <a:t>smartphone</a:t>
            </a:r>
            <a:r>
              <a:rPr lang="en-IN" dirty="0" smtClean="0"/>
              <a:t> selectively pulls only appropriate </a:t>
            </a:r>
            <a:r>
              <a:rPr lang="en-IN" dirty="0" smtClean="0"/>
              <a:t>subsets of </a:t>
            </a:r>
            <a:r>
              <a:rPr lang="en-IN" dirty="0" smtClean="0"/>
              <a:t>the sensor data streams.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ACQUA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Introducing </a:t>
            </a:r>
            <a:r>
              <a:rPr lang="en-IN" dirty="0" smtClean="0"/>
              <a:t>a new </a:t>
            </a:r>
            <a:r>
              <a:rPr lang="en-IN" dirty="0" smtClean="0"/>
              <a:t>continuous stream </a:t>
            </a:r>
            <a:r>
              <a:rPr lang="en-IN" dirty="0" smtClean="0"/>
              <a:t>processing model called ACQUA (Acquisition </a:t>
            </a:r>
            <a:r>
              <a:rPr lang="en-IN" dirty="0" smtClean="0"/>
              <a:t>Cost-Aware </a:t>
            </a:r>
            <a:r>
              <a:rPr lang="en-IN" dirty="0" smtClean="0"/>
              <a:t>Query Adaptation), </a:t>
            </a:r>
          </a:p>
          <a:p>
            <a:endParaRPr lang="en-IN" dirty="0" smtClean="0"/>
          </a:p>
          <a:p>
            <a:r>
              <a:rPr lang="en-IN" dirty="0" smtClean="0"/>
              <a:t>W</a:t>
            </a:r>
            <a:r>
              <a:rPr lang="en-IN" dirty="0" smtClean="0"/>
              <a:t>hich </a:t>
            </a:r>
            <a:r>
              <a:rPr lang="en-IN" dirty="0" smtClean="0"/>
              <a:t>first learns the </a:t>
            </a:r>
            <a:r>
              <a:rPr lang="en-IN" dirty="0" smtClean="0"/>
              <a:t>selectivity properties </a:t>
            </a:r>
            <a:r>
              <a:rPr lang="en-IN" dirty="0" smtClean="0"/>
              <a:t>of different sensor streams and then utilizes </a:t>
            </a:r>
            <a:r>
              <a:rPr lang="en-IN" dirty="0" smtClean="0"/>
              <a:t>such estimated </a:t>
            </a:r>
            <a:r>
              <a:rPr lang="en-IN" dirty="0" smtClean="0"/>
              <a:t>selectivity values to modify the sequence in </a:t>
            </a:r>
            <a:r>
              <a:rPr lang="en-IN" dirty="0" smtClean="0"/>
              <a:t>which the </a:t>
            </a:r>
            <a:r>
              <a:rPr lang="en-IN" dirty="0" err="1" smtClean="0"/>
              <a:t>smartphone</a:t>
            </a:r>
            <a:r>
              <a:rPr lang="en-IN" dirty="0" smtClean="0"/>
              <a:t> acquires data from the sensors.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IEEE 802.11:</a:t>
            </a:r>
            <a:endParaRPr lang="en-IN" dirty="0"/>
          </a:p>
        </p:txBody>
      </p:sp>
      <p:pic>
        <p:nvPicPr>
          <p:cNvPr id="4" name="Content Placeholder 3" descr="eq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7646739" cy="1676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800" y="3505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Bluetooth</a:t>
            </a:r>
            <a:r>
              <a:rPr kumimoji="0" lang="en-I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eq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7" y="5181600"/>
            <a:ext cx="7468643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</a:t>
            </a:r>
            <a:r>
              <a:rPr lang="en-IN" sz="2400" dirty="0" smtClean="0"/>
              <a:t>application that </a:t>
            </a:r>
            <a:r>
              <a:rPr lang="en-IN" sz="2400" dirty="0" smtClean="0"/>
              <a:t>seeks to detect an episode where an </a:t>
            </a:r>
            <a:r>
              <a:rPr lang="en-IN" sz="2400" dirty="0" smtClean="0"/>
              <a:t>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</a:t>
            </a:r>
            <a:r>
              <a:rPr lang="en-IN" sz="2400" dirty="0" smtClean="0"/>
              <a:t>minutes</a:t>
            </a:r>
            <a:r>
              <a:rPr lang="en-IN" sz="2400" dirty="0" smtClean="0"/>
              <a:t>, </a:t>
            </a:r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dirty="0" smtClean="0"/>
              <a:t>being exposed to an ambient </a:t>
            </a:r>
            <a:r>
              <a:rPr lang="en-IN" sz="2400" dirty="0" smtClean="0"/>
              <a:t>temperature (95th </a:t>
            </a:r>
            <a:r>
              <a:rPr lang="en-IN" sz="2400" dirty="0" smtClean="0"/>
              <a:t>percentile over the 10 minute window) of greater </a:t>
            </a:r>
            <a:r>
              <a:rPr lang="en-IN" sz="2400" dirty="0" smtClean="0"/>
              <a:t>than 80F</a:t>
            </a:r>
            <a:r>
              <a:rPr lang="en-IN" sz="2400" dirty="0" smtClean="0"/>
              <a:t>,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dirty="0" smtClean="0"/>
              <a:t>exhibiting an AVERAGE heart rate (over a 5 </a:t>
            </a:r>
            <a:r>
              <a:rPr lang="en-IN" sz="2400" dirty="0" smtClean="0"/>
              <a:t>minute window</a:t>
            </a:r>
            <a:r>
              <a:rPr lang="en-IN" sz="2400" dirty="0" smtClean="0"/>
              <a:t>) of &gt; 80 </a:t>
            </a:r>
            <a:r>
              <a:rPr lang="en-IN" sz="2400" dirty="0" smtClean="0"/>
              <a:t>beats/min.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498080" cy="4800600"/>
          </a:xfrm>
        </p:spPr>
        <p:txBody>
          <a:bodyPr/>
          <a:lstStyle/>
          <a:p>
            <a:r>
              <a:rPr lang="en-IN" dirty="0" smtClean="0"/>
              <a:t>Assume that this application </a:t>
            </a:r>
            <a:r>
              <a:rPr lang="en-IN" dirty="0" smtClean="0"/>
              <a:t>uses an </a:t>
            </a:r>
            <a:r>
              <a:rPr lang="en-IN" dirty="0" smtClean="0"/>
              <a:t>external wrist-worn device, equipped with </a:t>
            </a:r>
            <a:endParaRPr lang="en-IN" dirty="0" smtClean="0"/>
          </a:p>
          <a:p>
            <a:r>
              <a:rPr lang="en-IN" dirty="0" smtClean="0"/>
              <a:t>accelerometer (sensor </a:t>
            </a:r>
            <a:r>
              <a:rPr lang="en-IN" dirty="0" smtClean="0"/>
              <a:t>S1, sampling at 100 samples/sec), </a:t>
            </a:r>
            <a:endParaRPr lang="en-IN" dirty="0" smtClean="0"/>
          </a:p>
          <a:p>
            <a:r>
              <a:rPr lang="en-IN" dirty="0" smtClean="0"/>
              <a:t>heart </a:t>
            </a:r>
            <a:r>
              <a:rPr lang="en-IN" dirty="0" smtClean="0"/>
              <a:t>rate (</a:t>
            </a:r>
            <a:r>
              <a:rPr lang="en-IN" dirty="0" smtClean="0"/>
              <a:t>S2, sampling </a:t>
            </a:r>
            <a:r>
              <a:rPr lang="en-IN" dirty="0" smtClean="0"/>
              <a:t>at 1 sample/sec) and </a:t>
            </a:r>
            <a:endParaRPr lang="en-IN" dirty="0" smtClean="0"/>
          </a:p>
          <a:p>
            <a:r>
              <a:rPr lang="en-IN" dirty="0" smtClean="0"/>
              <a:t>temperature </a:t>
            </a:r>
            <a:r>
              <a:rPr lang="en-IN" dirty="0" smtClean="0"/>
              <a:t>(S3, sampling </a:t>
            </a:r>
            <a:r>
              <a:rPr lang="en-IN" dirty="0" smtClean="0"/>
              <a:t>at 1 </a:t>
            </a:r>
            <a:r>
              <a:rPr lang="en-IN" dirty="0" smtClean="0"/>
              <a:t>sample/sec) sensors.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60" y="381000"/>
            <a:ext cx="814414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384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Optimizing Sensor Data Acquisition for Energy-Efficient Smartphone-based Continuous Event Processing</vt:lpstr>
      <vt:lpstr>Introduction</vt:lpstr>
      <vt:lpstr>Key Idea</vt:lpstr>
      <vt:lpstr>ACQUA</vt:lpstr>
      <vt:lpstr>IEEE 802.11:</vt:lpstr>
      <vt:lpstr>Query</vt:lpstr>
      <vt:lpstr>Slide 7</vt:lpstr>
      <vt:lpstr>Calculation:</vt:lpstr>
      <vt:lpstr>Slide 9</vt:lpstr>
      <vt:lpstr>Query Trees</vt:lpstr>
      <vt:lpstr>Slide 11</vt:lpstr>
      <vt:lpstr>Algorithm:</vt:lpstr>
      <vt:lpstr>Slide 13</vt:lpstr>
      <vt:lpstr>Slide 14</vt:lpstr>
      <vt:lpstr>Slide 15</vt:lpstr>
      <vt:lpstr>Evaluation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Event Processing</dc:title>
  <dc:creator>Research</dc:creator>
  <cp:lastModifiedBy>User-10</cp:lastModifiedBy>
  <cp:revision>14</cp:revision>
  <dcterms:created xsi:type="dcterms:W3CDTF">2006-08-16T00:00:00Z</dcterms:created>
  <dcterms:modified xsi:type="dcterms:W3CDTF">2014-07-25T05:09:41Z</dcterms:modified>
</cp:coreProperties>
</file>