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3" r:id="rId4"/>
    <p:sldId id="264" r:id="rId5"/>
    <p:sldId id="257" r:id="rId6"/>
    <p:sldId id="265" r:id="rId7"/>
    <p:sldId id="258" r:id="rId8"/>
    <p:sldId id="266" r:id="rId9"/>
    <p:sldId id="268" r:id="rId10"/>
    <p:sldId id="259" r:id="rId11"/>
    <p:sldId id="267" r:id="rId12"/>
    <p:sldId id="260" r:id="rId13"/>
    <p:sldId id="261" r:id="rId14"/>
    <p:sldId id="262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4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2460DC-2A78-4C33-8D8D-857C04127A80}" type="datetime1">
              <a:rPr lang="en-US"/>
              <a:pPr/>
              <a:t>9/2/2016</a:t>
            </a:fld>
            <a:endParaRPr lang="en-US" sz="1800">
              <a:solidFill>
                <a:srgbClr val="2C2C2C"/>
              </a:solidFill>
            </a:endParaRPr>
          </a:p>
        </p:txBody>
      </p:sp>
      <p:sp>
        <p:nvSpPr>
          <p:cNvPr id="5" name="Footer Placeholder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6A75C-6A89-4A5B-9863-8ACE6724AC55}" type="slidenum">
              <a:rPr lang="en-US"/>
              <a:pPr/>
              <a:t>‹#›</a:t>
            </a:fld>
            <a:endParaRPr lang="en-US" sz="180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348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E80C43-BA4F-4DB4-842F-BB195B0D30B0}" type="datetime1">
              <a:rPr lang="en-US"/>
              <a:pPr/>
              <a:t>9/2/2016</a:t>
            </a:fld>
            <a:endParaRPr lang="en-US" sz="1800">
              <a:solidFill>
                <a:srgbClr val="2C2C2C"/>
              </a:solidFill>
            </a:endParaRPr>
          </a:p>
        </p:txBody>
      </p:sp>
      <p:sp>
        <p:nvSpPr>
          <p:cNvPr id="5" name="Footer Placeholder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B86B1-1F46-47D1-BA5A-C32E86CE4E39}" type="slidenum">
              <a:rPr lang="en-US"/>
              <a:pPr/>
              <a:t>‹#›</a:t>
            </a:fld>
            <a:endParaRPr lang="en-US" sz="180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37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6CAF3-FBDD-42B1-812D-30E11AA44309}" type="datetime1">
              <a:rPr lang="en-US"/>
              <a:pPr/>
              <a:t>9/2/2016</a:t>
            </a:fld>
            <a:endParaRPr lang="en-US" sz="1800">
              <a:solidFill>
                <a:srgbClr val="2C2C2C"/>
              </a:solidFill>
            </a:endParaRPr>
          </a:p>
        </p:txBody>
      </p:sp>
      <p:sp>
        <p:nvSpPr>
          <p:cNvPr id="5" name="Footer Placeholder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D172A4-DB04-4960-9D00-986A5C5145F9}" type="slidenum">
              <a:rPr lang="en-US"/>
              <a:pPr/>
              <a:t>‹#›</a:t>
            </a:fld>
            <a:endParaRPr lang="en-US" sz="180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666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100" y="1447800"/>
            <a:ext cx="367347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0975" y="1447800"/>
            <a:ext cx="367347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67FB0-F8AC-4826-9F56-05EB7D913A6B}" type="datetime1">
              <a:rPr lang="en-US"/>
              <a:pPr/>
              <a:t>9/2/2016</a:t>
            </a:fld>
            <a:endParaRPr lang="en-US" sz="1800">
              <a:solidFill>
                <a:srgbClr val="2C2C2C"/>
              </a:solidFill>
            </a:endParaRPr>
          </a:p>
        </p:txBody>
      </p:sp>
      <p:sp>
        <p:nvSpPr>
          <p:cNvPr id="6" name="Footer Placeholder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85ED51-138B-4899-9E48-6477B0619270}" type="slidenum">
              <a:rPr lang="en-US"/>
              <a:pPr/>
              <a:t>‹#›</a:t>
            </a:fld>
            <a:endParaRPr lang="en-US" sz="180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5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8904AF-9598-4EB7-885A-4B798CA9DA3D}" type="datetime1">
              <a:rPr lang="en-US"/>
              <a:pPr/>
              <a:t>9/2/2016</a:t>
            </a:fld>
            <a:endParaRPr lang="en-US" sz="1800">
              <a:solidFill>
                <a:srgbClr val="2C2C2C"/>
              </a:solidFill>
            </a:endParaRPr>
          </a:p>
        </p:txBody>
      </p:sp>
      <p:sp>
        <p:nvSpPr>
          <p:cNvPr id="8" name="Footer Placeholder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47FA6E-C361-4C9B-8491-015B57E97BE1}" type="slidenum">
              <a:rPr lang="en-US"/>
              <a:pPr/>
              <a:t>‹#›</a:t>
            </a:fld>
            <a:endParaRPr lang="en-US" sz="180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315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9E6998-E5A8-470A-B0B2-BEBD73A0E2D0}" type="datetime1">
              <a:rPr lang="en-US"/>
              <a:pPr/>
              <a:t>9/2/2016</a:t>
            </a:fld>
            <a:endParaRPr lang="en-US" sz="1800">
              <a:solidFill>
                <a:srgbClr val="2C2C2C"/>
              </a:solidFill>
            </a:endParaRPr>
          </a:p>
        </p:txBody>
      </p:sp>
      <p:sp>
        <p:nvSpPr>
          <p:cNvPr id="4" name="Footer Placeholder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9093DD-E898-4134-9552-52B7168CD4DC}" type="slidenum">
              <a:rPr lang="en-US"/>
              <a:pPr/>
              <a:t>‹#›</a:t>
            </a:fld>
            <a:endParaRPr lang="en-US" sz="180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661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8BD907-71D6-42E8-8AF7-CED2B337AB9D}" type="datetime1">
              <a:rPr lang="en-US"/>
              <a:pPr/>
              <a:t>9/2/2016</a:t>
            </a:fld>
            <a:endParaRPr lang="en-US" sz="1800">
              <a:solidFill>
                <a:srgbClr val="2C2C2C"/>
              </a:solidFill>
            </a:endParaRPr>
          </a:p>
        </p:txBody>
      </p:sp>
      <p:sp>
        <p:nvSpPr>
          <p:cNvPr id="3" name="Footer Placeholder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91508D-A62E-4EAC-9376-112F68F7B819}" type="slidenum">
              <a:rPr lang="en-US"/>
              <a:pPr/>
              <a:t>‹#›</a:t>
            </a:fld>
            <a:endParaRPr lang="en-US" sz="180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49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BABF70-D85B-4B18-BB07-B3FAC9EE33EC}" type="datetime1">
              <a:rPr lang="en-US"/>
              <a:pPr/>
              <a:t>9/2/2016</a:t>
            </a:fld>
            <a:endParaRPr lang="en-US" sz="1800">
              <a:solidFill>
                <a:srgbClr val="2C2C2C"/>
              </a:solidFill>
            </a:endParaRPr>
          </a:p>
        </p:txBody>
      </p:sp>
      <p:sp>
        <p:nvSpPr>
          <p:cNvPr id="6" name="Footer Placeholder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33B25-F8FE-486F-9FCA-2352824915BD}" type="slidenum">
              <a:rPr lang="en-US"/>
              <a:pPr/>
              <a:t>‹#›</a:t>
            </a:fld>
            <a:endParaRPr lang="en-US" sz="180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1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 M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0F391-EFD6-4D9C-965A-05E47A7E9995}" type="datetime1">
              <a:rPr lang="en-US"/>
              <a:pPr/>
              <a:t>9/2/2016</a:t>
            </a:fld>
            <a:endParaRPr lang="en-US" sz="1800">
              <a:solidFill>
                <a:srgbClr val="2C2C2C"/>
              </a:solidFill>
            </a:endParaRPr>
          </a:p>
        </p:txBody>
      </p:sp>
      <p:sp>
        <p:nvSpPr>
          <p:cNvPr id="6" name="Footer Placeholder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90413C-BF4F-49DE-8AD5-D4E4C3A8E10B}" type="slidenum">
              <a:rPr lang="en-US"/>
              <a:pPr/>
              <a:t>‹#›</a:t>
            </a:fld>
            <a:endParaRPr lang="en-US" sz="180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8082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6E127C-3287-471B-8954-D5E7AE833279}" type="datetime1">
              <a:rPr lang="en-US"/>
              <a:pPr/>
              <a:t>9/2/2016</a:t>
            </a:fld>
            <a:endParaRPr lang="en-US" sz="1800">
              <a:solidFill>
                <a:srgbClr val="2C2C2C"/>
              </a:solidFill>
            </a:endParaRPr>
          </a:p>
        </p:txBody>
      </p:sp>
      <p:sp>
        <p:nvSpPr>
          <p:cNvPr id="5" name="Footer Placeholder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62613-8978-4A5D-BA35-64F86F9432D1}" type="slidenum">
              <a:rPr lang="en-US"/>
              <a:pPr/>
              <a:t>‹#›</a:t>
            </a:fld>
            <a:endParaRPr lang="en-US" sz="180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1143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9613" y="274638"/>
            <a:ext cx="1874837" cy="5973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5100" y="274638"/>
            <a:ext cx="5472113" cy="5973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536A80-2228-44BD-A3A1-829D3C3148C0}" type="datetime1">
              <a:rPr lang="en-US"/>
              <a:pPr/>
              <a:t>9/2/2016</a:t>
            </a:fld>
            <a:endParaRPr lang="en-US" sz="1800">
              <a:solidFill>
                <a:srgbClr val="2C2C2C"/>
              </a:solidFill>
            </a:endParaRPr>
          </a:p>
        </p:txBody>
      </p:sp>
      <p:sp>
        <p:nvSpPr>
          <p:cNvPr id="5" name="Footer Placeholder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75B6D-A9D2-4C6E-8F2F-9FC36302D5A5}" type="slidenum">
              <a:rPr lang="en-US"/>
              <a:pPr/>
              <a:t>‹#›</a:t>
            </a:fld>
            <a:endParaRPr lang="en-US" sz="180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57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FF4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smtClean="0">
              <a:solidFill>
                <a:srgbClr val="F7F7F7"/>
              </a:solidFill>
              <a:sym typeface="Gill Sans MT" pitchFamily="34" charset="0"/>
            </a:endParaRPr>
          </a:p>
        </p:txBody>
      </p:sp>
      <p:sp>
        <p:nvSpPr>
          <p:cNvPr id="1027" name="Donut 10"/>
          <p:cNvSpPr>
            <a:spLocks/>
          </p:cNvSpPr>
          <p:nvPr/>
        </p:nvSpPr>
        <p:spPr bwMode="auto">
          <a:xfrm rot="2315675">
            <a:off x="182563" y="1055688"/>
            <a:ext cx="1125537" cy="1101725"/>
          </a:xfrm>
          <a:custGeom>
            <a:avLst/>
            <a:gdLst>
              <a:gd name="T0" fmla="*/ 0 w 21600"/>
              <a:gd name="T1" fmla="*/ 28097201 h 21600"/>
              <a:gd name="T2" fmla="*/ 29324876 w 21600"/>
              <a:gd name="T3" fmla="*/ 0 h 21600"/>
              <a:gd name="T4" fmla="*/ 58649701 w 21600"/>
              <a:gd name="T5" fmla="*/ 28097201 h 21600"/>
              <a:gd name="T6" fmla="*/ 29324876 w 21600"/>
              <a:gd name="T7" fmla="*/ 56194351 h 21600"/>
              <a:gd name="T8" fmla="*/ 0 w 21600"/>
              <a:gd name="T9" fmla="*/ 28097201 h 21600"/>
              <a:gd name="T10" fmla="*/ 6937477 w 21600"/>
              <a:gd name="T11" fmla="*/ 28097201 h 21600"/>
              <a:gd name="T12" fmla="*/ 29324876 w 21600"/>
              <a:gd name="T13" fmla="*/ 49547277 h 21600"/>
              <a:gd name="T14" fmla="*/ 51712224 w 21600"/>
              <a:gd name="T15" fmla="*/ 28097201 h 21600"/>
              <a:gd name="T16" fmla="*/ 29324876 w 21600"/>
              <a:gd name="T17" fmla="*/ 6647074 h 21600"/>
              <a:gd name="T18" fmla="*/ 6937477 w 21600"/>
              <a:gd name="T19" fmla="*/ 28097201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3163 w 21600"/>
              <a:gd name="T31" fmla="*/ 3163 h 21600"/>
              <a:gd name="T32" fmla="*/ 18437 w 21600"/>
              <a:gd name="T33" fmla="*/ 1843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555" y="10800"/>
                </a:moveTo>
                <a:cubicBezTo>
                  <a:pt x="2555" y="15354"/>
                  <a:pt x="6246" y="19045"/>
                  <a:pt x="10800" y="19045"/>
                </a:cubicBezTo>
                <a:cubicBezTo>
                  <a:pt x="15354" y="19045"/>
                  <a:pt x="19045" y="15354"/>
                  <a:pt x="19045" y="10800"/>
                </a:cubicBezTo>
                <a:cubicBezTo>
                  <a:pt x="19045" y="6246"/>
                  <a:pt x="15354" y="2555"/>
                  <a:pt x="10800" y="2555"/>
                </a:cubicBezTo>
                <a:cubicBezTo>
                  <a:pt x="6246" y="2555"/>
                  <a:pt x="2555" y="6246"/>
                  <a:pt x="2555" y="10800"/>
                </a:cubicBezTo>
                <a:close/>
              </a:path>
            </a:pathLst>
          </a:custGeom>
          <a:gradFill rotWithShape="1">
            <a:gsLst>
              <a:gs pos="0">
                <a:srgbClr val="FEFBF4"/>
              </a:gs>
              <a:gs pos="70000">
                <a:srgbClr val="FFFDFB"/>
              </a:gs>
              <a:gs pos="100000">
                <a:srgbClr val="EDD38C"/>
              </a:gs>
            </a:gsLst>
            <a:path path="rect">
              <a:fillToRect l="507500" t="150000" r="-407500" b="-50000"/>
            </a:path>
          </a:gradFill>
          <a:ln w="7350" cap="rnd" cmpd="sng">
            <a:solidFill>
              <a:srgbClr val="C5B690"/>
            </a:solidFill>
            <a:bevel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smtClean="0">
              <a:solidFill>
                <a:srgbClr val="2C2C2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smtClean="0">
              <a:solidFill>
                <a:srgbClr val="F7F7F7"/>
              </a:solidFill>
              <a:sym typeface="Gill Sans MT" pitchFamily="34" charset="0"/>
            </a:endParaRPr>
          </a:p>
        </p:txBody>
      </p:sp>
      <p:sp>
        <p:nvSpPr>
          <p:cNvPr id="1029" name="Title Placeholder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 MT" pitchFamily="34" charset="0"/>
              </a:rPr>
              <a:t>Click to edit Master title style</a:t>
            </a:r>
          </a:p>
        </p:txBody>
      </p:sp>
      <p:sp>
        <p:nvSpPr>
          <p:cNvPr id="1030" name="Text Placeholder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 MT" pitchFamily="34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 MT" pitchFamily="34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 MT" pitchFamily="34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 MT" pitchFamily="34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 MT" pitchFamily="34" charset="0"/>
              </a:rPr>
              <a:t>Fifth level</a:t>
            </a:r>
          </a:p>
        </p:txBody>
      </p:sp>
      <p:sp>
        <p:nvSpPr>
          <p:cNvPr id="1031" name="Date Placeholder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B4A688"/>
                </a:solidFill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6E22A7FB-F60B-4A83-A1B0-4AE2C4CF643E}" type="datetime1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9/2/2016</a:t>
            </a:fld>
            <a:endParaRPr lang="en-US" sz="1800" smtClean="0">
              <a:solidFill>
                <a:srgbClr val="2C2C2C"/>
              </a:solidFill>
              <a:latin typeface="Arial" pitchFamily="34" charset="0"/>
            </a:endParaRPr>
          </a:p>
        </p:txBody>
      </p:sp>
      <p:sp>
        <p:nvSpPr>
          <p:cNvPr id="1032" name="Footer Placeholder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charset="0"/>
              <a:buNone/>
              <a:defRPr sz="1200">
                <a:solidFill>
                  <a:srgbClr val="B4A68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1033" name="Slide Number Placeholder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A688"/>
                </a:solidFill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C296BFB2-D270-4968-B424-030B4AE40422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en-US" sz="1800" smtClean="0">
              <a:solidFill>
                <a:srgbClr val="2C2C2C"/>
              </a:solidFill>
              <a:latin typeface="Arial" pitchFamily="34" charset="0"/>
            </a:endParaRPr>
          </a:p>
        </p:txBody>
      </p:sp>
      <p:sp>
        <p:nvSpPr>
          <p:cNvPr id="1034" name="Rectangle 14"/>
          <p:cNvSpPr>
            <a:spLocks noChangeArrowheads="1"/>
          </p:cNvSpPr>
          <p:nvPr/>
        </p:nvSpPr>
        <p:spPr bwMode="auto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smtClean="0">
              <a:solidFill>
                <a:srgbClr val="F7F7F7"/>
              </a:solidFill>
              <a:sym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07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62214"/>
          </a:solidFill>
          <a:latin typeface="+mj-lt"/>
          <a:ea typeface="MS PGothic" pitchFamily="34" charset="-128"/>
          <a:cs typeface="+mj-cs"/>
          <a:sym typeface="Gill Sans MT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62214"/>
          </a:solidFill>
          <a:latin typeface="Gill Sans MT" charset="0"/>
          <a:ea typeface="MS PGothic" pitchFamily="34" charset="-128"/>
          <a:cs typeface="ＭＳ Ｐゴシック" charset="0"/>
          <a:sym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62214"/>
          </a:solidFill>
          <a:latin typeface="Gill Sans MT" charset="0"/>
          <a:ea typeface="MS PGothic" pitchFamily="34" charset="-128"/>
          <a:cs typeface="ＭＳ Ｐゴシック" charset="0"/>
          <a:sym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62214"/>
          </a:solidFill>
          <a:latin typeface="Gill Sans MT" charset="0"/>
          <a:ea typeface="MS PGothic" pitchFamily="34" charset="-128"/>
          <a:cs typeface="ＭＳ Ｐゴシック" charset="0"/>
          <a:sym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62214"/>
          </a:solidFill>
          <a:latin typeface="Gill Sans MT" charset="0"/>
          <a:ea typeface="MS PGothic" pitchFamily="34" charset="-128"/>
          <a:cs typeface="ＭＳ Ｐゴシック" charset="0"/>
          <a:sym typeface="Gill Sans MT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62214"/>
          </a:solidFill>
          <a:latin typeface="Gill Sans MT" charset="0"/>
          <a:ea typeface="ＭＳ Ｐゴシック" charset="0"/>
          <a:cs typeface="ＭＳ Ｐゴシック" charset="0"/>
          <a:sym typeface="Gill Sans MT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62214"/>
          </a:solidFill>
          <a:latin typeface="Gill Sans MT" charset="0"/>
          <a:ea typeface="ＭＳ Ｐゴシック" charset="0"/>
          <a:cs typeface="ＭＳ Ｐゴシック" charset="0"/>
          <a:sym typeface="Gill Sans MT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62214"/>
          </a:solidFill>
          <a:latin typeface="Gill Sans MT" charset="0"/>
          <a:ea typeface="ＭＳ Ｐゴシック" charset="0"/>
          <a:cs typeface="ＭＳ Ｐゴシック" charset="0"/>
          <a:sym typeface="Gill Sans MT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62214"/>
          </a:solidFill>
          <a:latin typeface="Gill Sans MT" charset="0"/>
          <a:ea typeface="ＭＳ Ｐゴシック" charset="0"/>
          <a:cs typeface="ＭＳ Ｐゴシック" charset="0"/>
          <a:sym typeface="Gill Sans MT" charset="0"/>
        </a:defRPr>
      </a:lvl9pPr>
    </p:titleStyle>
    <p:bodyStyle>
      <a:lvl1pPr marL="365125" indent="-282575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>
          <a:solidFill>
            <a:schemeClr val="tx1"/>
          </a:solidFill>
          <a:latin typeface="+mn-lt"/>
          <a:ea typeface="MS PGothic" pitchFamily="34" charset="-128"/>
          <a:cs typeface="+mn-cs"/>
          <a:sym typeface="Gill Sans MT" pitchFamily="34" charset="0"/>
        </a:defRPr>
      </a:lvl1pPr>
      <a:lvl2pPr marL="639763" indent="-236538" algn="l" defTabSz="0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◦"/>
        <a:defRPr sz="2800">
          <a:solidFill>
            <a:schemeClr val="tx1"/>
          </a:solidFill>
          <a:latin typeface="+mn-lt"/>
          <a:ea typeface="MS PGothic" pitchFamily="34" charset="-128"/>
          <a:sym typeface="Gill Sans MT" pitchFamily="34" charset="0"/>
        </a:defRPr>
      </a:lvl2pPr>
      <a:lvl3pPr marL="887413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 2" pitchFamily="18" charset="2"/>
        <a:buChar char=""/>
        <a:defRPr sz="2400">
          <a:solidFill>
            <a:schemeClr val="tx1"/>
          </a:solidFill>
          <a:latin typeface="+mn-lt"/>
          <a:ea typeface="MS PGothic" pitchFamily="34" charset="-128"/>
          <a:sym typeface="Gill Sans MT" pitchFamily="34" charset="0"/>
        </a:defRPr>
      </a:lvl3pPr>
      <a:lvl4pPr marL="1096963" indent="-173038" algn="l" defTabSz="0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SzPct val="80000"/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MS PGothic" pitchFamily="34" charset="-128"/>
          <a:sym typeface="Gill Sans MT" pitchFamily="34" charset="0"/>
        </a:defRPr>
      </a:lvl4pPr>
      <a:lvl5pPr marL="1298575" indent="-182563" algn="l" defTabSz="0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SzPct val="80000"/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MS PGothic" pitchFamily="34" charset="-128"/>
          <a:sym typeface="Gill Sans MT" pitchFamily="34" charset="0"/>
        </a:defRPr>
      </a:lvl5pPr>
      <a:lvl6pPr marL="1755775" indent="-182563" algn="l" defTabSz="0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SzPct val="80000"/>
        <a:buFont typeface="Wingdings 2" charset="0"/>
        <a:buChar char=""/>
        <a:defRPr sz="2000">
          <a:solidFill>
            <a:schemeClr val="tx1"/>
          </a:solidFill>
          <a:latin typeface="+mn-lt"/>
          <a:ea typeface="+mn-ea"/>
          <a:sym typeface="Gill Sans MT" charset="0"/>
        </a:defRPr>
      </a:lvl6pPr>
      <a:lvl7pPr marL="2212975" indent="-182563" algn="l" defTabSz="0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SzPct val="80000"/>
        <a:buFont typeface="Wingdings 2" charset="0"/>
        <a:buChar char=""/>
        <a:defRPr sz="2000">
          <a:solidFill>
            <a:schemeClr val="tx1"/>
          </a:solidFill>
          <a:latin typeface="+mn-lt"/>
          <a:ea typeface="+mn-ea"/>
          <a:sym typeface="Gill Sans MT" charset="0"/>
        </a:defRPr>
      </a:lvl7pPr>
      <a:lvl8pPr marL="2670175" indent="-182563" algn="l" defTabSz="0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SzPct val="80000"/>
        <a:buFont typeface="Wingdings 2" charset="0"/>
        <a:buChar char=""/>
        <a:defRPr sz="2000">
          <a:solidFill>
            <a:schemeClr val="tx1"/>
          </a:solidFill>
          <a:latin typeface="+mn-lt"/>
          <a:ea typeface="+mn-ea"/>
          <a:sym typeface="Gill Sans MT" charset="0"/>
        </a:defRPr>
      </a:lvl8pPr>
      <a:lvl9pPr marL="3127375" indent="-182563" algn="l" defTabSz="0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SzPct val="80000"/>
        <a:buFont typeface="Wingdings 2" charset="0"/>
        <a:buChar char=""/>
        <a:defRPr sz="2000">
          <a:solidFill>
            <a:schemeClr val="tx1"/>
          </a:solidFill>
          <a:latin typeface="+mn-lt"/>
          <a:ea typeface="+mn-ea"/>
          <a:sym typeface="Gill Sans M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19200"/>
            <a:ext cx="7406640" cy="2386584"/>
          </a:xfrm>
        </p:spPr>
        <p:txBody>
          <a:bodyPr>
            <a:normAutofit/>
          </a:bodyPr>
          <a:lstStyle/>
          <a:p>
            <a:r>
              <a:rPr lang="en-IN" b="1" dirty="0" smtClean="0"/>
              <a:t>Accuracy Characterization of Cell Tower Localization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800600"/>
            <a:ext cx="7406640" cy="1752600"/>
          </a:xfrm>
        </p:spPr>
        <p:txBody>
          <a:bodyPr/>
          <a:lstStyle/>
          <a:p>
            <a:r>
              <a:rPr lang="en-IN" b="1" dirty="0" smtClean="0"/>
              <a:t>Jie Yang†, Alexander Varshavsky‡, Hongbo Liu†, Yingying Chen†, Marco Gruteser♯</a:t>
            </a:r>
          </a:p>
          <a:p>
            <a:r>
              <a:rPr lang="en-IN" b="1" dirty="0" smtClean="0"/>
              <a:t>UbiComp’10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8728" y="2000240"/>
          <a:ext cx="7499352" cy="3002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1749412"/>
                <a:gridCol w="1874838"/>
                <a:gridCol w="1874838"/>
              </a:tblGrid>
              <a:tr h="44227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Downtown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Residential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Rural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Strongest RSS (before Bounding)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2.75 KM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7.5 KM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 KM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Strongest RSS (after Bounding)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267 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139 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414 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Weighted </a:t>
                      </a:r>
                      <a:r>
                        <a:rPr lang="en-IN" dirty="0" err="1" smtClean="0"/>
                        <a:t>Centroid</a:t>
                      </a:r>
                      <a:r>
                        <a:rPr lang="en-IN" dirty="0" smtClean="0"/>
                        <a:t> (before Bounding)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2.83 KM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 KM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 KM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Weighted </a:t>
                      </a:r>
                      <a:r>
                        <a:rPr lang="en-IN" dirty="0" err="1" smtClean="0"/>
                        <a:t>Centroid</a:t>
                      </a:r>
                      <a:r>
                        <a:rPr lang="en-IN" dirty="0" smtClean="0"/>
                        <a:t> (after Bounding)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785 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1357 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5536 M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876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CELL TOWER OPTIMIZATION</a:t>
            </a:r>
            <a:endParaRPr lang="en-IN" dirty="0"/>
          </a:p>
        </p:txBody>
      </p:sp>
      <p:pic>
        <p:nvPicPr>
          <p:cNvPr id="4" name="Content Placeholder 3" descr="fig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032" y="1524000"/>
            <a:ext cx="8497418" cy="41596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fig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431188"/>
            <a:ext cx="8553450" cy="43034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tab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23" y="1905000"/>
            <a:ext cx="8640027" cy="34329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Date Placeholder 3"/>
          <p:cNvSpPr txBox="1">
            <a:spLocks noGrp="1" noChangeArrowheads="1"/>
          </p:cNvSpPr>
          <p:nvPr/>
        </p:nvSpPr>
        <p:spPr bwMode="auto"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085549DF-9452-433E-BFBA-E44066D2E2F3}" type="datetime1">
              <a:rPr lang="en-US" sz="1200" smtClean="0">
                <a:solidFill>
                  <a:srgbClr val="B4A688"/>
                </a:solidFill>
                <a:ea typeface="MS PGothic" pitchFamily="34" charset="-128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9/2/2016</a:t>
            </a:fld>
            <a:endParaRPr lang="en-US" sz="1800" smtClean="0">
              <a:solidFill>
                <a:srgbClr val="2C2C2C"/>
              </a:solidFill>
              <a:ea typeface="MS PGothic" pitchFamily="34" charset="-128"/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900" smtClean="0"/>
              <a:t>Point positioning using pseudocode</a:t>
            </a:r>
          </a:p>
        </p:txBody>
      </p:sp>
      <p:pic>
        <p:nvPicPr>
          <p:cNvPr id="99331" name="Picture 3" descr="gps9"/>
          <p:cNvPicPr>
            <a:picLocks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7825" y="2125663"/>
            <a:ext cx="8743950" cy="3135312"/>
          </a:xfrm>
        </p:spPr>
      </p:pic>
    </p:spTree>
    <p:extLst>
      <p:ext uri="{BB962C8B-B14F-4D97-AF65-F5344CB8AC3E}">
        <p14:creationId xmlns:p14="http://schemas.microsoft.com/office/powerpoint/2010/main" val="4291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Date Placeholder 2"/>
          <p:cNvSpPr txBox="1">
            <a:spLocks noGrp="1" noChangeArrowheads="1"/>
          </p:cNvSpPr>
          <p:nvPr/>
        </p:nvSpPr>
        <p:spPr bwMode="auto"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9C3BFDC0-9861-44B7-B8FC-B8D9EB28FD24}" type="datetime1">
              <a:rPr lang="en-US" sz="1200" smtClean="0">
                <a:solidFill>
                  <a:srgbClr val="B4A688"/>
                </a:solidFill>
                <a:ea typeface="MS PGothic" pitchFamily="34" charset="-128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9/2/2016</a:t>
            </a:fld>
            <a:endParaRPr lang="en-US" sz="1800" smtClean="0">
              <a:solidFill>
                <a:srgbClr val="2C2C2C"/>
              </a:solidFill>
              <a:ea typeface="MS PGothic" pitchFamily="34" charset="-128"/>
            </a:endParaRPr>
          </a:p>
        </p:txBody>
      </p:sp>
      <p:pic>
        <p:nvPicPr>
          <p:cNvPr id="100354" name="Picture 2" descr="gps10"/>
          <p:cNvPicPr>
            <a:picLocks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5100" y="1717675"/>
            <a:ext cx="7499350" cy="3086100"/>
          </a:xfrm>
        </p:spPr>
      </p:pic>
    </p:spTree>
    <p:extLst>
      <p:ext uri="{BB962C8B-B14F-4D97-AF65-F5344CB8AC3E}">
        <p14:creationId xmlns:p14="http://schemas.microsoft.com/office/powerpoint/2010/main" val="376021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Date Placeholder 4"/>
          <p:cNvSpPr txBox="1">
            <a:spLocks noGrp="1" noChangeArrowheads="1"/>
          </p:cNvSpPr>
          <p:nvPr/>
        </p:nvSpPr>
        <p:spPr bwMode="auto"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396ADFAF-5B87-4610-A7D4-8DE8D7D985F4}" type="datetime1">
              <a:rPr lang="en-US" sz="1200" smtClean="0">
                <a:solidFill>
                  <a:srgbClr val="B4A688"/>
                </a:solidFill>
                <a:ea typeface="MS PGothic" pitchFamily="34" charset="-128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9/2/2016</a:t>
            </a:fld>
            <a:endParaRPr lang="en-US" sz="1800" smtClean="0">
              <a:solidFill>
                <a:srgbClr val="2C2C2C"/>
              </a:solidFill>
              <a:ea typeface="MS PGothic" pitchFamily="34" charset="-128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35100" y="1447800"/>
            <a:ext cx="7499350" cy="1525588"/>
          </a:xfrm>
        </p:spPr>
        <p:txBody>
          <a:bodyPr/>
          <a:lstStyle/>
          <a:p>
            <a:pPr eaLnBrk="1" hangingPunct="1"/>
            <a:r>
              <a:rPr lang="en-US" altLang="zh-CN" smtClean="0"/>
              <a:t>We can generalize for m satellites as</a:t>
            </a:r>
          </a:p>
        </p:txBody>
      </p:sp>
      <p:pic>
        <p:nvPicPr>
          <p:cNvPr id="101380" name="Picture 4" descr="gps11"/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8625" y="2820988"/>
            <a:ext cx="6972300" cy="3427412"/>
          </a:xfrm>
        </p:spPr>
      </p:pic>
    </p:spTree>
    <p:extLst>
      <p:ext uri="{BB962C8B-B14F-4D97-AF65-F5344CB8AC3E}">
        <p14:creationId xmlns:p14="http://schemas.microsoft.com/office/powerpoint/2010/main" val="304914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Date Placeholder 3"/>
          <p:cNvSpPr txBox="1">
            <a:spLocks noGrp="1" noChangeArrowheads="1"/>
          </p:cNvSpPr>
          <p:nvPr/>
        </p:nvSpPr>
        <p:spPr bwMode="auto"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626A8BFE-16A5-4827-9585-85BA27441FD0}" type="datetime1">
              <a:rPr lang="en-US" sz="1200" smtClean="0">
                <a:solidFill>
                  <a:srgbClr val="B4A688"/>
                </a:solidFill>
                <a:ea typeface="MS PGothic" pitchFamily="34" charset="-128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9/2/2016</a:t>
            </a:fld>
            <a:endParaRPr lang="en-US" sz="1800" smtClean="0">
              <a:solidFill>
                <a:srgbClr val="2C2C2C"/>
              </a:solidFill>
              <a:ea typeface="MS PGothic" pitchFamily="34" charset="-128"/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Design matrix</a:t>
            </a:r>
          </a:p>
        </p:txBody>
      </p:sp>
      <p:pic>
        <p:nvPicPr>
          <p:cNvPr id="102403" name="Picture 3" descr="gps12"/>
          <p:cNvPicPr>
            <a:picLocks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7850" y="1447800"/>
            <a:ext cx="6673850" cy="4800600"/>
          </a:xfrm>
        </p:spPr>
      </p:pic>
    </p:spTree>
    <p:extLst>
      <p:ext uri="{BB962C8B-B14F-4D97-AF65-F5344CB8AC3E}">
        <p14:creationId xmlns:p14="http://schemas.microsoft.com/office/powerpoint/2010/main" val="22035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Date Placeholder 5"/>
          <p:cNvSpPr txBox="1">
            <a:spLocks noGrp="1" noChangeArrowheads="1"/>
          </p:cNvSpPr>
          <p:nvPr/>
        </p:nvSpPr>
        <p:spPr bwMode="auto"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554E13EB-0289-48CA-9FEA-A0DE3059B133}" type="datetime1">
              <a:rPr lang="en-US" sz="1200" smtClean="0">
                <a:solidFill>
                  <a:srgbClr val="B4A688"/>
                </a:solidFill>
                <a:ea typeface="MS PGothic" pitchFamily="34" charset="-128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9/2/2016</a:t>
            </a:fld>
            <a:endParaRPr lang="en-US" sz="1800" smtClean="0">
              <a:solidFill>
                <a:srgbClr val="2C2C2C"/>
              </a:solidFill>
              <a:ea typeface="MS PGothic" pitchFamily="34" charset="-128"/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Least squares solution</a:t>
            </a:r>
          </a:p>
        </p:txBody>
      </p:sp>
      <p:pic>
        <p:nvPicPr>
          <p:cNvPr id="103427" name="Picture 3" descr="gps13"/>
          <p:cNvPicPr>
            <a:picLocks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219200"/>
            <a:ext cx="6494463" cy="1295400"/>
          </a:xfrm>
        </p:spPr>
      </p:pic>
      <p:pic>
        <p:nvPicPr>
          <p:cNvPr id="103428" name="Picture 4" descr="gps14"/>
          <p:cNvPicPr>
            <a:picLocks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3525" y="2663825"/>
            <a:ext cx="6467475" cy="3432175"/>
          </a:xfrm>
        </p:spPr>
      </p:pic>
    </p:spTree>
    <p:extLst>
      <p:ext uri="{BB962C8B-B14F-4D97-AF65-F5344CB8AC3E}">
        <p14:creationId xmlns:p14="http://schemas.microsoft.com/office/powerpoint/2010/main" val="381926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We obtained access to a </a:t>
            </a:r>
            <a:r>
              <a:rPr lang="en-IN" dirty="0" err="1" smtClean="0"/>
              <a:t>wardriving</a:t>
            </a:r>
            <a:r>
              <a:rPr lang="en-IN" dirty="0" smtClean="0"/>
              <a:t> trace that covers three areas in the greater Los Angeles area. </a:t>
            </a:r>
          </a:p>
          <a:p>
            <a:endParaRPr lang="en-IN" dirty="0" smtClean="0"/>
          </a:p>
          <a:p>
            <a:r>
              <a:rPr lang="en-IN" dirty="0" smtClean="0"/>
              <a:t>The Downtown trace covers an area of </a:t>
            </a:r>
            <a:r>
              <a:rPr lang="en-IN" dirty="0" err="1" smtClean="0"/>
              <a:t>3.5km×4.2km</a:t>
            </a:r>
            <a:r>
              <a:rPr lang="en-IN" dirty="0" smtClean="0"/>
              <a:t> in the downtown Los Angeles.</a:t>
            </a:r>
          </a:p>
          <a:p>
            <a:endParaRPr lang="en-IN" dirty="0" smtClean="0"/>
          </a:p>
          <a:p>
            <a:r>
              <a:rPr lang="en-IN" dirty="0" smtClean="0"/>
              <a:t>The Residential trace covers an area of </a:t>
            </a:r>
            <a:r>
              <a:rPr lang="en-IN" dirty="0" err="1" smtClean="0"/>
              <a:t>6.3km×17km</a:t>
            </a:r>
            <a:r>
              <a:rPr lang="en-IN" dirty="0" smtClean="0"/>
              <a:t> in the southern part of the Los Angeles County. </a:t>
            </a:r>
          </a:p>
          <a:p>
            <a:endParaRPr lang="en-IN" dirty="0" smtClean="0"/>
          </a:p>
          <a:p>
            <a:r>
              <a:rPr lang="en-IN" dirty="0" smtClean="0"/>
              <a:t>The Rural trace covers an area of </a:t>
            </a:r>
            <a:r>
              <a:rPr lang="en-IN" dirty="0" err="1" smtClean="0"/>
              <a:t>35.4km×36km</a:t>
            </a:r>
            <a:r>
              <a:rPr lang="en-IN" dirty="0" smtClean="0"/>
              <a:t> in the Victor Valley of San Bernardino County.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wardriving</a:t>
            </a:r>
            <a:r>
              <a:rPr lang="en-IN" dirty="0" smtClean="0"/>
              <a:t> trace was collected over a period of 2 months in February and March of 2009. </a:t>
            </a:r>
          </a:p>
          <a:p>
            <a:endParaRPr lang="en-IN" dirty="0" smtClean="0"/>
          </a:p>
          <a:p>
            <a:r>
              <a:rPr lang="en-IN" dirty="0" smtClean="0"/>
              <a:t>The GSM signal strength measurements and their locations were recorded every 2 seconds and the speed of the car averaged about </a:t>
            </a:r>
            <a:r>
              <a:rPr lang="en-IN" dirty="0" err="1" smtClean="0"/>
              <a:t>32kmph</a:t>
            </a:r>
            <a:r>
              <a:rPr lang="en-IN" dirty="0" smtClean="0"/>
              <a:t>. </a:t>
            </a:r>
          </a:p>
          <a:p>
            <a:endParaRPr lang="en-IN" dirty="0" smtClean="0"/>
          </a:p>
          <a:p>
            <a:r>
              <a:rPr lang="en-IN" dirty="0" smtClean="0"/>
              <a:t>In total, we have 2,613,465 received signal strength (</a:t>
            </a:r>
            <a:r>
              <a:rPr lang="en-IN" dirty="0" err="1" smtClean="0"/>
              <a:t>RSS</a:t>
            </a:r>
            <a:r>
              <a:rPr lang="en-IN" dirty="0" smtClean="0"/>
              <a:t>) readings from 105,271 unique locations, resulting, on average, in 24.8 </a:t>
            </a:r>
            <a:r>
              <a:rPr lang="en-IN" dirty="0" err="1" smtClean="0"/>
              <a:t>RSS</a:t>
            </a:r>
            <a:r>
              <a:rPr lang="en-IN" dirty="0" smtClean="0"/>
              <a:t> readings from different cells per location. </a:t>
            </a:r>
          </a:p>
          <a:p>
            <a:endParaRPr lang="en-IN" dirty="0" smtClean="0"/>
          </a:p>
          <a:p>
            <a:r>
              <a:rPr lang="en-IN" dirty="0" smtClean="0"/>
              <a:t>Each cell tower has 2, 3 or 6 cells attached to it, depending on the characteristics of the area and the coverage requirements.</a:t>
            </a:r>
          </a:p>
          <a:p>
            <a:endParaRPr lang="en-IN" dirty="0" smtClean="0"/>
          </a:p>
          <a:p>
            <a:r>
              <a:rPr lang="en-IN" dirty="0" smtClean="0"/>
              <a:t>We know which cells belong to which cell tower and the actual location of each cell tower.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fig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213" y="1371600"/>
            <a:ext cx="8329250" cy="43576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57290" y="2571744"/>
          <a:ext cx="74993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892"/>
                <a:gridCol w="1755784"/>
                <a:gridCol w="1874838"/>
                <a:gridCol w="187483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Downtown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Residential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Rural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Strongest RSS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2.75 KM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7.5 KM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 KM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Weighted </a:t>
                      </a:r>
                      <a:r>
                        <a:rPr lang="en-IN" dirty="0" err="1" smtClean="0"/>
                        <a:t>Centroid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2.83 KM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 KM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 KM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19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fig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778" y="1295400"/>
            <a:ext cx="8440160" cy="4438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BOUNDING TECHNIQUE</a:t>
            </a:r>
            <a:endParaRPr lang="en-US" dirty="0"/>
          </a:p>
        </p:txBody>
      </p:sp>
      <p:pic>
        <p:nvPicPr>
          <p:cNvPr id="4" name="Content Placeholder 3" descr="q_img1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794" y="1214422"/>
            <a:ext cx="3071834" cy="200026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28794" y="3357562"/>
          <a:ext cx="6096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5719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-60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-90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-80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-55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-85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-85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43504" y="1500174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– G are War-driving Points</a:t>
            </a:r>
          </a:p>
          <a:p>
            <a:endParaRPr lang="en-IN" dirty="0" smtClean="0"/>
          </a:p>
          <a:p>
            <a:r>
              <a:rPr lang="en-IN" dirty="0" smtClean="0"/>
              <a:t>Suppose, there is 1 Cell-Tower with 2 cells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9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IN BOUNDING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RSS </a:t>
            </a:r>
            <a:r>
              <a:rPr lang="en-IN" sz="2400" b="1" dirty="0" err="1" smtClean="0"/>
              <a:t>Thresholding</a:t>
            </a:r>
            <a:endParaRPr lang="en-IN" sz="2400" b="1" dirty="0" smtClean="0"/>
          </a:p>
          <a:p>
            <a:pPr lvl="1"/>
            <a:r>
              <a:rPr lang="en-IN" sz="2400" dirty="0" smtClean="0"/>
              <a:t>Filter out all cells whose strongest RSS is lower than a certain </a:t>
            </a:r>
            <a:r>
              <a:rPr lang="en-IN" sz="2400" dirty="0" err="1" smtClean="0"/>
              <a:t>cutoff</a:t>
            </a:r>
            <a:r>
              <a:rPr lang="en-IN" sz="2400" dirty="0" smtClean="0"/>
              <a:t> threshold</a:t>
            </a:r>
          </a:p>
          <a:p>
            <a:pPr lvl="1"/>
            <a:endParaRPr lang="en-IN" sz="2400" dirty="0" smtClean="0"/>
          </a:p>
          <a:p>
            <a:r>
              <a:rPr lang="en-IN" sz="2400" b="1" dirty="0" smtClean="0"/>
              <a:t>Boundary Filtering</a:t>
            </a:r>
          </a:p>
          <a:p>
            <a:pPr lvl="1"/>
            <a:r>
              <a:rPr lang="en-IN" sz="2000" dirty="0" smtClean="0"/>
              <a:t>Applying the observation that the outside cells will have their strongest RSS values on the boundary or the perimeter of the </a:t>
            </a:r>
            <a:r>
              <a:rPr lang="en-IN" sz="2000" dirty="0" err="1" smtClean="0"/>
              <a:t>wardriving</a:t>
            </a:r>
            <a:r>
              <a:rPr lang="en-IN" sz="2000" dirty="0" smtClean="0"/>
              <a:t> area.</a:t>
            </a:r>
          </a:p>
          <a:p>
            <a:pPr lvl="1"/>
            <a:endParaRPr lang="en-IN" sz="2000" dirty="0" smtClean="0"/>
          </a:p>
          <a:p>
            <a:r>
              <a:rPr lang="en-IN" sz="2400" b="1" dirty="0" smtClean="0"/>
              <a:t>Tower-based Regrouping</a:t>
            </a:r>
          </a:p>
          <a:p>
            <a:pPr lvl="1"/>
            <a:r>
              <a:rPr lang="en-IN" sz="2000" dirty="0" smtClean="0"/>
              <a:t>Decide a cell-tower is inside / outside based on whether most of its cells are inside / outside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654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fig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75" y="1600200"/>
            <a:ext cx="8924325" cy="3505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olstice">
  <a:themeElements>
    <a:clrScheme name="Solstice 1">
      <a:dk1>
        <a:srgbClr val="2C2C2C"/>
      </a:dk1>
      <a:lt1>
        <a:srgbClr val="F7F7F7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AFAFA"/>
      </a:accent3>
      <a:accent4>
        <a:srgbClr val="242424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ＭＳ Ｐゴシック"/>
        <a:cs typeface="ＭＳ Ｐゴシック"/>
      </a:majorFont>
      <a:minorFont>
        <a:latin typeface="Gill Sans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Solstice 1">
        <a:dk1>
          <a:srgbClr val="2C2C2C"/>
        </a:dk1>
        <a:lt1>
          <a:srgbClr val="F7F7F7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AFAFA"/>
        </a:accent3>
        <a:accent4>
          <a:srgbClr val="242424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40</TotalTime>
  <Words>443</Words>
  <Application>Microsoft Office PowerPoint</Application>
  <PresentationFormat>On-screen Show (4:3)</PresentationFormat>
  <Paragraphs>115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Solstice</vt:lpstr>
      <vt:lpstr>1_Solstice</vt:lpstr>
      <vt:lpstr>Accuracy Characterization of Cell Tower Localization </vt:lpstr>
      <vt:lpstr>Data Description</vt:lpstr>
      <vt:lpstr>Data Description</vt:lpstr>
      <vt:lpstr>PowerPoint Presentation</vt:lpstr>
      <vt:lpstr>TABLE</vt:lpstr>
      <vt:lpstr>PowerPoint Presentation</vt:lpstr>
      <vt:lpstr>BOUNDING TECHNIQUE</vt:lpstr>
      <vt:lpstr>STEPS IN BOUNDING Technique</vt:lpstr>
      <vt:lpstr>PowerPoint Presentation</vt:lpstr>
      <vt:lpstr>TABLE</vt:lpstr>
      <vt:lpstr>CELL TOWER OPTIMIZATION</vt:lpstr>
      <vt:lpstr>PowerPoint Presentation</vt:lpstr>
      <vt:lpstr>PowerPoint Presentation</vt:lpstr>
      <vt:lpstr>Point positioning using pseudocode</vt:lpstr>
      <vt:lpstr>PowerPoint Presentation</vt:lpstr>
      <vt:lpstr>PowerPoint Presentation</vt:lpstr>
      <vt:lpstr>Design matrix</vt:lpstr>
      <vt:lpstr>Least squares 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Accuracy Characterization of Cell Tower Localization </dc:title>
  <dc:creator>Soumajit</dc:creator>
  <cp:lastModifiedBy>sankarshan</cp:lastModifiedBy>
  <cp:revision>9</cp:revision>
  <dcterms:created xsi:type="dcterms:W3CDTF">2006-08-16T00:00:00Z</dcterms:created>
  <dcterms:modified xsi:type="dcterms:W3CDTF">2016-09-02T03:32:58Z</dcterms:modified>
</cp:coreProperties>
</file>