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87" r:id="rId3"/>
    <p:sldId id="257" r:id="rId4"/>
    <p:sldId id="259" r:id="rId5"/>
    <p:sldId id="265" r:id="rId6"/>
    <p:sldId id="268" r:id="rId7"/>
    <p:sldId id="270" r:id="rId8"/>
    <p:sldId id="271" r:id="rId9"/>
    <p:sldId id="272" r:id="rId10"/>
    <p:sldId id="274" r:id="rId11"/>
    <p:sldId id="276" r:id="rId12"/>
    <p:sldId id="273" r:id="rId13"/>
    <p:sldId id="275" r:id="rId14"/>
    <p:sldId id="27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60"/>
  </p:normalViewPr>
  <p:slideViewPr>
    <p:cSldViewPr>
      <p:cViewPr>
        <p:scale>
          <a:sx n="70" d="100"/>
          <a:sy n="70" d="100"/>
        </p:scale>
        <p:origin x="-224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30392-DBB7-4BCF-B451-4155FDE4083A}" type="datetimeFigureOut">
              <a:rPr lang="en-US" smtClean="0"/>
              <a:pPr/>
              <a:t>27/07/16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76E4E-1986-402A-AB46-E04D82BB5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CC19EE-05EF-4F03-A0FD-D6B8B1041BF5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8B9E76-B274-4A5A-8DCE-1EAF2DE5C119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6D2C8-EC77-49E3-91C7-3C4554E8526F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0255B-A3FB-4153-A195-C4FFA8E93621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0A53C-2554-4D4A-994D-D53F3FB5A967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77123-11E3-43B0-B335-9FC184B2A848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6386E-78E7-4E6A-91CA-ED50CE745F6A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DAF053-00DD-490B-B51C-95DE3C2A961C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0BD044-24DE-4513-BCDC-6B63F7C7F513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7FF81-BEA4-486E-8287-CE900D51CB64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2E364-4752-4A14-B00F-A62C7EF9855E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FB4304-FA50-4A0C-AA59-5C50437C138B}" type="datetime1">
              <a:rPr lang="en-US" smtClean="0"/>
              <a:pPr/>
              <a:t>27/07/16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714356"/>
            <a:ext cx="7715304" cy="1143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Introduction to Smart-Phone Sensing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096000" cy="26532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53448" y="4114800"/>
            <a:ext cx="3200400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363912"/>
            <a:ext cx="6324600" cy="239713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ccelerometer-U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643182"/>
            <a:ext cx="6652505" cy="34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9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Group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/>
              <a:t>Group Sensing</a:t>
            </a:r>
          </a:p>
          <a:p>
            <a:r>
              <a:rPr lang="en-US" sz="2800" dirty="0" smtClean="0"/>
              <a:t>Sensing tied to a specific group</a:t>
            </a:r>
          </a:p>
          <a:p>
            <a:r>
              <a:rPr lang="en-US" sz="2800" dirty="0" smtClean="0"/>
              <a:t>Users share common interest</a:t>
            </a:r>
            <a:endParaRPr lang="en-US" sz="2800" dirty="0"/>
          </a:p>
          <a:p>
            <a:r>
              <a:rPr lang="en-US" sz="2800" dirty="0" smtClean="0"/>
              <a:t>Results shared with the group</a:t>
            </a:r>
          </a:p>
          <a:p>
            <a:r>
              <a:rPr lang="en-US" sz="2800" dirty="0" smtClean="0"/>
              <a:t>Limited access</a:t>
            </a:r>
          </a:p>
          <a:p>
            <a:pPr marL="109728" indent="0">
              <a:buNone/>
            </a:pPr>
            <a:endParaRPr lang="en-US" sz="2800" dirty="0" smtClean="0"/>
          </a:p>
          <a:p>
            <a:pPr marL="109728" indent="0">
              <a:buNone/>
            </a:pPr>
            <a:r>
              <a:rPr lang="en-US" sz="2800" dirty="0" smtClean="0"/>
              <a:t>Example: UCLA’s </a:t>
            </a:r>
            <a:r>
              <a:rPr lang="en-US" sz="2800" dirty="0" err="1" smtClean="0"/>
              <a:t>GarbageWatch</a:t>
            </a:r>
            <a:r>
              <a:rPr lang="en-US" sz="2800" dirty="0" smtClean="0"/>
              <a:t> (2010)</a:t>
            </a:r>
          </a:p>
          <a:p>
            <a:r>
              <a:rPr lang="en-US" sz="2800" dirty="0" smtClean="0"/>
              <a:t>Users uploaded photos of recycling bins to improve recycling program on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Community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Community Sensing</a:t>
            </a:r>
          </a:p>
          <a:p>
            <a:r>
              <a:rPr lang="en-US" dirty="0" smtClean="0"/>
              <a:t>Larger scale sensing</a:t>
            </a:r>
          </a:p>
          <a:p>
            <a:r>
              <a:rPr lang="en-US" dirty="0" smtClean="0"/>
              <a:t>Open participation</a:t>
            </a:r>
          </a:p>
          <a:p>
            <a:r>
              <a:rPr lang="en-US" dirty="0" smtClean="0"/>
              <a:t>Users are anonymous</a:t>
            </a:r>
          </a:p>
          <a:p>
            <a:r>
              <a:rPr lang="en-US" dirty="0" smtClean="0"/>
              <a:t>Privacy must be protected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Tracking bird migrations, disease spread, congestion patterns</a:t>
            </a:r>
          </a:p>
          <a:p>
            <a:r>
              <a:rPr lang="en-US" dirty="0" smtClean="0"/>
              <a:t>Making a noise map of a city from user contributed sound sensor readings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Paradigms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User involvement has its own scale: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Manual (participatory) collection</a:t>
            </a:r>
          </a:p>
          <a:p>
            <a:r>
              <a:rPr lang="en-US" dirty="0" smtClean="0"/>
              <a:t>Better, fewer data points</a:t>
            </a:r>
          </a:p>
          <a:p>
            <a:r>
              <a:rPr lang="en-US" dirty="0" smtClean="0"/>
              <a:t>User is in the loop on the sensing activity, taking a picture or logging a reading</a:t>
            </a:r>
          </a:p>
          <a:p>
            <a:r>
              <a:rPr lang="en-US" dirty="0" smtClean="0"/>
              <a:t>Users must have incentive to continue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Automatic (opportunistic) collection</a:t>
            </a:r>
          </a:p>
          <a:p>
            <a:r>
              <a:rPr lang="en-US" dirty="0" smtClean="0"/>
              <a:t>Lots of data points, but much noisy/bad data</a:t>
            </a:r>
          </a:p>
          <a:p>
            <a:r>
              <a:rPr lang="en-US" dirty="0" smtClean="0"/>
              <a:t>Users not burdened by process, more likely to use the application</a:t>
            </a:r>
          </a:p>
          <a:p>
            <a:r>
              <a:rPr lang="en-US" dirty="0" smtClean="0"/>
              <a:t>Application may only be active when in foreground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Phone Sensing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3952900" cy="50505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/>
              <a:t>Sensing applications share common general structure: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Sense – Raw sensor data collected from device by app</a:t>
            </a:r>
          </a:p>
          <a:p>
            <a:endParaRPr lang="en-US" sz="2400" dirty="0" smtClean="0"/>
          </a:p>
          <a:p>
            <a:r>
              <a:rPr lang="en-US" sz="2400" dirty="0" smtClean="0"/>
              <a:t>Learn – Data filtering and machine learning used</a:t>
            </a:r>
          </a:p>
          <a:p>
            <a:endParaRPr lang="en-US" sz="2400" dirty="0" smtClean="0"/>
          </a:p>
          <a:p>
            <a:r>
              <a:rPr lang="en-US" sz="2400" dirty="0" smtClean="0"/>
              <a:t>Inform </a:t>
            </a:r>
            <a:r>
              <a:rPr lang="en-US" sz="2400" dirty="0"/>
              <a:t>–</a:t>
            </a:r>
            <a:r>
              <a:rPr lang="en-US" sz="2400" dirty="0" smtClean="0"/>
              <a:t> Deliver feedback to users, aggregate results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502738" cy="497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Inform, Share, Persuade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400" dirty="0" smtClean="0"/>
              <a:t>Once data is analyzed, how are results shared with users?</a:t>
            </a:r>
          </a:p>
          <a:p>
            <a:pPr marL="109728" indent="0">
              <a:buNone/>
            </a:pPr>
            <a:r>
              <a:rPr lang="en-US" sz="2400" dirty="0" smtClean="0"/>
              <a:t>How to close the loop with users and keep them engaged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Sharing - Connecting with web portals to view and compare data</a:t>
            </a:r>
          </a:p>
          <a:p>
            <a:endParaRPr lang="en-US" sz="2400" dirty="0" smtClean="0"/>
          </a:p>
          <a:p>
            <a:r>
              <a:rPr lang="en-US" sz="2400" dirty="0" smtClean="0"/>
              <a:t>Personalized Sensing – Targeting advertising to your habits</a:t>
            </a:r>
          </a:p>
          <a:p>
            <a:endParaRPr lang="en-US" sz="2400" dirty="0" smtClean="0"/>
          </a:p>
          <a:p>
            <a:r>
              <a:rPr lang="en-US" sz="2400" dirty="0" smtClean="0"/>
              <a:t>Persuasion – Showing progress towards a common goal, encouraging users</a:t>
            </a:r>
          </a:p>
          <a:p>
            <a:endParaRPr lang="en-US" sz="2400" dirty="0" smtClean="0"/>
          </a:p>
          <a:p>
            <a:r>
              <a:rPr lang="en-US" sz="2400" dirty="0" smtClean="0"/>
              <a:t>Privacy – Treating user data mindfully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Sensors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976" y="1524000"/>
            <a:ext cx="7543824" cy="505053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 smtClean="0"/>
              <a:t>Device sensors are becoming common, but lack special capabilities desired by researchers: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Blood pressure, heart rate, EEG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Barometer, temperature, humidity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Air quality, pollution, Carbon Monoxide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Specialized sensors can be embedded into peripherals: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Earphones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Dockable</a:t>
            </a:r>
            <a:r>
              <a:rPr lang="en-US" dirty="0" smtClean="0"/>
              <a:t> accessories / cases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Prototype devices with embedded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- Transportation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Fine grained traffic information collected through GPS enabled phones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MIT </a:t>
            </a:r>
            <a:r>
              <a:rPr lang="en-US" dirty="0" err="1" smtClean="0"/>
              <a:t>VTrack</a:t>
            </a:r>
            <a:r>
              <a:rPr lang="en-US" dirty="0" smtClean="0"/>
              <a:t> (2009)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25 GPS/</a:t>
            </a:r>
            <a:r>
              <a:rPr lang="en-US" dirty="0" err="1" smtClean="0"/>
              <a:t>WiFi</a:t>
            </a:r>
            <a:r>
              <a:rPr lang="en-US" dirty="0" smtClean="0"/>
              <a:t> equipped cars, 800 hours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Mobile </a:t>
            </a:r>
            <a:r>
              <a:rPr lang="en-US" dirty="0" err="1" smtClean="0"/>
              <a:t>Millenium</a:t>
            </a:r>
            <a:r>
              <a:rPr lang="en-US" dirty="0" smtClean="0"/>
              <a:t> Project (2008)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GPS Mobile app: 5000 users, 1 year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Google Maps keeps GPS history of all users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Real time traffic estimates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Route analysis (19 minutes to home)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Navigation / route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538" y="457200"/>
            <a:ext cx="761526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</a:t>
            </a:r>
            <a:br>
              <a:rPr lang="en-US" dirty="0" smtClean="0"/>
            </a:br>
            <a:r>
              <a:rPr lang="en-US" dirty="0" smtClean="0"/>
              <a:t>Environmental Monitoring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774194"/>
            <a:ext cx="7762900" cy="4779006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UCLA’s PEIR project (2008)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App uploads GPS signal and motion classification.</a:t>
            </a:r>
          </a:p>
          <a:p>
            <a:pPr marL="109728" indent="0">
              <a:buNone/>
            </a:pPr>
            <a:r>
              <a:rPr lang="en-US" dirty="0" smtClean="0"/>
              <a:t>Server combines data sources:</a:t>
            </a:r>
          </a:p>
          <a:p>
            <a:r>
              <a:rPr lang="en-US" dirty="0" smtClean="0"/>
              <a:t>GPS traces</a:t>
            </a:r>
          </a:p>
          <a:p>
            <a:r>
              <a:rPr lang="en-US" dirty="0" smtClean="0"/>
              <a:t>GIS maps</a:t>
            </a:r>
          </a:p>
          <a:p>
            <a:r>
              <a:rPr lang="en-US" dirty="0" smtClean="0"/>
              <a:t>Weather data</a:t>
            </a:r>
          </a:p>
          <a:p>
            <a:r>
              <a:rPr lang="en-US" dirty="0" smtClean="0"/>
              <a:t>Traffic data</a:t>
            </a:r>
          </a:p>
          <a:p>
            <a:r>
              <a:rPr lang="en-US" dirty="0" smtClean="0"/>
              <a:t>Vehicle emission modeling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Presents a Personal </a:t>
            </a:r>
            <a:r>
              <a:rPr lang="en-US" dirty="0"/>
              <a:t>Environmental Impact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CO and PM2.5 emission impact analysis</a:t>
            </a:r>
          </a:p>
          <a:p>
            <a:r>
              <a:rPr lang="en-US" dirty="0" smtClean="0"/>
              <a:t>PM2.5 exposure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App Stores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distribution for each platform</a:t>
            </a:r>
          </a:p>
          <a:p>
            <a:r>
              <a:rPr lang="en-US" sz="2000" dirty="0" smtClean="0"/>
              <a:t>Google Play (formerly Android Market)</a:t>
            </a:r>
          </a:p>
          <a:p>
            <a:r>
              <a:rPr lang="en-US" sz="2000" dirty="0" smtClean="0"/>
              <a:t>Apple App Store</a:t>
            </a:r>
          </a:p>
          <a:p>
            <a:r>
              <a:rPr lang="en-US" sz="2000" dirty="0" smtClean="0"/>
              <a:t>Nokia </a:t>
            </a:r>
            <a:r>
              <a:rPr lang="en-US" sz="2000" dirty="0" err="1" smtClean="0"/>
              <a:t>Ovi</a:t>
            </a:r>
            <a:endParaRPr lang="en-US" sz="2000" dirty="0" smtClean="0"/>
          </a:p>
          <a:p>
            <a:r>
              <a:rPr lang="en-US" sz="2000" dirty="0" smtClean="0"/>
              <a:t>Blackberry World (formerly Blackberry App World)</a:t>
            </a:r>
          </a:p>
          <a:p>
            <a:r>
              <a:rPr lang="en-US" sz="2000" dirty="0" smtClean="0"/>
              <a:t>Windows Phone Store (formerly Windows Phone Marketplace, soon to be Windows Store)</a:t>
            </a:r>
          </a:p>
          <a:p>
            <a:pPr marL="109728" indent="0">
              <a:buNone/>
            </a:pPr>
            <a:r>
              <a:rPr lang="en-US" dirty="0" smtClean="0"/>
              <a:t>App store popularity allows researchers to access large user bases, but brings questions:</a:t>
            </a:r>
          </a:p>
          <a:p>
            <a:r>
              <a:rPr lang="en-US" dirty="0" smtClean="0"/>
              <a:t>Assessing accuracy of remote data</a:t>
            </a:r>
          </a:p>
          <a:p>
            <a:r>
              <a:rPr lang="en-US" dirty="0" smtClean="0"/>
              <a:t>Validation of experiments</a:t>
            </a:r>
          </a:p>
          <a:p>
            <a:r>
              <a:rPr lang="en-US" dirty="0" smtClean="0"/>
              <a:t>Selection of study group</a:t>
            </a:r>
          </a:p>
          <a:p>
            <a:r>
              <a:rPr lang="en-US" dirty="0" smtClean="0"/>
              <a:t>Massive data overload at scale</a:t>
            </a:r>
          </a:p>
          <a:p>
            <a:r>
              <a:rPr lang="en-US" dirty="0" smtClean="0"/>
              <a:t>User privacy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Shamelessly lifted from the following paper :</a:t>
            </a:r>
          </a:p>
          <a:p>
            <a:endParaRPr lang="en-IN" dirty="0" smtClean="0"/>
          </a:p>
          <a:p>
            <a:r>
              <a:rPr lang="en-IN" b="1" dirty="0" smtClean="0"/>
              <a:t>A Survey of Mobile Phone Sensing</a:t>
            </a:r>
          </a:p>
          <a:p>
            <a:pPr lvl="1"/>
            <a:r>
              <a:rPr lang="en-IN" sz="2400" i="1" dirty="0" smtClean="0"/>
              <a:t>By  Nicholas D. Lane, </a:t>
            </a:r>
            <a:r>
              <a:rPr lang="en-IN" sz="2400" i="1" dirty="0" err="1" smtClean="0"/>
              <a:t>Emiliano</a:t>
            </a:r>
            <a:r>
              <a:rPr lang="en-IN" sz="2400" i="1" dirty="0" smtClean="0"/>
              <a:t> </a:t>
            </a:r>
            <a:r>
              <a:rPr lang="en-IN" sz="2400" i="1" dirty="0" err="1" smtClean="0"/>
              <a:t>Miluzzo</a:t>
            </a:r>
            <a:r>
              <a:rPr lang="en-IN" sz="2400" i="1" dirty="0" smtClean="0"/>
              <a:t>, Hong Lu, Daniel Peebles, </a:t>
            </a:r>
            <a:r>
              <a:rPr lang="en-IN" sz="2400" i="1" dirty="0" err="1" smtClean="0"/>
              <a:t>Tanzeem</a:t>
            </a:r>
            <a:r>
              <a:rPr lang="en-IN" sz="2400" i="1" dirty="0" smtClean="0"/>
              <a:t> </a:t>
            </a:r>
            <a:r>
              <a:rPr lang="en-IN" sz="2400" i="1" dirty="0" err="1" smtClean="0"/>
              <a:t>Choudhury</a:t>
            </a:r>
            <a:r>
              <a:rPr lang="en-IN" sz="2400" i="1" dirty="0" smtClean="0"/>
              <a:t>, </a:t>
            </a:r>
            <a:r>
              <a:rPr lang="en-IN" sz="2800" i="1" dirty="0" smtClean="0"/>
              <a:t>and Andrew T. Campbell</a:t>
            </a:r>
          </a:p>
          <a:p>
            <a:pPr lvl="1"/>
            <a:r>
              <a:rPr lang="en-IN" sz="2800" i="1" dirty="0" smtClean="0"/>
              <a:t>Dartmouth College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Mobile Phone as a Sensor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/>
              <a:t>Programmability</a:t>
            </a:r>
          </a:p>
          <a:p>
            <a:r>
              <a:rPr lang="en-US" sz="2800" dirty="0" smtClean="0"/>
              <a:t>Mobile devices support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apps (2008+)</a:t>
            </a:r>
          </a:p>
          <a:p>
            <a:r>
              <a:rPr lang="en-US" sz="2800" dirty="0" smtClean="0"/>
              <a:t>Mixed API and OS support to access sensor data</a:t>
            </a:r>
          </a:p>
          <a:p>
            <a:r>
              <a:rPr lang="en-US" sz="2800" dirty="0"/>
              <a:t>GPS sensor treated as black box</a:t>
            </a:r>
          </a:p>
          <a:p>
            <a:r>
              <a:rPr lang="en-US" sz="2800" dirty="0" smtClean="0"/>
              <a:t>Sensors vary in features across devices (see 5S)</a:t>
            </a:r>
          </a:p>
          <a:p>
            <a:r>
              <a:rPr lang="en-US" sz="2800" dirty="0" smtClean="0"/>
              <a:t>Unpredictable raw sensor reporting</a:t>
            </a:r>
          </a:p>
          <a:p>
            <a:r>
              <a:rPr lang="en-US" sz="2800" dirty="0" smtClean="0"/>
              <a:t>Delivering raw data to cloud poses privacy risks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Continuous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1524000"/>
            <a:ext cx="7615262" cy="50505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Sampling sensors continuously</a:t>
            </a:r>
            <a:endParaRPr lang="en-US" dirty="0"/>
          </a:p>
          <a:p>
            <a:r>
              <a:rPr lang="en-US" dirty="0" smtClean="0"/>
              <a:t>Phone must support background activities</a:t>
            </a:r>
          </a:p>
          <a:p>
            <a:r>
              <a:rPr lang="en-US" dirty="0" smtClean="0"/>
              <a:t>Device resources constantly used</a:t>
            </a:r>
          </a:p>
          <a:p>
            <a:pPr lvl="1"/>
            <a:r>
              <a:rPr lang="en-US" dirty="0" smtClean="0"/>
              <a:t>CPU used to process data</a:t>
            </a:r>
          </a:p>
          <a:p>
            <a:pPr lvl="1"/>
            <a:r>
              <a:rPr lang="en-US" dirty="0" smtClean="0"/>
              <a:t>High power sensors (GPS) polled</a:t>
            </a:r>
          </a:p>
          <a:p>
            <a:pPr lvl="1"/>
            <a:r>
              <a:rPr lang="en-US" dirty="0" smtClean="0"/>
              <a:t>Radios frequently used to transmit data</a:t>
            </a:r>
          </a:p>
          <a:p>
            <a:pPr lvl="1"/>
            <a:r>
              <a:rPr lang="en-US" dirty="0" smtClean="0"/>
              <a:t>Expensive user data bandwidth used</a:t>
            </a:r>
          </a:p>
          <a:p>
            <a:pPr lvl="1"/>
            <a:r>
              <a:rPr lang="en-US" dirty="0" smtClean="0"/>
              <a:t>Degrading user’s phone performance will earn your app an uninstall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Continuous sensing is potentially revolutionary, but must be done with care</a:t>
            </a:r>
          </a:p>
          <a:p>
            <a:pPr lvl="1"/>
            <a:r>
              <a:rPr lang="en-US" dirty="0" smtClean="0"/>
              <a:t>Balance data quality with resource usage</a:t>
            </a:r>
          </a:p>
          <a:p>
            <a:pPr lvl="1"/>
            <a:r>
              <a:rPr lang="en-US" dirty="0" smtClean="0"/>
              <a:t>Energy efficient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Phone Context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 smtClean="0"/>
              <a:t>Mobile phones experience full gamut of unpredictable activity.</a:t>
            </a:r>
          </a:p>
          <a:p>
            <a:r>
              <a:rPr lang="en-US" dirty="0" smtClean="0"/>
              <a:t>Phone may be in a pocket, in a car, no signal, low battery.. Sensing application must handle any scenario.</a:t>
            </a:r>
          </a:p>
          <a:p>
            <a:r>
              <a:rPr lang="en-US" dirty="0" smtClean="0"/>
              <a:t>Phone and its user are both constantly multitasking, changing the context of sensor data</a:t>
            </a:r>
          </a:p>
          <a:p>
            <a:pPr marL="109728" indent="0">
              <a:buNone/>
            </a:pPr>
            <a:r>
              <a:rPr lang="en-US" dirty="0" smtClean="0"/>
              <a:t>Some advances:</a:t>
            </a:r>
          </a:p>
          <a:p>
            <a:r>
              <a:rPr lang="en-US" dirty="0" smtClean="0"/>
              <a:t>Using multiple devices in local sensing networks</a:t>
            </a:r>
          </a:p>
          <a:p>
            <a:r>
              <a:rPr lang="en-US" dirty="0" smtClean="0"/>
              <a:t>Context inference (running, driving, in laundry)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– Interpreting Sensor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1357298"/>
            <a:ext cx="7929618" cy="5214974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Interpreting potentially flakey mobile data requires context modeling. Data may only valid during certain contexts (running, outdoors…)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Supervised learning: Data is annotated manually, these classifications improve machine learning.</a:t>
            </a:r>
          </a:p>
          <a:p>
            <a:endParaRPr lang="en-US" dirty="0" smtClean="0"/>
          </a:p>
          <a:p>
            <a:r>
              <a:rPr lang="en-US" dirty="0" smtClean="0"/>
              <a:t>Semi/unsupervised learning: Data is wild and unpredictable, algorithms must infer classifications.</a:t>
            </a:r>
          </a:p>
          <a:p>
            <a:endParaRPr lang="en-US" dirty="0" smtClean="0"/>
          </a:p>
          <a:p>
            <a:r>
              <a:rPr lang="en-US" dirty="0" smtClean="0"/>
              <a:t>Accelerometer is cheap to poll and helpful to classify general activity (moving/still)</a:t>
            </a:r>
          </a:p>
          <a:p>
            <a:endParaRPr lang="en-US" dirty="0" smtClean="0"/>
          </a:p>
          <a:p>
            <a:r>
              <a:rPr lang="en-US" dirty="0" smtClean="0"/>
              <a:t>Microphone can classify audio environments at cost of CPU resources and algorithm complexity</a:t>
            </a:r>
          </a:p>
          <a:p>
            <a:endParaRPr lang="en-US" dirty="0" smtClean="0"/>
          </a:p>
          <a:p>
            <a:r>
              <a:rPr lang="en-US" dirty="0" smtClean="0"/>
              <a:t>Involving the user in automatic classification can be helpful, but adds interaction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– Scaling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929618" cy="511971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000" dirty="0" smtClean="0"/>
              <a:t>Many statistical analysis models are too rigid for use in mobile devices. Models must be designed flexible enough to be effective for N users.</a:t>
            </a:r>
          </a:p>
          <a:p>
            <a:pPr marL="109728" indent="0">
              <a:buNone/>
            </a:pPr>
            <a:endParaRPr lang="en-US" sz="3000" dirty="0" smtClean="0"/>
          </a:p>
          <a:p>
            <a:r>
              <a:rPr lang="en-US" sz="3000" dirty="0" smtClean="0"/>
              <a:t>Adaptive models can query users for classification if needed.</a:t>
            </a:r>
          </a:p>
          <a:p>
            <a:endParaRPr lang="en-US" sz="3000" dirty="0" smtClean="0"/>
          </a:p>
          <a:p>
            <a:r>
              <a:rPr lang="en-US" sz="3000" dirty="0" smtClean="0"/>
              <a:t>A user’s social network can help classify data, such as significant locations.</a:t>
            </a:r>
          </a:p>
          <a:p>
            <a:endParaRPr lang="en-US" sz="3000" dirty="0" smtClean="0"/>
          </a:p>
          <a:p>
            <a:r>
              <a:rPr lang="en-US" sz="3000" dirty="0" smtClean="0"/>
              <a:t>Hand annotated labels may be treated as soft hints for a more flexible learning algorithm.</a:t>
            </a:r>
          </a:p>
          <a:p>
            <a:endParaRPr lang="en-US" sz="3000" dirty="0" smtClean="0"/>
          </a:p>
          <a:p>
            <a:r>
              <a:rPr lang="en-US" sz="3000" dirty="0" smtClean="0"/>
              <a:t>Complex adaptive algorithms bring increased resource usage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The sensing application must share its findings with the user to keep them engaged and informed.</a:t>
            </a:r>
          </a:p>
          <a:p>
            <a:r>
              <a:rPr lang="en-US" sz="2400" dirty="0" smtClean="0"/>
              <a:t>Can be tied with web applications (Nike+)</a:t>
            </a:r>
          </a:p>
          <a:p>
            <a:r>
              <a:rPr lang="en-US" sz="2400" dirty="0" smtClean="0"/>
              <a:t>Form a community around the data</a:t>
            </a:r>
          </a:p>
          <a:p>
            <a:r>
              <a:rPr lang="en-US" sz="2400" dirty="0" smtClean="0"/>
              <a:t>Allow users to compare and share their data</a:t>
            </a:r>
          </a:p>
          <a:p>
            <a:r>
              <a:rPr lang="en-US" sz="2400" dirty="0" smtClean="0"/>
              <a:t>Nike+ collects a simple data set (run time and distance) but users are actively engaging in the web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sens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4500570"/>
            <a:ext cx="3967169" cy="2050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3702" y="607220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Reports &amp; Studies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15140" y="557214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5143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Notification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15140" y="471488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05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Personalized Sensing	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A user’s phone can constantly monitor and classify their daily life; the data collected is highly personal.</a:t>
            </a:r>
          </a:p>
          <a:p>
            <a:r>
              <a:rPr lang="en-US" sz="2400" dirty="0" smtClean="0"/>
              <a:t>Targeted advertising would love to know just when to show you a certain ad</a:t>
            </a:r>
          </a:p>
          <a:p>
            <a:r>
              <a:rPr lang="en-US" sz="2400" dirty="0" smtClean="0"/>
              <a:t>Your phone can provide personalized recommendations targeted to your location and activity</a:t>
            </a:r>
          </a:p>
          <a:p>
            <a:r>
              <a:rPr lang="en-US" sz="2400" dirty="0" smtClean="0"/>
              <a:t>A common sensing platform could feed classifications and data to other apps and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Persuasion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976" y="1357298"/>
            <a:ext cx="7615262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Sensing applications usually involve a common goal, the reason the user is running the app.</a:t>
            </a:r>
          </a:p>
          <a:p>
            <a:r>
              <a:rPr lang="en-US" sz="2400" dirty="0" smtClean="0"/>
              <a:t>The goal of a persuasive app is to encourage the user to change their behavior</a:t>
            </a:r>
          </a:p>
          <a:p>
            <a:pPr lvl="1"/>
            <a:r>
              <a:rPr lang="en-US" sz="2200" dirty="0" smtClean="0"/>
              <a:t>Improve fitness and physical activity</a:t>
            </a:r>
          </a:p>
          <a:p>
            <a:pPr lvl="1"/>
            <a:r>
              <a:rPr lang="en-US" sz="2200" dirty="0" smtClean="0"/>
              <a:t>Reduce smoking</a:t>
            </a:r>
          </a:p>
          <a:p>
            <a:pPr lvl="1"/>
            <a:r>
              <a:rPr lang="en-US" sz="2200" dirty="0" smtClean="0"/>
              <a:t>Avoid traffic</a:t>
            </a:r>
          </a:p>
          <a:p>
            <a:pPr lvl="1"/>
            <a:r>
              <a:rPr lang="en-US" sz="2200" dirty="0" smtClean="0"/>
              <a:t>Lower carbon emissions</a:t>
            </a:r>
            <a:endParaRPr lang="en-US" sz="2400" dirty="0"/>
          </a:p>
          <a:p>
            <a:r>
              <a:rPr lang="en-US" sz="2400" dirty="0" smtClean="0"/>
              <a:t>Provide comparison data to give the user perspective</a:t>
            </a:r>
          </a:p>
          <a:p>
            <a:r>
              <a:rPr lang="en-US" sz="2400" dirty="0" smtClean="0"/>
              <a:t>Present aggregated community data</a:t>
            </a:r>
          </a:p>
          <a:p>
            <a:r>
              <a:rPr lang="en-US" sz="2400" dirty="0" smtClean="0"/>
              <a:t>Accurate models of persuasion are needed so that the user feels engaged and moved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7929618" cy="50505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400" dirty="0" smtClean="0"/>
              <a:t>With your phone sensing you and your activity, user privacy is a major concern.</a:t>
            </a:r>
          </a:p>
          <a:p>
            <a:r>
              <a:rPr lang="en-US" sz="2400" dirty="0" smtClean="0"/>
              <a:t>Advertising places high price on accurate ad target data, which the sensing app could provide.</a:t>
            </a:r>
          </a:p>
          <a:p>
            <a:r>
              <a:rPr lang="en-US" sz="2400" dirty="0" smtClean="0"/>
              <a:t>User data may include personal details (GPS locations, habits, conversations).</a:t>
            </a:r>
          </a:p>
          <a:p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Approaches</a:t>
            </a:r>
          </a:p>
          <a:p>
            <a:r>
              <a:rPr lang="en-US" sz="2400" dirty="0" smtClean="0"/>
              <a:t>Personal sensing apps can store private data locally, and share selectively.</a:t>
            </a:r>
          </a:p>
          <a:p>
            <a:r>
              <a:rPr lang="en-US" sz="2400" dirty="0" smtClean="0"/>
              <a:t>Group sensing apps gain privacy by limited trusted membership.</a:t>
            </a:r>
          </a:p>
          <a:p>
            <a:r>
              <a:rPr lang="en-US" sz="2400" dirty="0" smtClean="0"/>
              <a:t>Community sensing apps must ensure user privacy is guaranteed.</a:t>
            </a:r>
          </a:p>
          <a:p>
            <a:r>
              <a:rPr lang="en-US" sz="2400" dirty="0" smtClean="0"/>
              <a:t>Raw sensor data can be processed and filtered locally before uploading more anonymous data to the system.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2150" y="714356"/>
            <a:ext cx="3329006" cy="578647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Devices use sensors to drive user experience: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Phone usage:</a:t>
            </a:r>
          </a:p>
          <a:p>
            <a:pPr marL="109728" indent="0">
              <a:buNone/>
            </a:pPr>
            <a:r>
              <a:rPr lang="en-US" dirty="0" smtClean="0"/>
              <a:t>Light sensor – Screen dimming</a:t>
            </a:r>
          </a:p>
          <a:p>
            <a:pPr marL="109728" indent="0">
              <a:buNone/>
            </a:pPr>
            <a:r>
              <a:rPr lang="en-US" dirty="0" smtClean="0"/>
              <a:t>Proximity – Phone </a:t>
            </a:r>
            <a:r>
              <a:rPr lang="en-US" dirty="0" smtClean="0"/>
              <a:t>usage, inadvertent cheek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Content capture:</a:t>
            </a:r>
          </a:p>
          <a:p>
            <a:pPr marL="109728" indent="0">
              <a:buNone/>
            </a:pPr>
            <a:r>
              <a:rPr lang="en-US" dirty="0" smtClean="0"/>
              <a:t>Camera – Image/video capture</a:t>
            </a:r>
          </a:p>
          <a:p>
            <a:pPr marL="109728" indent="0">
              <a:buNone/>
            </a:pPr>
            <a:r>
              <a:rPr lang="en-US" dirty="0" smtClean="0"/>
              <a:t>Microphone </a:t>
            </a:r>
            <a:r>
              <a:rPr lang="en-US" dirty="0"/>
              <a:t>– Audio capture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Location, mapping:</a:t>
            </a:r>
          </a:p>
          <a:p>
            <a:pPr marL="109728" indent="0">
              <a:buNone/>
            </a:pPr>
            <a:r>
              <a:rPr lang="en-US" dirty="0" smtClean="0"/>
              <a:t>GPS – Global location</a:t>
            </a:r>
          </a:p>
          <a:p>
            <a:pPr marL="109728" indent="0">
              <a:buNone/>
            </a:pPr>
            <a:r>
              <a:rPr lang="en-US" dirty="0" smtClean="0"/>
              <a:t>Compass – Global orientation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Device orientation: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Accelerometer &amp; Gyroscope </a:t>
            </a:r>
            <a:r>
              <a:rPr lang="en-US" dirty="0"/>
              <a:t>– Local </a:t>
            </a:r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4" descr="phone-senso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49734"/>
            <a:ext cx="5433985" cy="3693646"/>
          </a:xfrm>
          <a:prstGeom prst="rect">
            <a:avLst/>
          </a:prstGeom>
        </p:spPr>
      </p:pic>
      <p:pic>
        <p:nvPicPr>
          <p:cNvPr id="8" name="Picture 7" descr="Gyroscopic-sensor-Overview-sensors-smart-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32003"/>
            <a:ext cx="2214578" cy="1683079"/>
          </a:xfrm>
          <a:prstGeom prst="rect">
            <a:avLst/>
          </a:prstGeom>
        </p:spPr>
      </p:pic>
      <p:pic>
        <p:nvPicPr>
          <p:cNvPr id="9" name="Picture 8" descr="Smartphone-fitness-monito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60" y="4477353"/>
            <a:ext cx="3214710" cy="18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Classifying Activities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Sensors can also collect data about users and their surroundings.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Accelerometer data can be used to classify a user’s movement: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Running</a:t>
            </a:r>
          </a:p>
          <a:p>
            <a:pPr marL="109728" indent="0">
              <a:buNone/>
            </a:pPr>
            <a:r>
              <a:rPr lang="en-US" dirty="0" smtClean="0"/>
              <a:t>	Walking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Stationary</a:t>
            </a:r>
          </a:p>
          <a:p>
            <a:pPr marL="109728" indent="0">
              <a:buNone/>
            </a:pPr>
            <a:r>
              <a:rPr lang="en-US" dirty="0" smtClean="0"/>
              <a:t>Combining motion classification with GPS tracking can recognize the user’s mode of transportation: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Subway, bike, bus, car, walk…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Classifying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3124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Phone cameras can be used to track eye movements across the device for accessibility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Microphone can classify surrounding sound to a particular context:</a:t>
            </a:r>
          </a:p>
          <a:p>
            <a:r>
              <a:rPr lang="en-US" dirty="0"/>
              <a:t>	</a:t>
            </a:r>
            <a:r>
              <a:rPr lang="en-US" sz="2400" dirty="0"/>
              <a:t>Using an ATM</a:t>
            </a:r>
          </a:p>
          <a:p>
            <a:r>
              <a:rPr lang="en-US" sz="2400" dirty="0"/>
              <a:t>	Having a conversation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Driving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Being in a particular coffee shop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03" y="4724422"/>
            <a:ext cx="74390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18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Social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Users regularly share events in their lives on social networks. Smart devices can classify events automatically.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Dartmouth’s </a:t>
            </a:r>
            <a:r>
              <a:rPr lang="en-US" dirty="0" err="1" smtClean="0"/>
              <a:t>CenceMe</a:t>
            </a:r>
            <a:r>
              <a:rPr lang="en-US" dirty="0" smtClean="0"/>
              <a:t> project (2008)</a:t>
            </a:r>
          </a:p>
          <a:p>
            <a:r>
              <a:rPr lang="en-US" sz="2400" dirty="0" smtClean="0"/>
              <a:t>Audio classifier recognizes when people are talking.</a:t>
            </a:r>
          </a:p>
          <a:p>
            <a:r>
              <a:rPr lang="en-US" sz="2400" dirty="0" smtClean="0"/>
              <a:t>Motion classification to determine standing, sitting, walking, running.</a:t>
            </a:r>
          </a:p>
          <a:p>
            <a:r>
              <a:rPr lang="en-US" sz="2400" dirty="0" smtClean="0"/>
              <a:t>Server side senses conversations, combines classifications.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Health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428736"/>
            <a:ext cx="7715304" cy="50505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dirty="0" smtClean="0"/>
              <a:t>Sensors can be used to track health and wellness.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err="1" smtClean="0"/>
              <a:t>UbiFit</a:t>
            </a:r>
            <a:r>
              <a:rPr lang="en-US" dirty="0" smtClean="0"/>
              <a:t> Garden</a:t>
            </a:r>
          </a:p>
          <a:p>
            <a:pPr marL="109728" indent="0">
              <a:buNone/>
            </a:pPr>
            <a:r>
              <a:rPr lang="en-US" dirty="0" smtClean="0"/>
              <a:t>(2007, 3 months)</a:t>
            </a:r>
          </a:p>
          <a:p>
            <a:r>
              <a:rPr lang="en-US" sz="2000" dirty="0" smtClean="0"/>
              <a:t>App paired with wearable motion</a:t>
            </a:r>
          </a:p>
          <a:p>
            <a:pPr>
              <a:buNone/>
            </a:pPr>
            <a:r>
              <a:rPr lang="en-US" sz="2000" dirty="0" smtClean="0"/>
              <a:t>   sensor</a:t>
            </a:r>
          </a:p>
          <a:p>
            <a:r>
              <a:rPr lang="en-US" sz="2000" dirty="0" smtClean="0"/>
              <a:t>Physical activity continuously logged</a:t>
            </a:r>
          </a:p>
          <a:p>
            <a:r>
              <a:rPr lang="en-US" sz="2000" dirty="0" smtClean="0"/>
              <a:t>Results represented on phone’s</a:t>
            </a:r>
          </a:p>
          <a:p>
            <a:pPr>
              <a:buNone/>
            </a:pPr>
            <a:r>
              <a:rPr lang="en-US" sz="2000" dirty="0" smtClean="0"/>
              <a:t>    background as a garden</a:t>
            </a:r>
          </a:p>
          <a:p>
            <a:r>
              <a:rPr lang="en-US" sz="2000" dirty="0" smtClean="0"/>
              <a:t>This “</a:t>
            </a:r>
            <a:r>
              <a:rPr lang="en-US" sz="2000" dirty="0" err="1" smtClean="0"/>
              <a:t>Glanceable</a:t>
            </a:r>
            <a:r>
              <a:rPr lang="en-US" sz="2000" dirty="0" smtClean="0"/>
              <a:t> display” improved</a:t>
            </a:r>
          </a:p>
          <a:p>
            <a:pPr>
              <a:buNone/>
            </a:pPr>
            <a:r>
              <a:rPr lang="en-US" sz="2000" dirty="0" smtClean="0"/>
              <a:t>    user participation dramatically</a:t>
            </a:r>
          </a:p>
          <a:p>
            <a:pPr marL="109728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ubifit_gard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2143116"/>
            <a:ext cx="3476626" cy="40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and Paradigms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3429000"/>
            <a:ext cx="7615262" cy="3145537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4000" dirty="0" smtClean="0"/>
              <a:t>Sensing Paradigms</a:t>
            </a:r>
            <a:endParaRPr lang="en-US" dirty="0" smtClean="0"/>
          </a:p>
          <a:p>
            <a:r>
              <a:rPr lang="en-US" dirty="0" smtClean="0"/>
              <a:t>Participatory sensing</a:t>
            </a:r>
          </a:p>
          <a:p>
            <a:pPr lvl="1"/>
            <a:r>
              <a:rPr lang="en-US" dirty="0" smtClean="0"/>
              <a:t>User takes out phone to take a reading</a:t>
            </a:r>
          </a:p>
          <a:p>
            <a:pPr lvl="1"/>
            <a:r>
              <a:rPr lang="en-US" dirty="0" smtClean="0"/>
              <a:t>Users engaged in activity, requires ease of use and incentive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Opportunistic sensing</a:t>
            </a:r>
          </a:p>
          <a:p>
            <a:pPr lvl="1"/>
            <a:r>
              <a:rPr lang="en-US" dirty="0" smtClean="0"/>
              <a:t>Minimal user interaction</a:t>
            </a:r>
          </a:p>
          <a:p>
            <a:pPr lvl="1"/>
            <a:r>
              <a:rPr lang="en-US" dirty="0" smtClean="0"/>
              <a:t>Background data collection</a:t>
            </a:r>
          </a:p>
          <a:p>
            <a:pPr lvl="1"/>
            <a:r>
              <a:rPr lang="en-US" dirty="0" smtClean="0"/>
              <a:t>Constantly uses device resources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273894" cy="27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928662" y="1219200"/>
            <a:ext cx="3338538" cy="27534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/>
              <a:t>Sensing Scale</a:t>
            </a:r>
          </a:p>
          <a:p>
            <a:r>
              <a:rPr lang="en-US" sz="2400" dirty="0" smtClean="0"/>
              <a:t>Personal sensing</a:t>
            </a:r>
          </a:p>
          <a:p>
            <a:r>
              <a:rPr lang="en-US" sz="2400" dirty="0" smtClean="0"/>
              <a:t>Group sensing</a:t>
            </a:r>
          </a:p>
          <a:p>
            <a:r>
              <a:rPr lang="en-US" sz="2400" dirty="0" smtClean="0"/>
              <a:t>Community sensing</a:t>
            </a:r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91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Personal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Personal Sensing</a:t>
            </a:r>
          </a:p>
          <a:p>
            <a:r>
              <a:rPr lang="en-US" dirty="0" smtClean="0"/>
              <a:t>Tracking exercise routines</a:t>
            </a:r>
          </a:p>
          <a:p>
            <a:r>
              <a:rPr lang="en-US" dirty="0" smtClean="0"/>
              <a:t>Automated diary collection</a:t>
            </a:r>
          </a:p>
          <a:p>
            <a:r>
              <a:rPr lang="en-US" dirty="0" smtClean="0"/>
              <a:t>Health &amp; wellness apps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Sensing </a:t>
            </a:r>
            <a:r>
              <a:rPr lang="en-US" dirty="0"/>
              <a:t>is for sole benefit of </a:t>
            </a:r>
            <a:r>
              <a:rPr lang="en-US" dirty="0" smtClean="0"/>
              <a:t>the user.</a:t>
            </a:r>
          </a:p>
          <a:p>
            <a:r>
              <a:rPr lang="en-US" dirty="0" smtClean="0"/>
              <a:t>High user commitment</a:t>
            </a:r>
          </a:p>
          <a:p>
            <a:r>
              <a:rPr lang="en-US" dirty="0" smtClean="0"/>
              <a:t>Direct feedback of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757</TotalTime>
  <Words>1495</Words>
  <Application>Microsoft Macintosh PowerPoint</Application>
  <PresentationFormat>On-screen Show (4:3)</PresentationFormat>
  <Paragraphs>323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 Introduction to Smart-Phone Sensing</vt:lpstr>
      <vt:lpstr>Reference</vt:lpstr>
      <vt:lpstr>PowerPoint Presentation</vt:lpstr>
      <vt:lpstr>Classifying Activities</vt:lpstr>
      <vt:lpstr>Classifying Activities</vt:lpstr>
      <vt:lpstr>Research Applications – Social Network</vt:lpstr>
      <vt:lpstr>Research Applications – Health</vt:lpstr>
      <vt:lpstr>Sensing Scale and Paradigms</vt:lpstr>
      <vt:lpstr>Sensing Scale – Personal Sensing</vt:lpstr>
      <vt:lpstr>Sensing Scale – Group Sensing</vt:lpstr>
      <vt:lpstr>Sensing Scale – Community Sensing</vt:lpstr>
      <vt:lpstr>Sensing Paradigms</vt:lpstr>
      <vt:lpstr>Mobile Phone Sensing Architecture</vt:lpstr>
      <vt:lpstr>Inform, Share, Persuade</vt:lpstr>
      <vt:lpstr>PowerPoint Presentation</vt:lpstr>
      <vt:lpstr>Custom Sensors</vt:lpstr>
      <vt:lpstr>Research Applications - Transportation</vt:lpstr>
      <vt:lpstr>Research Applications Environmental Monitoring</vt:lpstr>
      <vt:lpstr>Research Applications – App Stores</vt:lpstr>
      <vt:lpstr>Sensing – Mobile Phone as a Sensor</vt:lpstr>
      <vt:lpstr>Sensing – Continuous Sensing</vt:lpstr>
      <vt:lpstr>Sensing – Phone Context</vt:lpstr>
      <vt:lpstr>Learning – Interpreting Sensor Data</vt:lpstr>
      <vt:lpstr>Learning – Scaling Models</vt:lpstr>
      <vt:lpstr>Share</vt:lpstr>
      <vt:lpstr>Personalized Sensing  </vt:lpstr>
      <vt:lpstr>Persuasion</vt:lpstr>
      <vt:lpstr>Privacy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Niloy Ganguly</cp:lastModifiedBy>
  <cp:revision>48</cp:revision>
  <dcterms:created xsi:type="dcterms:W3CDTF">2013-10-06T19:28:07Z</dcterms:created>
  <dcterms:modified xsi:type="dcterms:W3CDTF">2016-07-27T06:01:55Z</dcterms:modified>
</cp:coreProperties>
</file>