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80" r:id="rId5"/>
    <p:sldId id="260" r:id="rId6"/>
    <p:sldId id="279" r:id="rId7"/>
    <p:sldId id="278" r:id="rId8"/>
    <p:sldId id="277" r:id="rId9"/>
    <p:sldId id="261" r:id="rId10"/>
    <p:sldId id="276" r:id="rId11"/>
    <p:sldId id="273" r:id="rId12"/>
    <p:sldId id="274" r:id="rId13"/>
    <p:sldId id="275" r:id="rId14"/>
    <p:sldId id="26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Optimizing Sensor Data Acquisition for</a:t>
            </a:r>
            <a:br>
              <a:rPr lang="en-IN" dirty="0" smtClean="0"/>
            </a:br>
            <a:r>
              <a:rPr lang="en-IN" dirty="0" smtClean="0"/>
              <a:t>Energy-Efficient Smartphone-based Continuous</a:t>
            </a:r>
            <a:br>
              <a:rPr lang="en-IN" dirty="0" smtClean="0"/>
            </a:br>
            <a:r>
              <a:rPr lang="en-IN" dirty="0" smtClean="0"/>
              <a:t>Event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7406640" cy="2133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                                        By </a:t>
            </a:r>
          </a:p>
          <a:p>
            <a:r>
              <a:rPr lang="en-IN" dirty="0" err="1" smtClean="0"/>
              <a:t>Archan</a:t>
            </a:r>
            <a:r>
              <a:rPr lang="en-IN" dirty="0" smtClean="0"/>
              <a:t> </a:t>
            </a:r>
            <a:r>
              <a:rPr lang="en-IN" dirty="0" err="1" smtClean="0"/>
              <a:t>Misra</a:t>
            </a:r>
            <a:r>
              <a:rPr lang="en-IN" dirty="0" smtClean="0"/>
              <a:t> (School of Information Systems, Singapore Management University) &amp; </a:t>
            </a:r>
          </a:p>
          <a:p>
            <a:endParaRPr lang="en-IN" dirty="0" smtClean="0"/>
          </a:p>
          <a:p>
            <a:r>
              <a:rPr lang="en-IN" dirty="0" err="1" smtClean="0"/>
              <a:t>Lipyeow</a:t>
            </a:r>
            <a:r>
              <a:rPr lang="en-IN" dirty="0" smtClean="0"/>
              <a:t> Limy (Information and Computer Sciences Department, University of Hawai‘i at </a:t>
            </a:r>
            <a:r>
              <a:rPr lang="en-IN" dirty="0" err="1" smtClean="0"/>
              <a:t>M¯anoa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7498080" cy="4800600"/>
          </a:xfrm>
        </p:spPr>
        <p:txBody>
          <a:bodyPr/>
          <a:lstStyle/>
          <a:p>
            <a:r>
              <a:rPr lang="en-IN" dirty="0" smtClean="0"/>
              <a:t>Assume that this application uses an external wrist-worn device, equipped with </a:t>
            </a:r>
          </a:p>
          <a:p>
            <a:r>
              <a:rPr lang="en-IN" dirty="0" smtClean="0"/>
              <a:t>accelerometer (sensor S1, sampling at 100 samples/sec), </a:t>
            </a:r>
          </a:p>
          <a:p>
            <a:r>
              <a:rPr lang="en-IN" dirty="0" smtClean="0"/>
              <a:t>heart rate (sensor S2, sampling at 5 sample/sec) and </a:t>
            </a:r>
          </a:p>
          <a:p>
            <a:r>
              <a:rPr lang="en-IN" dirty="0" smtClean="0"/>
              <a:t>temperature (sensor S3, sampling at 10 sample/sec) sensors.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6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-- 0.95</a:t>
            </a:r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 -- 0.05</a:t>
            </a:r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beats/min. = 0.2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44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-- 0.02nJ/sec</a:t>
            </a:r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 -- 0.02nj/sample</a:t>
            </a:r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beats/min. = 0.01nJ/Sample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64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-- 100 sample/sec</a:t>
            </a:r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 --5 samples/sec</a:t>
            </a:r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beats/min. = 10 samples/sec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40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NAC (Normalized Acquisition Cost) </a:t>
            </a:r>
          </a:p>
          <a:p>
            <a:pPr lvl="1"/>
            <a:r>
              <a:rPr lang="en-IN" dirty="0" smtClean="0"/>
              <a:t>=  Sample rate * Energy/Failure Rate</a:t>
            </a:r>
          </a:p>
          <a:p>
            <a:pPr lvl="1"/>
            <a:endParaRPr lang="en-IN" dirty="0"/>
          </a:p>
          <a:p>
            <a:pPr marL="402336" lvl="1" indent="0" algn="ctr">
              <a:buNone/>
            </a:pPr>
            <a:r>
              <a:rPr lang="en-IN" dirty="0" smtClean="0">
                <a:latin typeface="Cambria Math" pitchFamily="18" charset="0"/>
                <a:ea typeface="Cambria Math" pitchFamily="18" charset="0"/>
              </a:rPr>
              <a:t>NAC(Si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) = (SR(Si)*E(Si))/(1-P(Si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))</a:t>
            </a:r>
          </a:p>
          <a:p>
            <a:pPr marL="402336" lvl="1" indent="0">
              <a:buNone/>
            </a:pPr>
            <a:endParaRPr lang="en-IN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  <a:p>
            <a:pPr marL="402336" lvl="1" indent="0">
              <a:buNone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SR(Si) = Sampling Rate of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</a:t>
            </a:r>
            <a:r>
              <a:rPr lang="en-IN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th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sensor</a:t>
            </a:r>
          </a:p>
          <a:p>
            <a:pPr marL="402336" lvl="1" indent="0">
              <a:buNone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E(Si) = Actuation Energy Cost of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</a:t>
            </a:r>
            <a:r>
              <a:rPr lang="en-IN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th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sensor</a:t>
            </a:r>
          </a:p>
          <a:p>
            <a:pPr marL="402336" lvl="1" indent="0">
              <a:buNone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P(Si) = probability of a specific reading shown by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</a:t>
            </a:r>
            <a:r>
              <a:rPr lang="en-IN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th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sensor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Trees</a:t>
            </a:r>
            <a:endParaRPr lang="en-IN" dirty="0"/>
          </a:p>
        </p:txBody>
      </p:sp>
      <p:pic>
        <p:nvPicPr>
          <p:cNvPr id="4" name="Content Placeholder 3" descr="eq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7239000" cy="1772048"/>
          </a:xfrm>
        </p:spPr>
      </p:pic>
      <p:pic>
        <p:nvPicPr>
          <p:cNvPr id="5" name="Picture 4" descr="pi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7772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371600"/>
            <a:ext cx="89154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</a:t>
            </a:r>
            <a:endParaRPr lang="en-IN" dirty="0"/>
          </a:p>
        </p:txBody>
      </p:sp>
      <p:pic>
        <p:nvPicPr>
          <p:cNvPr id="4" name="Content Placeholder 3" descr="algo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09800"/>
            <a:ext cx="766537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7277339" cy="48675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qn3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7456488" cy="4191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This work explores an approach to reduce the energy footprint of such continuous context-extraction activities, primarily by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b="1" dirty="0" smtClean="0"/>
              <a:t>reducing the volume of sensor data that is transmitted wirelessly over the PAN interface between a smart phone and its attached sensors, without compromising the fidelity of the event processing logic.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More specifically, the authors aim to replace the “push” model of sensor data transmission, where the sensors simply continuously transmit their samples to the </a:t>
            </a:r>
            <a:r>
              <a:rPr lang="en-IN" dirty="0" err="1" smtClean="0"/>
              <a:t>smartphone</a:t>
            </a:r>
            <a:r>
              <a:rPr lang="en-IN" dirty="0" smtClean="0"/>
              <a:t>, with a “phone-controlled dynamic pull” model, where the </a:t>
            </a:r>
            <a:r>
              <a:rPr lang="en-IN" dirty="0" err="1" smtClean="0"/>
              <a:t>smartphone</a:t>
            </a:r>
            <a:r>
              <a:rPr lang="en-IN" dirty="0" smtClean="0"/>
              <a:t> selectively pulls only appropriate subsets of the sensor data streams.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04800"/>
            <a:ext cx="5611407" cy="6375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00" y="904885"/>
            <a:ext cx="8135200" cy="56483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6688450" cy="4572000"/>
          </a:xfrm>
        </p:spPr>
      </p:pic>
    </p:spTree>
    <p:extLst>
      <p:ext uri="{BB962C8B-B14F-4D97-AF65-F5344CB8AC3E}">
        <p14:creationId xmlns:p14="http://schemas.microsoft.com/office/powerpoint/2010/main" val="42633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Heterogeneity in Sensor Data Rates, Packet Sizes and Radio Characteristics</a:t>
            </a:r>
          </a:p>
          <a:p>
            <a:r>
              <a:rPr lang="en-US" dirty="0" smtClean="0"/>
              <a:t>Adapt to Dynamic Changes in Query Selectivity Properties</a:t>
            </a:r>
          </a:p>
          <a:p>
            <a:r>
              <a:rPr lang="en-US" dirty="0" smtClean="0"/>
              <a:t>Take into Account other Objectives Besides Energy Minimization</a:t>
            </a:r>
          </a:p>
          <a:p>
            <a:r>
              <a:rPr lang="en-US" dirty="0" smtClean="0"/>
              <a:t>Support Multiple Queries and Heterogeneous Time Window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err="1" smtClean="0"/>
              <a:t>Smartphones</a:t>
            </a:r>
            <a:r>
              <a:rPr lang="en-IN" sz="2400" dirty="0" smtClean="0"/>
              <a:t> already have several on-board sensors (e.g., GPS, accelerometer, compass and microphone)</a:t>
            </a:r>
          </a:p>
          <a:p>
            <a:endParaRPr lang="en-IN" sz="2400" dirty="0" smtClean="0"/>
          </a:p>
          <a:p>
            <a:r>
              <a:rPr lang="en-IN" sz="2400" dirty="0" smtClean="0"/>
              <a:t>But, there are many situations where the </a:t>
            </a:r>
            <a:r>
              <a:rPr lang="en-IN" sz="2400" dirty="0" err="1" smtClean="0"/>
              <a:t>smartphone</a:t>
            </a:r>
            <a:r>
              <a:rPr lang="en-IN" sz="2400" dirty="0" smtClean="0"/>
              <a:t> aggregates data from a variety of other specific external medical (e.g., ECG, EMG, </a:t>
            </a:r>
            <a:r>
              <a:rPr lang="fr-FR" sz="2400" dirty="0" smtClean="0"/>
              <a:t>Sp02) or </a:t>
            </a:r>
            <a:r>
              <a:rPr lang="fr-FR" sz="2400" dirty="0" err="1" smtClean="0"/>
              <a:t>environmental</a:t>
            </a:r>
            <a:r>
              <a:rPr lang="fr-FR" sz="2400" dirty="0" smtClean="0"/>
              <a:t> (e.g., </a:t>
            </a:r>
            <a:r>
              <a:rPr lang="fr-FR" sz="2400" dirty="0" err="1" smtClean="0"/>
              <a:t>temperature</a:t>
            </a:r>
            <a:r>
              <a:rPr lang="fr-FR" sz="2400" dirty="0" smtClean="0"/>
              <a:t>, pollution) </a:t>
            </a:r>
            <a:r>
              <a:rPr lang="fr-FR" sz="2400" dirty="0" err="1" smtClean="0"/>
              <a:t>sensors</a:t>
            </a:r>
            <a:r>
              <a:rPr lang="fr-FR" sz="2400" dirty="0" smtClean="0"/>
              <a:t>, </a:t>
            </a:r>
            <a:r>
              <a:rPr lang="en-IN" sz="2400" dirty="0" smtClean="0"/>
              <a:t>using a Personal Area Network (PAN) technology, such as </a:t>
            </a:r>
            <a:r>
              <a:rPr lang="en-IN" sz="2400" dirty="0" err="1" smtClean="0"/>
              <a:t>BluetoothTM</a:t>
            </a:r>
            <a:r>
              <a:rPr lang="en-IN" sz="2400" dirty="0" smtClean="0"/>
              <a:t>, IEEE 802.15.4 or even </a:t>
            </a:r>
            <a:r>
              <a:rPr lang="en-IN" sz="2400" dirty="0" err="1" smtClean="0"/>
              <a:t>WiFi</a:t>
            </a:r>
            <a:r>
              <a:rPr lang="en-IN" sz="2400" dirty="0" smtClean="0"/>
              <a:t> (IEEE 802.11).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924800" cy="509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Introducing a new continuous stream processing model called ACQUA (Acquisition Cost-Aware Query Adaptation), </a:t>
            </a:r>
          </a:p>
          <a:p>
            <a:endParaRPr lang="en-IN" dirty="0"/>
          </a:p>
          <a:p>
            <a:r>
              <a:rPr lang="en-IN" dirty="0"/>
              <a:t>Which first learns the selectivity properties of different sensor streams and then utilizes such estimated selectivity values to modify the sequence in which the smartphone acquires data from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ACQUA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05000"/>
            <a:ext cx="411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IEEE 802.11:</a:t>
            </a:r>
            <a:endParaRPr lang="en-IN" dirty="0"/>
          </a:p>
        </p:txBody>
      </p:sp>
      <p:pic>
        <p:nvPicPr>
          <p:cNvPr id="4" name="Content Placeholder 3" descr="eq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7646739" cy="1676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800" y="3505200"/>
            <a:ext cx="7498080" cy="31242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Et = Energy consumed in time interval t</a:t>
            </a:r>
            <a:endParaRPr lang="en-IN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Pa = Power consumption in 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Active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Pi = Power Consumption in 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Idle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B = Transmission Bandwidth (bps) of the radio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+mj-lt"/>
                <a:ea typeface="+mj-ea"/>
                <a:cs typeface="+mj-cs"/>
              </a:rPr>
              <a:t>f</a:t>
            </a:r>
            <a:r>
              <a:rPr lang="en-IN" dirty="0" smtClean="0">
                <a:latin typeface="+mj-lt"/>
                <a:ea typeface="+mj-ea"/>
                <a:cs typeface="+mj-cs"/>
              </a:rPr>
              <a:t> = Sampling Frequency (Hz)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S = Sampling size (number of bits)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N = Number of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>
                <a:latin typeface="+mj-lt"/>
                <a:ea typeface="+mj-ea"/>
                <a:cs typeface="+mj-cs"/>
              </a:rPr>
              <a:t>Th</a:t>
            </a:r>
            <a:r>
              <a:rPr lang="en-IN" baseline="-25000" dirty="0" err="1" smtClean="0">
                <a:latin typeface="+mj-lt"/>
                <a:ea typeface="+mj-ea"/>
                <a:cs typeface="+mj-cs"/>
              </a:rPr>
              <a:t>idle</a:t>
            </a:r>
            <a:r>
              <a:rPr lang="en-IN" dirty="0" smtClean="0">
                <a:latin typeface="+mj-lt"/>
                <a:ea typeface="+mj-ea"/>
                <a:cs typeface="+mj-cs"/>
              </a:rPr>
              <a:t> = Minimum Idle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>
                <a:latin typeface="+mj-lt"/>
                <a:ea typeface="+mj-ea"/>
                <a:cs typeface="+mj-cs"/>
              </a:rPr>
              <a:t>E</a:t>
            </a:r>
            <a:r>
              <a:rPr lang="en-IN" baseline="-25000" dirty="0" err="1" smtClean="0">
                <a:latin typeface="+mj-lt"/>
                <a:ea typeface="+mj-ea"/>
                <a:cs typeface="+mj-cs"/>
              </a:rPr>
              <a:t>switch</a:t>
            </a:r>
            <a:r>
              <a:rPr lang="en-IN" dirty="0" smtClean="0">
                <a:latin typeface="+mj-lt"/>
                <a:ea typeface="+mj-ea"/>
                <a:cs typeface="+mj-cs"/>
              </a:rPr>
              <a:t> = Duration Independent Switching energy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endParaRPr lang="en-IN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Bluetooth: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3505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eq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7468643" cy="8287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2514600"/>
            <a:ext cx="7498080" cy="3124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Et = Energy consumed in time interval t</a:t>
            </a:r>
            <a:endParaRPr lang="en-IN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Pa = Power consumption in 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Active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Pi = Power Consumption in 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Idle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B = Transmission Bandwidth (bps) of the radio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+mj-lt"/>
                <a:ea typeface="+mj-ea"/>
                <a:cs typeface="+mj-cs"/>
              </a:rPr>
              <a:t>f</a:t>
            </a:r>
            <a:r>
              <a:rPr lang="en-IN" dirty="0" smtClean="0">
                <a:latin typeface="+mj-lt"/>
                <a:ea typeface="+mj-ea"/>
                <a:cs typeface="+mj-cs"/>
              </a:rPr>
              <a:t> = Sampling Frequency (Hz)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S = Sampling size (number of bits)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+mj-lt"/>
                <a:ea typeface="+mj-ea"/>
                <a:cs typeface="+mj-cs"/>
              </a:rPr>
              <a:t>N = Number of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>
                <a:latin typeface="+mj-lt"/>
                <a:ea typeface="+mj-ea"/>
                <a:cs typeface="+mj-cs"/>
              </a:rPr>
              <a:t>T</a:t>
            </a:r>
            <a:r>
              <a:rPr lang="en-IN" baseline="-25000" dirty="0" err="1" smtClean="0">
                <a:latin typeface="+mj-lt"/>
                <a:ea typeface="+mj-ea"/>
                <a:cs typeface="+mj-cs"/>
              </a:rPr>
              <a:t>switch</a:t>
            </a:r>
            <a:r>
              <a:rPr lang="en-IN" dirty="0" smtClean="0">
                <a:latin typeface="+mj-lt"/>
                <a:ea typeface="+mj-ea"/>
                <a:cs typeface="+mj-cs"/>
              </a:rPr>
              <a:t> = Latency involved while switching from non associated low power mode to the associative active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endParaRPr lang="en-IN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3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860" y="381000"/>
            <a:ext cx="8144140" cy="5562600"/>
          </a:xfrm>
        </p:spPr>
      </p:pic>
    </p:spTree>
    <p:extLst>
      <p:ext uri="{BB962C8B-B14F-4D97-AF65-F5344CB8AC3E}">
        <p14:creationId xmlns:p14="http://schemas.microsoft.com/office/powerpoint/2010/main" val="33062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348" r="4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9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</a:t>
            </a:r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</a:t>
            </a:r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635</TotalTime>
  <Words>811</Words>
  <Application>Microsoft Office PowerPoint</Application>
  <PresentationFormat>On-screen Show (4:3)</PresentationFormat>
  <Paragraphs>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Optimizing Sensor Data Acquisition for Energy-Efficient Smartphone-based Continuous Event Processing</vt:lpstr>
      <vt:lpstr>Key Idea</vt:lpstr>
      <vt:lpstr>Introduction</vt:lpstr>
      <vt:lpstr>ACQUA</vt:lpstr>
      <vt:lpstr>IEEE 802.11:</vt:lpstr>
      <vt:lpstr>Bluetooth: </vt:lpstr>
      <vt:lpstr>PowerPoint Presentation</vt:lpstr>
      <vt:lpstr>PowerPoint Presentation</vt:lpstr>
      <vt:lpstr>Query</vt:lpstr>
      <vt:lpstr>PowerPoint Presentation</vt:lpstr>
      <vt:lpstr>Query</vt:lpstr>
      <vt:lpstr>Query</vt:lpstr>
      <vt:lpstr>Query</vt:lpstr>
      <vt:lpstr>Calculation:</vt:lpstr>
      <vt:lpstr>Query Trees</vt:lpstr>
      <vt:lpstr>PowerPoint Presentation</vt:lpstr>
      <vt:lpstr>Algorithm:</vt:lpstr>
      <vt:lpstr>PowerPoint Presentation</vt:lpstr>
      <vt:lpstr>PowerPoint Presentation</vt:lpstr>
      <vt:lpstr>PowerPoint Presentation</vt:lpstr>
      <vt:lpstr>Evaluation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Sensor Data Acquisition for Energy-Efficient Smartphone-based Continuous Event Processing</dc:title>
  <dc:creator>Research</dc:creator>
  <cp:lastModifiedBy>sankarshan</cp:lastModifiedBy>
  <cp:revision>31</cp:revision>
  <dcterms:created xsi:type="dcterms:W3CDTF">2006-08-16T00:00:00Z</dcterms:created>
  <dcterms:modified xsi:type="dcterms:W3CDTF">2016-07-28T05:20:23Z</dcterms:modified>
</cp:coreProperties>
</file>