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Lst>
  <p:sldSz cy="5143500" cx="9144000"/>
  <p:notesSz cx="6858000" cy="9144000"/>
  <p:embeddedFontLst>
    <p:embeddedFont>
      <p:font typeface="Corsiva"/>
      <p:regular r:id="rId81"/>
      <p:bold r:id="rId82"/>
      <p:italic r:id="rId83"/>
      <p:boldItalic r:id="rId84"/>
    </p:embeddedFont>
    <p:embeddedFont>
      <p:font typeface="Proxima Nova"/>
      <p:regular r:id="rId85"/>
      <p:bold r:id="rId86"/>
      <p:italic r:id="rId87"/>
      <p:boldItalic r:id="rId88"/>
    </p:embeddedFont>
    <p:embeddedFont>
      <p:font typeface="Noto Sans Symbols"/>
      <p:regular r:id="rId89"/>
      <p:bold r:id="rId90"/>
    </p:embeddedFont>
    <p:embeddedFont>
      <p:font typeface="Alfa Slab One"/>
      <p:regular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92" roundtripDataSignature="AMtx7mgVpyjV7KPbwN/Nxx2BJ9kpIlHN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orsiva-boldItalic.fntdata"/><Relationship Id="rId83" Type="http://schemas.openxmlformats.org/officeDocument/2006/relationships/font" Target="fonts/Corsiva-italic.fntdata"/><Relationship Id="rId42" Type="http://schemas.openxmlformats.org/officeDocument/2006/relationships/slide" Target="slides/slide37.xml"/><Relationship Id="rId86" Type="http://schemas.openxmlformats.org/officeDocument/2006/relationships/font" Target="fonts/ProximaNova-bold.fntdata"/><Relationship Id="rId41" Type="http://schemas.openxmlformats.org/officeDocument/2006/relationships/slide" Target="slides/slide36.xml"/><Relationship Id="rId85" Type="http://schemas.openxmlformats.org/officeDocument/2006/relationships/font" Target="fonts/ProximaNova-regular.fntdata"/><Relationship Id="rId44" Type="http://schemas.openxmlformats.org/officeDocument/2006/relationships/slide" Target="slides/slide39.xml"/><Relationship Id="rId88" Type="http://schemas.openxmlformats.org/officeDocument/2006/relationships/font" Target="fonts/ProximaNova-boldItalic.fntdata"/><Relationship Id="rId43" Type="http://schemas.openxmlformats.org/officeDocument/2006/relationships/slide" Target="slides/slide38.xml"/><Relationship Id="rId87" Type="http://schemas.openxmlformats.org/officeDocument/2006/relationships/font" Target="fonts/ProximaNova-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NotoSansSymbols-regular.fntdata"/><Relationship Id="rId80" Type="http://schemas.openxmlformats.org/officeDocument/2006/relationships/slide" Target="slides/slide75.xml"/><Relationship Id="rId82" Type="http://schemas.openxmlformats.org/officeDocument/2006/relationships/font" Target="fonts/Corsiva-bold.fntdata"/><Relationship Id="rId81" Type="http://schemas.openxmlformats.org/officeDocument/2006/relationships/font" Target="fonts/Corsi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AlfaSlabOne-regular.fntdata"/><Relationship Id="rId90" Type="http://schemas.openxmlformats.org/officeDocument/2006/relationships/font" Target="fonts/NotoSansSymbols-bold.fntdata"/><Relationship Id="rId92" Type="http://customschemas.google.com/relationships/presentationmetadata" Target="meta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xlinux.nist.gov/dads/HTML/sim.html" TargetMode="External"/><Relationship Id="rId3" Type="http://schemas.openxmlformats.org/officeDocument/2006/relationships/hyperlink" Target="http://xlinux.nist.gov/dads/HTML/algorithm.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xlinux.nist.gov/dads/HTML/sim.html" TargetMode="External"/><Relationship Id="rId3" Type="http://schemas.openxmlformats.org/officeDocument/2006/relationships/hyperlink" Target="http://xlinux.nist.gov/dads/HTML/algorithm.html"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2" name="Google Shape;15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59" name="Google Shape;15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69" name="Google Shape;16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81" name="Google Shape;181;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193" name="Google Shape;193;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7" name="Google Shape;20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4" name="Google Shape;21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1" name="Google Shape;22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8" name="Google Shape;22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1" name="Google Shape;8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82" name="Google Shape;82;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35" name="Google Shape;235;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57" name="Google Shape;257;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8" name="Google Shape;258;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70" name="Google Shape;27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lang="en">
                <a:latin typeface="Arial"/>
                <a:ea typeface="Arial"/>
                <a:cs typeface="Arial"/>
                <a:sym typeface="Arial"/>
              </a:rPr>
              <a:t>Random Access Machine (RAM) model. This model assumes a single processor. In the RAM model, instructions are executed one after the other, with no concurrent operations. This model of computation is an abstraction that allows us to compare algorithms on the basis of performance. The assumptions made in the RAM model to accomplish this are:</a:t>
            </a:r>
            <a:endParaRPr/>
          </a:p>
          <a:p>
            <a:pPr indent="0" lvl="0" marL="0" rtl="0" algn="l">
              <a:lnSpc>
                <a:spcPct val="100000"/>
              </a:lnSpc>
              <a:spcBef>
                <a:spcPts val="360"/>
              </a:spcBef>
              <a:spcAft>
                <a:spcPts val="0"/>
              </a:spcAft>
              <a:buSzPts val="1100"/>
              <a:buNone/>
            </a:pPr>
            <a:r>
              <a:rPr lang="en">
                <a:latin typeface="Arial"/>
                <a:ea typeface="Arial"/>
                <a:cs typeface="Arial"/>
                <a:sym typeface="Arial"/>
              </a:rPr>
              <a:t>Each simple operation takes 1 time step.</a:t>
            </a:r>
            <a:endParaRPr/>
          </a:p>
          <a:p>
            <a:pPr indent="0" lvl="0" marL="0" rtl="0" algn="l">
              <a:lnSpc>
                <a:spcPct val="100000"/>
              </a:lnSpc>
              <a:spcBef>
                <a:spcPts val="360"/>
              </a:spcBef>
              <a:spcAft>
                <a:spcPts val="0"/>
              </a:spcAft>
              <a:buSzPts val="1100"/>
              <a:buNone/>
            </a:pPr>
            <a:r>
              <a:rPr lang="en">
                <a:latin typeface="Arial"/>
                <a:ea typeface="Arial"/>
                <a:cs typeface="Arial"/>
                <a:sym typeface="Arial"/>
              </a:rPr>
              <a:t>Loops and subroutines are not simple operations.</a:t>
            </a:r>
            <a:endParaRPr/>
          </a:p>
          <a:p>
            <a:pPr indent="0" lvl="0" marL="0" rtl="0" algn="l">
              <a:lnSpc>
                <a:spcPct val="100000"/>
              </a:lnSpc>
              <a:spcBef>
                <a:spcPts val="360"/>
              </a:spcBef>
              <a:spcAft>
                <a:spcPts val="0"/>
              </a:spcAft>
              <a:buSzPts val="1100"/>
              <a:buNone/>
            </a:pPr>
            <a:r>
              <a:rPr lang="en">
                <a:latin typeface="Arial"/>
                <a:ea typeface="Arial"/>
                <a:cs typeface="Arial"/>
                <a:sym typeface="Arial"/>
              </a:rPr>
              <a:t>Each memory access takes one time step, and there is no shortage of memory.</a:t>
            </a:r>
            <a:endParaRPr/>
          </a:p>
          <a:p>
            <a:pPr indent="0" lvl="0" marL="0" rtl="0" algn="l">
              <a:lnSpc>
                <a:spcPct val="100000"/>
              </a:lnSpc>
              <a:spcBef>
                <a:spcPts val="360"/>
              </a:spcBef>
              <a:spcAft>
                <a:spcPts val="0"/>
              </a:spcAft>
              <a:buSzPts val="1100"/>
              <a:buNone/>
            </a:pPr>
            <a:r>
              <a:t/>
            </a:r>
            <a:endParaRPr>
              <a:latin typeface="Arial"/>
              <a:ea typeface="Arial"/>
              <a:cs typeface="Arial"/>
              <a:sym typeface="Arial"/>
            </a:endParaRPr>
          </a:p>
        </p:txBody>
      </p:sp>
      <p:sp>
        <p:nvSpPr>
          <p:cNvPr id="279" name="Google Shape;27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6" name="Google Shape;28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3" name="Google Shape;29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n">
                <a:latin typeface="Arial"/>
                <a:ea typeface="Arial"/>
                <a:cs typeface="Arial"/>
                <a:sym typeface="Arial"/>
              </a:rPr>
              <a:t>asymptotically tight bound: Definition:</a:t>
            </a:r>
            <a:r>
              <a:rPr lang="en">
                <a:latin typeface="Arial"/>
                <a:ea typeface="Arial"/>
                <a:cs typeface="Arial"/>
                <a:sym typeface="Arial"/>
              </a:rPr>
              <a:t> When the </a:t>
            </a:r>
            <a:r>
              <a:rPr i="1" lang="en" u="sng">
                <a:solidFill>
                  <a:schemeClr val="hlink"/>
                </a:solidFill>
                <a:latin typeface="Arial"/>
                <a:ea typeface="Arial"/>
                <a:cs typeface="Arial"/>
                <a:sym typeface="Arial"/>
                <a:hlinkClick r:id="rId2"/>
              </a:rPr>
              <a:t>asymptotic complexity</a:t>
            </a:r>
            <a:r>
              <a:rPr lang="en">
                <a:latin typeface="Arial"/>
                <a:ea typeface="Arial"/>
                <a:cs typeface="Arial"/>
                <a:sym typeface="Arial"/>
              </a:rPr>
              <a:t> of an </a:t>
            </a:r>
            <a:r>
              <a:rPr i="1" lang="en" u="sng">
                <a:solidFill>
                  <a:schemeClr val="hlink"/>
                </a:solidFill>
                <a:latin typeface="Arial"/>
                <a:ea typeface="Arial"/>
                <a:cs typeface="Arial"/>
                <a:sym typeface="Arial"/>
                <a:hlinkClick r:id="rId3"/>
              </a:rPr>
              <a:t>algorithm</a:t>
            </a:r>
            <a:r>
              <a:rPr lang="en">
                <a:latin typeface="Arial"/>
                <a:ea typeface="Arial"/>
                <a:cs typeface="Arial"/>
                <a:sym typeface="Arial"/>
              </a:rPr>
              <a:t> exactly matches the theoretically proved asymptotic complexity of the corresponding problem. Informally, when an algorithm solves a problem at the theoretical minimum.</a:t>
            </a:r>
            <a:endParaRPr/>
          </a:p>
          <a:p>
            <a:pPr indent="0" lvl="0" marL="0" rtl="0" algn="l">
              <a:lnSpc>
                <a:spcPct val="100000"/>
              </a:lnSpc>
              <a:spcBef>
                <a:spcPts val="360"/>
              </a:spcBef>
              <a:spcAft>
                <a:spcPts val="0"/>
              </a:spcAft>
              <a:buSzPts val="1100"/>
              <a:buNone/>
            </a:pPr>
            <a:r>
              <a:t/>
            </a:r>
            <a:endParaRPr>
              <a:latin typeface="Arial"/>
              <a:ea typeface="Arial"/>
              <a:cs typeface="Arial"/>
              <a:sym typeface="Arial"/>
            </a:endParaRPr>
          </a:p>
        </p:txBody>
      </p:sp>
      <p:sp>
        <p:nvSpPr>
          <p:cNvPr id="301" name="Google Shape;30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8" name="Google Shape;30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15" name="Google Shape;315;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0" name="Google Shape;90;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33a82381f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22" name="Google Shape;322;g333a82381f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31" name="Google Shape;33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46" name="Google Shape;34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53" name="Google Shape;353;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0" name="Google Shape;360;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67" name="Google Shape;36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74" name="Google Shape;37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81" name="Google Shape;381;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88" name="Google Shape;388;p37:notes"/>
          <p:cNvSpPr/>
          <p:nvPr>
            <p:ph idx="2" type="sldImg"/>
          </p:nvPr>
        </p:nvSpPr>
        <p:spPr>
          <a:xfrm>
            <a:off x="380750" y="685800"/>
            <a:ext cx="6098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396" name="Google Shape;396;p38:notes"/>
          <p:cNvSpPr/>
          <p:nvPr>
            <p:ph idx="2" type="sldImg"/>
          </p:nvPr>
        </p:nvSpPr>
        <p:spPr>
          <a:xfrm>
            <a:off x="380750" y="685800"/>
            <a:ext cx="6098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7" name="Google Shape;9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98" name="Google Shape;9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04" name="Google Shape;40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13" name="Google Shape;413;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4" name="Google Shape;414;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23" name="Google Shape;423;p41:notes"/>
          <p:cNvSpPr/>
          <p:nvPr>
            <p:ph idx="2" type="sldImg"/>
          </p:nvPr>
        </p:nvSpPr>
        <p:spPr>
          <a:xfrm>
            <a:off x="380750" y="685800"/>
            <a:ext cx="60981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32" name="Google Shape;432;p42: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3" name="Google Shape;433;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constant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41" name="Google Shape;441;p43: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linear</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50" name="Google Shape;450;p44: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Obviousy n squared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59" name="Google Shape;459;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67" name="Google Shape;467;p4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8" name="Google Shape;468;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N squared == 1 + 2 + … + N</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76" name="Google Shape;476;p47: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7" name="Google Shape;477;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outer loop O(lg N), inner loop (N)  == O (N lg N) by product rule</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485" name="Google Shape;485;p48: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
                <a:latin typeface="Arial"/>
                <a:ea typeface="Arial"/>
                <a:cs typeface="Arial"/>
                <a:sym typeface="Arial"/>
              </a:rPr>
              <a:t>outer O (lg N)  inner = sum of powers of 2 which is linear since</a:t>
            </a:r>
            <a:endParaRPr/>
          </a:p>
          <a:p>
            <a:pPr indent="0" lvl="0" marL="0" rtl="0" algn="l">
              <a:lnSpc>
                <a:spcPct val="100000"/>
              </a:lnSpc>
              <a:spcBef>
                <a:spcPts val="360"/>
              </a:spcBef>
              <a:spcAft>
                <a:spcPts val="0"/>
              </a:spcAft>
              <a:buSzPts val="1400"/>
              <a:buNone/>
            </a:pPr>
            <a:r>
              <a:rPr lang="en">
                <a:latin typeface="Arial"/>
                <a:ea typeface="Arial"/>
                <a:cs typeface="Arial"/>
                <a:sym typeface="Arial"/>
              </a:rPr>
              <a:t>The sum of powers of 2 dividing into N is 2N  so its O (N lg N) by product rule</a:t>
            </a:r>
            <a:endParaRPr/>
          </a:p>
          <a:p>
            <a:pPr indent="0" lvl="0" marL="0" rtl="0" algn="l">
              <a:lnSpc>
                <a:spcPct val="100000"/>
              </a:lnSpc>
              <a:spcBef>
                <a:spcPts val="36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06" name="Google Shape;10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07" name="Google Shape;10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rPr b="1" lang="en">
                <a:latin typeface="Arial"/>
                <a:ea typeface="Arial"/>
                <a:cs typeface="Arial"/>
                <a:sym typeface="Arial"/>
              </a:rPr>
              <a:t>asymptotically tight bound: Definition:</a:t>
            </a:r>
            <a:r>
              <a:rPr lang="en">
                <a:latin typeface="Arial"/>
                <a:ea typeface="Arial"/>
                <a:cs typeface="Arial"/>
                <a:sym typeface="Arial"/>
              </a:rPr>
              <a:t> When the </a:t>
            </a:r>
            <a:r>
              <a:rPr i="1" lang="en" u="sng">
                <a:solidFill>
                  <a:schemeClr val="hlink"/>
                </a:solidFill>
                <a:latin typeface="Arial"/>
                <a:ea typeface="Arial"/>
                <a:cs typeface="Arial"/>
                <a:sym typeface="Arial"/>
                <a:hlinkClick r:id="rId2"/>
              </a:rPr>
              <a:t>asymptotic complexity</a:t>
            </a:r>
            <a:r>
              <a:rPr lang="en">
                <a:latin typeface="Arial"/>
                <a:ea typeface="Arial"/>
                <a:cs typeface="Arial"/>
                <a:sym typeface="Arial"/>
              </a:rPr>
              <a:t> of an </a:t>
            </a:r>
            <a:r>
              <a:rPr i="1" lang="en" u="sng">
                <a:solidFill>
                  <a:schemeClr val="hlink"/>
                </a:solidFill>
                <a:latin typeface="Arial"/>
                <a:ea typeface="Arial"/>
                <a:cs typeface="Arial"/>
                <a:sym typeface="Arial"/>
                <a:hlinkClick r:id="rId3"/>
              </a:rPr>
              <a:t>algorithm</a:t>
            </a:r>
            <a:r>
              <a:rPr lang="en">
                <a:latin typeface="Arial"/>
                <a:ea typeface="Arial"/>
                <a:cs typeface="Arial"/>
                <a:sym typeface="Arial"/>
              </a:rPr>
              <a:t> exactly matches the theoretically proved asymptotic complexity of the corresponding problem. Informally, when an algorithm solves a problem at the theoretical minimum.</a:t>
            </a:r>
            <a:endParaRPr/>
          </a:p>
          <a:p>
            <a:pPr indent="0" lvl="0" marL="0" rtl="0" algn="l">
              <a:lnSpc>
                <a:spcPct val="100000"/>
              </a:lnSpc>
              <a:spcBef>
                <a:spcPts val="360"/>
              </a:spcBef>
              <a:spcAft>
                <a:spcPts val="0"/>
              </a:spcAft>
              <a:buSzPts val="1100"/>
              <a:buNone/>
            </a:pPr>
            <a:r>
              <a:t/>
            </a:r>
            <a:endParaRPr>
              <a:latin typeface="Arial"/>
              <a:ea typeface="Arial"/>
              <a:cs typeface="Arial"/>
              <a:sym typeface="Arial"/>
            </a:endParaRPr>
          </a:p>
        </p:txBody>
      </p:sp>
      <p:sp>
        <p:nvSpPr>
          <p:cNvPr id="497" name="Google Shape;497;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04" name="Google Shape;504;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13" name="Google Shape;513;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36" name="Google Shape;536;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44" name="Google Shape;544;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55" name="Google Shape;555;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63" name="Google Shape;563;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73" name="Google Shape;573;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80" name="Google Shape;580;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87" name="Google Shape;587;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14" name="Google Shape;11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15" name="Google Shape;115;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4" name="Google Shape;594;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03" name="Google Shape;603;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20" name="Google Shape;620;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0" name="Google Shape;630;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37" name="Google Shape;637;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45" name="Google Shape;645;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661" name="Google Shape;66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
        <p:nvSpPr>
          <p:cNvPr id="682" name="Google Shape;682;p66:notes"/>
          <p:cNvSpPr/>
          <p:nvPr>
            <p:ph idx="2" type="sldImg"/>
          </p:nvPr>
        </p:nvSpPr>
        <p:spPr>
          <a:xfrm>
            <a:off x="382588"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3" name="Google Shape;683;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Arial"/>
              <a:ea typeface="Arial"/>
              <a:cs typeface="Arial"/>
              <a:sym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p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0" name="Google Shape;690;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7" name="Google Shape;697;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2" name="Google Shape;122;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23" name="Google Shape;123;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16" name="Google Shape;716;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27" name="Google Shape;727;p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38" name="Google Shape;738;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48" name="Google Shape;748;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8" name="Google Shape;758;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68" name="Google Shape;768;p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0" name="Google Shape;13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00"/>
              <a:buNone/>
            </a:pPr>
            <a:r>
              <a:t/>
            </a:r>
            <a:endParaRPr/>
          </a:p>
        </p:txBody>
      </p:sp>
      <p:sp>
        <p:nvSpPr>
          <p:cNvPr id="131" name="Google Shape;13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76"/>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76"/>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 name="Google Shape;12;p76"/>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2" name="Shape 52"/>
        <p:cNvGrpSpPr/>
        <p:nvPr/>
      </p:nvGrpSpPr>
      <p:grpSpPr>
        <a:xfrm>
          <a:off x="0" y="0"/>
          <a:ext cx="0" cy="0"/>
          <a:chOff x="0" y="0"/>
          <a:chExt cx="0" cy="0"/>
        </a:xfrm>
      </p:grpSpPr>
      <p:sp>
        <p:nvSpPr>
          <p:cNvPr id="53" name="Google Shape;53;p85"/>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4" name="Google Shape;54;p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86"/>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7" name="Google Shape;57;p8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8" name="Google Shape;58;p86"/>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59" name="Google Shape;59;p86"/>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0" name="Google Shape;60;p8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1" name="Google Shape;61;p8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2" name="Shape 62"/>
        <p:cNvGrpSpPr/>
        <p:nvPr/>
      </p:nvGrpSpPr>
      <p:grpSpPr>
        <a:xfrm>
          <a:off x="0" y="0"/>
          <a:ext cx="0" cy="0"/>
          <a:chOff x="0" y="0"/>
          <a:chExt cx="0" cy="0"/>
        </a:xfrm>
      </p:grpSpPr>
      <p:sp>
        <p:nvSpPr>
          <p:cNvPr id="63" name="Google Shape;63;p87"/>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64" name="Google Shape;64;p8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88"/>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67" name="Google Shape;67;p88"/>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8" name="Google Shape;68;p8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9" name="Shape 69"/>
        <p:cNvGrpSpPr/>
        <p:nvPr/>
      </p:nvGrpSpPr>
      <p:grpSpPr>
        <a:xfrm>
          <a:off x="0" y="0"/>
          <a:ext cx="0" cy="0"/>
          <a:chOff x="0" y="0"/>
          <a:chExt cx="0" cy="0"/>
        </a:xfrm>
      </p:grpSpPr>
      <p:sp>
        <p:nvSpPr>
          <p:cNvPr id="70" name="Google Shape;70;p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4" name="Shape 14"/>
        <p:cNvGrpSpPr/>
        <p:nvPr/>
      </p:nvGrpSpPr>
      <p:grpSpPr>
        <a:xfrm>
          <a:off x="0" y="0"/>
          <a:ext cx="0" cy="0"/>
          <a:chOff x="0" y="0"/>
          <a:chExt cx="0" cy="0"/>
        </a:xfrm>
      </p:grpSpPr>
      <p:sp>
        <p:nvSpPr>
          <p:cNvPr id="15" name="Google Shape;15;p77"/>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6" name="Google Shape;16;p77"/>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lvl1pPr indent="-317500" lvl="0" marL="457200" algn="l">
              <a:lnSpc>
                <a:spcPct val="115000"/>
              </a:lnSpc>
              <a:spcBef>
                <a:spcPts val="300"/>
              </a:spcBef>
              <a:spcAft>
                <a:spcPts val="0"/>
              </a:spcAft>
              <a:buClr>
                <a:schemeClr val="accent2"/>
              </a:buClr>
              <a:buSzPts val="1400"/>
              <a:buChar char="●"/>
              <a:defRPr/>
            </a:lvl1pPr>
            <a:lvl2pPr indent="-317500" lvl="1" marL="914400" algn="l">
              <a:lnSpc>
                <a:spcPct val="115000"/>
              </a:lnSpc>
              <a:spcBef>
                <a:spcPts val="300"/>
              </a:spcBef>
              <a:spcAft>
                <a:spcPts val="0"/>
              </a:spcAft>
              <a:buClr>
                <a:schemeClr val="dk1"/>
              </a:buClr>
              <a:buSzPts val="1400"/>
              <a:buChar char="○"/>
              <a:defRPr/>
            </a:lvl2pPr>
            <a:lvl3pPr indent="-317500" lvl="2" marL="1371600" algn="l">
              <a:lnSpc>
                <a:spcPct val="115000"/>
              </a:lnSpc>
              <a:spcBef>
                <a:spcPts val="300"/>
              </a:spcBef>
              <a:spcAft>
                <a:spcPts val="0"/>
              </a:spcAft>
              <a:buClr>
                <a:schemeClr val="accent2"/>
              </a:buClr>
              <a:buSzPts val="1400"/>
              <a:buChar char="■"/>
              <a:defRPr/>
            </a:lvl3pPr>
            <a:lvl4pPr indent="-317500" lvl="3" marL="1828800" algn="l">
              <a:lnSpc>
                <a:spcPct val="115000"/>
              </a:lnSpc>
              <a:spcBef>
                <a:spcPts val="300"/>
              </a:spcBef>
              <a:spcAft>
                <a:spcPts val="0"/>
              </a:spcAft>
              <a:buClr>
                <a:schemeClr val="dk1"/>
              </a:buClr>
              <a:buSzPts val="1400"/>
              <a:buChar char="●"/>
              <a:defRPr/>
            </a:lvl4pPr>
            <a:lvl5pPr indent="-317500" lvl="4" marL="2286000" algn="l">
              <a:lnSpc>
                <a:spcPct val="115000"/>
              </a:lnSpc>
              <a:spcBef>
                <a:spcPts val="300"/>
              </a:spcBef>
              <a:spcAft>
                <a:spcPts val="0"/>
              </a:spcAft>
              <a:buClr>
                <a:schemeClr val="dk1"/>
              </a:buClr>
              <a:buSzPts val="1400"/>
              <a:buChar char="○"/>
              <a:defRPr/>
            </a:lvl5pPr>
            <a:lvl6pPr indent="-317500" lvl="5" marL="2743200" algn="l">
              <a:lnSpc>
                <a:spcPct val="115000"/>
              </a:lnSpc>
              <a:spcBef>
                <a:spcPts val="300"/>
              </a:spcBef>
              <a:spcAft>
                <a:spcPts val="0"/>
              </a:spcAft>
              <a:buClr>
                <a:schemeClr val="dk1"/>
              </a:buClr>
              <a:buSzPts val="1400"/>
              <a:buChar char="■"/>
              <a:defRPr/>
            </a:lvl6pPr>
            <a:lvl7pPr indent="-317500" lvl="6" marL="3200400" algn="l">
              <a:lnSpc>
                <a:spcPct val="115000"/>
              </a:lnSpc>
              <a:spcBef>
                <a:spcPts val="300"/>
              </a:spcBef>
              <a:spcAft>
                <a:spcPts val="0"/>
              </a:spcAft>
              <a:buClr>
                <a:schemeClr val="dk1"/>
              </a:buClr>
              <a:buSzPts val="1400"/>
              <a:buChar char="●"/>
              <a:defRPr/>
            </a:lvl7pPr>
            <a:lvl8pPr indent="-317500" lvl="7" marL="3657600" algn="l">
              <a:lnSpc>
                <a:spcPct val="115000"/>
              </a:lnSpc>
              <a:spcBef>
                <a:spcPts val="300"/>
              </a:spcBef>
              <a:spcAft>
                <a:spcPts val="0"/>
              </a:spcAft>
              <a:buClr>
                <a:schemeClr val="dk1"/>
              </a:buClr>
              <a:buSzPts val="1400"/>
              <a:buChar char="○"/>
              <a:defRPr/>
            </a:lvl8pPr>
            <a:lvl9pPr indent="-317500" lvl="8" marL="4114800" algn="l">
              <a:lnSpc>
                <a:spcPct val="115000"/>
              </a:lnSpc>
              <a:spcBef>
                <a:spcPts val="300"/>
              </a:spcBef>
              <a:spcAft>
                <a:spcPts val="0"/>
              </a:spcAft>
              <a:buClr>
                <a:schemeClr val="dk1"/>
              </a:buClr>
              <a:buSzPts val="1400"/>
              <a:buChar char="■"/>
              <a:defRPr/>
            </a:lvl9pPr>
          </a:lstStyle>
          <a:p/>
        </p:txBody>
      </p:sp>
      <p:sp>
        <p:nvSpPr>
          <p:cNvPr id="17" name="Google Shape;17;p77"/>
          <p:cNvSpPr txBox="1"/>
          <p:nvPr>
            <p:ph idx="10" type="dt"/>
          </p:nvPr>
        </p:nvSpPr>
        <p:spPr>
          <a:xfrm>
            <a:off x="457200" y="4798219"/>
            <a:ext cx="2133600" cy="2430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77"/>
          <p:cNvSpPr txBox="1"/>
          <p:nvPr>
            <p:ph idx="11" type="ftr"/>
          </p:nvPr>
        </p:nvSpPr>
        <p:spPr>
          <a:xfrm>
            <a:off x="3124200" y="4798219"/>
            <a:ext cx="2895600" cy="243000"/>
          </a:xfrm>
          <a:prstGeom prst="rect">
            <a:avLst/>
          </a:prstGeom>
          <a:noFill/>
          <a:ln>
            <a:noFill/>
          </a:ln>
        </p:spPr>
        <p:txBody>
          <a:bodyPr anchorCtr="0" anchor="t"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9" name="Google Shape;19;p7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lvl1pPr indent="0" lvl="0"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1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 name="Google Shape;22;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23" name="Shape 23"/>
        <p:cNvGrpSpPr/>
        <p:nvPr/>
      </p:nvGrpSpPr>
      <p:grpSpPr>
        <a:xfrm>
          <a:off x="0" y="0"/>
          <a:ext cx="0" cy="0"/>
          <a:chOff x="0" y="0"/>
          <a:chExt cx="0" cy="0"/>
        </a:xfrm>
      </p:grpSpPr>
      <p:sp>
        <p:nvSpPr>
          <p:cNvPr id="24" name="Google Shape;24;p79"/>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 name="Google Shape;25;p79"/>
          <p:cNvSpPr txBox="1"/>
          <p:nvPr>
            <p:ph idx="1" type="body"/>
          </p:nvPr>
        </p:nvSpPr>
        <p:spPr>
          <a:xfrm>
            <a:off x="350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6" name="Google Shape;26;p79"/>
          <p:cNvSpPr txBox="1"/>
          <p:nvPr>
            <p:ph idx="2" type="body"/>
          </p:nvPr>
        </p:nvSpPr>
        <p:spPr>
          <a:xfrm>
            <a:off x="4541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7" name="Google Shape;27;p79"/>
          <p:cNvSpPr txBox="1"/>
          <p:nvPr>
            <p:ph idx="10" type="dt"/>
          </p:nvPr>
        </p:nvSpPr>
        <p:spPr>
          <a:xfrm>
            <a:off x="457200" y="4798219"/>
            <a:ext cx="2133600" cy="2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79"/>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29" name="Shape 29"/>
        <p:cNvGrpSpPr/>
        <p:nvPr/>
      </p:nvGrpSpPr>
      <p:grpSpPr>
        <a:xfrm>
          <a:off x="0" y="0"/>
          <a:ext cx="0" cy="0"/>
          <a:chOff x="0" y="0"/>
          <a:chExt cx="0" cy="0"/>
        </a:xfrm>
      </p:grpSpPr>
      <p:sp>
        <p:nvSpPr>
          <p:cNvPr id="30" name="Google Shape;30;p80"/>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 name="Google Shape;31;p80"/>
          <p:cNvSpPr txBox="1"/>
          <p:nvPr>
            <p:ph idx="1" type="body"/>
          </p:nvPr>
        </p:nvSpPr>
        <p:spPr>
          <a:xfrm>
            <a:off x="350838" y="910829"/>
            <a:ext cx="4038600" cy="3807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2" name="Google Shape;32;p80"/>
          <p:cNvSpPr txBox="1"/>
          <p:nvPr>
            <p:ph idx="2" type="body"/>
          </p:nvPr>
        </p:nvSpPr>
        <p:spPr>
          <a:xfrm>
            <a:off x="4541838" y="910829"/>
            <a:ext cx="4038600" cy="1846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80"/>
          <p:cNvSpPr txBox="1"/>
          <p:nvPr>
            <p:ph idx="3" type="body"/>
          </p:nvPr>
        </p:nvSpPr>
        <p:spPr>
          <a:xfrm>
            <a:off x="4541838" y="2871788"/>
            <a:ext cx="4038600" cy="18465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accent2"/>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accent2"/>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4" name="Google Shape;34;p80"/>
          <p:cNvSpPr txBox="1"/>
          <p:nvPr>
            <p:ph idx="10" type="dt"/>
          </p:nvPr>
        </p:nvSpPr>
        <p:spPr>
          <a:xfrm>
            <a:off x="457200" y="4798219"/>
            <a:ext cx="2133600" cy="243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5" name="Google Shape;35;p80"/>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8" name="Google Shape;38;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9" name="Google Shape;39;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0" name="Shape 40"/>
        <p:cNvGrpSpPr/>
        <p:nvPr/>
      </p:nvGrpSpPr>
      <p:grpSpPr>
        <a:xfrm>
          <a:off x="0" y="0"/>
          <a:ext cx="0" cy="0"/>
          <a:chOff x="0" y="0"/>
          <a:chExt cx="0" cy="0"/>
        </a:xfrm>
      </p:grpSpPr>
      <p:sp>
        <p:nvSpPr>
          <p:cNvPr id="41" name="Google Shape;41;p82"/>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42" name="Google Shape;42;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3" name="Shape 43"/>
        <p:cNvGrpSpPr/>
        <p:nvPr/>
      </p:nvGrpSpPr>
      <p:grpSpPr>
        <a:xfrm>
          <a:off x="0" y="0"/>
          <a:ext cx="0" cy="0"/>
          <a:chOff x="0" y="0"/>
          <a:chExt cx="0" cy="0"/>
        </a:xfrm>
      </p:grpSpPr>
      <p:sp>
        <p:nvSpPr>
          <p:cNvPr id="44" name="Google Shape;44;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5" name="Google Shape;45;p8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6" name="Google Shape;46;p8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7" name="Google Shape;47;p8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 name="Shape 48"/>
        <p:cNvGrpSpPr/>
        <p:nvPr/>
      </p:nvGrpSpPr>
      <p:grpSpPr>
        <a:xfrm>
          <a:off x="0" y="0"/>
          <a:ext cx="0" cy="0"/>
          <a:chOff x="0" y="0"/>
          <a:chExt cx="0" cy="0"/>
        </a:xfrm>
      </p:grpSpPr>
      <p:sp>
        <p:nvSpPr>
          <p:cNvPr id="49" name="Google Shape;49;p84"/>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0" name="Google Shape;50;p84"/>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1" name="Google Shape;51;p8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8" name="Google Shape;8;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0.png"/><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2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2.png"/><Relationship Id="rId4"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1" Type="http://schemas.openxmlformats.org/officeDocument/2006/relationships/image" Target="../media/image24.png"/><Relationship Id="rId10" Type="http://schemas.openxmlformats.org/officeDocument/2006/relationships/image" Target="../media/image33.png"/><Relationship Id="rId13" Type="http://schemas.openxmlformats.org/officeDocument/2006/relationships/image" Target="../media/image42.png"/><Relationship Id="rId12" Type="http://schemas.openxmlformats.org/officeDocument/2006/relationships/image" Target="../media/image45.png"/><Relationship Id="rId1" Type="http://schemas.openxmlformats.org/officeDocument/2006/relationships/slideLayout" Target="../slideLayouts/slideLayout5.xml"/><Relationship Id="rId2" Type="http://schemas.openxmlformats.org/officeDocument/2006/relationships/notesSlide" Target="../notesSlides/notesSlide66.xml"/><Relationship Id="rId3" Type="http://schemas.openxmlformats.org/officeDocument/2006/relationships/image" Target="../media/image29.png"/><Relationship Id="rId4" Type="http://schemas.openxmlformats.org/officeDocument/2006/relationships/image" Target="../media/image40.png"/><Relationship Id="rId9" Type="http://schemas.openxmlformats.org/officeDocument/2006/relationships/image" Target="../media/image44.png"/><Relationship Id="rId14" Type="http://schemas.openxmlformats.org/officeDocument/2006/relationships/image" Target="../media/image31.png"/><Relationship Id="rId5" Type="http://schemas.openxmlformats.org/officeDocument/2006/relationships/image" Target="../media/image30.png"/><Relationship Id="rId6" Type="http://schemas.openxmlformats.org/officeDocument/2006/relationships/image" Target="../media/image20.png"/><Relationship Id="rId7" Type="http://schemas.openxmlformats.org/officeDocument/2006/relationships/image" Target="../media/image28.png"/><Relationship Id="rId8" Type="http://schemas.openxmlformats.org/officeDocument/2006/relationships/image" Target="../media/image2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1" Type="http://schemas.openxmlformats.org/officeDocument/2006/relationships/image" Target="../media/image43.png"/><Relationship Id="rId10" Type="http://schemas.openxmlformats.org/officeDocument/2006/relationships/image" Target="../media/image41.png"/><Relationship Id="rId13" Type="http://schemas.openxmlformats.org/officeDocument/2006/relationships/image" Target="../media/image38.png"/><Relationship Id="rId12" Type="http://schemas.openxmlformats.org/officeDocument/2006/relationships/image" Target="../media/image48.png"/><Relationship Id="rId1" Type="http://schemas.openxmlformats.org/officeDocument/2006/relationships/slideLayout" Target="../slideLayouts/slideLayout5.xml"/><Relationship Id="rId2" Type="http://schemas.openxmlformats.org/officeDocument/2006/relationships/notesSlide" Target="../notesSlides/notesSlide69.xml"/><Relationship Id="rId3" Type="http://schemas.openxmlformats.org/officeDocument/2006/relationships/image" Target="../media/image34.png"/><Relationship Id="rId4" Type="http://schemas.openxmlformats.org/officeDocument/2006/relationships/image" Target="../media/image37.png"/><Relationship Id="rId9" Type="http://schemas.openxmlformats.org/officeDocument/2006/relationships/image" Target="../media/image47.png"/><Relationship Id="rId14" Type="http://schemas.openxmlformats.org/officeDocument/2006/relationships/image" Target="../media/image39.png"/><Relationship Id="rId5" Type="http://schemas.openxmlformats.org/officeDocument/2006/relationships/image" Target="../media/image14.png"/><Relationship Id="rId6" Type="http://schemas.openxmlformats.org/officeDocument/2006/relationships/image" Target="../media/image27.png"/><Relationship Id="rId7" Type="http://schemas.openxmlformats.org/officeDocument/2006/relationships/image" Target="../media/image35.png"/><Relationship Id="rId8" Type="http://schemas.openxmlformats.org/officeDocument/2006/relationships/image" Target="../media/image4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Algorithms</a:t>
            </a:r>
            <a:endParaRPr/>
          </a:p>
        </p:txBody>
      </p:sp>
      <p:sp>
        <p:nvSpPr>
          <p:cNvPr id="76" name="Google Shape;76;p1"/>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ctr">
              <a:lnSpc>
                <a:spcPct val="100000"/>
              </a:lnSpc>
              <a:spcBef>
                <a:spcPts val="0"/>
              </a:spcBef>
              <a:spcAft>
                <a:spcPts val="0"/>
              </a:spcAft>
              <a:buSzPct val="100000"/>
              <a:buNone/>
            </a:pPr>
            <a:r>
              <a:rPr b="1" lang="en">
                <a:solidFill>
                  <a:srgbClr val="5B0F00"/>
                </a:solidFill>
              </a:rPr>
              <a:t>Lecture 1</a:t>
            </a:r>
            <a:endParaRPr b="1">
              <a:solidFill>
                <a:srgbClr val="5B0F00"/>
              </a:solidFill>
            </a:endParaRPr>
          </a:p>
          <a:p>
            <a:pPr indent="0" lvl="0" marL="0" rtl="0" algn="ctr">
              <a:lnSpc>
                <a:spcPct val="100000"/>
              </a:lnSpc>
              <a:spcBef>
                <a:spcPts val="0"/>
              </a:spcBef>
              <a:spcAft>
                <a:spcPts val="0"/>
              </a:spcAft>
              <a:buSzPct val="100000"/>
              <a:buNone/>
            </a:pPr>
            <a:r>
              <a:rPr b="1" lang="en">
                <a:solidFill>
                  <a:srgbClr val="0000FF"/>
                </a:solidFill>
              </a:rPr>
              <a:t>Time Complexity &amp; Asymptotic Analysis</a:t>
            </a:r>
            <a:endParaRPr b="1">
              <a:solidFill>
                <a:srgbClr val="0000FF"/>
              </a:solidFill>
            </a:endParaRPr>
          </a:p>
        </p:txBody>
      </p:sp>
      <p:sp>
        <p:nvSpPr>
          <p:cNvPr id="77" name="Google Shape;77;p1"/>
          <p:cNvSpPr txBox="1"/>
          <p:nvPr/>
        </p:nvSpPr>
        <p:spPr>
          <a:xfrm>
            <a:off x="1978800" y="3899325"/>
            <a:ext cx="5186400" cy="10467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Department of Computer Science and Engineering</a:t>
            </a:r>
            <a:endParaRPr b="1" i="0" sz="1700" u="none" cap="none" strike="noStrike">
              <a:solidFill>
                <a:srgbClr val="A61C00"/>
              </a:solidFill>
              <a:latin typeface="Proxima Nova"/>
              <a:ea typeface="Proxima Nova"/>
              <a:cs typeface="Proxima Nova"/>
              <a:sym typeface="Proxima Nova"/>
            </a:endParaRPr>
          </a:p>
          <a:p>
            <a:pPr indent="0" lvl="0" marL="0" marR="0" rtl="0" algn="ctr">
              <a:lnSpc>
                <a:spcPct val="100000"/>
              </a:lnSpc>
              <a:spcBef>
                <a:spcPts val="0"/>
              </a:spcBef>
              <a:spcAft>
                <a:spcPts val="0"/>
              </a:spcAft>
              <a:buClr>
                <a:srgbClr val="000000"/>
              </a:buClr>
              <a:buSzPts val="1700"/>
              <a:buFont typeface="Arial"/>
              <a:buNone/>
            </a:pPr>
            <a:r>
              <a:rPr b="1" i="0" lang="en" sz="1700" u="none" cap="none" strike="noStrike">
                <a:solidFill>
                  <a:srgbClr val="A61C00"/>
                </a:solidFill>
                <a:latin typeface="Proxima Nova"/>
                <a:ea typeface="Proxima Nova"/>
                <a:cs typeface="Proxima Nova"/>
                <a:sym typeface="Proxima Nova"/>
              </a:rPr>
              <a:t>BRAC University </a:t>
            </a:r>
            <a:endParaRPr b="1" i="0" sz="1700" u="none" cap="none" strike="noStrike">
              <a:solidFill>
                <a:srgbClr val="A61C00"/>
              </a:solidFill>
              <a:latin typeface="Proxima Nova"/>
              <a:ea typeface="Proxima Nova"/>
              <a:cs typeface="Proxima Nova"/>
              <a:sym typeface="Proxima Nova"/>
            </a:endParaRPr>
          </a:p>
        </p:txBody>
      </p:sp>
      <p:sp>
        <p:nvSpPr>
          <p:cNvPr id="78" name="Google Shape;7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Typical Running Time Functions</a:t>
            </a:r>
            <a:endParaRPr/>
          </a:p>
        </p:txBody>
      </p:sp>
      <p:sp>
        <p:nvSpPr>
          <p:cNvPr id="148" name="Google Shape;148;p10"/>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5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N</a:t>
            </a:r>
            <a:r>
              <a:rPr baseline="30000" lang="en" sz="1800">
                <a:solidFill>
                  <a:srgbClr val="434343"/>
                </a:solidFill>
                <a:latin typeface="Arial"/>
                <a:ea typeface="Arial"/>
                <a:cs typeface="Arial"/>
                <a:sym typeface="Arial"/>
              </a:rPr>
              <a:t>2</a:t>
            </a:r>
            <a:r>
              <a:rPr lang="en" sz="1800">
                <a:solidFill>
                  <a:srgbClr val="434343"/>
                </a:solidFill>
                <a:latin typeface="Arial"/>
                <a:ea typeface="Arial"/>
                <a:cs typeface="Arial"/>
                <a:sym typeface="Arial"/>
              </a:rPr>
              <a:t> (quadratic)</a:t>
            </a:r>
            <a:endParaRPr>
              <a:solidFill>
                <a:srgbClr val="434343"/>
              </a:solidFill>
            </a:endParaRPr>
          </a:p>
          <a:p>
            <a:pPr indent="-209550" lvl="1" marL="558800" rtl="0" algn="l">
              <a:lnSpc>
                <a:spcPct val="150000"/>
              </a:lnSpc>
              <a:spcBef>
                <a:spcPts val="300"/>
              </a:spcBef>
              <a:spcAft>
                <a:spcPts val="0"/>
              </a:spcAft>
              <a:buClr>
                <a:srgbClr val="434343"/>
              </a:buClr>
              <a:buSzPts val="1500"/>
              <a:buFont typeface="Arial"/>
              <a:buChar char="○"/>
            </a:pPr>
            <a:r>
              <a:rPr lang="en" sz="1500">
                <a:solidFill>
                  <a:srgbClr val="434343"/>
                </a:solidFill>
              </a:rPr>
              <a:t>Typical for algorithms that process all pairs of data items (double nested loops)</a:t>
            </a:r>
            <a:endParaRPr>
              <a:solidFill>
                <a:srgbClr val="434343"/>
              </a:solidFill>
            </a:endParaRPr>
          </a:p>
          <a:p>
            <a:pPr indent="-254000" lvl="0" marL="254000" rtl="0" algn="l">
              <a:lnSpc>
                <a:spcPct val="15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a:t>
            </a:r>
            <a:r>
              <a:rPr baseline="30000" lang="en" sz="1800">
                <a:solidFill>
                  <a:srgbClr val="434343"/>
                </a:solidFill>
                <a:latin typeface="Arial"/>
                <a:ea typeface="Arial"/>
                <a:cs typeface="Arial"/>
                <a:sym typeface="Arial"/>
              </a:rPr>
              <a:t>3</a:t>
            </a:r>
            <a:r>
              <a:rPr lang="en" sz="1800">
                <a:solidFill>
                  <a:srgbClr val="434343"/>
                </a:solidFill>
                <a:latin typeface="Arial"/>
                <a:ea typeface="Arial"/>
                <a:cs typeface="Arial"/>
                <a:sym typeface="Arial"/>
              </a:rPr>
              <a:t> (cubic)</a:t>
            </a:r>
            <a:endParaRPr>
              <a:solidFill>
                <a:srgbClr val="434343"/>
              </a:solidFill>
            </a:endParaRPr>
          </a:p>
          <a:p>
            <a:pPr indent="-209550" lvl="1" marL="558800" rtl="0" algn="l">
              <a:lnSpc>
                <a:spcPct val="150000"/>
              </a:lnSpc>
              <a:spcBef>
                <a:spcPts val="300"/>
              </a:spcBef>
              <a:spcAft>
                <a:spcPts val="0"/>
              </a:spcAft>
              <a:buClr>
                <a:srgbClr val="434343"/>
              </a:buClr>
              <a:buSzPts val="1500"/>
              <a:buFont typeface="Arial"/>
              <a:buChar char="○"/>
            </a:pPr>
            <a:r>
              <a:rPr lang="en" sz="1500">
                <a:solidFill>
                  <a:srgbClr val="434343"/>
                </a:solidFill>
              </a:rPr>
              <a:t>Processing of triples of data (triple nested loops)</a:t>
            </a:r>
            <a:endParaRPr>
              <a:solidFill>
                <a:srgbClr val="434343"/>
              </a:solidFill>
            </a:endParaRPr>
          </a:p>
          <a:p>
            <a:pPr indent="-254000" lvl="0" marL="254000" rtl="0" algn="l">
              <a:lnSpc>
                <a:spcPct val="15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a:t>
            </a:r>
            <a:r>
              <a:rPr baseline="30000" lang="en" sz="1800">
                <a:solidFill>
                  <a:srgbClr val="434343"/>
                </a:solidFill>
                <a:latin typeface="Arial"/>
                <a:ea typeface="Arial"/>
                <a:cs typeface="Arial"/>
                <a:sym typeface="Arial"/>
              </a:rPr>
              <a:t>K</a:t>
            </a:r>
            <a:r>
              <a:rPr lang="en" sz="1800">
                <a:solidFill>
                  <a:srgbClr val="434343"/>
                </a:solidFill>
                <a:latin typeface="Arial"/>
                <a:ea typeface="Arial"/>
                <a:cs typeface="Arial"/>
                <a:sym typeface="Arial"/>
              </a:rPr>
              <a:t> (polynomial)</a:t>
            </a:r>
            <a:endParaRPr>
              <a:solidFill>
                <a:srgbClr val="434343"/>
              </a:solidFill>
            </a:endParaRPr>
          </a:p>
          <a:p>
            <a:pPr indent="-254000" lvl="0" marL="254000" rtl="0" algn="l">
              <a:lnSpc>
                <a:spcPct val="15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2</a:t>
            </a:r>
            <a:r>
              <a:rPr baseline="30000" lang="en" sz="1800">
                <a:solidFill>
                  <a:srgbClr val="434343"/>
                </a:solidFill>
                <a:latin typeface="Arial"/>
                <a:ea typeface="Arial"/>
                <a:cs typeface="Arial"/>
                <a:sym typeface="Arial"/>
              </a:rPr>
              <a:t>N</a:t>
            </a:r>
            <a:r>
              <a:rPr lang="en" sz="1800">
                <a:solidFill>
                  <a:srgbClr val="434343"/>
                </a:solidFill>
                <a:latin typeface="Arial"/>
                <a:ea typeface="Arial"/>
                <a:cs typeface="Arial"/>
                <a:sym typeface="Arial"/>
              </a:rPr>
              <a:t> (exponential)</a:t>
            </a:r>
            <a:endParaRPr>
              <a:solidFill>
                <a:srgbClr val="434343"/>
              </a:solidFill>
            </a:endParaRPr>
          </a:p>
          <a:p>
            <a:pPr indent="-209550" lvl="1" marL="558800" rtl="0" algn="l">
              <a:lnSpc>
                <a:spcPct val="150000"/>
              </a:lnSpc>
              <a:spcBef>
                <a:spcPts val="300"/>
              </a:spcBef>
              <a:spcAft>
                <a:spcPts val="0"/>
              </a:spcAft>
              <a:buClr>
                <a:srgbClr val="434343"/>
              </a:buClr>
              <a:buSzPts val="1500"/>
              <a:buFont typeface="Arial"/>
              <a:buChar char="○"/>
            </a:pPr>
            <a:r>
              <a:rPr lang="en" sz="1500">
                <a:solidFill>
                  <a:srgbClr val="434343"/>
                </a:solidFill>
              </a:rPr>
              <a:t>Few exponential algorithms are appropriate for practical use</a:t>
            </a:r>
            <a:endParaRPr>
              <a:solidFill>
                <a:srgbClr val="434343"/>
              </a:solidFill>
            </a:endParaRPr>
          </a:p>
        </p:txBody>
      </p:sp>
      <p:sp>
        <p:nvSpPr>
          <p:cNvPr id="149" name="Google Shape;149;p1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11"/>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Growth of Functions</a:t>
            </a:r>
            <a:endParaRPr/>
          </a:p>
        </p:txBody>
      </p:sp>
      <p:pic>
        <p:nvPicPr>
          <p:cNvPr descr="relative growth rate table" id="155" name="Google Shape;155;p11"/>
          <p:cNvPicPr preferRelativeResize="0"/>
          <p:nvPr/>
        </p:nvPicPr>
        <p:blipFill rotWithShape="1">
          <a:blip r:embed="rId3">
            <a:alphaModFix/>
          </a:blip>
          <a:srcRect b="0" l="0" r="0" t="0"/>
          <a:stretch/>
        </p:blipFill>
        <p:spPr>
          <a:xfrm>
            <a:off x="1428750" y="1295400"/>
            <a:ext cx="6286500" cy="2305050"/>
          </a:xfrm>
          <a:prstGeom prst="rect">
            <a:avLst/>
          </a:prstGeom>
          <a:noFill/>
          <a:ln>
            <a:noFill/>
          </a:ln>
        </p:spPr>
      </p:pic>
      <p:sp>
        <p:nvSpPr>
          <p:cNvPr id="156" name="Google Shape;156;p1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a:t>
            </a:r>
            <a:endParaRPr/>
          </a:p>
        </p:txBody>
      </p:sp>
      <p:pic>
        <p:nvPicPr>
          <p:cNvPr descr="E:\CSE830\MATLAB\Lec3\COMPLEX1.GIF" id="163" name="Google Shape;163;p12"/>
          <p:cNvPicPr preferRelativeResize="0"/>
          <p:nvPr/>
        </p:nvPicPr>
        <p:blipFill rotWithShape="1">
          <a:blip r:embed="rId3">
            <a:alphaModFix/>
          </a:blip>
          <a:srcRect b="0" l="0" r="0" t="0"/>
          <a:stretch/>
        </p:blipFill>
        <p:spPr>
          <a:xfrm>
            <a:off x="1600200" y="1143000"/>
            <a:ext cx="5786438" cy="3857625"/>
          </a:xfrm>
          <a:prstGeom prst="rect">
            <a:avLst/>
          </a:prstGeom>
          <a:noFill/>
          <a:ln>
            <a:noFill/>
          </a:ln>
        </p:spPr>
      </p:pic>
      <p:sp>
        <p:nvSpPr>
          <p:cNvPr id="164" name="Google Shape;164;p12"/>
          <p:cNvSpPr txBox="1"/>
          <p:nvPr/>
        </p:nvSpPr>
        <p:spPr>
          <a:xfrm>
            <a:off x="5886451" y="3200400"/>
            <a:ext cx="8298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log(n)</a:t>
            </a:r>
            <a:endParaRPr b="0" i="0" sz="1400" u="none" cap="none" strike="noStrike">
              <a:solidFill>
                <a:schemeClr val="dk1"/>
              </a:solidFill>
              <a:latin typeface="Arial"/>
              <a:ea typeface="Arial"/>
              <a:cs typeface="Arial"/>
              <a:sym typeface="Arial"/>
            </a:endParaRPr>
          </a:p>
        </p:txBody>
      </p:sp>
      <p:sp>
        <p:nvSpPr>
          <p:cNvPr id="165" name="Google Shape;165;p12"/>
          <p:cNvSpPr txBox="1"/>
          <p:nvPr/>
        </p:nvSpPr>
        <p:spPr>
          <a:xfrm>
            <a:off x="5657850" y="1828801"/>
            <a:ext cx="433500" cy="413100"/>
          </a:xfrm>
          <a:prstGeom prst="rect">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66" name="Google Shape;16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1" name="Shape 171"/>
        <p:cNvGrpSpPr/>
        <p:nvPr/>
      </p:nvGrpSpPr>
      <p:grpSpPr>
        <a:xfrm>
          <a:off x="0" y="0"/>
          <a:ext cx="0" cy="0"/>
          <a:chOff x="0" y="0"/>
          <a:chExt cx="0" cy="0"/>
        </a:xfrm>
      </p:grpSpPr>
      <p:sp>
        <p:nvSpPr>
          <p:cNvPr id="172" name="Google Shape;172;p13"/>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a:t>
            </a:r>
            <a:endParaRPr/>
          </a:p>
        </p:txBody>
      </p:sp>
      <p:pic>
        <p:nvPicPr>
          <p:cNvPr descr="E:\CSE830\MATLAB\Lec3\COMPLEX2.GIF" id="173" name="Google Shape;173;p13"/>
          <p:cNvPicPr preferRelativeResize="0"/>
          <p:nvPr/>
        </p:nvPicPr>
        <p:blipFill rotWithShape="1">
          <a:blip r:embed="rId3">
            <a:alphaModFix/>
          </a:blip>
          <a:srcRect b="0" l="0" r="0" t="0"/>
          <a:stretch/>
        </p:blipFill>
        <p:spPr>
          <a:xfrm>
            <a:off x="1828800" y="1257300"/>
            <a:ext cx="5657850" cy="3771900"/>
          </a:xfrm>
          <a:prstGeom prst="rect">
            <a:avLst/>
          </a:prstGeom>
          <a:noFill/>
          <a:ln>
            <a:noFill/>
          </a:ln>
        </p:spPr>
      </p:pic>
      <p:sp>
        <p:nvSpPr>
          <p:cNvPr id="174" name="Google Shape;174;p13"/>
          <p:cNvSpPr txBox="1"/>
          <p:nvPr/>
        </p:nvSpPr>
        <p:spPr>
          <a:xfrm>
            <a:off x="6915151" y="4208860"/>
            <a:ext cx="6303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log(n)</a:t>
            </a:r>
            <a:endParaRPr b="0" i="0" sz="1400" u="none" cap="none" strike="noStrike">
              <a:solidFill>
                <a:schemeClr val="dk1"/>
              </a:solidFill>
              <a:latin typeface="Arial"/>
              <a:ea typeface="Arial"/>
              <a:cs typeface="Arial"/>
              <a:sym typeface="Arial"/>
            </a:endParaRPr>
          </a:p>
        </p:txBody>
      </p:sp>
      <p:sp>
        <p:nvSpPr>
          <p:cNvPr id="175" name="Google Shape;175;p13"/>
          <p:cNvSpPr txBox="1"/>
          <p:nvPr/>
        </p:nvSpPr>
        <p:spPr>
          <a:xfrm>
            <a:off x="6915150" y="3829050"/>
            <a:ext cx="285900" cy="271500"/>
          </a:xfrm>
          <a:prstGeom prst="rect">
            <a:avLst/>
          </a:prstGeom>
          <a:blipFill rotWithShape="1">
            <a:blip r:embed="rId4">
              <a:alphaModFix/>
            </a:blip>
            <a:stretch>
              <a:fillRect b="0" l="0" r="-6446"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176" name="Google Shape;176;p13"/>
          <p:cNvSpPr txBox="1"/>
          <p:nvPr/>
        </p:nvSpPr>
        <p:spPr>
          <a:xfrm>
            <a:off x="6572250" y="2800350"/>
            <a:ext cx="2886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177" name="Google Shape;177;p13"/>
          <p:cNvSpPr txBox="1"/>
          <p:nvPr/>
        </p:nvSpPr>
        <p:spPr>
          <a:xfrm>
            <a:off x="5486400" y="1885950"/>
            <a:ext cx="1054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 log(n)</a:t>
            </a:r>
            <a:endParaRPr b="0" i="0" sz="1400" u="none" cap="none" strike="noStrike">
              <a:solidFill>
                <a:schemeClr val="dk1"/>
              </a:solidFill>
              <a:latin typeface="Arial"/>
              <a:ea typeface="Arial"/>
              <a:cs typeface="Arial"/>
              <a:sym typeface="Arial"/>
            </a:endParaRPr>
          </a:p>
        </p:txBody>
      </p:sp>
      <p:sp>
        <p:nvSpPr>
          <p:cNvPr id="178" name="Google Shape;178;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3" name="Shape 183"/>
        <p:cNvGrpSpPr/>
        <p:nvPr/>
      </p:nvGrpSpPr>
      <p:grpSpPr>
        <a:xfrm>
          <a:off x="0" y="0"/>
          <a:ext cx="0" cy="0"/>
          <a:chOff x="0" y="0"/>
          <a:chExt cx="0" cy="0"/>
        </a:xfrm>
      </p:grpSpPr>
      <p:pic>
        <p:nvPicPr>
          <p:cNvPr descr="E:\CSE830\MATLAB\Lec3\COMPLEX3.GIF" id="184" name="Google Shape;184;p14"/>
          <p:cNvPicPr preferRelativeResize="0"/>
          <p:nvPr/>
        </p:nvPicPr>
        <p:blipFill rotWithShape="1">
          <a:blip r:embed="rId3">
            <a:alphaModFix/>
          </a:blip>
          <a:srcRect b="0" l="0" r="0" t="0"/>
          <a:stretch/>
        </p:blipFill>
        <p:spPr>
          <a:xfrm>
            <a:off x="1657350" y="1143000"/>
            <a:ext cx="5800725" cy="3867150"/>
          </a:xfrm>
          <a:prstGeom prst="rect">
            <a:avLst/>
          </a:prstGeom>
          <a:noFill/>
          <a:ln>
            <a:noFill/>
          </a:ln>
        </p:spPr>
      </p:pic>
      <p:sp>
        <p:nvSpPr>
          <p:cNvPr id="185" name="Google Shape;185;p14"/>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a:t>
            </a:r>
            <a:endParaRPr/>
          </a:p>
        </p:txBody>
      </p:sp>
      <p:sp>
        <p:nvSpPr>
          <p:cNvPr id="186" name="Google Shape;186;p14"/>
          <p:cNvSpPr txBox="1"/>
          <p:nvPr/>
        </p:nvSpPr>
        <p:spPr>
          <a:xfrm>
            <a:off x="2857500" y="1485900"/>
            <a:ext cx="4884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10</a:t>
            </a:r>
            <a:endParaRPr b="0" i="0" sz="1400" u="none" cap="none" strike="noStrike">
              <a:solidFill>
                <a:schemeClr val="dk1"/>
              </a:solidFill>
              <a:latin typeface="Arial"/>
              <a:ea typeface="Arial"/>
              <a:cs typeface="Arial"/>
              <a:sym typeface="Arial"/>
            </a:endParaRPr>
          </a:p>
        </p:txBody>
      </p:sp>
      <p:sp>
        <p:nvSpPr>
          <p:cNvPr id="187" name="Google Shape;187;p14"/>
          <p:cNvSpPr txBox="1"/>
          <p:nvPr/>
        </p:nvSpPr>
        <p:spPr>
          <a:xfrm>
            <a:off x="6972300" y="4343400"/>
            <a:ext cx="790200" cy="30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Arial"/>
                <a:ea typeface="Arial"/>
                <a:cs typeface="Arial"/>
                <a:sym typeface="Arial"/>
              </a:rPr>
              <a:t>n log(n)</a:t>
            </a:r>
            <a:endParaRPr b="0" i="0" sz="1400" u="none" cap="none" strike="noStrike">
              <a:solidFill>
                <a:schemeClr val="dk1"/>
              </a:solidFill>
              <a:latin typeface="Arial"/>
              <a:ea typeface="Arial"/>
              <a:cs typeface="Arial"/>
              <a:sym typeface="Arial"/>
            </a:endParaRPr>
          </a:p>
        </p:txBody>
      </p:sp>
      <p:sp>
        <p:nvSpPr>
          <p:cNvPr id="188" name="Google Shape;188;p14"/>
          <p:cNvSpPr txBox="1"/>
          <p:nvPr/>
        </p:nvSpPr>
        <p:spPr>
          <a:xfrm>
            <a:off x="6286501" y="15430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3</a:t>
            </a:r>
            <a:endParaRPr b="0" i="0" sz="1400" u="none" cap="none" strike="noStrike">
              <a:solidFill>
                <a:schemeClr val="dk1"/>
              </a:solidFill>
              <a:latin typeface="Arial"/>
              <a:ea typeface="Arial"/>
              <a:cs typeface="Arial"/>
              <a:sym typeface="Arial"/>
            </a:endParaRPr>
          </a:p>
        </p:txBody>
      </p:sp>
      <p:sp>
        <p:nvSpPr>
          <p:cNvPr id="189" name="Google Shape;189;p14"/>
          <p:cNvSpPr txBox="1"/>
          <p:nvPr/>
        </p:nvSpPr>
        <p:spPr>
          <a:xfrm>
            <a:off x="6515101" y="388620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2</a:t>
            </a:r>
            <a:endParaRPr b="0" i="0" sz="1400" u="none" cap="none" strike="noStrike">
              <a:solidFill>
                <a:schemeClr val="dk1"/>
              </a:solidFill>
              <a:latin typeface="Arial"/>
              <a:ea typeface="Arial"/>
              <a:cs typeface="Arial"/>
              <a:sym typeface="Arial"/>
            </a:endParaRPr>
          </a:p>
        </p:txBody>
      </p:sp>
      <p:sp>
        <p:nvSpPr>
          <p:cNvPr id="190" name="Google Shape;190;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5" name="Shape 195"/>
        <p:cNvGrpSpPr/>
        <p:nvPr/>
      </p:nvGrpSpPr>
      <p:grpSpPr>
        <a:xfrm>
          <a:off x="0" y="0"/>
          <a:ext cx="0" cy="0"/>
          <a:chOff x="0" y="0"/>
          <a:chExt cx="0" cy="0"/>
        </a:xfrm>
      </p:grpSpPr>
      <p:pic>
        <p:nvPicPr>
          <p:cNvPr descr="E:\CSE830\MATLAB\Lec3\COMPLEX4.GIF" id="196" name="Google Shape;196;p15"/>
          <p:cNvPicPr preferRelativeResize="0"/>
          <p:nvPr/>
        </p:nvPicPr>
        <p:blipFill rotWithShape="1">
          <a:blip r:embed="rId3">
            <a:alphaModFix/>
          </a:blip>
          <a:srcRect b="0" l="0" r="0" t="0"/>
          <a:stretch/>
        </p:blipFill>
        <p:spPr>
          <a:xfrm>
            <a:off x="1543050" y="1143000"/>
            <a:ext cx="5843588" cy="3895725"/>
          </a:xfrm>
          <a:prstGeom prst="rect">
            <a:avLst/>
          </a:prstGeom>
          <a:noFill/>
          <a:ln>
            <a:noFill/>
          </a:ln>
        </p:spPr>
      </p:pic>
      <p:sp>
        <p:nvSpPr>
          <p:cNvPr id="197" name="Google Shape;197;p15"/>
          <p:cNvSpPr txBox="1"/>
          <p:nvPr>
            <p:ph type="title"/>
          </p:nvPr>
        </p:nvSpPr>
        <p:spPr>
          <a:xfrm>
            <a:off x="233775" y="333769"/>
            <a:ext cx="6390600" cy="4296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Complexity Graphs </a:t>
            </a:r>
            <a:r>
              <a:rPr lang="en" sz="2700"/>
              <a:t>(log scale)</a:t>
            </a:r>
            <a:endParaRPr/>
          </a:p>
        </p:txBody>
      </p:sp>
      <p:sp>
        <p:nvSpPr>
          <p:cNvPr id="198" name="Google Shape;198;p15"/>
          <p:cNvSpPr txBox="1"/>
          <p:nvPr/>
        </p:nvSpPr>
        <p:spPr>
          <a:xfrm>
            <a:off x="6800850" y="3143250"/>
            <a:ext cx="4884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10</a:t>
            </a:r>
            <a:endParaRPr b="0" i="0" sz="1400" u="none" cap="none" strike="noStrike">
              <a:solidFill>
                <a:schemeClr val="dk1"/>
              </a:solidFill>
              <a:latin typeface="Arial"/>
              <a:ea typeface="Arial"/>
              <a:cs typeface="Arial"/>
              <a:sym typeface="Arial"/>
            </a:endParaRPr>
          </a:p>
        </p:txBody>
      </p:sp>
      <p:sp>
        <p:nvSpPr>
          <p:cNvPr id="199" name="Google Shape;199;p15"/>
          <p:cNvSpPr txBox="1"/>
          <p:nvPr/>
        </p:nvSpPr>
        <p:spPr>
          <a:xfrm>
            <a:off x="6800850" y="1828800"/>
            <a:ext cx="4884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20</a:t>
            </a:r>
            <a:endParaRPr b="0" i="0" sz="1400" u="none" cap="none" strike="noStrike">
              <a:solidFill>
                <a:schemeClr val="dk1"/>
              </a:solidFill>
              <a:latin typeface="Arial"/>
              <a:ea typeface="Arial"/>
              <a:cs typeface="Arial"/>
              <a:sym typeface="Arial"/>
            </a:endParaRPr>
          </a:p>
        </p:txBody>
      </p:sp>
      <p:sp>
        <p:nvSpPr>
          <p:cNvPr id="200" name="Google Shape;200;p15"/>
          <p:cNvSpPr txBox="1"/>
          <p:nvPr/>
        </p:nvSpPr>
        <p:spPr>
          <a:xfrm>
            <a:off x="3714751" y="15430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n</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1" name="Google Shape;201;p15"/>
          <p:cNvSpPr txBox="1"/>
          <p:nvPr/>
        </p:nvSpPr>
        <p:spPr>
          <a:xfrm>
            <a:off x="6915151" y="4114800"/>
            <a:ext cx="613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1.1</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2" name="Google Shape;202;p15"/>
          <p:cNvSpPr txBox="1"/>
          <p:nvPr/>
        </p:nvSpPr>
        <p:spPr>
          <a:xfrm>
            <a:off x="6972301" y="24574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2</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3" name="Google Shape;203;p15"/>
          <p:cNvSpPr txBox="1"/>
          <p:nvPr/>
        </p:nvSpPr>
        <p:spPr>
          <a:xfrm>
            <a:off x="6972301" y="1314450"/>
            <a:ext cx="388500" cy="392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0" i="0" lang="en" sz="2100" u="none" cap="none" strike="noStrike">
                <a:solidFill>
                  <a:schemeClr val="dk1"/>
                </a:solidFill>
                <a:latin typeface="Arial"/>
                <a:ea typeface="Arial"/>
                <a:cs typeface="Arial"/>
                <a:sym typeface="Arial"/>
              </a:rPr>
              <a:t>3</a:t>
            </a:r>
            <a:r>
              <a:rPr b="0" baseline="30000" i="0" lang="en" sz="2100" u="none" cap="none" strike="noStrike">
                <a:solidFill>
                  <a:schemeClr val="dk1"/>
                </a:solidFill>
                <a:latin typeface="Arial"/>
                <a:ea typeface="Arial"/>
                <a:cs typeface="Arial"/>
                <a:sym typeface="Arial"/>
              </a:rPr>
              <a:t>n</a:t>
            </a:r>
            <a:endParaRPr b="0" i="0" sz="1400" u="none" cap="none" strike="noStrike">
              <a:solidFill>
                <a:schemeClr val="dk1"/>
              </a:solidFill>
              <a:latin typeface="Arial"/>
              <a:ea typeface="Arial"/>
              <a:cs typeface="Arial"/>
              <a:sym typeface="Arial"/>
            </a:endParaRPr>
          </a:p>
        </p:txBody>
      </p:sp>
      <p:sp>
        <p:nvSpPr>
          <p:cNvPr id="204" name="Google Shape;204;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How do we compare algorithms?</a:t>
            </a:r>
            <a:endParaRPr/>
          </a:p>
        </p:txBody>
      </p:sp>
      <p:sp>
        <p:nvSpPr>
          <p:cNvPr id="210" name="Google Shape;210;p18"/>
          <p:cNvSpPr txBox="1"/>
          <p:nvPr>
            <p:ph idx="1" type="body"/>
          </p:nvPr>
        </p:nvSpPr>
        <p:spPr>
          <a:xfrm>
            <a:off x="350838" y="920354"/>
            <a:ext cx="8229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34343"/>
              </a:buClr>
              <a:buSzPts val="2800"/>
              <a:buFont typeface="Arial"/>
              <a:buChar char="•"/>
            </a:pPr>
            <a:r>
              <a:rPr lang="en">
                <a:solidFill>
                  <a:srgbClr val="434343"/>
                </a:solidFill>
              </a:rPr>
              <a:t>We need to define a number of </a:t>
            </a:r>
            <a:r>
              <a:rPr lang="en" u="sng">
                <a:solidFill>
                  <a:srgbClr val="434343"/>
                </a:solidFill>
              </a:rPr>
              <a:t>objective measures</a:t>
            </a:r>
            <a:r>
              <a:rPr lang="en">
                <a:solidFill>
                  <a:srgbClr val="434343"/>
                </a:solidFill>
              </a:rPr>
              <a:t>.</a:t>
            </a:r>
            <a:endParaRPr>
              <a:solidFill>
                <a:srgbClr val="434343"/>
              </a:solidFill>
            </a:endParaRPr>
          </a:p>
          <a:p>
            <a:pPr indent="-165100" lvl="0" marL="342900" rtl="0" algn="l">
              <a:lnSpc>
                <a:spcPct val="90000"/>
              </a:lnSpc>
              <a:spcBef>
                <a:spcPts val="560"/>
              </a:spcBef>
              <a:spcAft>
                <a:spcPts val="0"/>
              </a:spcAft>
              <a:buClr>
                <a:schemeClr val="accent2"/>
              </a:buClr>
              <a:buSzPts val="2800"/>
              <a:buFont typeface="Arial"/>
              <a:buNone/>
            </a:pPr>
            <a:r>
              <a:t/>
            </a:r>
            <a:endParaRPr>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(1) Compare execution times? </a:t>
            </a:r>
            <a:endParaRPr sz="2400">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a:t>
            </a:r>
            <a:r>
              <a:rPr b="1" i="1" lang="en" sz="2400">
                <a:solidFill>
                  <a:srgbClr val="434343"/>
                </a:solidFill>
              </a:rPr>
              <a:t>Not good</a:t>
            </a:r>
            <a:r>
              <a:rPr lang="en" sz="2400">
                <a:solidFill>
                  <a:srgbClr val="434343"/>
                </a:solidFill>
              </a:rPr>
              <a:t>: times are specific to a particular  	computer !!</a:t>
            </a:r>
            <a:endParaRPr sz="2400">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a:t>
            </a:r>
            <a:endParaRPr>
              <a:solidFill>
                <a:srgbClr val="434343"/>
              </a:solidFill>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(2) Count the number of statements executed?  </a:t>
            </a:r>
            <a:endParaRPr sz="2400">
              <a:solidFill>
                <a:srgbClr val="434343"/>
              </a:solidFill>
              <a:latin typeface="Courier New"/>
              <a:ea typeface="Courier New"/>
              <a:cs typeface="Courier New"/>
              <a:sym typeface="Courier New"/>
            </a:endParaRPr>
          </a:p>
          <a:p>
            <a:pPr indent="-342900" lvl="0" marL="342900" rtl="0" algn="l">
              <a:lnSpc>
                <a:spcPct val="90000"/>
              </a:lnSpc>
              <a:spcBef>
                <a:spcPts val="480"/>
              </a:spcBef>
              <a:spcAft>
                <a:spcPts val="0"/>
              </a:spcAft>
              <a:buClr>
                <a:schemeClr val="dk1"/>
              </a:buClr>
              <a:buSzPts val="2400"/>
              <a:buFont typeface="Arial"/>
              <a:buNone/>
            </a:pPr>
            <a:r>
              <a:rPr lang="en" sz="2400">
                <a:solidFill>
                  <a:srgbClr val="434343"/>
                </a:solidFill>
              </a:rPr>
              <a:t>		</a:t>
            </a:r>
            <a:r>
              <a:rPr b="1" i="1" lang="en" sz="2400">
                <a:solidFill>
                  <a:srgbClr val="434343"/>
                </a:solidFill>
              </a:rPr>
              <a:t>Not good</a:t>
            </a:r>
            <a:r>
              <a:rPr lang="en" sz="2400">
                <a:solidFill>
                  <a:srgbClr val="434343"/>
                </a:solidFill>
              </a:rPr>
              <a:t>: number of statements vary with the programming language as well as the style of the individual programmer.</a:t>
            </a:r>
            <a:endParaRPr sz="2400">
              <a:solidFill>
                <a:srgbClr val="434343"/>
              </a:solidFill>
            </a:endParaRPr>
          </a:p>
          <a:p>
            <a:pPr indent="-190500" lvl="0" marL="342900" rtl="0" algn="l">
              <a:lnSpc>
                <a:spcPct val="90000"/>
              </a:lnSpc>
              <a:spcBef>
                <a:spcPts val="480"/>
              </a:spcBef>
              <a:spcAft>
                <a:spcPts val="0"/>
              </a:spcAft>
              <a:buClr>
                <a:schemeClr val="accent2"/>
              </a:buClr>
              <a:buSzPts val="2400"/>
              <a:buFont typeface="Arial"/>
              <a:buNone/>
            </a:pPr>
            <a:r>
              <a:t/>
            </a:r>
            <a:endParaRPr sz="2400">
              <a:solidFill>
                <a:srgbClr val="434343"/>
              </a:solidFill>
            </a:endParaRPr>
          </a:p>
        </p:txBody>
      </p:sp>
      <p:sp>
        <p:nvSpPr>
          <p:cNvPr id="211" name="Google Shape;211;p1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Ideal Solution</a:t>
            </a:r>
            <a:endParaRPr/>
          </a:p>
        </p:txBody>
      </p:sp>
      <p:sp>
        <p:nvSpPr>
          <p:cNvPr id="217" name="Google Shape;217;p19"/>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139700" lvl="0" marL="342900" rtl="0" algn="l">
              <a:lnSpc>
                <a:spcPct val="100000"/>
              </a:lnSpc>
              <a:spcBef>
                <a:spcPts val="0"/>
              </a:spcBef>
              <a:spcAft>
                <a:spcPts val="0"/>
              </a:spcAft>
              <a:buClr>
                <a:schemeClr val="accent2"/>
              </a:buClr>
              <a:buSzPts val="3200"/>
              <a:buFont typeface="Arial"/>
              <a:buNone/>
            </a:pPr>
            <a:r>
              <a:t/>
            </a:r>
            <a:endParaRPr sz="2600">
              <a:solidFill>
                <a:srgbClr val="434343"/>
              </a:solidFill>
            </a:endParaRPr>
          </a:p>
          <a:p>
            <a:pPr indent="-304800" lvl="0" marL="342900" rtl="0" algn="l">
              <a:lnSpc>
                <a:spcPct val="100000"/>
              </a:lnSpc>
              <a:spcBef>
                <a:spcPts val="640"/>
              </a:spcBef>
              <a:spcAft>
                <a:spcPts val="0"/>
              </a:spcAft>
              <a:buClr>
                <a:srgbClr val="434343"/>
              </a:buClr>
              <a:buSzPts val="2600"/>
              <a:buFont typeface="Arial"/>
              <a:buChar char="•"/>
            </a:pPr>
            <a:r>
              <a:rPr lang="en" sz="2600">
                <a:solidFill>
                  <a:srgbClr val="434343"/>
                </a:solidFill>
              </a:rPr>
              <a:t>Express running time as a function of the input size </a:t>
            </a:r>
            <a:r>
              <a:rPr i="1" lang="en" sz="2600">
                <a:solidFill>
                  <a:srgbClr val="434343"/>
                </a:solidFill>
              </a:rPr>
              <a:t>n</a:t>
            </a:r>
            <a:r>
              <a:rPr lang="en" sz="2600">
                <a:solidFill>
                  <a:srgbClr val="434343"/>
                </a:solidFill>
              </a:rPr>
              <a:t> (i.e., </a:t>
            </a:r>
            <a:r>
              <a:rPr i="1" lang="en" sz="2600">
                <a:solidFill>
                  <a:srgbClr val="434343"/>
                </a:solidFill>
              </a:rPr>
              <a:t>f(n)</a:t>
            </a:r>
            <a:r>
              <a:rPr lang="en" sz="2600">
                <a:solidFill>
                  <a:srgbClr val="434343"/>
                </a:solidFill>
              </a:rPr>
              <a:t>)</a:t>
            </a:r>
            <a:r>
              <a:rPr i="1" lang="en" sz="2600">
                <a:solidFill>
                  <a:srgbClr val="434343"/>
                </a:solidFill>
              </a:rPr>
              <a:t>.</a:t>
            </a:r>
            <a:endParaRPr sz="2600">
              <a:solidFill>
                <a:srgbClr val="434343"/>
              </a:solidFill>
            </a:endParaRPr>
          </a:p>
          <a:p>
            <a:pPr indent="-304800" lvl="0" marL="342900" rtl="0" algn="l">
              <a:lnSpc>
                <a:spcPct val="100000"/>
              </a:lnSpc>
              <a:spcBef>
                <a:spcPts val="640"/>
              </a:spcBef>
              <a:spcAft>
                <a:spcPts val="0"/>
              </a:spcAft>
              <a:buClr>
                <a:srgbClr val="434343"/>
              </a:buClr>
              <a:buSzPts val="2600"/>
              <a:buFont typeface="Arial"/>
              <a:buChar char="•"/>
            </a:pPr>
            <a:r>
              <a:rPr lang="en" sz="2600">
                <a:solidFill>
                  <a:srgbClr val="434343"/>
                </a:solidFill>
              </a:rPr>
              <a:t>Compare different functions corresponding to running times.</a:t>
            </a:r>
            <a:endParaRPr sz="1200">
              <a:solidFill>
                <a:srgbClr val="434343"/>
              </a:solidFill>
            </a:endParaRPr>
          </a:p>
          <a:p>
            <a:pPr indent="-304800" lvl="0" marL="342900" rtl="0" algn="l">
              <a:lnSpc>
                <a:spcPct val="100000"/>
              </a:lnSpc>
              <a:spcBef>
                <a:spcPts val="640"/>
              </a:spcBef>
              <a:spcAft>
                <a:spcPts val="0"/>
              </a:spcAft>
              <a:buClr>
                <a:srgbClr val="434343"/>
              </a:buClr>
              <a:buSzPts val="2600"/>
              <a:buFont typeface="Arial"/>
              <a:buChar char="•"/>
            </a:pPr>
            <a:r>
              <a:rPr lang="en" sz="2600">
                <a:solidFill>
                  <a:srgbClr val="434343"/>
                </a:solidFill>
              </a:rPr>
              <a:t>Such an analysis is independent of machine time, programming style, etc.</a:t>
            </a:r>
            <a:endParaRPr sz="1200">
              <a:solidFill>
                <a:srgbClr val="434343"/>
              </a:solidFill>
            </a:endParaRPr>
          </a:p>
          <a:p>
            <a:pPr indent="-139700" lvl="0" marL="342900" rtl="0" algn="l">
              <a:lnSpc>
                <a:spcPct val="100000"/>
              </a:lnSpc>
              <a:spcBef>
                <a:spcPts val="640"/>
              </a:spcBef>
              <a:spcAft>
                <a:spcPts val="0"/>
              </a:spcAft>
              <a:buClr>
                <a:schemeClr val="accent2"/>
              </a:buClr>
              <a:buSzPts val="3200"/>
              <a:buFont typeface="Arial"/>
              <a:buNone/>
            </a:pPr>
            <a:r>
              <a:t/>
            </a:r>
            <a:endParaRPr sz="2600">
              <a:solidFill>
                <a:srgbClr val="434343"/>
              </a:solidFill>
            </a:endParaRPr>
          </a:p>
        </p:txBody>
      </p:sp>
      <p:sp>
        <p:nvSpPr>
          <p:cNvPr id="218" name="Google Shape;218;p1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0"/>
          <p:cNvSpPr txBox="1"/>
          <p:nvPr>
            <p:ph type="title"/>
          </p:nvPr>
        </p:nvSpPr>
        <p:spPr>
          <a:xfrm>
            <a:off x="685800" y="171450"/>
            <a:ext cx="7772400" cy="571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224" name="Google Shape;224;p20"/>
          <p:cNvSpPr txBox="1"/>
          <p:nvPr>
            <p:ph idx="1" type="body"/>
          </p:nvPr>
        </p:nvSpPr>
        <p:spPr>
          <a:xfrm>
            <a:off x="442050" y="897200"/>
            <a:ext cx="82599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accent2"/>
              </a:buClr>
              <a:buSzPts val="2400"/>
              <a:buFont typeface="Arial"/>
              <a:buChar char="•"/>
            </a:pPr>
            <a:r>
              <a:rPr lang="en" sz="2400"/>
              <a:t>Associate a "cost" with each statement.</a:t>
            </a:r>
            <a:endParaRPr/>
          </a:p>
          <a:p>
            <a:pPr indent="-342900" lvl="0" marL="342900" rtl="0" algn="l">
              <a:lnSpc>
                <a:spcPct val="90000"/>
              </a:lnSpc>
              <a:spcBef>
                <a:spcPts val="480"/>
              </a:spcBef>
              <a:spcAft>
                <a:spcPts val="0"/>
              </a:spcAft>
              <a:buClr>
                <a:schemeClr val="accent2"/>
              </a:buClr>
              <a:buSzPts val="2400"/>
              <a:buFont typeface="Arial"/>
              <a:buChar char="•"/>
            </a:pPr>
            <a:r>
              <a:rPr lang="en" sz="2400"/>
              <a:t>Find the "total cost“</a:t>
            </a:r>
            <a:r>
              <a:rPr lang="en" sz="2400">
                <a:latin typeface="Courier New"/>
                <a:ea typeface="Courier New"/>
                <a:cs typeface="Courier New"/>
                <a:sym typeface="Courier New"/>
              </a:rPr>
              <a:t> </a:t>
            </a:r>
            <a:r>
              <a:rPr lang="en" sz="2400"/>
              <a:t>by finding the total number of times each statement is executed. </a:t>
            </a:r>
            <a:endParaRPr sz="2400">
              <a:latin typeface="Courier New"/>
              <a:ea typeface="Courier New"/>
              <a:cs typeface="Courier New"/>
              <a:sym typeface="Courier New"/>
            </a:endParaRPr>
          </a:p>
          <a:p>
            <a:pPr indent="-342900" lvl="0" marL="342900" rtl="0" algn="l">
              <a:lnSpc>
                <a:spcPct val="60000"/>
              </a:lnSpc>
              <a:spcBef>
                <a:spcPts val="480"/>
              </a:spcBef>
              <a:spcAft>
                <a:spcPts val="0"/>
              </a:spcAft>
              <a:buClr>
                <a:schemeClr val="accent2"/>
              </a:buClr>
              <a:buSzPts val="2400"/>
              <a:buFont typeface="Arial"/>
              <a:buNone/>
            </a:pPr>
            <a:r>
              <a:rPr lang="en" sz="2400"/>
              <a:t>	</a:t>
            </a:r>
            <a:endParaRPr/>
          </a:p>
          <a:p>
            <a:pPr indent="-342900" lvl="0" marL="342900" rtl="0" algn="l">
              <a:lnSpc>
                <a:spcPct val="60000"/>
              </a:lnSpc>
              <a:spcBef>
                <a:spcPts val="400"/>
              </a:spcBef>
              <a:spcAft>
                <a:spcPts val="0"/>
              </a:spcAft>
              <a:buClr>
                <a:schemeClr val="accent2"/>
              </a:buClr>
              <a:buSzPts val="2000"/>
              <a:buFont typeface="Arial"/>
              <a:buNone/>
            </a:pPr>
            <a:r>
              <a:rPr b="1" i="1" lang="en" sz="2000"/>
              <a:t>	    Algorithm 1                         Algorithm 2</a:t>
            </a:r>
            <a:endParaRPr/>
          </a:p>
          <a:p>
            <a:pPr indent="-342900" lvl="0" marL="342900" rtl="0" algn="l">
              <a:lnSpc>
                <a:spcPct val="60000"/>
              </a:lnSpc>
              <a:spcBef>
                <a:spcPts val="400"/>
              </a:spcBef>
              <a:spcAft>
                <a:spcPts val="0"/>
              </a:spcAft>
              <a:buClr>
                <a:schemeClr val="accent2"/>
              </a:buClr>
              <a:buSzPts val="2000"/>
              <a:buFont typeface="Arial"/>
              <a:buNone/>
            </a:pPr>
            <a:r>
              <a:t/>
            </a:r>
            <a:endParaRPr b="1" i="1" sz="2000">
              <a:latin typeface="Courier New"/>
              <a:ea typeface="Courier New"/>
              <a:cs typeface="Courier New"/>
              <a:sym typeface="Courier New"/>
            </a:endParaRPr>
          </a:p>
          <a:p>
            <a:pPr indent="-342900" lvl="0" marL="342900" rtl="0" algn="l">
              <a:lnSpc>
                <a:spcPct val="65000"/>
              </a:lnSpc>
              <a:spcBef>
                <a:spcPts val="480"/>
              </a:spcBef>
              <a:spcAft>
                <a:spcPts val="0"/>
              </a:spcAft>
              <a:buClr>
                <a:schemeClr val="accent2"/>
              </a:buClr>
              <a:buSzPts val="2400"/>
              <a:buFont typeface="Arial"/>
              <a:buNone/>
            </a:pPr>
            <a:r>
              <a:rPr lang="en" sz="2400"/>
              <a:t>	                     </a:t>
            </a:r>
            <a:r>
              <a:rPr b="1" lang="en" sz="2000"/>
              <a:t>Cost                                             	   Cost	</a:t>
            </a:r>
            <a:endParaRPr b="1" sz="2000"/>
          </a:p>
          <a:p>
            <a:pPr indent="-342900" lvl="0" marL="342900" rtl="0" algn="l">
              <a:lnSpc>
                <a:spcPct val="65000"/>
              </a:lnSpc>
              <a:spcBef>
                <a:spcPts val="400"/>
              </a:spcBef>
              <a:spcAft>
                <a:spcPts val="0"/>
              </a:spcAft>
              <a:buClr>
                <a:schemeClr val="accent2"/>
              </a:buClr>
              <a:buSzPts val="2000"/>
              <a:buFont typeface="Arial"/>
              <a:buNone/>
            </a:pPr>
            <a:r>
              <a:rPr lang="en" sz="2000"/>
              <a:t>  	 arr[0] = 0;         </a:t>
            </a:r>
            <a:r>
              <a:rPr lang="en" sz="2000">
                <a:solidFill>
                  <a:srgbClr val="DD0111"/>
                </a:solidFill>
              </a:rPr>
              <a:t>c</a:t>
            </a:r>
            <a:r>
              <a:rPr baseline="-25000" lang="en" sz="2000">
                <a:solidFill>
                  <a:srgbClr val="DD0111"/>
                </a:solidFill>
              </a:rPr>
              <a:t>1</a:t>
            </a:r>
            <a:r>
              <a:rPr lang="en" sz="2000"/>
              <a:t>             	for(i=0; i&lt;N; i++)               </a:t>
            </a:r>
            <a:r>
              <a:rPr lang="en" sz="2000">
                <a:solidFill>
                  <a:srgbClr val="DD0111"/>
                </a:solidFill>
              </a:rPr>
              <a:t>c</a:t>
            </a:r>
            <a:r>
              <a:rPr baseline="-25000" lang="en" sz="2000">
                <a:solidFill>
                  <a:srgbClr val="DD0111"/>
                </a:solidFill>
              </a:rPr>
              <a:t>2</a:t>
            </a:r>
            <a:endParaRPr baseline="-25000" sz="2000">
              <a:solidFill>
                <a:srgbClr val="DD0111"/>
              </a:solidFill>
            </a:endParaRPr>
          </a:p>
          <a:p>
            <a:pPr indent="-342900" lvl="0" marL="342900" rtl="0" algn="l">
              <a:lnSpc>
                <a:spcPct val="65000"/>
              </a:lnSpc>
              <a:spcBef>
                <a:spcPts val="400"/>
              </a:spcBef>
              <a:spcAft>
                <a:spcPts val="0"/>
              </a:spcAft>
              <a:buClr>
                <a:schemeClr val="accent2"/>
              </a:buClr>
              <a:buSzPts val="2000"/>
              <a:buFont typeface="Arial"/>
              <a:buNone/>
            </a:pPr>
            <a:r>
              <a:rPr lang="en" sz="2000"/>
              <a:t>  	 arr[1] = 0;        </a:t>
            </a:r>
            <a:r>
              <a:rPr lang="en" sz="2000">
                <a:solidFill>
                  <a:srgbClr val="DD0111"/>
                </a:solidFill>
              </a:rPr>
              <a:t>  c</a:t>
            </a:r>
            <a:r>
              <a:rPr baseline="-25000" lang="en" sz="2000">
                <a:solidFill>
                  <a:srgbClr val="DD0111"/>
                </a:solidFill>
              </a:rPr>
              <a:t>1</a:t>
            </a:r>
            <a:r>
              <a:rPr lang="en" sz="2000"/>
              <a:t>                 		arr[i] = 0;            </a:t>
            </a:r>
            <a:r>
              <a:rPr lang="en" sz="2000">
                <a:solidFill>
                  <a:srgbClr val="DD0111"/>
                </a:solidFill>
              </a:rPr>
              <a:t>c</a:t>
            </a:r>
            <a:r>
              <a:rPr baseline="-25000" lang="en" sz="2000">
                <a:solidFill>
                  <a:srgbClr val="DD0111"/>
                </a:solidFill>
              </a:rPr>
              <a:t>1</a:t>
            </a:r>
            <a:endParaRPr baseline="-25000" sz="2000">
              <a:solidFill>
                <a:srgbClr val="DD0111"/>
              </a:solidFill>
            </a:endParaRPr>
          </a:p>
          <a:p>
            <a:pPr indent="-342900" lvl="0" marL="342900" rtl="0" algn="l">
              <a:lnSpc>
                <a:spcPct val="65000"/>
              </a:lnSpc>
              <a:spcBef>
                <a:spcPts val="400"/>
              </a:spcBef>
              <a:spcAft>
                <a:spcPts val="0"/>
              </a:spcAft>
              <a:buClr>
                <a:schemeClr val="accent2"/>
              </a:buClr>
              <a:buSzPts val="2000"/>
              <a:buFont typeface="Arial"/>
              <a:buNone/>
            </a:pPr>
            <a:r>
              <a:rPr lang="en" sz="2000"/>
              <a:t>  	 arr[2] = 0;         </a:t>
            </a:r>
            <a:r>
              <a:rPr lang="en" sz="2000">
                <a:solidFill>
                  <a:srgbClr val="DD0111"/>
                </a:solidFill>
              </a:rPr>
              <a:t>c</a:t>
            </a:r>
            <a:r>
              <a:rPr baseline="-25000" lang="en" sz="2000">
                <a:solidFill>
                  <a:srgbClr val="DD0111"/>
                </a:solidFill>
              </a:rPr>
              <a:t>1</a:t>
            </a:r>
            <a:endParaRPr/>
          </a:p>
          <a:p>
            <a:pPr indent="-342900" lvl="0" marL="342900" rtl="0" algn="l">
              <a:lnSpc>
                <a:spcPct val="65000"/>
              </a:lnSpc>
              <a:spcBef>
                <a:spcPts val="400"/>
              </a:spcBef>
              <a:spcAft>
                <a:spcPts val="0"/>
              </a:spcAft>
              <a:buClr>
                <a:schemeClr val="accent2"/>
              </a:buClr>
              <a:buSzPts val="2000"/>
              <a:buFont typeface="Arial"/>
              <a:buNone/>
            </a:pPr>
            <a:r>
              <a:rPr lang="en" sz="2000"/>
              <a:t>	    ...                   ...</a:t>
            </a:r>
            <a:endParaRPr sz="2000"/>
          </a:p>
          <a:p>
            <a:pPr indent="-342900" lvl="0" marL="342900" rtl="0" algn="l">
              <a:lnSpc>
                <a:spcPct val="65000"/>
              </a:lnSpc>
              <a:spcBef>
                <a:spcPts val="400"/>
              </a:spcBef>
              <a:spcAft>
                <a:spcPts val="0"/>
              </a:spcAft>
              <a:buClr>
                <a:schemeClr val="accent2"/>
              </a:buClr>
              <a:buSzPts val="2000"/>
              <a:buFont typeface="Arial"/>
              <a:buNone/>
            </a:pPr>
            <a:r>
              <a:rPr lang="en" sz="2000"/>
              <a:t>   	 arr[N-1] = 0;      </a:t>
            </a:r>
            <a:r>
              <a:rPr lang="en" sz="2000">
                <a:solidFill>
                  <a:srgbClr val="DD0111"/>
                </a:solidFill>
              </a:rPr>
              <a:t>c</a:t>
            </a:r>
            <a:r>
              <a:rPr baseline="-25000" lang="en" sz="2000">
                <a:solidFill>
                  <a:srgbClr val="DD0111"/>
                </a:solidFill>
              </a:rPr>
              <a:t>1</a:t>
            </a:r>
            <a:r>
              <a:rPr lang="en" sz="2000"/>
              <a:t> 		</a:t>
            </a:r>
            <a:endParaRPr sz="2000"/>
          </a:p>
          <a:p>
            <a:pPr indent="-342900" lvl="0" marL="342900" rtl="0" algn="l">
              <a:lnSpc>
                <a:spcPct val="65000"/>
              </a:lnSpc>
              <a:spcBef>
                <a:spcPts val="400"/>
              </a:spcBef>
              <a:spcAft>
                <a:spcPts val="0"/>
              </a:spcAft>
              <a:buClr>
                <a:schemeClr val="accent2"/>
              </a:buClr>
              <a:buSzPts val="2000"/>
              <a:buFont typeface="Arial"/>
              <a:buNone/>
            </a:pPr>
            <a:r>
              <a:rPr lang="en" sz="2000"/>
              <a:t>                          -----------                                        -------------</a:t>
            </a:r>
            <a:endParaRPr sz="2000"/>
          </a:p>
          <a:p>
            <a:pPr indent="-342900" lvl="0" marL="342900" rtl="0" algn="l">
              <a:lnSpc>
                <a:spcPct val="65000"/>
              </a:lnSpc>
              <a:spcBef>
                <a:spcPts val="400"/>
              </a:spcBef>
              <a:spcAft>
                <a:spcPts val="0"/>
              </a:spcAft>
              <a:buClr>
                <a:schemeClr val="accent2"/>
              </a:buClr>
              <a:buSzPts val="2000"/>
              <a:buFont typeface="Arial"/>
              <a:buNone/>
            </a:pPr>
            <a:r>
              <a:rPr lang="en" sz="2000"/>
              <a:t>    	 </a:t>
            </a:r>
            <a:r>
              <a:rPr lang="en" sz="2000">
                <a:solidFill>
                  <a:schemeClr val="dk2"/>
                </a:solidFill>
              </a:rPr>
              <a:t>c</a:t>
            </a:r>
            <a:r>
              <a:rPr baseline="-25000" lang="en" sz="2000">
                <a:solidFill>
                  <a:schemeClr val="dk2"/>
                </a:solidFill>
              </a:rPr>
              <a:t>1</a:t>
            </a:r>
            <a:r>
              <a:rPr lang="en" sz="2000">
                <a:solidFill>
                  <a:schemeClr val="dk2"/>
                </a:solidFill>
              </a:rPr>
              <a:t>+c</a:t>
            </a:r>
            <a:r>
              <a:rPr baseline="-25000" lang="en" sz="2000">
                <a:solidFill>
                  <a:schemeClr val="dk2"/>
                </a:solidFill>
              </a:rPr>
              <a:t>1</a:t>
            </a:r>
            <a:r>
              <a:rPr lang="en" sz="2000">
                <a:solidFill>
                  <a:schemeClr val="dk2"/>
                </a:solidFill>
              </a:rPr>
              <a:t>+...+c</a:t>
            </a:r>
            <a:r>
              <a:rPr baseline="-25000" lang="en" sz="2000">
                <a:solidFill>
                  <a:schemeClr val="dk2"/>
                </a:solidFill>
              </a:rPr>
              <a:t>1</a:t>
            </a:r>
            <a:r>
              <a:rPr lang="en" sz="2000">
                <a:solidFill>
                  <a:schemeClr val="dk2"/>
                </a:solidFill>
              </a:rPr>
              <a:t> = </a:t>
            </a:r>
            <a:r>
              <a:rPr lang="en" sz="2000">
                <a:solidFill>
                  <a:srgbClr val="DD0111"/>
                </a:solidFill>
              </a:rPr>
              <a:t>c</a:t>
            </a:r>
            <a:r>
              <a:rPr baseline="-25000" lang="en" sz="2000">
                <a:solidFill>
                  <a:srgbClr val="DD0111"/>
                </a:solidFill>
              </a:rPr>
              <a:t>1</a:t>
            </a:r>
            <a:r>
              <a:rPr lang="en" sz="2000">
                <a:solidFill>
                  <a:srgbClr val="DD0111"/>
                </a:solidFill>
              </a:rPr>
              <a:t> x N</a:t>
            </a:r>
            <a:r>
              <a:rPr lang="en" sz="2000"/>
              <a:t>                  </a:t>
            </a:r>
            <a:r>
              <a:rPr lang="en" sz="2000">
                <a:solidFill>
                  <a:schemeClr val="dk2"/>
                </a:solidFill>
              </a:rPr>
              <a:t>(N+1) x c</a:t>
            </a:r>
            <a:r>
              <a:rPr baseline="-25000" lang="en" sz="2000">
                <a:solidFill>
                  <a:schemeClr val="dk2"/>
                </a:solidFill>
              </a:rPr>
              <a:t>2</a:t>
            </a:r>
            <a:r>
              <a:rPr lang="en" sz="2000">
                <a:solidFill>
                  <a:schemeClr val="dk2"/>
                </a:solidFill>
              </a:rPr>
              <a:t> + N x c</a:t>
            </a:r>
            <a:r>
              <a:rPr baseline="-25000" lang="en" sz="2000">
                <a:solidFill>
                  <a:schemeClr val="dk2"/>
                </a:solidFill>
              </a:rPr>
              <a:t>1</a:t>
            </a:r>
            <a:r>
              <a:rPr lang="en" sz="2000">
                <a:solidFill>
                  <a:schemeClr val="dk2"/>
                </a:solidFill>
              </a:rPr>
              <a:t> =   </a:t>
            </a:r>
            <a:r>
              <a:rPr lang="en" sz="2000">
                <a:solidFill>
                  <a:srgbClr val="DD0111"/>
                </a:solidFill>
              </a:rPr>
              <a:t>(c</a:t>
            </a:r>
            <a:r>
              <a:rPr baseline="-25000" lang="en" sz="2000">
                <a:solidFill>
                  <a:srgbClr val="DD0111"/>
                </a:solidFill>
              </a:rPr>
              <a:t>2</a:t>
            </a:r>
            <a:r>
              <a:rPr lang="en" sz="2000">
                <a:solidFill>
                  <a:srgbClr val="DD0111"/>
                </a:solidFill>
              </a:rPr>
              <a:t> + c</a:t>
            </a:r>
            <a:r>
              <a:rPr baseline="-25000" lang="en" sz="2000">
                <a:solidFill>
                  <a:srgbClr val="DD0111"/>
                </a:solidFill>
              </a:rPr>
              <a:t>1</a:t>
            </a:r>
            <a:r>
              <a:rPr lang="en" sz="2000">
                <a:solidFill>
                  <a:srgbClr val="DD0111"/>
                </a:solidFill>
              </a:rPr>
              <a:t>) x N + c</a:t>
            </a:r>
            <a:r>
              <a:rPr baseline="-25000" lang="en" sz="2000">
                <a:solidFill>
                  <a:srgbClr val="DD0111"/>
                </a:solidFill>
              </a:rPr>
              <a:t>2</a:t>
            </a:r>
            <a:r>
              <a:rPr lang="en" sz="2400"/>
              <a:t> </a:t>
            </a:r>
            <a:endParaRPr/>
          </a:p>
          <a:p>
            <a:pPr indent="-215900" lvl="0" marL="342900" rtl="0" algn="l">
              <a:lnSpc>
                <a:spcPct val="80000"/>
              </a:lnSpc>
              <a:spcBef>
                <a:spcPts val="400"/>
              </a:spcBef>
              <a:spcAft>
                <a:spcPts val="0"/>
              </a:spcAft>
              <a:buClr>
                <a:schemeClr val="accent2"/>
              </a:buClr>
              <a:buSzPts val="2000"/>
              <a:buFont typeface="Arial"/>
              <a:buNone/>
            </a:pPr>
            <a:r>
              <a:t/>
            </a:r>
            <a:endParaRPr sz="2000"/>
          </a:p>
          <a:p>
            <a:pPr indent="-342900" lvl="0" marL="342900" rtl="0" algn="l">
              <a:lnSpc>
                <a:spcPct val="65000"/>
              </a:lnSpc>
              <a:spcBef>
                <a:spcPts val="480"/>
              </a:spcBef>
              <a:spcAft>
                <a:spcPts val="0"/>
              </a:spcAft>
              <a:buClr>
                <a:schemeClr val="accent2"/>
              </a:buClr>
              <a:buSzPts val="2400"/>
              <a:buFont typeface="Arial"/>
              <a:buNone/>
            </a:pPr>
            <a:r>
              <a:t/>
            </a:r>
            <a:endParaRPr sz="2400"/>
          </a:p>
        </p:txBody>
      </p:sp>
      <p:sp>
        <p:nvSpPr>
          <p:cNvPr id="225" name="Google Shape;225;p2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Another Example</a:t>
            </a:r>
            <a:endParaRPr sz="3600"/>
          </a:p>
        </p:txBody>
      </p:sp>
      <p:sp>
        <p:nvSpPr>
          <p:cNvPr id="231" name="Google Shape;231;p21"/>
          <p:cNvSpPr txBox="1"/>
          <p:nvPr>
            <p:ph idx="1" type="body"/>
          </p:nvPr>
        </p:nvSpPr>
        <p:spPr>
          <a:xfrm>
            <a:off x="533388" y="1104179"/>
            <a:ext cx="8077200" cy="3314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300"/>
              <a:buFont typeface="Arial"/>
              <a:buChar char="•"/>
            </a:pPr>
            <a:r>
              <a:rPr b="1" i="1" lang="en" sz="2300"/>
              <a:t>Algorithm 3 </a:t>
            </a:r>
            <a:r>
              <a:rPr lang="en" sz="2300"/>
              <a:t>	                 	     </a:t>
            </a:r>
            <a:r>
              <a:rPr i="1" lang="en" sz="2300"/>
              <a:t>Cost </a:t>
            </a:r>
            <a:endParaRPr i="1" sz="2300">
              <a:latin typeface="Courier New"/>
              <a:ea typeface="Courier New"/>
              <a:cs typeface="Courier New"/>
              <a:sym typeface="Courier New"/>
            </a:endParaRPr>
          </a:p>
          <a:p>
            <a:pPr indent="-342900" lvl="0" marL="342900" rtl="0" algn="l">
              <a:lnSpc>
                <a:spcPct val="100000"/>
              </a:lnSpc>
              <a:spcBef>
                <a:spcPts val="560"/>
              </a:spcBef>
              <a:spcAft>
                <a:spcPts val="0"/>
              </a:spcAft>
              <a:buClr>
                <a:schemeClr val="accent2"/>
              </a:buClr>
              <a:buSzPts val="2800"/>
              <a:buFont typeface="Arial"/>
              <a:buNone/>
            </a:pPr>
            <a:r>
              <a:rPr lang="en" sz="2300"/>
              <a:t> 	sum = 0;                                     </a:t>
            </a:r>
            <a:r>
              <a:rPr lang="en" sz="2300">
                <a:solidFill>
                  <a:srgbClr val="DD0111"/>
                </a:solidFill>
              </a:rPr>
              <a:t>c</a:t>
            </a:r>
            <a:r>
              <a:rPr baseline="-25000" lang="en" sz="2300">
                <a:solidFill>
                  <a:srgbClr val="DD0111"/>
                </a:solidFill>
              </a:rPr>
              <a:t>1</a:t>
            </a:r>
            <a:r>
              <a:rPr lang="en" sz="2300"/>
              <a:t> </a:t>
            </a:r>
            <a:endParaRPr sz="2300"/>
          </a:p>
          <a:p>
            <a:pPr indent="-342900" lvl="0" marL="342900" rtl="0" algn="l">
              <a:lnSpc>
                <a:spcPct val="100000"/>
              </a:lnSpc>
              <a:spcBef>
                <a:spcPts val="560"/>
              </a:spcBef>
              <a:spcAft>
                <a:spcPts val="0"/>
              </a:spcAft>
              <a:buClr>
                <a:schemeClr val="accent2"/>
              </a:buClr>
              <a:buSzPts val="2800"/>
              <a:buFont typeface="Arial"/>
              <a:buNone/>
            </a:pPr>
            <a:r>
              <a:rPr lang="en" sz="2300"/>
              <a:t>	for(i=0; i&lt;N; i++)                          </a:t>
            </a:r>
            <a:r>
              <a:rPr lang="en" sz="2300">
                <a:solidFill>
                  <a:srgbClr val="DD0111"/>
                </a:solidFill>
              </a:rPr>
              <a:t>c</a:t>
            </a:r>
            <a:r>
              <a:rPr baseline="-25000" lang="en" sz="2300">
                <a:solidFill>
                  <a:srgbClr val="DD0111"/>
                </a:solidFill>
              </a:rPr>
              <a:t>2</a:t>
            </a:r>
            <a:endParaRPr baseline="-25000" sz="2300">
              <a:solidFill>
                <a:srgbClr val="DD0111"/>
              </a:solidFill>
            </a:endParaRPr>
          </a:p>
          <a:p>
            <a:pPr indent="-342900" lvl="0" marL="342900" rtl="0" algn="l">
              <a:lnSpc>
                <a:spcPct val="100000"/>
              </a:lnSpc>
              <a:spcBef>
                <a:spcPts val="560"/>
              </a:spcBef>
              <a:spcAft>
                <a:spcPts val="0"/>
              </a:spcAft>
              <a:buClr>
                <a:schemeClr val="accent2"/>
              </a:buClr>
              <a:buSzPts val="2800"/>
              <a:buFont typeface="Arial"/>
              <a:buNone/>
            </a:pPr>
            <a:r>
              <a:rPr lang="en" sz="2300"/>
              <a:t> 	   for(j=0; j&lt;N; j++)                       </a:t>
            </a:r>
            <a:r>
              <a:rPr lang="en" sz="2300">
                <a:solidFill>
                  <a:srgbClr val="DD0111"/>
                </a:solidFill>
              </a:rPr>
              <a:t>c</a:t>
            </a:r>
            <a:r>
              <a:rPr baseline="-25000" lang="en" sz="2300">
                <a:solidFill>
                  <a:srgbClr val="DD0111"/>
                </a:solidFill>
              </a:rPr>
              <a:t>2</a:t>
            </a:r>
            <a:r>
              <a:rPr lang="en" sz="2300"/>
              <a:t> </a:t>
            </a:r>
            <a:endParaRPr sz="2300"/>
          </a:p>
          <a:p>
            <a:pPr indent="-342900" lvl="0" marL="342900" rtl="0" algn="l">
              <a:lnSpc>
                <a:spcPct val="100000"/>
              </a:lnSpc>
              <a:spcBef>
                <a:spcPts val="560"/>
              </a:spcBef>
              <a:spcAft>
                <a:spcPts val="0"/>
              </a:spcAft>
              <a:buClr>
                <a:schemeClr val="accent2"/>
              </a:buClr>
              <a:buSzPts val="2800"/>
              <a:buFont typeface="Arial"/>
              <a:buNone/>
            </a:pPr>
            <a:r>
              <a:rPr lang="en" sz="2300"/>
              <a:t>    	       sum += arr[i][j];                     </a:t>
            </a:r>
            <a:r>
              <a:rPr lang="en" sz="2300">
                <a:solidFill>
                  <a:srgbClr val="DD0111"/>
                </a:solidFill>
              </a:rPr>
              <a:t>c</a:t>
            </a:r>
            <a:r>
              <a:rPr baseline="-25000" lang="en" sz="2300">
                <a:solidFill>
                  <a:srgbClr val="DD0111"/>
                </a:solidFill>
              </a:rPr>
              <a:t>3</a:t>
            </a:r>
            <a:endParaRPr baseline="-25000" sz="2300">
              <a:solidFill>
                <a:srgbClr val="DD0111"/>
              </a:solidFill>
            </a:endParaRPr>
          </a:p>
          <a:p>
            <a:pPr indent="-342900" lvl="0" marL="342900" rtl="0" algn="l">
              <a:lnSpc>
                <a:spcPct val="100000"/>
              </a:lnSpc>
              <a:spcBef>
                <a:spcPts val="560"/>
              </a:spcBef>
              <a:spcAft>
                <a:spcPts val="0"/>
              </a:spcAft>
              <a:buClr>
                <a:schemeClr val="accent2"/>
              </a:buClr>
              <a:buSzPts val="2800"/>
              <a:buFont typeface="Arial"/>
              <a:buNone/>
            </a:pPr>
            <a:r>
              <a:rPr lang="en" sz="2300"/>
              <a:t>                                              ------------</a:t>
            </a:r>
            <a:endParaRPr sz="2300"/>
          </a:p>
          <a:p>
            <a:pPr indent="-342900" lvl="0" marL="342900" rtl="0" algn="l">
              <a:lnSpc>
                <a:spcPct val="100000"/>
              </a:lnSpc>
              <a:spcBef>
                <a:spcPts val="560"/>
              </a:spcBef>
              <a:spcAft>
                <a:spcPts val="0"/>
              </a:spcAft>
              <a:buClr>
                <a:srgbClr val="DD0111"/>
              </a:buClr>
              <a:buSzPts val="2800"/>
              <a:buFont typeface="Arial"/>
              <a:buNone/>
            </a:pPr>
            <a:r>
              <a:rPr i="1" lang="en" sz="2300">
                <a:solidFill>
                  <a:srgbClr val="DD0111"/>
                </a:solidFill>
              </a:rPr>
              <a:t>c</a:t>
            </a:r>
            <a:r>
              <a:rPr baseline="-25000" lang="en" sz="2300">
                <a:solidFill>
                  <a:srgbClr val="DD0111"/>
                </a:solidFill>
              </a:rPr>
              <a:t>1</a:t>
            </a:r>
            <a:r>
              <a:rPr lang="en" sz="2300">
                <a:solidFill>
                  <a:srgbClr val="DD0111"/>
                </a:solidFill>
              </a:rPr>
              <a:t> + </a:t>
            </a:r>
            <a:r>
              <a:rPr i="1" lang="en" sz="2300">
                <a:solidFill>
                  <a:srgbClr val="DD0111"/>
                </a:solidFill>
              </a:rPr>
              <a:t>c</a:t>
            </a:r>
            <a:r>
              <a:rPr baseline="-25000" lang="en" sz="2300">
                <a:solidFill>
                  <a:srgbClr val="DD0111"/>
                </a:solidFill>
              </a:rPr>
              <a:t>2</a:t>
            </a:r>
            <a:r>
              <a:rPr lang="en" sz="2300">
                <a:solidFill>
                  <a:srgbClr val="DD0111"/>
                </a:solidFill>
              </a:rPr>
              <a:t> </a:t>
            </a:r>
            <a:r>
              <a:rPr i="1" lang="en" sz="2300">
                <a:solidFill>
                  <a:srgbClr val="DD0111"/>
                </a:solidFill>
              </a:rPr>
              <a:t>x </a:t>
            </a:r>
            <a:r>
              <a:rPr lang="en" sz="2300">
                <a:solidFill>
                  <a:srgbClr val="DD0111"/>
                </a:solidFill>
              </a:rPr>
              <a:t>(</a:t>
            </a:r>
            <a:r>
              <a:rPr i="1" lang="en" sz="2300">
                <a:solidFill>
                  <a:srgbClr val="DD0111"/>
                </a:solidFill>
              </a:rPr>
              <a:t>N</a:t>
            </a:r>
            <a:r>
              <a:rPr lang="en" sz="2300">
                <a:solidFill>
                  <a:srgbClr val="DD0111"/>
                </a:solidFill>
              </a:rPr>
              <a:t>+1) + </a:t>
            </a:r>
            <a:r>
              <a:rPr i="1" lang="en" sz="2300">
                <a:solidFill>
                  <a:srgbClr val="DD0111"/>
                </a:solidFill>
              </a:rPr>
              <a:t>c</a:t>
            </a:r>
            <a:r>
              <a:rPr baseline="-25000" lang="en" sz="2300">
                <a:solidFill>
                  <a:srgbClr val="DD0111"/>
                </a:solidFill>
              </a:rPr>
              <a:t>2</a:t>
            </a:r>
            <a:r>
              <a:rPr lang="en" sz="2300">
                <a:solidFill>
                  <a:srgbClr val="DD0111"/>
                </a:solidFill>
              </a:rPr>
              <a:t> </a:t>
            </a:r>
            <a:r>
              <a:rPr i="1" lang="en" sz="2300">
                <a:solidFill>
                  <a:srgbClr val="DD0111"/>
                </a:solidFill>
              </a:rPr>
              <a:t>x N x </a:t>
            </a:r>
            <a:r>
              <a:rPr lang="en" sz="2300">
                <a:solidFill>
                  <a:srgbClr val="DD0111"/>
                </a:solidFill>
              </a:rPr>
              <a:t>(</a:t>
            </a:r>
            <a:r>
              <a:rPr i="1" lang="en" sz="2300">
                <a:solidFill>
                  <a:srgbClr val="DD0111"/>
                </a:solidFill>
              </a:rPr>
              <a:t>N</a:t>
            </a:r>
            <a:r>
              <a:rPr lang="en" sz="2300">
                <a:solidFill>
                  <a:srgbClr val="DD0111"/>
                </a:solidFill>
              </a:rPr>
              <a:t>+1) + </a:t>
            </a:r>
            <a:r>
              <a:rPr i="1" lang="en" sz="2300">
                <a:solidFill>
                  <a:srgbClr val="DD0111"/>
                </a:solidFill>
              </a:rPr>
              <a:t>c</a:t>
            </a:r>
            <a:r>
              <a:rPr baseline="-25000" lang="en" sz="2300">
                <a:solidFill>
                  <a:srgbClr val="DD0111"/>
                </a:solidFill>
              </a:rPr>
              <a:t>3</a:t>
            </a:r>
            <a:r>
              <a:rPr lang="en" sz="2300">
                <a:solidFill>
                  <a:srgbClr val="DD0111"/>
                </a:solidFill>
              </a:rPr>
              <a:t> </a:t>
            </a:r>
            <a:r>
              <a:rPr i="1" lang="en" sz="2300">
                <a:solidFill>
                  <a:srgbClr val="DD0111"/>
                </a:solidFill>
              </a:rPr>
              <a:t>x N</a:t>
            </a:r>
            <a:r>
              <a:rPr baseline="30000" i="1" lang="en" sz="2300">
                <a:solidFill>
                  <a:srgbClr val="DD0111"/>
                </a:solidFill>
              </a:rPr>
              <a:t>2</a:t>
            </a:r>
            <a:endParaRPr sz="2300"/>
          </a:p>
        </p:txBody>
      </p:sp>
      <p:sp>
        <p:nvSpPr>
          <p:cNvPr id="232" name="Google Shape;232;p2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Definition</a:t>
            </a:r>
            <a:endParaRPr/>
          </a:p>
        </p:txBody>
      </p:sp>
      <p:sp>
        <p:nvSpPr>
          <p:cNvPr id="85" name="Google Shape;85;p2"/>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434343"/>
              </a:buClr>
              <a:buSzPts val="2300"/>
              <a:buFont typeface="Arial"/>
              <a:buChar char="●"/>
            </a:pPr>
            <a:r>
              <a:rPr lang="en" sz="2000">
                <a:solidFill>
                  <a:srgbClr val="434343"/>
                </a:solidFill>
              </a:rPr>
              <a:t>A finite set of </a:t>
            </a:r>
            <a:r>
              <a:rPr lang="en" sz="2000" u="sng">
                <a:solidFill>
                  <a:srgbClr val="434343"/>
                </a:solidFill>
              </a:rPr>
              <a:t>statements</a:t>
            </a:r>
            <a:r>
              <a:rPr lang="en" sz="2000">
                <a:solidFill>
                  <a:srgbClr val="434343"/>
                </a:solidFill>
              </a:rPr>
              <a:t> that </a:t>
            </a:r>
            <a:r>
              <a:rPr lang="en" sz="2000" u="sng">
                <a:solidFill>
                  <a:srgbClr val="434343"/>
                </a:solidFill>
              </a:rPr>
              <a:t>guarantees</a:t>
            </a:r>
            <a:r>
              <a:rPr lang="en" sz="2000">
                <a:solidFill>
                  <a:srgbClr val="434343"/>
                </a:solidFill>
              </a:rPr>
              <a:t> an </a:t>
            </a:r>
            <a:r>
              <a:rPr lang="en" sz="2000" u="sng">
                <a:solidFill>
                  <a:srgbClr val="434343"/>
                </a:solidFill>
              </a:rPr>
              <a:t>optimal</a:t>
            </a:r>
            <a:r>
              <a:rPr lang="en" sz="2000">
                <a:solidFill>
                  <a:srgbClr val="434343"/>
                </a:solidFill>
              </a:rPr>
              <a:t> solution in finite interval of time</a:t>
            </a:r>
            <a:endParaRPr sz="2000">
              <a:solidFill>
                <a:srgbClr val="434343"/>
              </a:solidFill>
            </a:endParaRPr>
          </a:p>
          <a:p>
            <a:pPr indent="-114300" lvl="0" marL="254000" rtl="0" algn="l">
              <a:lnSpc>
                <a:spcPct val="115000"/>
              </a:lnSpc>
              <a:spcBef>
                <a:spcPts val="400"/>
              </a:spcBef>
              <a:spcAft>
                <a:spcPts val="0"/>
              </a:spcAft>
              <a:buClr>
                <a:schemeClr val="accent2"/>
              </a:buClr>
              <a:buSzPts val="2100"/>
              <a:buFont typeface="Arial"/>
              <a:buNone/>
            </a:pPr>
            <a:r>
              <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Algorithmic thinking and problem solving skill are vital in making efficient solutions.</a:t>
            </a:r>
            <a:endParaRPr sz="2000">
              <a:solidFill>
                <a:srgbClr val="434343"/>
              </a:solidFill>
            </a:endParaRPr>
          </a:p>
          <a:p>
            <a:pPr indent="0" lvl="0" marL="0" rtl="0" algn="l">
              <a:lnSpc>
                <a:spcPct val="115000"/>
              </a:lnSpc>
              <a:spcBef>
                <a:spcPts val="400"/>
              </a:spcBef>
              <a:spcAft>
                <a:spcPts val="0"/>
              </a:spcAft>
              <a:buClr>
                <a:schemeClr val="accent2"/>
              </a:buClr>
              <a:buSzPts val="2100"/>
              <a:buFont typeface="Arial"/>
              <a:buNone/>
            </a:pPr>
            <a:r>
              <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The English word "ALGORITHM" derives from the Latin word AL-  AL-KHWARIZMI’S name. He developed the concept of an algorithm in Mathematics, and thus sometimes being called the “Grandfather of Computer Science".</a:t>
            </a:r>
            <a:endParaRPr sz="2000">
              <a:solidFill>
                <a:srgbClr val="434343"/>
              </a:solidFill>
            </a:endParaRPr>
          </a:p>
        </p:txBody>
      </p:sp>
      <p:sp>
        <p:nvSpPr>
          <p:cNvPr id="86" name="Google Shape;86;p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7" name="Shape 237"/>
        <p:cNvGrpSpPr/>
        <p:nvPr/>
      </p:nvGrpSpPr>
      <p:grpSpPr>
        <a:xfrm>
          <a:off x="0" y="0"/>
          <a:ext cx="0" cy="0"/>
          <a:chOff x="0" y="0"/>
          <a:chExt cx="0" cy="0"/>
        </a:xfrm>
      </p:grpSpPr>
      <p:sp>
        <p:nvSpPr>
          <p:cNvPr id="238" name="Google Shape;238;p17"/>
          <p:cNvSpPr txBox="1"/>
          <p:nvPr>
            <p:ph type="title"/>
          </p:nvPr>
        </p:nvSpPr>
        <p:spPr>
          <a:xfrm>
            <a:off x="350850" y="0"/>
            <a:ext cx="85398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400"/>
              <a:t>Best, Worst, and Average Case Complexity</a:t>
            </a:r>
            <a:endParaRPr sz="3300"/>
          </a:p>
        </p:txBody>
      </p:sp>
      <p:sp>
        <p:nvSpPr>
          <p:cNvPr id="239" name="Google Shape;239;p17"/>
          <p:cNvSpPr txBox="1"/>
          <p:nvPr>
            <p:ph idx="1" type="body"/>
          </p:nvPr>
        </p:nvSpPr>
        <p:spPr>
          <a:xfrm>
            <a:off x="350851" y="910824"/>
            <a:ext cx="9189000" cy="4386600"/>
          </a:xfrm>
          <a:prstGeom prst="rect">
            <a:avLst/>
          </a:prstGeom>
          <a:noFill/>
          <a:ln>
            <a:noFill/>
          </a:ln>
        </p:spPr>
        <p:txBody>
          <a:bodyPr anchorCtr="0" anchor="t" bIns="34275" lIns="68575" spcFirstLastPara="1" rIns="68575" wrap="square" tIns="34275">
            <a:normAutofit/>
          </a:bodyPr>
          <a:lstStyle/>
          <a:p>
            <a:pPr indent="-114300" lvl="0" marL="254000" rtl="0" algn="l">
              <a:lnSpc>
                <a:spcPct val="115000"/>
              </a:lnSpc>
              <a:spcBef>
                <a:spcPts val="0"/>
              </a:spcBef>
              <a:spcAft>
                <a:spcPts val="0"/>
              </a:spcAft>
              <a:buClr>
                <a:schemeClr val="accent2"/>
              </a:buClr>
              <a:buSzPts val="2100"/>
              <a:buFont typeface="Arial"/>
              <a:buNone/>
            </a:pPr>
            <a:r>
              <a:t/>
            </a:r>
            <a:endParaRPr/>
          </a:p>
          <a:p>
            <a:pPr indent="-114300" lvl="0" marL="254000" rtl="0" algn="l">
              <a:lnSpc>
                <a:spcPct val="115000"/>
              </a:lnSpc>
              <a:spcBef>
                <a:spcPts val="400"/>
              </a:spcBef>
              <a:spcAft>
                <a:spcPts val="0"/>
              </a:spcAft>
              <a:buClr>
                <a:schemeClr val="accent2"/>
              </a:buClr>
              <a:buSzPts val="2100"/>
              <a:buFont typeface="Arial"/>
              <a:buNone/>
            </a:pPr>
            <a:r>
              <a:t/>
            </a:r>
            <a:endParaRPr/>
          </a:p>
          <a:p>
            <a:pPr indent="-114300" lvl="0" marL="254000" rtl="0" algn="l">
              <a:lnSpc>
                <a:spcPct val="115000"/>
              </a:lnSpc>
              <a:spcBef>
                <a:spcPts val="400"/>
              </a:spcBef>
              <a:spcAft>
                <a:spcPts val="0"/>
              </a:spcAft>
              <a:buClr>
                <a:schemeClr val="accent2"/>
              </a:buClr>
              <a:buSzPts val="2100"/>
              <a:buFont typeface="Arial"/>
              <a:buNone/>
            </a:pPr>
            <a:r>
              <a:t/>
            </a:r>
            <a:endParaRPr/>
          </a:p>
        </p:txBody>
      </p:sp>
      <p:pic>
        <p:nvPicPr>
          <p:cNvPr descr="img30" id="240" name="Google Shape;240;p17"/>
          <p:cNvPicPr preferRelativeResize="0"/>
          <p:nvPr/>
        </p:nvPicPr>
        <p:blipFill rotWithShape="1">
          <a:blip r:embed="rId3">
            <a:alphaModFix/>
          </a:blip>
          <a:srcRect b="0" l="0" r="0" t="0"/>
          <a:stretch/>
        </p:blipFill>
        <p:spPr>
          <a:xfrm>
            <a:off x="2547532" y="1510229"/>
            <a:ext cx="4392475" cy="3075211"/>
          </a:xfrm>
          <a:prstGeom prst="rect">
            <a:avLst/>
          </a:prstGeom>
          <a:noFill/>
          <a:ln>
            <a:noFill/>
          </a:ln>
        </p:spPr>
      </p:pic>
      <p:sp>
        <p:nvSpPr>
          <p:cNvPr id="241" name="Google Shape;241;p17"/>
          <p:cNvSpPr/>
          <p:nvPr/>
        </p:nvSpPr>
        <p:spPr>
          <a:xfrm>
            <a:off x="6049282" y="1474567"/>
            <a:ext cx="1464900" cy="5586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0000"/>
                </a:solidFill>
                <a:latin typeface="Verdana"/>
                <a:ea typeface="Verdana"/>
                <a:cs typeface="Verdana"/>
                <a:sym typeface="Verdana"/>
              </a:rPr>
              <a:t>Worst Case Complexity</a:t>
            </a:r>
            <a:endParaRPr b="0" i="0" sz="1100" u="none" cap="none" strike="noStrike">
              <a:solidFill>
                <a:srgbClr val="000000"/>
              </a:solidFill>
              <a:latin typeface="Arial"/>
              <a:ea typeface="Arial"/>
              <a:cs typeface="Arial"/>
              <a:sym typeface="Arial"/>
            </a:endParaRPr>
          </a:p>
        </p:txBody>
      </p:sp>
      <p:sp>
        <p:nvSpPr>
          <p:cNvPr id="242" name="Google Shape;242;p17"/>
          <p:cNvSpPr/>
          <p:nvPr/>
        </p:nvSpPr>
        <p:spPr>
          <a:xfrm>
            <a:off x="6054599" y="2425112"/>
            <a:ext cx="1635300" cy="5586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3333FF"/>
                </a:solidFill>
                <a:latin typeface="Verdana"/>
                <a:ea typeface="Verdana"/>
                <a:cs typeface="Verdana"/>
                <a:sym typeface="Verdana"/>
              </a:rPr>
              <a:t>Average Case Complexity</a:t>
            </a:r>
            <a:endParaRPr b="0" i="0" sz="1100" u="none" cap="none" strike="noStrike">
              <a:solidFill>
                <a:srgbClr val="000000"/>
              </a:solidFill>
              <a:latin typeface="Arial"/>
              <a:ea typeface="Arial"/>
              <a:cs typeface="Arial"/>
              <a:sym typeface="Arial"/>
            </a:endParaRPr>
          </a:p>
        </p:txBody>
      </p:sp>
      <p:sp>
        <p:nvSpPr>
          <p:cNvPr id="243" name="Google Shape;243;p17"/>
          <p:cNvSpPr/>
          <p:nvPr/>
        </p:nvSpPr>
        <p:spPr>
          <a:xfrm>
            <a:off x="6097142" y="3337251"/>
            <a:ext cx="1635300" cy="5586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9900"/>
                </a:solidFill>
                <a:latin typeface="Verdana"/>
                <a:ea typeface="Verdana"/>
                <a:cs typeface="Verdana"/>
                <a:sym typeface="Verdana"/>
              </a:rPr>
              <a:t>Best Case Complexity</a:t>
            </a:r>
            <a:endParaRPr b="0" i="0" sz="1100" u="none" cap="none" strike="noStrike">
              <a:solidFill>
                <a:srgbClr val="000000"/>
              </a:solidFill>
              <a:latin typeface="Arial"/>
              <a:ea typeface="Arial"/>
              <a:cs typeface="Arial"/>
              <a:sym typeface="Arial"/>
            </a:endParaRPr>
          </a:p>
        </p:txBody>
      </p:sp>
      <p:sp>
        <p:nvSpPr>
          <p:cNvPr id="244" name="Google Shape;244;p17"/>
          <p:cNvSpPr/>
          <p:nvPr/>
        </p:nvSpPr>
        <p:spPr>
          <a:xfrm>
            <a:off x="1839678" y="1445750"/>
            <a:ext cx="1248900" cy="452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Number of steps</a:t>
            </a:r>
            <a:endParaRPr b="0" i="0" sz="1400" u="none" cap="none" strike="noStrike">
              <a:solidFill>
                <a:srgbClr val="000000"/>
              </a:solidFill>
              <a:latin typeface="Arial"/>
              <a:ea typeface="Arial"/>
              <a:cs typeface="Arial"/>
              <a:sym typeface="Arial"/>
            </a:endParaRPr>
          </a:p>
        </p:txBody>
      </p:sp>
      <p:sp>
        <p:nvSpPr>
          <p:cNvPr id="245" name="Google Shape;245;p17"/>
          <p:cNvSpPr/>
          <p:nvPr/>
        </p:nvSpPr>
        <p:spPr>
          <a:xfrm>
            <a:off x="6299225" y="4435925"/>
            <a:ext cx="1635300" cy="4521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N (input size)</a:t>
            </a:r>
            <a:endParaRPr b="0" i="0" sz="1400" u="none" cap="none" strike="noStrike">
              <a:solidFill>
                <a:srgbClr val="000000"/>
              </a:solidFill>
              <a:latin typeface="Arial"/>
              <a:ea typeface="Arial"/>
              <a:cs typeface="Arial"/>
              <a:sym typeface="Arial"/>
            </a:endParaRPr>
          </a:p>
        </p:txBody>
      </p:sp>
      <p:sp>
        <p:nvSpPr>
          <p:cNvPr id="246" name="Google Shape;246;p1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1" name="Shape 251"/>
        <p:cNvGrpSpPr/>
        <p:nvPr/>
      </p:nvGrpSpPr>
      <p:grpSpPr>
        <a:xfrm>
          <a:off x="0" y="0"/>
          <a:ext cx="0" cy="0"/>
          <a:chOff x="0" y="0"/>
          <a:chExt cx="0" cy="0"/>
        </a:xfrm>
      </p:grpSpPr>
      <p:sp>
        <p:nvSpPr>
          <p:cNvPr id="252" name="Google Shape;252;p16"/>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Complexity</a:t>
            </a:r>
            <a:endParaRPr/>
          </a:p>
        </p:txBody>
      </p:sp>
      <p:sp>
        <p:nvSpPr>
          <p:cNvPr id="253" name="Google Shape;253;p16"/>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FF0000"/>
              </a:buClr>
              <a:buSzPts val="2700"/>
              <a:buFont typeface="Arial"/>
              <a:buChar char="●"/>
            </a:pPr>
            <a:r>
              <a:rPr lang="en" sz="2400">
                <a:solidFill>
                  <a:srgbClr val="FF0000"/>
                </a:solidFill>
              </a:rPr>
              <a:t>Worst Case Complexity:</a:t>
            </a:r>
            <a:endParaRPr sz="2400"/>
          </a:p>
          <a:p>
            <a:pPr indent="-254000" lvl="1" marL="558800" rtl="0" algn="l">
              <a:lnSpc>
                <a:spcPct val="115000"/>
              </a:lnSpc>
              <a:spcBef>
                <a:spcPts val="400"/>
              </a:spcBef>
              <a:spcAft>
                <a:spcPts val="0"/>
              </a:spcAft>
              <a:buClr>
                <a:schemeClr val="dk1"/>
              </a:buClr>
              <a:buSzPts val="2400"/>
              <a:buFont typeface="Arial"/>
              <a:buChar char="○"/>
            </a:pPr>
            <a:r>
              <a:rPr lang="en" sz="2000"/>
              <a:t>the function defined by the </a:t>
            </a:r>
            <a:r>
              <a:rPr i="1" lang="en" sz="2000"/>
              <a:t>maximum</a:t>
            </a:r>
            <a:r>
              <a:rPr lang="en" sz="2000"/>
              <a:t> number of steps taken on any instance of size </a:t>
            </a:r>
            <a:r>
              <a:rPr i="1" lang="en" sz="2000"/>
              <a:t>n</a:t>
            </a:r>
            <a:endParaRPr sz="2000"/>
          </a:p>
          <a:p>
            <a:pPr indent="-254000" lvl="0" marL="254000" rtl="0" algn="l">
              <a:lnSpc>
                <a:spcPct val="115000"/>
              </a:lnSpc>
              <a:spcBef>
                <a:spcPts val="400"/>
              </a:spcBef>
              <a:spcAft>
                <a:spcPts val="0"/>
              </a:spcAft>
              <a:buClr>
                <a:srgbClr val="009900"/>
              </a:buClr>
              <a:buSzPts val="2700"/>
              <a:buFont typeface="Arial"/>
              <a:buChar char="●"/>
            </a:pPr>
            <a:r>
              <a:rPr lang="en" sz="2400">
                <a:solidFill>
                  <a:srgbClr val="009900"/>
                </a:solidFill>
              </a:rPr>
              <a:t>Best Case Complexity:</a:t>
            </a:r>
            <a:endParaRPr sz="2400"/>
          </a:p>
          <a:p>
            <a:pPr indent="-254000" lvl="1" marL="558800" rtl="0" algn="l">
              <a:lnSpc>
                <a:spcPct val="115000"/>
              </a:lnSpc>
              <a:spcBef>
                <a:spcPts val="400"/>
              </a:spcBef>
              <a:spcAft>
                <a:spcPts val="0"/>
              </a:spcAft>
              <a:buClr>
                <a:schemeClr val="dk1"/>
              </a:buClr>
              <a:buSzPts val="2400"/>
              <a:buFont typeface="Arial"/>
              <a:buChar char="○"/>
            </a:pPr>
            <a:r>
              <a:rPr lang="en" sz="2000"/>
              <a:t>the function defined by the </a:t>
            </a:r>
            <a:r>
              <a:rPr i="1" lang="en" sz="2000"/>
              <a:t>minimum</a:t>
            </a:r>
            <a:r>
              <a:rPr lang="en" sz="2000"/>
              <a:t> number of steps taken on any instance of size </a:t>
            </a:r>
            <a:r>
              <a:rPr i="1" lang="en" sz="2000"/>
              <a:t>n</a:t>
            </a:r>
            <a:endParaRPr sz="2000"/>
          </a:p>
          <a:p>
            <a:pPr indent="-254000" lvl="0" marL="254000" rtl="0" algn="l">
              <a:lnSpc>
                <a:spcPct val="115000"/>
              </a:lnSpc>
              <a:spcBef>
                <a:spcPts val="400"/>
              </a:spcBef>
              <a:spcAft>
                <a:spcPts val="0"/>
              </a:spcAft>
              <a:buClr>
                <a:srgbClr val="3333FF"/>
              </a:buClr>
              <a:buSzPts val="2700"/>
              <a:buFont typeface="Arial"/>
              <a:buChar char="●"/>
            </a:pPr>
            <a:r>
              <a:rPr lang="en" sz="2400">
                <a:solidFill>
                  <a:srgbClr val="3333FF"/>
                </a:solidFill>
              </a:rPr>
              <a:t>Average Case Complexity:</a:t>
            </a:r>
            <a:endParaRPr sz="2400"/>
          </a:p>
          <a:p>
            <a:pPr indent="-254000" lvl="1" marL="558800" rtl="0" algn="l">
              <a:lnSpc>
                <a:spcPct val="115000"/>
              </a:lnSpc>
              <a:spcBef>
                <a:spcPts val="400"/>
              </a:spcBef>
              <a:spcAft>
                <a:spcPts val="0"/>
              </a:spcAft>
              <a:buClr>
                <a:schemeClr val="dk1"/>
              </a:buClr>
              <a:buSzPts val="2400"/>
              <a:buFont typeface="Arial"/>
              <a:buChar char="○"/>
            </a:pPr>
            <a:r>
              <a:rPr lang="en" sz="2000"/>
              <a:t>the function defined by the </a:t>
            </a:r>
            <a:r>
              <a:rPr i="1" lang="en" sz="2000"/>
              <a:t>average</a:t>
            </a:r>
            <a:r>
              <a:rPr lang="en" sz="2000"/>
              <a:t> number of steps taken on any instance of size </a:t>
            </a:r>
            <a:r>
              <a:rPr i="1" lang="en" sz="2000"/>
              <a:t>n</a:t>
            </a:r>
            <a:endParaRPr sz="2000"/>
          </a:p>
        </p:txBody>
      </p:sp>
      <p:sp>
        <p:nvSpPr>
          <p:cNvPr id="254" name="Google Shape;254;p1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9" name="Shape 259"/>
        <p:cNvGrpSpPr/>
        <p:nvPr/>
      </p:nvGrpSpPr>
      <p:grpSpPr>
        <a:xfrm>
          <a:off x="0" y="0"/>
          <a:ext cx="0" cy="0"/>
          <a:chOff x="0" y="0"/>
          <a:chExt cx="0" cy="0"/>
        </a:xfrm>
      </p:grpSpPr>
      <p:sp>
        <p:nvSpPr>
          <p:cNvPr id="260" name="Google Shape;260;p22"/>
          <p:cNvSpPr txBox="1"/>
          <p:nvPr>
            <p:ph type="title"/>
          </p:nvPr>
        </p:nvSpPr>
        <p:spPr>
          <a:xfrm>
            <a:off x="1638300" y="0"/>
            <a:ext cx="58293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Doing the Analysis</a:t>
            </a:r>
            <a:endParaRPr/>
          </a:p>
        </p:txBody>
      </p:sp>
      <p:sp>
        <p:nvSpPr>
          <p:cNvPr id="261" name="Google Shape;261;p22"/>
          <p:cNvSpPr txBox="1"/>
          <p:nvPr>
            <p:ph idx="1" type="body"/>
          </p:nvPr>
        </p:nvSpPr>
        <p:spPr>
          <a:xfrm>
            <a:off x="636825" y="935826"/>
            <a:ext cx="7364400" cy="2403900"/>
          </a:xfrm>
          <a:prstGeom prst="rect">
            <a:avLst/>
          </a:prstGeom>
          <a:noFill/>
          <a:ln>
            <a:noFill/>
          </a:ln>
        </p:spPr>
        <p:txBody>
          <a:bodyPr anchorCtr="0" anchor="t" bIns="34275" lIns="68575" spcFirstLastPara="1" rIns="68575" wrap="square" tIns="34275">
            <a:normAutofit/>
          </a:bodyPr>
          <a:lstStyle/>
          <a:p>
            <a:pPr indent="-247650" lvl="0" marL="254000" rtl="0" algn="l">
              <a:lnSpc>
                <a:spcPct val="115000"/>
              </a:lnSpc>
              <a:spcBef>
                <a:spcPts val="0"/>
              </a:spcBef>
              <a:spcAft>
                <a:spcPts val="0"/>
              </a:spcAft>
              <a:buClr>
                <a:schemeClr val="accent2"/>
              </a:buClr>
              <a:buSzPts val="1500"/>
              <a:buFont typeface="Arial"/>
              <a:buChar char="●"/>
            </a:pPr>
            <a:r>
              <a:rPr lang="en" sz="1500"/>
              <a:t>It’s hard to estimate the running time exactly</a:t>
            </a:r>
            <a:endParaRPr/>
          </a:p>
          <a:p>
            <a:pPr indent="-215900" lvl="1" marL="558800" rtl="0" algn="l">
              <a:lnSpc>
                <a:spcPct val="115000"/>
              </a:lnSpc>
              <a:spcBef>
                <a:spcPts val="300"/>
              </a:spcBef>
              <a:spcAft>
                <a:spcPts val="0"/>
              </a:spcAft>
              <a:buClr>
                <a:schemeClr val="dk1"/>
              </a:buClr>
              <a:buSzPts val="1400"/>
              <a:buFont typeface="Arial"/>
              <a:buChar char="○"/>
            </a:pPr>
            <a:r>
              <a:rPr lang="en" sz="1400"/>
              <a:t>Best case depends on the input</a:t>
            </a:r>
            <a:endParaRPr/>
          </a:p>
          <a:p>
            <a:pPr indent="-215900" lvl="1" marL="558800" rtl="0" algn="l">
              <a:lnSpc>
                <a:spcPct val="115000"/>
              </a:lnSpc>
              <a:spcBef>
                <a:spcPts val="300"/>
              </a:spcBef>
              <a:spcAft>
                <a:spcPts val="0"/>
              </a:spcAft>
              <a:buClr>
                <a:schemeClr val="dk1"/>
              </a:buClr>
              <a:buSzPts val="1400"/>
              <a:buFont typeface="Arial"/>
              <a:buChar char="○"/>
            </a:pPr>
            <a:r>
              <a:rPr lang="en" sz="1400"/>
              <a:t>Average case is difficult to compute</a:t>
            </a:r>
            <a:endParaRPr/>
          </a:p>
          <a:p>
            <a:pPr indent="-215900" lvl="1" marL="558800" rtl="0" algn="l">
              <a:lnSpc>
                <a:spcPct val="115000"/>
              </a:lnSpc>
              <a:spcBef>
                <a:spcPts val="300"/>
              </a:spcBef>
              <a:spcAft>
                <a:spcPts val="0"/>
              </a:spcAft>
              <a:buClr>
                <a:schemeClr val="dk1"/>
              </a:buClr>
              <a:buSzPts val="1400"/>
              <a:buFont typeface="Arial"/>
              <a:buChar char="○"/>
            </a:pPr>
            <a:r>
              <a:rPr lang="en" sz="1400"/>
              <a:t>So we usually focus on worst case analysis</a:t>
            </a:r>
            <a:endParaRPr/>
          </a:p>
          <a:p>
            <a:pPr indent="-177800" lvl="2" marL="863600" rtl="0" algn="l">
              <a:lnSpc>
                <a:spcPct val="115000"/>
              </a:lnSpc>
              <a:spcBef>
                <a:spcPts val="300"/>
              </a:spcBef>
              <a:spcAft>
                <a:spcPts val="0"/>
              </a:spcAft>
              <a:buClr>
                <a:schemeClr val="accent2"/>
              </a:buClr>
              <a:buSzPts val="1400"/>
              <a:buFont typeface="Arial"/>
              <a:buChar char="■"/>
            </a:pPr>
            <a:r>
              <a:rPr lang="en" sz="1400"/>
              <a:t>Easier to compute</a:t>
            </a:r>
            <a:endParaRPr/>
          </a:p>
          <a:p>
            <a:pPr indent="-177800" lvl="2" marL="863600" rtl="0" algn="l">
              <a:lnSpc>
                <a:spcPct val="115000"/>
              </a:lnSpc>
              <a:spcBef>
                <a:spcPts val="300"/>
              </a:spcBef>
              <a:spcAft>
                <a:spcPts val="0"/>
              </a:spcAft>
              <a:buClr>
                <a:schemeClr val="accent2"/>
              </a:buClr>
              <a:buSzPts val="1400"/>
              <a:buFont typeface="Arial"/>
              <a:buChar char="■"/>
            </a:pPr>
            <a:r>
              <a:rPr lang="en" sz="1400"/>
              <a:t>Usually close to the actual running time</a:t>
            </a:r>
            <a:endParaRPr/>
          </a:p>
          <a:p>
            <a:pPr indent="-247650" lvl="0" marL="254000" rtl="0" algn="l">
              <a:lnSpc>
                <a:spcPct val="115000"/>
              </a:lnSpc>
              <a:spcBef>
                <a:spcPts val="300"/>
              </a:spcBef>
              <a:spcAft>
                <a:spcPts val="0"/>
              </a:spcAft>
              <a:buClr>
                <a:schemeClr val="accent2"/>
              </a:buClr>
              <a:buSzPts val="1500"/>
              <a:buFont typeface="Arial"/>
              <a:buChar char="●"/>
            </a:pPr>
            <a:r>
              <a:rPr lang="en" sz="1500"/>
              <a:t>Strategy: find a function (an equation) that, for large n, is an upper bound to the actual function (actual number of steps, memory usage, etc.)</a:t>
            </a:r>
            <a:endParaRPr/>
          </a:p>
        </p:txBody>
      </p:sp>
      <p:grpSp>
        <p:nvGrpSpPr>
          <p:cNvPr id="262" name="Google Shape;262;p22"/>
          <p:cNvGrpSpPr/>
          <p:nvPr/>
        </p:nvGrpSpPr>
        <p:grpSpPr>
          <a:xfrm>
            <a:off x="2527685" y="3174864"/>
            <a:ext cx="4088618" cy="1893459"/>
            <a:chOff x="1220" y="2404"/>
            <a:chExt cx="3434" cy="1649"/>
          </a:xfrm>
        </p:grpSpPr>
        <p:pic>
          <p:nvPicPr>
            <p:cNvPr descr="img46" id="263" name="Google Shape;263;p22"/>
            <p:cNvPicPr preferRelativeResize="0"/>
            <p:nvPr/>
          </p:nvPicPr>
          <p:blipFill rotWithShape="1">
            <a:blip r:embed="rId3">
              <a:alphaModFix/>
            </a:blip>
            <a:srcRect b="0" l="0" r="0" t="0"/>
            <a:stretch/>
          </p:blipFill>
          <p:spPr>
            <a:xfrm>
              <a:off x="1220" y="2404"/>
              <a:ext cx="2117" cy="1649"/>
            </a:xfrm>
            <a:prstGeom prst="rect">
              <a:avLst/>
            </a:prstGeom>
            <a:noFill/>
            <a:ln>
              <a:noFill/>
            </a:ln>
          </p:spPr>
        </p:pic>
        <p:sp>
          <p:nvSpPr>
            <p:cNvPr id="264" name="Google Shape;264;p22"/>
            <p:cNvSpPr/>
            <p:nvPr/>
          </p:nvSpPr>
          <p:spPr>
            <a:xfrm>
              <a:off x="3070" y="2597"/>
              <a:ext cx="1200" cy="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Upper bound</a:t>
              </a:r>
              <a:endParaRPr b="0" i="0" sz="1100" u="none" cap="none" strike="noStrike">
                <a:solidFill>
                  <a:srgbClr val="000000"/>
                </a:solidFill>
                <a:latin typeface="Arial"/>
                <a:ea typeface="Arial"/>
                <a:cs typeface="Arial"/>
                <a:sym typeface="Arial"/>
              </a:endParaRPr>
            </a:p>
          </p:txBody>
        </p:sp>
        <p:sp>
          <p:nvSpPr>
            <p:cNvPr id="265" name="Google Shape;265;p22"/>
            <p:cNvSpPr/>
            <p:nvPr/>
          </p:nvSpPr>
          <p:spPr>
            <a:xfrm>
              <a:off x="3133" y="3040"/>
              <a:ext cx="1200" cy="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Lower bound</a:t>
              </a:r>
              <a:endParaRPr b="0" i="0" sz="1100" u="none" cap="none" strike="noStrike">
                <a:solidFill>
                  <a:srgbClr val="000000"/>
                </a:solidFill>
                <a:latin typeface="Arial"/>
                <a:ea typeface="Arial"/>
                <a:cs typeface="Arial"/>
                <a:sym typeface="Arial"/>
              </a:endParaRPr>
            </a:p>
          </p:txBody>
        </p:sp>
        <p:sp>
          <p:nvSpPr>
            <p:cNvPr id="266" name="Google Shape;266;p22"/>
            <p:cNvSpPr/>
            <p:nvPr/>
          </p:nvSpPr>
          <p:spPr>
            <a:xfrm>
              <a:off x="3154" y="2813"/>
              <a:ext cx="1500" cy="300"/>
            </a:xfrm>
            <a:prstGeom prst="rect">
              <a:avLst/>
            </a:prstGeom>
            <a:solidFill>
              <a:schemeClr val="lt1"/>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accent2"/>
                  </a:solidFill>
                  <a:latin typeface="Verdana"/>
                  <a:ea typeface="Verdana"/>
                  <a:cs typeface="Verdana"/>
                  <a:sym typeface="Verdana"/>
                </a:rPr>
                <a:t>Actual function</a:t>
              </a:r>
              <a:endParaRPr b="0" i="0" sz="1100" u="none" cap="none" strike="noStrike">
                <a:solidFill>
                  <a:srgbClr val="000000"/>
                </a:solidFill>
                <a:latin typeface="Arial"/>
                <a:ea typeface="Arial"/>
                <a:cs typeface="Arial"/>
                <a:sym typeface="Arial"/>
              </a:endParaRPr>
            </a:p>
          </p:txBody>
        </p:sp>
      </p:grpSp>
      <p:sp>
        <p:nvSpPr>
          <p:cNvPr id="267" name="Google Shape;267;p2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2" name="Shape 272"/>
        <p:cNvGrpSpPr/>
        <p:nvPr/>
      </p:nvGrpSpPr>
      <p:grpSpPr>
        <a:xfrm>
          <a:off x="0" y="0"/>
          <a:ext cx="0" cy="0"/>
          <a:chOff x="0" y="0"/>
          <a:chExt cx="0" cy="0"/>
        </a:xfrm>
      </p:grpSpPr>
      <p:sp>
        <p:nvSpPr>
          <p:cNvPr id="273" name="Google Shape;273;p23"/>
          <p:cNvSpPr txBox="1"/>
          <p:nvPr>
            <p:ph type="title"/>
          </p:nvPr>
        </p:nvSpPr>
        <p:spPr>
          <a:xfrm>
            <a:off x="1638300" y="0"/>
            <a:ext cx="5829300" cy="8574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Asymptotic Growth</a:t>
            </a:r>
            <a:endParaRPr/>
          </a:p>
        </p:txBody>
      </p:sp>
      <p:sp>
        <p:nvSpPr>
          <p:cNvPr id="274" name="Google Shape;274;p23"/>
          <p:cNvSpPr txBox="1"/>
          <p:nvPr>
            <p:ph idx="1" type="body"/>
          </p:nvPr>
        </p:nvSpPr>
        <p:spPr>
          <a:xfrm>
            <a:off x="636815" y="935831"/>
            <a:ext cx="7364400" cy="3086100"/>
          </a:xfrm>
          <a:prstGeom prst="rect">
            <a:avLst/>
          </a:prstGeom>
          <a:noFill/>
          <a:ln>
            <a:noFill/>
          </a:ln>
        </p:spPr>
        <p:txBody>
          <a:bodyPr anchorCtr="0" anchor="t" bIns="34275" lIns="68575" spcFirstLastPara="1" rIns="68575" wrap="square" tIns="34275">
            <a:normAutofit/>
          </a:bodyPr>
          <a:lstStyle/>
          <a:p>
            <a:pPr indent="0" lvl="0" marL="0" rtl="0" algn="l">
              <a:lnSpc>
                <a:spcPct val="115000"/>
              </a:lnSpc>
              <a:spcBef>
                <a:spcPts val="300"/>
              </a:spcBef>
              <a:spcAft>
                <a:spcPts val="0"/>
              </a:spcAft>
              <a:buSzPts val="1400"/>
              <a:buNone/>
            </a:pPr>
            <a:r>
              <a:rPr lang="en" sz="2000"/>
              <a:t>When trying to decide whether an algorithm is efficient we are only interested in the </a:t>
            </a:r>
            <a:r>
              <a:rPr lang="en" sz="2000">
                <a:solidFill>
                  <a:srgbClr val="FF0000"/>
                </a:solidFill>
              </a:rPr>
              <a:t>value of its time complexity for large values of n,</a:t>
            </a:r>
            <a:r>
              <a:rPr lang="en" sz="2000"/>
              <a:t> because for small values of n the running time of an algorithm is very small. (For example, in the previous table, for values of </a:t>
            </a:r>
            <a:r>
              <a:rPr lang="en" sz="2000">
                <a:solidFill>
                  <a:srgbClr val="FF0000"/>
                </a:solidFill>
              </a:rPr>
              <a:t>n smaller than 100 the running times are much smaller than 1 second. However, for n = 1 million, the running time of the algorithm is 173 days</a:t>
            </a:r>
            <a:r>
              <a:rPr lang="en" sz="2000"/>
              <a:t>.)</a:t>
            </a:r>
            <a:endParaRPr sz="2300"/>
          </a:p>
        </p:txBody>
      </p:sp>
      <p:sp>
        <p:nvSpPr>
          <p:cNvPr id="275" name="Google Shape;275;p2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0" name="Shape 280"/>
        <p:cNvGrpSpPr/>
        <p:nvPr/>
      </p:nvGrpSpPr>
      <p:grpSpPr>
        <a:xfrm>
          <a:off x="0" y="0"/>
          <a:ext cx="0" cy="0"/>
          <a:chOff x="0" y="0"/>
          <a:chExt cx="0" cy="0"/>
        </a:xfrm>
      </p:grpSpPr>
      <p:sp>
        <p:nvSpPr>
          <p:cNvPr id="281" name="Google Shape;281;p24"/>
          <p:cNvSpPr txBox="1"/>
          <p:nvPr>
            <p:ph type="title"/>
          </p:nvPr>
        </p:nvSpPr>
        <p:spPr>
          <a:xfrm>
            <a:off x="499347" y="505700"/>
            <a:ext cx="8145300" cy="5100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Motivation for Asymptotic Analysis</a:t>
            </a:r>
            <a:endParaRPr/>
          </a:p>
        </p:txBody>
      </p:sp>
      <p:sp>
        <p:nvSpPr>
          <p:cNvPr id="282" name="Google Shape;282;p24"/>
          <p:cNvSpPr txBox="1"/>
          <p:nvPr>
            <p:ph idx="1" type="body"/>
          </p:nvPr>
        </p:nvSpPr>
        <p:spPr>
          <a:xfrm>
            <a:off x="887399" y="1283726"/>
            <a:ext cx="7369200" cy="35001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434343"/>
              </a:buClr>
              <a:buSzPts val="2500"/>
              <a:buFont typeface="Arial"/>
              <a:buChar char="●"/>
            </a:pPr>
            <a:r>
              <a:rPr lang="en" sz="2200">
                <a:solidFill>
                  <a:srgbClr val="434343"/>
                </a:solidFill>
              </a:rPr>
              <a:t>An </a:t>
            </a:r>
            <a:r>
              <a:rPr i="1" lang="en" sz="2200">
                <a:solidFill>
                  <a:srgbClr val="434343"/>
                </a:solidFill>
              </a:rPr>
              <a:t>exact computation</a:t>
            </a:r>
            <a:r>
              <a:rPr lang="en" sz="2200">
                <a:solidFill>
                  <a:srgbClr val="434343"/>
                </a:solidFill>
              </a:rPr>
              <a:t> of worst-case running time can be difficult </a:t>
            </a:r>
            <a:endParaRPr sz="2200">
              <a:solidFill>
                <a:srgbClr val="434343"/>
              </a:solidFill>
            </a:endParaRPr>
          </a:p>
          <a:p>
            <a:pPr indent="-241300" lvl="1" marL="558800" rtl="0" algn="l">
              <a:lnSpc>
                <a:spcPct val="115000"/>
              </a:lnSpc>
              <a:spcBef>
                <a:spcPts val="400"/>
              </a:spcBef>
              <a:spcAft>
                <a:spcPts val="0"/>
              </a:spcAft>
              <a:buClr>
                <a:srgbClr val="434343"/>
              </a:buClr>
              <a:buSzPts val="2200"/>
              <a:buFont typeface="Arial"/>
              <a:buChar char="○"/>
            </a:pPr>
            <a:r>
              <a:rPr lang="en" sz="1800">
                <a:solidFill>
                  <a:srgbClr val="434343"/>
                </a:solidFill>
              </a:rPr>
              <a:t>Function may have many terms: </a:t>
            </a:r>
            <a:endParaRPr sz="1800">
              <a:solidFill>
                <a:srgbClr val="434343"/>
              </a:solidFill>
            </a:endParaRPr>
          </a:p>
          <a:p>
            <a:pPr indent="-196850" lvl="2" marL="863600" rtl="0" algn="l">
              <a:lnSpc>
                <a:spcPct val="115000"/>
              </a:lnSpc>
              <a:spcBef>
                <a:spcPts val="300"/>
              </a:spcBef>
              <a:spcAft>
                <a:spcPts val="0"/>
              </a:spcAft>
              <a:buClr>
                <a:srgbClr val="434343"/>
              </a:buClr>
              <a:buSzPts val="1900"/>
              <a:buFont typeface="Arial"/>
              <a:buChar char="■"/>
            </a:pPr>
            <a:r>
              <a:rPr lang="en" sz="1800">
                <a:solidFill>
                  <a:srgbClr val="434343"/>
                </a:solidFill>
              </a:rPr>
              <a:t>4n</a:t>
            </a:r>
            <a:r>
              <a:rPr baseline="30000" lang="en" sz="1800">
                <a:solidFill>
                  <a:srgbClr val="434343"/>
                </a:solidFill>
              </a:rPr>
              <a:t>2</a:t>
            </a:r>
            <a:r>
              <a:rPr lang="en" sz="1800">
                <a:solidFill>
                  <a:srgbClr val="434343"/>
                </a:solidFill>
              </a:rPr>
              <a:t> - 3n log n + 17.5 n - 43 n</a:t>
            </a:r>
            <a:r>
              <a:rPr baseline="30000" lang="en" sz="1800">
                <a:solidFill>
                  <a:srgbClr val="434343"/>
                </a:solidFill>
              </a:rPr>
              <a:t>⅔ </a:t>
            </a:r>
            <a:r>
              <a:rPr lang="en" sz="1800">
                <a:solidFill>
                  <a:srgbClr val="434343"/>
                </a:solidFill>
              </a:rPr>
              <a:t>+ 75 </a:t>
            </a:r>
            <a:endParaRPr sz="1800">
              <a:solidFill>
                <a:srgbClr val="434343"/>
              </a:solidFill>
            </a:endParaRPr>
          </a:p>
          <a:p>
            <a:pPr indent="-254000" lvl="0" marL="254000" rtl="0" algn="l">
              <a:lnSpc>
                <a:spcPct val="115000"/>
              </a:lnSpc>
              <a:spcBef>
                <a:spcPts val="400"/>
              </a:spcBef>
              <a:spcAft>
                <a:spcPts val="0"/>
              </a:spcAft>
              <a:buClr>
                <a:srgbClr val="434343"/>
              </a:buClr>
              <a:buSzPts val="2500"/>
              <a:buFont typeface="Arial"/>
              <a:buChar char="●"/>
            </a:pPr>
            <a:r>
              <a:rPr lang="en" sz="2200">
                <a:solidFill>
                  <a:srgbClr val="434343"/>
                </a:solidFill>
              </a:rPr>
              <a:t>An </a:t>
            </a:r>
            <a:r>
              <a:rPr i="1" lang="en" sz="2200">
                <a:solidFill>
                  <a:srgbClr val="434343"/>
                </a:solidFill>
              </a:rPr>
              <a:t>exact computation</a:t>
            </a:r>
            <a:r>
              <a:rPr lang="en" sz="2200">
                <a:solidFill>
                  <a:srgbClr val="434343"/>
                </a:solidFill>
              </a:rPr>
              <a:t> of worst-case running time is unnecessary</a:t>
            </a:r>
            <a:endParaRPr sz="2200">
              <a:solidFill>
                <a:srgbClr val="434343"/>
              </a:solidFill>
            </a:endParaRPr>
          </a:p>
        </p:txBody>
      </p:sp>
      <p:sp>
        <p:nvSpPr>
          <p:cNvPr id="283" name="Google Shape;283;p2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5"/>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Analysis</a:t>
            </a:r>
            <a:endParaRPr/>
          </a:p>
        </p:txBody>
      </p:sp>
      <p:sp>
        <p:nvSpPr>
          <p:cNvPr id="289" name="Google Shape;289;p25"/>
          <p:cNvSpPr txBox="1"/>
          <p:nvPr>
            <p:ph idx="1" type="body"/>
          </p:nvPr>
        </p:nvSpPr>
        <p:spPr>
          <a:xfrm>
            <a:off x="350838" y="901304"/>
            <a:ext cx="8229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3100"/>
              <a:buFont typeface="Arial"/>
              <a:buChar char="•"/>
            </a:pPr>
            <a:r>
              <a:rPr lang="en" sz="2100">
                <a:solidFill>
                  <a:srgbClr val="434343"/>
                </a:solidFill>
              </a:rPr>
              <a:t>To compare two algorithms with running times </a:t>
            </a:r>
            <a:r>
              <a:rPr i="1" lang="en" sz="2100">
                <a:solidFill>
                  <a:srgbClr val="434343"/>
                </a:solidFill>
              </a:rPr>
              <a:t>f(n)</a:t>
            </a:r>
            <a:r>
              <a:rPr lang="en" sz="2100">
                <a:solidFill>
                  <a:srgbClr val="434343"/>
                </a:solidFill>
              </a:rPr>
              <a:t> and </a:t>
            </a:r>
            <a:r>
              <a:rPr i="1" lang="en" sz="2100">
                <a:solidFill>
                  <a:srgbClr val="434343"/>
                </a:solidFill>
              </a:rPr>
              <a:t>g(n),</a:t>
            </a:r>
            <a:r>
              <a:rPr lang="en" sz="2100">
                <a:solidFill>
                  <a:srgbClr val="434343"/>
                </a:solidFill>
              </a:rPr>
              <a:t> we need a </a:t>
            </a:r>
            <a:r>
              <a:rPr b="1" lang="en" sz="2100">
                <a:solidFill>
                  <a:srgbClr val="434343"/>
                </a:solidFill>
              </a:rPr>
              <a:t>rough measure</a:t>
            </a:r>
            <a:r>
              <a:rPr lang="en" sz="2100">
                <a:solidFill>
                  <a:srgbClr val="434343"/>
                </a:solidFill>
              </a:rPr>
              <a:t> that characterizes </a:t>
            </a:r>
            <a:r>
              <a:rPr b="1" lang="en" sz="2100">
                <a:solidFill>
                  <a:srgbClr val="434343"/>
                </a:solidFill>
              </a:rPr>
              <a:t>how fast each function grows.</a:t>
            </a:r>
            <a:br>
              <a:rPr b="1" lang="en" sz="2100">
                <a:solidFill>
                  <a:srgbClr val="434343"/>
                </a:solidFill>
              </a:rPr>
            </a:br>
            <a:endParaRPr sz="2100">
              <a:solidFill>
                <a:srgbClr val="434343"/>
              </a:solidFill>
            </a:endParaRPr>
          </a:p>
          <a:p>
            <a:pPr indent="-342900" lvl="0" marL="342900" rtl="0" algn="l">
              <a:lnSpc>
                <a:spcPct val="100000"/>
              </a:lnSpc>
              <a:spcBef>
                <a:spcPts val="560"/>
              </a:spcBef>
              <a:spcAft>
                <a:spcPts val="0"/>
              </a:spcAft>
              <a:buClr>
                <a:srgbClr val="434343"/>
              </a:buClr>
              <a:buSzPts val="3100"/>
              <a:buFont typeface="Arial"/>
              <a:buChar char="•"/>
            </a:pPr>
            <a:r>
              <a:rPr i="1" lang="en" sz="2100" u="sng">
                <a:solidFill>
                  <a:srgbClr val="434343"/>
                </a:solidFill>
              </a:rPr>
              <a:t>Hint:</a:t>
            </a:r>
            <a:r>
              <a:rPr lang="en" sz="2100">
                <a:solidFill>
                  <a:srgbClr val="434343"/>
                </a:solidFill>
              </a:rPr>
              <a:t> use </a:t>
            </a:r>
            <a:r>
              <a:rPr i="1" lang="en" sz="2100">
                <a:solidFill>
                  <a:srgbClr val="434343"/>
                </a:solidFill>
              </a:rPr>
              <a:t>rate of growth</a:t>
            </a:r>
            <a:r>
              <a:rPr lang="en" sz="2100">
                <a:solidFill>
                  <a:srgbClr val="434343"/>
                </a:solidFill>
              </a:rPr>
              <a:t> </a:t>
            </a:r>
            <a:br>
              <a:rPr lang="en" sz="2100">
                <a:solidFill>
                  <a:srgbClr val="434343"/>
                </a:solidFill>
              </a:rPr>
            </a:br>
            <a:endParaRPr sz="2100">
              <a:solidFill>
                <a:srgbClr val="434343"/>
              </a:solidFill>
            </a:endParaRPr>
          </a:p>
          <a:p>
            <a:pPr indent="-342900" lvl="0" marL="342900" rtl="0" algn="l">
              <a:lnSpc>
                <a:spcPct val="100000"/>
              </a:lnSpc>
              <a:spcBef>
                <a:spcPts val="560"/>
              </a:spcBef>
              <a:spcAft>
                <a:spcPts val="0"/>
              </a:spcAft>
              <a:buClr>
                <a:srgbClr val="434343"/>
              </a:buClr>
              <a:buSzPts val="3100"/>
              <a:buFont typeface="Arial"/>
              <a:buChar char="•"/>
            </a:pPr>
            <a:r>
              <a:rPr lang="en" sz="2100">
                <a:solidFill>
                  <a:srgbClr val="434343"/>
                </a:solidFill>
              </a:rPr>
              <a:t>Compare functions in the limit, that is, </a:t>
            </a:r>
            <a:r>
              <a:rPr b="1" lang="en" sz="2100">
                <a:solidFill>
                  <a:srgbClr val="434343"/>
                </a:solidFill>
              </a:rPr>
              <a:t>asymptotically!</a:t>
            </a:r>
            <a:endParaRPr sz="2100">
              <a:solidFill>
                <a:srgbClr val="434343"/>
              </a:solidFill>
            </a:endParaRPr>
          </a:p>
          <a:p>
            <a:pPr indent="-285750" lvl="1" marL="742950" rtl="0" algn="l">
              <a:lnSpc>
                <a:spcPct val="100000"/>
              </a:lnSpc>
              <a:spcBef>
                <a:spcPts val="560"/>
              </a:spcBef>
              <a:spcAft>
                <a:spcPts val="0"/>
              </a:spcAft>
              <a:buClr>
                <a:schemeClr val="dk1"/>
              </a:buClr>
              <a:buSzPts val="2800"/>
              <a:buFont typeface="Arial"/>
              <a:buNone/>
            </a:pPr>
            <a:r>
              <a:rPr lang="en" sz="2800"/>
              <a:t>(i.e., for large values of </a:t>
            </a:r>
            <a:r>
              <a:rPr i="1" lang="en" sz="2800"/>
              <a:t>n</a:t>
            </a:r>
            <a:r>
              <a:rPr lang="en" sz="2800"/>
              <a:t>)</a:t>
            </a:r>
            <a:endParaRPr/>
          </a:p>
        </p:txBody>
      </p:sp>
      <p:sp>
        <p:nvSpPr>
          <p:cNvPr id="290" name="Google Shape;290;p2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6"/>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Rate of Growth</a:t>
            </a:r>
            <a:endParaRPr/>
          </a:p>
        </p:txBody>
      </p:sp>
      <p:sp>
        <p:nvSpPr>
          <p:cNvPr id="296" name="Google Shape;296;p26"/>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400"/>
              <a:buFont typeface="Arial"/>
              <a:buChar char="•"/>
            </a:pPr>
            <a:r>
              <a:rPr lang="en" sz="2400">
                <a:solidFill>
                  <a:srgbClr val="434343"/>
                </a:solidFill>
              </a:rPr>
              <a:t>Consider the example of buying a car and a packet of biscuits</a:t>
            </a:r>
            <a:r>
              <a:rPr i="1" lang="en" sz="2400">
                <a:solidFill>
                  <a:srgbClr val="434343"/>
                </a:solidFill>
              </a:rPr>
              <a:t>:</a:t>
            </a:r>
            <a:endParaRPr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2400"/>
              <a:buFont typeface="Arial"/>
              <a:buNone/>
            </a:pPr>
            <a:r>
              <a:rPr lang="en" sz="2400">
                <a:solidFill>
                  <a:srgbClr val="434343"/>
                </a:solidFill>
              </a:rPr>
              <a:t>		</a:t>
            </a:r>
            <a:r>
              <a:rPr b="1" lang="en" sz="2400">
                <a:solidFill>
                  <a:srgbClr val="434343"/>
                </a:solidFill>
              </a:rPr>
              <a:t>Cost</a:t>
            </a:r>
            <a:r>
              <a:rPr lang="en" sz="2400">
                <a:solidFill>
                  <a:srgbClr val="434343"/>
                </a:solidFill>
              </a:rPr>
              <a:t>: cost_of_car + cost_of_biscuit</a:t>
            </a:r>
            <a:endParaRPr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2400"/>
              <a:buFont typeface="Arial"/>
              <a:buNone/>
            </a:pPr>
            <a:r>
              <a:rPr lang="en" sz="2400">
                <a:solidFill>
                  <a:srgbClr val="434343"/>
                </a:solidFill>
              </a:rPr>
              <a:t>		</a:t>
            </a:r>
            <a:r>
              <a:rPr b="1" lang="en" sz="2400">
                <a:solidFill>
                  <a:srgbClr val="434343"/>
                </a:solidFill>
              </a:rPr>
              <a:t>Cost</a:t>
            </a:r>
            <a:r>
              <a:rPr lang="en" sz="2400">
                <a:solidFill>
                  <a:srgbClr val="434343"/>
                </a:solidFill>
              </a:rPr>
              <a:t> ~ cost_of_car</a:t>
            </a:r>
            <a:r>
              <a:rPr lang="en" sz="2400">
                <a:solidFill>
                  <a:srgbClr val="FF0000"/>
                </a:solidFill>
              </a:rPr>
              <a:t> (approximation)</a:t>
            </a:r>
            <a:br>
              <a:rPr lang="en" sz="2400">
                <a:solidFill>
                  <a:srgbClr val="434343"/>
                </a:solidFill>
              </a:rPr>
            </a:br>
            <a:endParaRPr sz="2400">
              <a:solidFill>
                <a:srgbClr val="434343"/>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The low order terms in a function are relatively insignificant for </a:t>
            </a:r>
            <a:r>
              <a:rPr b="1" lang="en" sz="2400">
                <a:solidFill>
                  <a:srgbClr val="434343"/>
                </a:solidFill>
              </a:rPr>
              <a:t>large</a:t>
            </a:r>
            <a:r>
              <a:rPr lang="en" sz="2400">
                <a:solidFill>
                  <a:srgbClr val="434343"/>
                </a:solidFill>
              </a:rPr>
              <a:t> </a:t>
            </a:r>
            <a:r>
              <a:rPr i="1" lang="en" sz="2400">
                <a:solidFill>
                  <a:srgbClr val="434343"/>
                </a:solidFill>
              </a:rPr>
              <a:t>n</a:t>
            </a:r>
            <a:endParaRPr sz="2400">
              <a:solidFill>
                <a:srgbClr val="434343"/>
              </a:solidFill>
              <a:latin typeface="Courier New"/>
              <a:ea typeface="Courier New"/>
              <a:cs typeface="Courier New"/>
              <a:sym typeface="Courier New"/>
            </a:endParaRPr>
          </a:p>
          <a:p>
            <a:pPr indent="-342900" lvl="0" marL="342900" rtl="0" algn="l">
              <a:lnSpc>
                <a:spcPct val="100000"/>
              </a:lnSpc>
              <a:spcBef>
                <a:spcPts val="560"/>
              </a:spcBef>
              <a:spcAft>
                <a:spcPts val="0"/>
              </a:spcAft>
              <a:buClr>
                <a:schemeClr val="accent2"/>
              </a:buClr>
              <a:buSzPts val="2800"/>
              <a:buFont typeface="Arial"/>
              <a:buNone/>
            </a:pPr>
            <a:r>
              <a:rPr lang="en">
                <a:solidFill>
                  <a:srgbClr val="434343"/>
                </a:solidFill>
              </a:rPr>
              <a:t>		            </a:t>
            </a:r>
            <a:r>
              <a:rPr i="1" lang="en">
                <a:solidFill>
                  <a:srgbClr val="FF0000"/>
                </a:solidFill>
              </a:rPr>
              <a:t>n</a:t>
            </a:r>
            <a:r>
              <a:rPr baseline="30000" lang="en">
                <a:solidFill>
                  <a:srgbClr val="FF0000"/>
                </a:solidFill>
              </a:rPr>
              <a:t>4</a:t>
            </a:r>
            <a:r>
              <a:rPr lang="en">
                <a:solidFill>
                  <a:srgbClr val="FF0000"/>
                </a:solidFill>
              </a:rPr>
              <a:t> + 100</a:t>
            </a:r>
            <a:r>
              <a:rPr i="1" lang="en">
                <a:solidFill>
                  <a:srgbClr val="FF0000"/>
                </a:solidFill>
              </a:rPr>
              <a:t>n</a:t>
            </a:r>
            <a:r>
              <a:rPr baseline="30000" lang="en">
                <a:solidFill>
                  <a:srgbClr val="FF0000"/>
                </a:solidFill>
              </a:rPr>
              <a:t>2</a:t>
            </a:r>
            <a:r>
              <a:rPr lang="en">
                <a:solidFill>
                  <a:srgbClr val="FF0000"/>
                </a:solidFill>
              </a:rPr>
              <a:t> + 10</a:t>
            </a:r>
            <a:r>
              <a:rPr i="1" lang="en">
                <a:solidFill>
                  <a:srgbClr val="FF0000"/>
                </a:solidFill>
              </a:rPr>
              <a:t>n</a:t>
            </a:r>
            <a:r>
              <a:rPr lang="en">
                <a:solidFill>
                  <a:srgbClr val="FF0000"/>
                </a:solidFill>
              </a:rPr>
              <a:t> + 50    ~     </a:t>
            </a:r>
            <a:r>
              <a:rPr i="1" lang="en">
                <a:solidFill>
                  <a:srgbClr val="FF0000"/>
                </a:solidFill>
              </a:rPr>
              <a:t>n</a:t>
            </a:r>
            <a:r>
              <a:rPr baseline="30000" lang="en">
                <a:solidFill>
                  <a:srgbClr val="FF0000"/>
                </a:solidFill>
              </a:rPr>
              <a:t>4</a:t>
            </a:r>
            <a:endParaRPr>
              <a:solidFill>
                <a:srgbClr val="FF0000"/>
              </a:solidFill>
            </a:endParaRPr>
          </a:p>
          <a:p>
            <a:pPr indent="-342900" lvl="0" marL="342900" rtl="0" algn="l">
              <a:lnSpc>
                <a:spcPct val="100000"/>
              </a:lnSpc>
              <a:spcBef>
                <a:spcPts val="560"/>
              </a:spcBef>
              <a:spcAft>
                <a:spcPts val="0"/>
              </a:spcAft>
              <a:buClr>
                <a:schemeClr val="accent2"/>
              </a:buClr>
              <a:buSzPts val="2800"/>
              <a:buFont typeface="Arial"/>
              <a:buNone/>
            </a:pPr>
            <a:r>
              <a:t/>
            </a:r>
            <a:endParaRPr baseline="30000">
              <a:solidFill>
                <a:srgbClr val="434343"/>
              </a:solidFill>
            </a:endParaRPr>
          </a:p>
          <a:p>
            <a:pPr indent="-342900" lvl="0" marL="342900" rtl="0" algn="l">
              <a:lnSpc>
                <a:spcPct val="100000"/>
              </a:lnSpc>
              <a:spcBef>
                <a:spcPts val="560"/>
              </a:spcBef>
              <a:spcAft>
                <a:spcPts val="0"/>
              </a:spcAft>
              <a:buClr>
                <a:schemeClr val="dk1"/>
              </a:buClr>
              <a:buSzPts val="2800"/>
              <a:buFont typeface="Arial"/>
              <a:buNone/>
            </a:pPr>
            <a:r>
              <a:rPr i="1" lang="en">
                <a:solidFill>
                  <a:srgbClr val="434343"/>
                </a:solidFill>
              </a:rPr>
              <a:t> i.e., </a:t>
            </a:r>
            <a:r>
              <a:rPr lang="en">
                <a:solidFill>
                  <a:srgbClr val="434343"/>
                </a:solidFill>
              </a:rPr>
              <a:t>we say that</a:t>
            </a:r>
            <a:r>
              <a:rPr i="1" lang="en">
                <a:solidFill>
                  <a:srgbClr val="434343"/>
                </a:solidFill>
              </a:rPr>
              <a:t> </a:t>
            </a:r>
            <a:r>
              <a:rPr i="1" lang="en">
                <a:solidFill>
                  <a:srgbClr val="FF0000"/>
                </a:solidFill>
              </a:rPr>
              <a:t>n</a:t>
            </a:r>
            <a:r>
              <a:rPr baseline="30000" lang="en">
                <a:solidFill>
                  <a:srgbClr val="FF0000"/>
                </a:solidFill>
              </a:rPr>
              <a:t>4</a:t>
            </a:r>
            <a:r>
              <a:rPr lang="en">
                <a:solidFill>
                  <a:srgbClr val="FF0000"/>
                </a:solidFill>
              </a:rPr>
              <a:t> + 100</a:t>
            </a:r>
            <a:r>
              <a:rPr i="1" lang="en">
                <a:solidFill>
                  <a:srgbClr val="FF0000"/>
                </a:solidFill>
              </a:rPr>
              <a:t>n</a:t>
            </a:r>
            <a:r>
              <a:rPr baseline="30000" lang="en">
                <a:solidFill>
                  <a:srgbClr val="FF0000"/>
                </a:solidFill>
              </a:rPr>
              <a:t>2</a:t>
            </a:r>
            <a:r>
              <a:rPr lang="en">
                <a:solidFill>
                  <a:srgbClr val="FF0000"/>
                </a:solidFill>
              </a:rPr>
              <a:t> + 10</a:t>
            </a:r>
            <a:r>
              <a:rPr i="1" lang="en">
                <a:solidFill>
                  <a:srgbClr val="FF0000"/>
                </a:solidFill>
              </a:rPr>
              <a:t>n</a:t>
            </a:r>
            <a:r>
              <a:rPr lang="en">
                <a:solidFill>
                  <a:srgbClr val="FF0000"/>
                </a:solidFill>
              </a:rPr>
              <a:t> + 50 and </a:t>
            </a:r>
            <a:r>
              <a:rPr i="1" lang="en">
                <a:solidFill>
                  <a:srgbClr val="FF0000"/>
                </a:solidFill>
              </a:rPr>
              <a:t>n</a:t>
            </a:r>
            <a:r>
              <a:rPr baseline="30000" lang="en">
                <a:solidFill>
                  <a:srgbClr val="FF0000"/>
                </a:solidFill>
              </a:rPr>
              <a:t>4</a:t>
            </a:r>
            <a:r>
              <a:rPr lang="en">
                <a:solidFill>
                  <a:srgbClr val="434343"/>
                </a:solidFill>
              </a:rPr>
              <a:t> have the same  </a:t>
            </a:r>
            <a:r>
              <a:rPr b="1" lang="en">
                <a:solidFill>
                  <a:srgbClr val="434343"/>
                </a:solidFill>
              </a:rPr>
              <a:t>rate of growth</a:t>
            </a:r>
            <a:endParaRPr>
              <a:solidFill>
                <a:srgbClr val="434343"/>
              </a:solidFill>
            </a:endParaRPr>
          </a:p>
        </p:txBody>
      </p:sp>
      <p:sp>
        <p:nvSpPr>
          <p:cNvPr id="297" name="Google Shape;297;p2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2" name="Shape 302"/>
        <p:cNvGrpSpPr/>
        <p:nvPr/>
      </p:nvGrpSpPr>
      <p:grpSpPr>
        <a:xfrm>
          <a:off x="0" y="0"/>
          <a:ext cx="0" cy="0"/>
          <a:chOff x="0" y="0"/>
          <a:chExt cx="0" cy="0"/>
        </a:xfrm>
      </p:grpSpPr>
      <p:sp>
        <p:nvSpPr>
          <p:cNvPr id="303" name="Google Shape;303;p27"/>
          <p:cNvSpPr txBox="1"/>
          <p:nvPr>
            <p:ph type="title"/>
          </p:nvPr>
        </p:nvSpPr>
        <p:spPr>
          <a:xfrm>
            <a:off x="341313" y="240029"/>
            <a:ext cx="8229600" cy="8925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Classifying functions by their</a:t>
            </a:r>
            <a:br>
              <a:rPr lang="en"/>
            </a:br>
            <a:r>
              <a:rPr lang="en"/>
              <a:t>Asymptotic Growth Rates </a:t>
            </a:r>
            <a:endParaRPr/>
          </a:p>
        </p:txBody>
      </p:sp>
      <p:sp>
        <p:nvSpPr>
          <p:cNvPr id="304" name="Google Shape;304;p27"/>
          <p:cNvSpPr txBox="1"/>
          <p:nvPr>
            <p:ph idx="1" type="body"/>
          </p:nvPr>
        </p:nvSpPr>
        <p:spPr>
          <a:xfrm>
            <a:off x="350850" y="1448751"/>
            <a:ext cx="8229600" cy="1701300"/>
          </a:xfrm>
          <a:prstGeom prst="rect">
            <a:avLst/>
          </a:prstGeom>
          <a:noFill/>
          <a:ln>
            <a:noFill/>
          </a:ln>
        </p:spPr>
        <p:txBody>
          <a:bodyPr anchorCtr="0" anchor="t" bIns="34275" lIns="68575" spcFirstLastPara="1" rIns="68575" wrap="square" tIns="34275">
            <a:normAutofit/>
          </a:bodyPr>
          <a:lstStyle/>
          <a:p>
            <a:pPr indent="-381000" lvl="0" marL="381000" rtl="0" algn="l">
              <a:lnSpc>
                <a:spcPct val="115000"/>
              </a:lnSpc>
              <a:spcBef>
                <a:spcPts val="0"/>
              </a:spcBef>
              <a:spcAft>
                <a:spcPts val="0"/>
              </a:spcAft>
              <a:buClr>
                <a:schemeClr val="accent2"/>
              </a:buClr>
              <a:buSzPts val="2700"/>
              <a:buFont typeface="Arial"/>
              <a:buAutoNum type="arabicPeriod"/>
            </a:pPr>
            <a:r>
              <a:rPr lang="en" sz="2400">
                <a:solidFill>
                  <a:srgbClr val="FF0000"/>
                </a:solidFill>
              </a:rPr>
              <a:t>O(g(n))</a:t>
            </a:r>
            <a:r>
              <a:rPr lang="en" sz="2400"/>
              <a:t>, </a:t>
            </a:r>
            <a:r>
              <a:rPr lang="en" sz="2400">
                <a:solidFill>
                  <a:srgbClr val="0000FF"/>
                </a:solidFill>
              </a:rPr>
              <a:t>Big-Oh</a:t>
            </a:r>
            <a:r>
              <a:rPr lang="en" sz="2400"/>
              <a:t> of g of n, the </a:t>
            </a:r>
            <a:r>
              <a:rPr lang="en" sz="2400">
                <a:solidFill>
                  <a:srgbClr val="CC0000"/>
                </a:solidFill>
              </a:rPr>
              <a:t>Asymptotic Upper Bound</a:t>
            </a:r>
            <a:endParaRPr sz="2400">
              <a:solidFill>
                <a:srgbClr val="CC0000"/>
              </a:solidFill>
            </a:endParaRPr>
          </a:p>
          <a:p>
            <a:pPr indent="-381000" lvl="0" marL="381000" rtl="0" algn="l">
              <a:lnSpc>
                <a:spcPct val="115000"/>
              </a:lnSpc>
              <a:spcBef>
                <a:spcPts val="400"/>
              </a:spcBef>
              <a:spcAft>
                <a:spcPts val="0"/>
              </a:spcAft>
              <a:buClr>
                <a:schemeClr val="accent2"/>
              </a:buClr>
              <a:buSzPts val="2700"/>
              <a:buFont typeface="Arial"/>
              <a:buAutoNum type="arabicPeriod"/>
            </a:pPr>
            <a:r>
              <a:rPr lang="en" sz="2400">
                <a:solidFill>
                  <a:srgbClr val="FF0000"/>
                </a:solidFill>
                <a:latin typeface="Noto Sans Symbols"/>
                <a:ea typeface="Noto Sans Symbols"/>
                <a:cs typeface="Noto Sans Symbols"/>
                <a:sym typeface="Noto Sans Symbols"/>
              </a:rPr>
              <a:t>Θ</a:t>
            </a:r>
            <a:r>
              <a:rPr lang="en" sz="2400">
                <a:solidFill>
                  <a:srgbClr val="FF0000"/>
                </a:solidFill>
              </a:rPr>
              <a:t>(g(n))</a:t>
            </a:r>
            <a:r>
              <a:rPr lang="en" sz="2400"/>
              <a:t>, </a:t>
            </a:r>
            <a:r>
              <a:rPr lang="en" sz="2400">
                <a:solidFill>
                  <a:srgbClr val="0000FF"/>
                </a:solidFill>
              </a:rPr>
              <a:t>Theta</a:t>
            </a:r>
            <a:r>
              <a:rPr lang="en" sz="2400"/>
              <a:t> of g of n, the </a:t>
            </a:r>
            <a:r>
              <a:rPr lang="en" sz="2400">
                <a:solidFill>
                  <a:srgbClr val="CC0000"/>
                </a:solidFill>
              </a:rPr>
              <a:t>Asymptotic Tight Bound </a:t>
            </a:r>
            <a:endParaRPr sz="2400">
              <a:solidFill>
                <a:srgbClr val="CC0000"/>
              </a:solidFill>
            </a:endParaRPr>
          </a:p>
          <a:p>
            <a:pPr indent="-381000" lvl="0" marL="381000" rtl="0" algn="l">
              <a:lnSpc>
                <a:spcPct val="115000"/>
              </a:lnSpc>
              <a:spcBef>
                <a:spcPts val="400"/>
              </a:spcBef>
              <a:spcAft>
                <a:spcPts val="0"/>
              </a:spcAft>
              <a:buClr>
                <a:schemeClr val="accent2"/>
              </a:buClr>
              <a:buSzPts val="2700"/>
              <a:buFont typeface="Arial"/>
              <a:buAutoNum type="arabicPeriod"/>
            </a:pPr>
            <a:r>
              <a:rPr lang="en" sz="2400">
                <a:solidFill>
                  <a:srgbClr val="FF0000"/>
                </a:solidFill>
                <a:latin typeface="Noto Sans Symbols"/>
                <a:ea typeface="Noto Sans Symbols"/>
                <a:cs typeface="Noto Sans Symbols"/>
                <a:sym typeface="Noto Sans Symbols"/>
              </a:rPr>
              <a:t>Ω</a:t>
            </a:r>
            <a:r>
              <a:rPr lang="en" sz="2400">
                <a:solidFill>
                  <a:srgbClr val="FF0000"/>
                </a:solidFill>
              </a:rPr>
              <a:t>(g(n))</a:t>
            </a:r>
            <a:r>
              <a:rPr lang="en" sz="2400"/>
              <a:t>, </a:t>
            </a:r>
            <a:r>
              <a:rPr lang="en" sz="2400">
                <a:solidFill>
                  <a:srgbClr val="0000FF"/>
                </a:solidFill>
              </a:rPr>
              <a:t>Omega</a:t>
            </a:r>
            <a:r>
              <a:rPr lang="en" sz="2400"/>
              <a:t> of g of n, the </a:t>
            </a:r>
            <a:r>
              <a:rPr lang="en" sz="2400">
                <a:solidFill>
                  <a:srgbClr val="CC0000"/>
                </a:solidFill>
              </a:rPr>
              <a:t>Asymptotic Lower Bound</a:t>
            </a:r>
            <a:endParaRPr sz="2400">
              <a:solidFill>
                <a:srgbClr val="CC0000"/>
              </a:solidFill>
            </a:endParaRPr>
          </a:p>
        </p:txBody>
      </p:sp>
      <p:sp>
        <p:nvSpPr>
          <p:cNvPr id="305" name="Google Shape;305;p2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a:t>
            </a:r>
            <a:endParaRPr/>
          </a:p>
        </p:txBody>
      </p:sp>
      <p:sp>
        <p:nvSpPr>
          <p:cNvPr id="311" name="Google Shape;311;p28"/>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533400" lvl="0" marL="533400" rtl="0" algn="l">
              <a:lnSpc>
                <a:spcPct val="180000"/>
              </a:lnSpc>
              <a:spcBef>
                <a:spcPts val="0"/>
              </a:spcBef>
              <a:spcAft>
                <a:spcPts val="0"/>
              </a:spcAft>
              <a:buClr>
                <a:schemeClr val="accent2"/>
              </a:buClr>
              <a:buSzPts val="3100"/>
              <a:buFont typeface="Arial"/>
              <a:buChar char="•"/>
            </a:pPr>
            <a:r>
              <a:rPr b="1" lang="en" sz="2100">
                <a:solidFill>
                  <a:srgbClr val="FF0000"/>
                </a:solidFill>
              </a:rPr>
              <a:t>O notation</a:t>
            </a:r>
            <a:r>
              <a:rPr lang="en" sz="2100"/>
              <a:t>: </a:t>
            </a:r>
            <a:r>
              <a:rPr lang="en" sz="2100">
                <a:solidFill>
                  <a:srgbClr val="434343"/>
                </a:solidFill>
              </a:rPr>
              <a:t>asymptotic “less than”: </a:t>
            </a:r>
            <a:endParaRPr sz="2100">
              <a:solidFill>
                <a:srgbClr val="434343"/>
              </a:solidFill>
            </a:endParaRPr>
          </a:p>
          <a:p>
            <a:pPr indent="0" lvl="0" marL="254000" rtl="0" algn="l">
              <a:lnSpc>
                <a:spcPct val="180000"/>
              </a:lnSpc>
              <a:spcBef>
                <a:spcPts val="0"/>
              </a:spcBef>
              <a:spcAft>
                <a:spcPts val="0"/>
              </a:spcAft>
              <a:buSzPts val="1400"/>
              <a:buNone/>
            </a:pPr>
            <a:r>
              <a:rPr lang="en">
                <a:solidFill>
                  <a:srgbClr val="434343"/>
                </a:solidFill>
              </a:rPr>
              <a:t>→ </a:t>
            </a:r>
            <a:r>
              <a:rPr lang="en" sz="1700">
                <a:solidFill>
                  <a:srgbClr val="434343"/>
                </a:solidFill>
              </a:rPr>
              <a:t>f(n)=O(g(n)) implies:  f(n) “≤” g(n)</a:t>
            </a:r>
            <a:endParaRPr sz="1700">
              <a:solidFill>
                <a:srgbClr val="434343"/>
              </a:solidFill>
            </a:endParaRPr>
          </a:p>
          <a:p>
            <a:pPr indent="-533400" lvl="0" marL="533400" rtl="0" algn="l">
              <a:lnSpc>
                <a:spcPct val="180000"/>
              </a:lnSpc>
              <a:spcBef>
                <a:spcPts val="560"/>
              </a:spcBef>
              <a:spcAft>
                <a:spcPts val="0"/>
              </a:spcAft>
              <a:buClr>
                <a:schemeClr val="accent2"/>
              </a:buClr>
              <a:buSzPts val="2800"/>
              <a:buFont typeface="Arial"/>
              <a:buChar char="•"/>
            </a:pPr>
            <a:r>
              <a:rPr b="1" lang="en" sz="2100">
                <a:solidFill>
                  <a:srgbClr val="FF0000"/>
                </a:solidFill>
              </a:rPr>
              <a:t>Ω notation</a:t>
            </a:r>
            <a:r>
              <a:rPr lang="en" sz="2100"/>
              <a:t>: </a:t>
            </a:r>
            <a:r>
              <a:rPr lang="en" sz="2100">
                <a:solidFill>
                  <a:srgbClr val="434343"/>
                </a:solidFill>
              </a:rPr>
              <a:t>asymptotic “greater than”: </a:t>
            </a:r>
            <a:r>
              <a:rPr lang="en">
                <a:solidFill>
                  <a:srgbClr val="434343"/>
                </a:solidFill>
              </a:rPr>
              <a:t>	</a:t>
            </a:r>
            <a:endParaRPr>
              <a:solidFill>
                <a:srgbClr val="434343"/>
              </a:solidFill>
            </a:endParaRPr>
          </a:p>
          <a:p>
            <a:pPr indent="0" lvl="0" marL="254000" rtl="0" algn="l">
              <a:lnSpc>
                <a:spcPct val="180000"/>
              </a:lnSpc>
              <a:spcBef>
                <a:spcPts val="560"/>
              </a:spcBef>
              <a:spcAft>
                <a:spcPts val="0"/>
              </a:spcAft>
              <a:buSzPts val="1400"/>
              <a:buNone/>
            </a:pPr>
            <a:r>
              <a:rPr lang="en">
                <a:solidFill>
                  <a:srgbClr val="434343"/>
                </a:solidFill>
              </a:rPr>
              <a:t>→ </a:t>
            </a:r>
            <a:r>
              <a:rPr lang="en" sz="1700">
                <a:solidFill>
                  <a:srgbClr val="434343"/>
                </a:solidFill>
              </a:rPr>
              <a:t>f(n)= Ω (g(n)) implies: f(n) “≥” g(n)</a:t>
            </a:r>
            <a:endParaRPr sz="1700">
              <a:solidFill>
                <a:srgbClr val="434343"/>
              </a:solidFill>
            </a:endParaRPr>
          </a:p>
          <a:p>
            <a:pPr indent="-533400" lvl="0" marL="533400" rtl="0" algn="l">
              <a:lnSpc>
                <a:spcPct val="180000"/>
              </a:lnSpc>
              <a:spcBef>
                <a:spcPts val="560"/>
              </a:spcBef>
              <a:spcAft>
                <a:spcPts val="0"/>
              </a:spcAft>
              <a:buClr>
                <a:schemeClr val="accent2"/>
              </a:buClr>
              <a:buSzPts val="2800"/>
              <a:buFont typeface="Arial"/>
              <a:buChar char="•"/>
            </a:pPr>
            <a:r>
              <a:rPr b="1" lang="en" sz="2100">
                <a:solidFill>
                  <a:srgbClr val="FF0000"/>
                </a:solidFill>
              </a:rPr>
              <a:t>Θ notation</a:t>
            </a:r>
            <a:r>
              <a:rPr lang="en" sz="2100"/>
              <a:t>: </a:t>
            </a:r>
            <a:r>
              <a:rPr lang="en" sz="2100">
                <a:solidFill>
                  <a:srgbClr val="434343"/>
                </a:solidFill>
              </a:rPr>
              <a:t>asymptotic “equality”: </a:t>
            </a:r>
            <a:endParaRPr>
              <a:solidFill>
                <a:srgbClr val="434343"/>
              </a:solidFill>
            </a:endParaRPr>
          </a:p>
          <a:p>
            <a:pPr indent="0" lvl="0" marL="254000" rtl="0" algn="l">
              <a:lnSpc>
                <a:spcPct val="180000"/>
              </a:lnSpc>
              <a:spcBef>
                <a:spcPts val="560"/>
              </a:spcBef>
              <a:spcAft>
                <a:spcPts val="0"/>
              </a:spcAft>
              <a:buSzPts val="1400"/>
              <a:buNone/>
            </a:pPr>
            <a:r>
              <a:rPr lang="en">
                <a:solidFill>
                  <a:srgbClr val="434343"/>
                </a:solidFill>
              </a:rPr>
              <a:t>→ f(n)= Θ (g(n)) implies: f(n) “=” g(n)</a:t>
            </a:r>
            <a:endParaRPr>
              <a:solidFill>
                <a:srgbClr val="434343"/>
              </a:solidFill>
            </a:endParaRPr>
          </a:p>
        </p:txBody>
      </p:sp>
      <p:sp>
        <p:nvSpPr>
          <p:cNvPr id="312" name="Google Shape;312;p2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9"/>
          <p:cNvSpPr txBox="1"/>
          <p:nvPr>
            <p:ph type="title"/>
          </p:nvPr>
        </p:nvSpPr>
        <p:spPr>
          <a:xfrm>
            <a:off x="371263" y="34588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Big-O Notation</a:t>
            </a:r>
            <a:endParaRPr/>
          </a:p>
        </p:txBody>
      </p:sp>
      <p:sp>
        <p:nvSpPr>
          <p:cNvPr id="318" name="Google Shape;318;p29"/>
          <p:cNvSpPr txBox="1"/>
          <p:nvPr>
            <p:ph idx="1" type="body"/>
          </p:nvPr>
        </p:nvSpPr>
        <p:spPr>
          <a:xfrm>
            <a:off x="685800" y="1485900"/>
            <a:ext cx="7772400" cy="3257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300"/>
              <a:buFont typeface="Arial"/>
              <a:buChar char="•"/>
            </a:pPr>
            <a:r>
              <a:rPr lang="en" sz="2300">
                <a:solidFill>
                  <a:srgbClr val="434343"/>
                </a:solidFill>
              </a:rPr>
              <a:t>We say</a:t>
            </a:r>
            <a:r>
              <a:rPr lang="en" sz="2300"/>
              <a:t> </a:t>
            </a:r>
            <a:r>
              <a:rPr i="1" lang="en" sz="2300">
                <a:solidFill>
                  <a:srgbClr val="FF0000"/>
                </a:solidFill>
              </a:rPr>
              <a:t>f</a:t>
            </a:r>
            <a:r>
              <a:rPr baseline="-25000" lang="en" sz="2300">
                <a:solidFill>
                  <a:srgbClr val="FF0000"/>
                </a:solidFill>
              </a:rPr>
              <a:t>A</a:t>
            </a:r>
            <a:r>
              <a:rPr lang="en" sz="2300">
                <a:solidFill>
                  <a:srgbClr val="FF0000"/>
                </a:solidFill>
              </a:rPr>
              <a:t>(</a:t>
            </a:r>
            <a:r>
              <a:rPr i="1" lang="en" sz="2300">
                <a:solidFill>
                  <a:srgbClr val="FF0000"/>
                </a:solidFill>
              </a:rPr>
              <a:t>n</a:t>
            </a:r>
            <a:r>
              <a:rPr lang="en" sz="2300">
                <a:solidFill>
                  <a:srgbClr val="FF0000"/>
                </a:solidFill>
              </a:rPr>
              <a:t>)=30</a:t>
            </a:r>
            <a:r>
              <a:rPr i="1" lang="en" sz="2300">
                <a:solidFill>
                  <a:srgbClr val="FF0000"/>
                </a:solidFill>
              </a:rPr>
              <a:t>n+</a:t>
            </a:r>
            <a:r>
              <a:rPr lang="en" sz="2300">
                <a:solidFill>
                  <a:srgbClr val="FF0000"/>
                </a:solidFill>
              </a:rPr>
              <a:t>8</a:t>
            </a:r>
            <a:r>
              <a:rPr i="1" lang="en" sz="2300"/>
              <a:t> </a:t>
            </a:r>
            <a:r>
              <a:rPr lang="en" sz="2300">
                <a:solidFill>
                  <a:srgbClr val="434343"/>
                </a:solidFill>
              </a:rPr>
              <a:t>is </a:t>
            </a:r>
            <a:r>
              <a:rPr i="1" lang="en" sz="2300">
                <a:solidFill>
                  <a:srgbClr val="434343"/>
                </a:solidFill>
              </a:rPr>
              <a:t>order n</a:t>
            </a:r>
            <a:r>
              <a:rPr lang="en" sz="2300">
                <a:solidFill>
                  <a:srgbClr val="434343"/>
                </a:solidFill>
              </a:rPr>
              <a:t>, or</a:t>
            </a:r>
            <a:r>
              <a:rPr lang="en" sz="2300"/>
              <a:t> </a:t>
            </a:r>
            <a:r>
              <a:rPr lang="en" sz="2300">
                <a:solidFill>
                  <a:srgbClr val="FF0000"/>
                </a:solidFill>
              </a:rPr>
              <a:t>O (n)</a:t>
            </a:r>
            <a:r>
              <a:rPr lang="en" sz="2300"/>
              <a:t>  </a:t>
            </a:r>
            <a:br>
              <a:rPr lang="en" sz="2300"/>
            </a:br>
            <a:r>
              <a:rPr lang="en" sz="2300">
                <a:solidFill>
                  <a:srgbClr val="434343"/>
                </a:solidFill>
              </a:rPr>
              <a:t>It is, at most, roughly </a:t>
            </a:r>
            <a:r>
              <a:rPr i="1" lang="en" sz="2300">
                <a:solidFill>
                  <a:srgbClr val="434343"/>
                </a:solidFill>
              </a:rPr>
              <a:t>proportional</a:t>
            </a:r>
            <a:r>
              <a:rPr lang="en" sz="2300">
                <a:solidFill>
                  <a:srgbClr val="434343"/>
                </a:solidFill>
              </a:rPr>
              <a:t> to </a:t>
            </a:r>
            <a:r>
              <a:rPr i="1" lang="en" sz="2300">
                <a:solidFill>
                  <a:srgbClr val="434343"/>
                </a:solidFill>
              </a:rPr>
              <a:t>n</a:t>
            </a:r>
            <a:r>
              <a:rPr lang="en" sz="2300">
                <a:solidFill>
                  <a:srgbClr val="434343"/>
                </a:solidFill>
              </a:rPr>
              <a:t>.</a:t>
            </a:r>
            <a:endParaRPr sz="2300">
              <a:solidFill>
                <a:srgbClr val="434343"/>
              </a:solidFill>
            </a:endParaRPr>
          </a:p>
          <a:p>
            <a:pPr indent="-342900" lvl="0" marL="342900" rtl="0" algn="l">
              <a:lnSpc>
                <a:spcPct val="100000"/>
              </a:lnSpc>
              <a:spcBef>
                <a:spcPts val="560"/>
              </a:spcBef>
              <a:spcAft>
                <a:spcPts val="0"/>
              </a:spcAft>
              <a:buClr>
                <a:schemeClr val="accent2"/>
              </a:buClr>
              <a:buSzPts val="3300"/>
              <a:buFont typeface="Arial"/>
              <a:buChar char="•"/>
            </a:pPr>
            <a:r>
              <a:rPr i="1" lang="en" sz="2300">
                <a:solidFill>
                  <a:srgbClr val="FF0000"/>
                </a:solidFill>
              </a:rPr>
              <a:t>f</a:t>
            </a:r>
            <a:r>
              <a:rPr baseline="-25000" lang="en" sz="2300">
                <a:solidFill>
                  <a:srgbClr val="FF0000"/>
                </a:solidFill>
              </a:rPr>
              <a:t>B</a:t>
            </a:r>
            <a:r>
              <a:rPr lang="en" sz="2300">
                <a:solidFill>
                  <a:srgbClr val="FF0000"/>
                </a:solidFill>
              </a:rPr>
              <a:t>(</a:t>
            </a:r>
            <a:r>
              <a:rPr i="1" lang="en" sz="2300">
                <a:solidFill>
                  <a:srgbClr val="FF0000"/>
                </a:solidFill>
              </a:rPr>
              <a:t>n</a:t>
            </a:r>
            <a:r>
              <a:rPr lang="en" sz="2300">
                <a:solidFill>
                  <a:srgbClr val="FF0000"/>
                </a:solidFill>
              </a:rPr>
              <a:t>)=</a:t>
            </a:r>
            <a:r>
              <a:rPr i="1" lang="en" sz="2300">
                <a:solidFill>
                  <a:srgbClr val="FF0000"/>
                </a:solidFill>
              </a:rPr>
              <a:t>n</a:t>
            </a:r>
            <a:r>
              <a:rPr baseline="30000" lang="en" sz="2300">
                <a:solidFill>
                  <a:srgbClr val="FF0000"/>
                </a:solidFill>
              </a:rPr>
              <a:t>2</a:t>
            </a:r>
            <a:r>
              <a:rPr lang="en" sz="2300">
                <a:solidFill>
                  <a:srgbClr val="FF0000"/>
                </a:solidFill>
              </a:rPr>
              <a:t>+1</a:t>
            </a:r>
            <a:r>
              <a:rPr lang="en" sz="2300"/>
              <a:t> </a:t>
            </a:r>
            <a:r>
              <a:rPr lang="en" sz="2300">
                <a:solidFill>
                  <a:srgbClr val="434343"/>
                </a:solidFill>
              </a:rPr>
              <a:t>is </a:t>
            </a:r>
            <a:r>
              <a:rPr i="1" lang="en" sz="2300">
                <a:solidFill>
                  <a:srgbClr val="434343"/>
                </a:solidFill>
              </a:rPr>
              <a:t>order n</a:t>
            </a:r>
            <a:r>
              <a:rPr baseline="30000" lang="en" sz="2300">
                <a:solidFill>
                  <a:srgbClr val="434343"/>
                </a:solidFill>
              </a:rPr>
              <a:t>2</a:t>
            </a:r>
            <a:r>
              <a:rPr lang="en" sz="2300">
                <a:solidFill>
                  <a:srgbClr val="434343"/>
                </a:solidFill>
              </a:rPr>
              <a:t>, or </a:t>
            </a:r>
            <a:r>
              <a:rPr lang="en" sz="2300">
                <a:solidFill>
                  <a:srgbClr val="FF0000"/>
                </a:solidFill>
              </a:rPr>
              <a:t>O(</a:t>
            </a:r>
            <a:r>
              <a:rPr i="1" lang="en" sz="2300">
                <a:solidFill>
                  <a:srgbClr val="FF0000"/>
                </a:solidFill>
              </a:rPr>
              <a:t>n</a:t>
            </a:r>
            <a:r>
              <a:rPr baseline="30000" lang="en" sz="2300">
                <a:solidFill>
                  <a:srgbClr val="FF0000"/>
                </a:solidFill>
              </a:rPr>
              <a:t>2</a:t>
            </a:r>
            <a:r>
              <a:rPr lang="en" sz="2300">
                <a:solidFill>
                  <a:srgbClr val="FF0000"/>
                </a:solidFill>
              </a:rPr>
              <a:t>)</a:t>
            </a:r>
            <a:r>
              <a:rPr lang="en" sz="2300">
                <a:solidFill>
                  <a:srgbClr val="434343"/>
                </a:solidFill>
              </a:rPr>
              <a:t>. It is, at most, roughly proportional to </a:t>
            </a:r>
            <a:r>
              <a:rPr i="1" lang="en" sz="2300">
                <a:solidFill>
                  <a:srgbClr val="434343"/>
                </a:solidFill>
              </a:rPr>
              <a:t>n</a:t>
            </a:r>
            <a:r>
              <a:rPr baseline="30000" lang="en" sz="2300">
                <a:solidFill>
                  <a:srgbClr val="434343"/>
                </a:solidFill>
              </a:rPr>
              <a:t>2</a:t>
            </a:r>
            <a:r>
              <a:rPr lang="en" sz="2300">
                <a:solidFill>
                  <a:srgbClr val="434343"/>
                </a:solidFill>
              </a:rPr>
              <a:t>.</a:t>
            </a:r>
            <a:endParaRPr sz="2300">
              <a:solidFill>
                <a:srgbClr val="434343"/>
              </a:solidFill>
            </a:endParaRPr>
          </a:p>
          <a:p>
            <a:pPr indent="-342900" lvl="0" marL="342900" rtl="0" algn="l">
              <a:lnSpc>
                <a:spcPct val="100000"/>
              </a:lnSpc>
              <a:spcBef>
                <a:spcPts val="560"/>
              </a:spcBef>
              <a:spcAft>
                <a:spcPts val="0"/>
              </a:spcAft>
              <a:buClr>
                <a:srgbClr val="434343"/>
              </a:buClr>
              <a:buSzPts val="3300"/>
              <a:buFont typeface="Arial"/>
              <a:buChar char="•"/>
            </a:pPr>
            <a:r>
              <a:rPr lang="en" sz="2300">
                <a:solidFill>
                  <a:srgbClr val="434343"/>
                </a:solidFill>
              </a:rPr>
              <a:t>In general, any O(</a:t>
            </a:r>
            <a:r>
              <a:rPr i="1" lang="en" sz="2300">
                <a:solidFill>
                  <a:srgbClr val="434343"/>
                </a:solidFill>
              </a:rPr>
              <a:t>n</a:t>
            </a:r>
            <a:r>
              <a:rPr baseline="30000" lang="en" sz="2300">
                <a:solidFill>
                  <a:srgbClr val="434343"/>
                </a:solidFill>
              </a:rPr>
              <a:t>2</a:t>
            </a:r>
            <a:r>
              <a:rPr lang="en" sz="2300">
                <a:solidFill>
                  <a:srgbClr val="434343"/>
                </a:solidFill>
              </a:rPr>
              <a:t>) function is faster- growing than any O(</a:t>
            </a:r>
            <a:r>
              <a:rPr i="1" lang="en" sz="2300">
                <a:solidFill>
                  <a:srgbClr val="434343"/>
                </a:solidFill>
              </a:rPr>
              <a:t>n</a:t>
            </a:r>
            <a:r>
              <a:rPr lang="en" sz="2300">
                <a:solidFill>
                  <a:srgbClr val="434343"/>
                </a:solidFill>
              </a:rPr>
              <a:t>) function.</a:t>
            </a:r>
            <a:endParaRPr sz="2300">
              <a:solidFill>
                <a:srgbClr val="434343"/>
              </a:solidFill>
            </a:endParaRPr>
          </a:p>
        </p:txBody>
      </p:sp>
      <p:sp>
        <p:nvSpPr>
          <p:cNvPr id="319" name="Google Shape;319;p2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txBox="1"/>
          <p:nvPr>
            <p:ph type="title"/>
          </p:nvPr>
        </p:nvSpPr>
        <p:spPr>
          <a:xfrm>
            <a:off x="341313" y="16916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Glance of Algorithm</a:t>
            </a:r>
            <a:endParaRPr/>
          </a:p>
        </p:txBody>
      </p:sp>
      <p:sp>
        <p:nvSpPr>
          <p:cNvPr id="93" name="Google Shape;93;p3"/>
          <p:cNvSpPr txBox="1"/>
          <p:nvPr>
            <p:ph idx="1" type="body"/>
          </p:nvPr>
        </p:nvSpPr>
        <p:spPr>
          <a:xfrm>
            <a:off x="341313" y="1100926"/>
            <a:ext cx="8229600" cy="41754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434343"/>
              </a:buClr>
              <a:buSzPts val="2600"/>
              <a:buFont typeface="Arial"/>
              <a:buChar char="●"/>
            </a:pPr>
            <a:r>
              <a:rPr lang="en" sz="2300">
                <a:solidFill>
                  <a:srgbClr val="434343"/>
                </a:solidFill>
              </a:rPr>
              <a:t>An algorithm is a finite set of instructions or logic, written in order, to accomplish a certain predefined task.</a:t>
            </a:r>
            <a:endParaRPr sz="2300">
              <a:solidFill>
                <a:srgbClr val="434343"/>
              </a:solidFill>
            </a:endParaRPr>
          </a:p>
          <a:p>
            <a:pPr indent="-254000" lvl="0" marL="254000" rtl="0" algn="l">
              <a:lnSpc>
                <a:spcPct val="115000"/>
              </a:lnSpc>
              <a:spcBef>
                <a:spcPts val="400"/>
              </a:spcBef>
              <a:spcAft>
                <a:spcPts val="0"/>
              </a:spcAft>
              <a:buClr>
                <a:srgbClr val="434343"/>
              </a:buClr>
              <a:buSzPts val="2600"/>
              <a:buFont typeface="Arial"/>
              <a:buChar char="●"/>
            </a:pPr>
            <a:r>
              <a:rPr lang="en" sz="2300">
                <a:solidFill>
                  <a:srgbClr val="434343"/>
                </a:solidFill>
              </a:rPr>
              <a:t>Algorithm is not the complete code or program</a:t>
            </a:r>
            <a:endParaRPr sz="2300">
              <a:solidFill>
                <a:srgbClr val="434343"/>
              </a:solidFill>
            </a:endParaRPr>
          </a:p>
          <a:p>
            <a:pPr indent="-254000" lvl="0" marL="254000" rtl="0" algn="l">
              <a:lnSpc>
                <a:spcPct val="115000"/>
              </a:lnSpc>
              <a:spcBef>
                <a:spcPts val="400"/>
              </a:spcBef>
              <a:spcAft>
                <a:spcPts val="0"/>
              </a:spcAft>
              <a:buClr>
                <a:srgbClr val="434343"/>
              </a:buClr>
              <a:buSzPts val="2600"/>
              <a:buFont typeface="Arial"/>
              <a:buChar char="●"/>
            </a:pPr>
            <a:r>
              <a:rPr lang="en" sz="2300">
                <a:solidFill>
                  <a:srgbClr val="434343"/>
                </a:solidFill>
              </a:rPr>
              <a:t>Can be expressed either as an informal high level description as pseudocode or using a flowchart.</a:t>
            </a:r>
            <a:endParaRPr sz="2300">
              <a:solidFill>
                <a:srgbClr val="434343"/>
              </a:solidFill>
            </a:endParaRPr>
          </a:p>
        </p:txBody>
      </p:sp>
      <p:sp>
        <p:nvSpPr>
          <p:cNvPr id="94" name="Google Shape;94;p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33a82381f2_0_0"/>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a:t>
            </a:r>
            <a:endParaRPr/>
          </a:p>
        </p:txBody>
      </p:sp>
      <p:sp>
        <p:nvSpPr>
          <p:cNvPr id="325" name="Google Shape;325;g333a82381f2_0_0"/>
          <p:cNvSpPr txBox="1"/>
          <p:nvPr>
            <p:ph idx="1" type="body"/>
          </p:nvPr>
        </p:nvSpPr>
        <p:spPr>
          <a:xfrm>
            <a:off x="350838" y="910829"/>
            <a:ext cx="4122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DD0111"/>
              </a:buClr>
              <a:buSzPts val="2400"/>
              <a:buFont typeface="Corsiva"/>
              <a:buChar char="•"/>
            </a:pPr>
            <a:r>
              <a:rPr lang="en" sz="2400">
                <a:solidFill>
                  <a:srgbClr val="DD0111"/>
                </a:solidFill>
                <a:latin typeface="Corsiva"/>
                <a:ea typeface="Corsiva"/>
                <a:cs typeface="Corsiva"/>
                <a:sym typeface="Corsiva"/>
              </a:rPr>
              <a:t>O-notation</a:t>
            </a:r>
            <a:endParaRPr>
              <a:solidFill>
                <a:srgbClr val="DD0111"/>
              </a:solidFill>
            </a:endParaRPr>
          </a:p>
          <a:p>
            <a:pPr indent="-190500" lvl="0" marL="342900" rtl="0" algn="l">
              <a:lnSpc>
                <a:spcPct val="100000"/>
              </a:lnSpc>
              <a:spcBef>
                <a:spcPts val="480"/>
              </a:spcBef>
              <a:spcAft>
                <a:spcPts val="0"/>
              </a:spcAft>
              <a:buClr>
                <a:schemeClr val="accent2"/>
              </a:buClr>
              <a:buSzPts val="2400"/>
              <a:buFont typeface="Arial"/>
              <a:buNone/>
            </a:pPr>
            <a:r>
              <a:t/>
            </a:r>
            <a:endParaRPr sz="2400"/>
          </a:p>
        </p:txBody>
      </p:sp>
      <p:pic>
        <p:nvPicPr>
          <p:cNvPr id="326" name="Google Shape;326;g333a82381f2_0_0"/>
          <p:cNvPicPr preferRelativeResize="0"/>
          <p:nvPr/>
        </p:nvPicPr>
        <p:blipFill rotWithShape="1">
          <a:blip r:embed="rId3">
            <a:alphaModFix/>
          </a:blip>
          <a:srcRect b="0" l="0" r="0" t="0"/>
          <a:stretch/>
        </p:blipFill>
        <p:spPr>
          <a:xfrm>
            <a:off x="739775" y="1302551"/>
            <a:ext cx="6729687" cy="3807600"/>
          </a:xfrm>
          <a:prstGeom prst="rect">
            <a:avLst/>
          </a:prstGeom>
          <a:noFill/>
          <a:ln>
            <a:noFill/>
          </a:ln>
        </p:spPr>
      </p:pic>
      <p:sp>
        <p:nvSpPr>
          <p:cNvPr id="327" name="Google Shape;327;g333a82381f2_0_0"/>
          <p:cNvSpPr/>
          <p:nvPr/>
        </p:nvSpPr>
        <p:spPr>
          <a:xfrm>
            <a:off x="4448325" y="1917035"/>
            <a:ext cx="4122600" cy="28014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accent2"/>
              </a:solidFill>
              <a:latin typeface="Corsiva"/>
              <a:ea typeface="Corsiva"/>
              <a:cs typeface="Corsiva"/>
              <a:sym typeface="Corsiva"/>
            </a:endParaRPr>
          </a:p>
        </p:txBody>
      </p:sp>
      <p:sp>
        <p:nvSpPr>
          <p:cNvPr id="328" name="Google Shape;328;g333a82381f2_0_0"/>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0"/>
          <p:cNvSpPr txBox="1"/>
          <p:nvPr>
            <p:ph type="title"/>
          </p:nvPr>
        </p:nvSpPr>
        <p:spPr>
          <a:xfrm>
            <a:off x="341313" y="40580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Visualizing Orders of Growth</a:t>
            </a:r>
            <a:endParaRPr/>
          </a:p>
        </p:txBody>
      </p:sp>
      <p:sp>
        <p:nvSpPr>
          <p:cNvPr id="334" name="Google Shape;334;p30"/>
          <p:cNvSpPr txBox="1"/>
          <p:nvPr>
            <p:ph idx="1" type="body"/>
          </p:nvPr>
        </p:nvSpPr>
        <p:spPr>
          <a:xfrm>
            <a:off x="341313" y="13822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800"/>
              <a:buFont typeface="Arial"/>
              <a:buChar char="•"/>
            </a:pPr>
            <a:r>
              <a:rPr lang="en">
                <a:solidFill>
                  <a:srgbClr val="434343"/>
                </a:solidFill>
              </a:rPr>
              <a:t>On a graph, as</a:t>
            </a:r>
            <a:br>
              <a:rPr lang="en">
                <a:solidFill>
                  <a:srgbClr val="434343"/>
                </a:solidFill>
              </a:rPr>
            </a:br>
            <a:r>
              <a:rPr lang="en">
                <a:solidFill>
                  <a:srgbClr val="434343"/>
                </a:solidFill>
              </a:rPr>
              <a:t>you go to the</a:t>
            </a:r>
            <a:br>
              <a:rPr lang="en">
                <a:solidFill>
                  <a:srgbClr val="434343"/>
                </a:solidFill>
              </a:rPr>
            </a:br>
            <a:r>
              <a:rPr lang="en">
                <a:solidFill>
                  <a:srgbClr val="434343"/>
                </a:solidFill>
              </a:rPr>
              <a:t>right, a faster</a:t>
            </a:r>
            <a:br>
              <a:rPr lang="en">
                <a:solidFill>
                  <a:srgbClr val="434343"/>
                </a:solidFill>
              </a:rPr>
            </a:br>
            <a:r>
              <a:rPr lang="en">
                <a:solidFill>
                  <a:srgbClr val="434343"/>
                </a:solidFill>
              </a:rPr>
              <a:t>growing</a:t>
            </a:r>
            <a:br>
              <a:rPr lang="en">
                <a:solidFill>
                  <a:srgbClr val="434343"/>
                </a:solidFill>
              </a:rPr>
            </a:br>
            <a:r>
              <a:rPr lang="en">
                <a:solidFill>
                  <a:srgbClr val="434343"/>
                </a:solidFill>
              </a:rPr>
              <a:t>function</a:t>
            </a:r>
            <a:br>
              <a:rPr lang="en">
                <a:solidFill>
                  <a:srgbClr val="434343"/>
                </a:solidFill>
              </a:rPr>
            </a:br>
            <a:r>
              <a:rPr lang="en">
                <a:solidFill>
                  <a:srgbClr val="434343"/>
                </a:solidFill>
              </a:rPr>
              <a:t>eventually</a:t>
            </a:r>
            <a:br>
              <a:rPr lang="en">
                <a:solidFill>
                  <a:srgbClr val="434343"/>
                </a:solidFill>
              </a:rPr>
            </a:br>
            <a:r>
              <a:rPr lang="en">
                <a:solidFill>
                  <a:srgbClr val="434343"/>
                </a:solidFill>
              </a:rPr>
              <a:t>becomes</a:t>
            </a:r>
            <a:br>
              <a:rPr lang="en">
                <a:solidFill>
                  <a:srgbClr val="434343"/>
                </a:solidFill>
              </a:rPr>
            </a:br>
            <a:r>
              <a:rPr lang="en">
                <a:solidFill>
                  <a:srgbClr val="434343"/>
                </a:solidFill>
              </a:rPr>
              <a:t>larger... </a:t>
            </a:r>
            <a:endParaRPr>
              <a:solidFill>
                <a:srgbClr val="434343"/>
              </a:solidFill>
            </a:endParaRPr>
          </a:p>
        </p:txBody>
      </p:sp>
      <p:cxnSp>
        <p:nvCxnSpPr>
          <p:cNvPr id="335" name="Google Shape;335;p30"/>
          <p:cNvCxnSpPr/>
          <p:nvPr/>
        </p:nvCxnSpPr>
        <p:spPr>
          <a:xfrm rot="10800000">
            <a:off x="4267200" y="1828800"/>
            <a:ext cx="0" cy="2286000"/>
          </a:xfrm>
          <a:prstGeom prst="straightConnector1">
            <a:avLst/>
          </a:prstGeom>
          <a:noFill/>
          <a:ln cap="flat" cmpd="sng" w="38100">
            <a:solidFill>
              <a:schemeClr val="dk1"/>
            </a:solidFill>
            <a:prstDash val="solid"/>
            <a:round/>
            <a:headEnd len="sm" w="sm" type="none"/>
            <a:tailEnd len="sm" w="sm" type="none"/>
          </a:ln>
        </p:spPr>
      </p:cxnSp>
      <p:cxnSp>
        <p:nvCxnSpPr>
          <p:cNvPr id="336" name="Google Shape;336;p30"/>
          <p:cNvCxnSpPr/>
          <p:nvPr/>
        </p:nvCxnSpPr>
        <p:spPr>
          <a:xfrm>
            <a:off x="4267200" y="4114800"/>
            <a:ext cx="2971800" cy="0"/>
          </a:xfrm>
          <a:prstGeom prst="straightConnector1">
            <a:avLst/>
          </a:prstGeom>
          <a:noFill/>
          <a:ln cap="flat" cmpd="sng" w="38100">
            <a:solidFill>
              <a:schemeClr val="dk1"/>
            </a:solidFill>
            <a:prstDash val="solid"/>
            <a:round/>
            <a:headEnd len="sm" w="sm" type="none"/>
            <a:tailEnd len="sm" w="sm" type="none"/>
          </a:ln>
        </p:spPr>
      </p:cxnSp>
      <p:cxnSp>
        <p:nvCxnSpPr>
          <p:cNvPr id="337" name="Google Shape;337;p30"/>
          <p:cNvCxnSpPr/>
          <p:nvPr/>
        </p:nvCxnSpPr>
        <p:spPr>
          <a:xfrm flipH="1" rot="10800000">
            <a:off x="4267200" y="1943100"/>
            <a:ext cx="2895600" cy="1828800"/>
          </a:xfrm>
          <a:prstGeom prst="straightConnector1">
            <a:avLst/>
          </a:prstGeom>
          <a:noFill/>
          <a:ln cap="flat" cmpd="sng" w="38100">
            <a:solidFill>
              <a:schemeClr val="dk1"/>
            </a:solidFill>
            <a:prstDash val="solid"/>
            <a:round/>
            <a:headEnd len="sm" w="sm" type="none"/>
            <a:tailEnd len="sm" w="sm" type="none"/>
          </a:ln>
        </p:spPr>
      </p:cxnSp>
      <p:sp>
        <p:nvSpPr>
          <p:cNvPr id="338" name="Google Shape;338;p30"/>
          <p:cNvSpPr/>
          <p:nvPr/>
        </p:nvSpPr>
        <p:spPr>
          <a:xfrm>
            <a:off x="4267200" y="1771650"/>
            <a:ext cx="1752600" cy="2286000"/>
          </a:xfrm>
          <a:custGeom>
            <a:rect b="b" l="l" r="r" t="t"/>
            <a:pathLst>
              <a:path extrusionOk="0" h="1920" w="1104">
                <a:moveTo>
                  <a:pt x="0" y="1920"/>
                </a:moveTo>
                <a:cubicBezTo>
                  <a:pt x="244" y="1840"/>
                  <a:pt x="488" y="1760"/>
                  <a:pt x="672" y="1440"/>
                </a:cubicBezTo>
                <a:cubicBezTo>
                  <a:pt x="856" y="1120"/>
                  <a:pt x="980" y="560"/>
                  <a:pt x="1104" y="0"/>
                </a:cubicBez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9" name="Google Shape;339;p30"/>
          <p:cNvSpPr txBox="1"/>
          <p:nvPr/>
        </p:nvSpPr>
        <p:spPr>
          <a:xfrm>
            <a:off x="6553200" y="2171700"/>
            <a:ext cx="17223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1" lang="en" sz="2400" u="none" cap="none" strike="noStrike">
                <a:solidFill>
                  <a:schemeClr val="dk1"/>
                </a:solidFill>
                <a:latin typeface="Times New Roman"/>
                <a:ea typeface="Times New Roman"/>
                <a:cs typeface="Times New Roman"/>
                <a:sym typeface="Times New Roman"/>
              </a:rPr>
              <a:t>f</a:t>
            </a:r>
            <a:r>
              <a:rPr b="0" baseline="-25000" i="0" lang="en" sz="2400" u="none" cap="none" strike="noStrike">
                <a:solidFill>
                  <a:schemeClr val="dk1"/>
                </a:solidFill>
                <a:latin typeface="Times New Roman"/>
                <a:ea typeface="Times New Roman"/>
                <a:cs typeface="Times New Roman"/>
                <a:sym typeface="Times New Roman"/>
              </a:rPr>
              <a:t>A</a:t>
            </a:r>
            <a:r>
              <a:rPr b="0" i="0" lang="en" sz="2400" u="none" cap="none" strike="noStrike">
                <a:solidFill>
                  <a:schemeClr val="dk1"/>
                </a:solidFill>
                <a:latin typeface="Times New Roman"/>
                <a:ea typeface="Times New Roman"/>
                <a:cs typeface="Times New Roman"/>
                <a:sym typeface="Times New Roman"/>
              </a:rPr>
              <a:t>(</a:t>
            </a:r>
            <a:r>
              <a:rPr b="0" i="1" lang="en" sz="2400" u="none" cap="none" strike="noStrike">
                <a:solidFill>
                  <a:schemeClr val="dk1"/>
                </a:solidFill>
                <a:latin typeface="Times New Roman"/>
                <a:ea typeface="Times New Roman"/>
                <a:cs typeface="Times New Roman"/>
                <a:sym typeface="Times New Roman"/>
              </a:rPr>
              <a:t>n</a:t>
            </a:r>
            <a:r>
              <a:rPr b="0" i="0" lang="en" sz="2400" u="none" cap="none" strike="noStrike">
                <a:solidFill>
                  <a:schemeClr val="dk1"/>
                </a:solidFill>
                <a:latin typeface="Times New Roman"/>
                <a:ea typeface="Times New Roman"/>
                <a:cs typeface="Times New Roman"/>
                <a:sym typeface="Times New Roman"/>
              </a:rPr>
              <a:t>)=30</a:t>
            </a:r>
            <a:r>
              <a:rPr b="0" i="1" lang="en" sz="2400" u="none" cap="none" strike="noStrike">
                <a:solidFill>
                  <a:schemeClr val="dk1"/>
                </a:solidFill>
                <a:latin typeface="Times New Roman"/>
                <a:ea typeface="Times New Roman"/>
                <a:cs typeface="Times New Roman"/>
                <a:sym typeface="Times New Roman"/>
              </a:rPr>
              <a:t>n</a:t>
            </a:r>
            <a:r>
              <a:rPr b="0" i="0" lang="en" sz="2400" u="none" cap="none" strike="noStrike">
                <a:solidFill>
                  <a:schemeClr val="dk1"/>
                </a:solidFill>
                <a:latin typeface="Times New Roman"/>
                <a:ea typeface="Times New Roman"/>
                <a:cs typeface="Times New Roman"/>
                <a:sym typeface="Times New Roman"/>
              </a:rPr>
              <a:t>+8</a:t>
            </a:r>
            <a:endParaRPr b="0" i="1" sz="2400" u="none" cap="none" strike="noStrike">
              <a:solidFill>
                <a:schemeClr val="dk1"/>
              </a:solidFill>
              <a:latin typeface="Times New Roman"/>
              <a:ea typeface="Times New Roman"/>
              <a:cs typeface="Times New Roman"/>
              <a:sym typeface="Times New Roman"/>
            </a:endParaRPr>
          </a:p>
        </p:txBody>
      </p:sp>
      <p:sp>
        <p:nvSpPr>
          <p:cNvPr id="340" name="Google Shape;340;p30"/>
          <p:cNvSpPr txBox="1"/>
          <p:nvPr/>
        </p:nvSpPr>
        <p:spPr>
          <a:xfrm>
            <a:off x="4876800" y="4114800"/>
            <a:ext cx="20574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Increasing </a:t>
            </a:r>
            <a:r>
              <a:rPr b="0" i="1" lang="en" sz="2400" u="none" cap="none" strike="noStrike">
                <a:solidFill>
                  <a:schemeClr val="dk1"/>
                </a:solidFill>
                <a:latin typeface="Times New Roman"/>
                <a:ea typeface="Times New Roman"/>
                <a:cs typeface="Times New Roman"/>
                <a:sym typeface="Times New Roman"/>
              </a:rPr>
              <a:t>n </a:t>
            </a:r>
            <a:r>
              <a:rPr b="0" i="0" lang="en"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
        <p:nvSpPr>
          <p:cNvPr id="341" name="Google Shape;341;p30"/>
          <p:cNvSpPr txBox="1"/>
          <p:nvPr/>
        </p:nvSpPr>
        <p:spPr>
          <a:xfrm>
            <a:off x="5410200" y="3257550"/>
            <a:ext cx="15081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imes New Roman"/>
              <a:buNone/>
            </a:pPr>
            <a:r>
              <a:rPr b="0" i="1" lang="en" sz="2400" u="none" cap="none" strike="noStrike">
                <a:solidFill>
                  <a:srgbClr val="FF0000"/>
                </a:solidFill>
                <a:latin typeface="Times New Roman"/>
                <a:ea typeface="Times New Roman"/>
                <a:cs typeface="Times New Roman"/>
                <a:sym typeface="Times New Roman"/>
              </a:rPr>
              <a:t>f</a:t>
            </a:r>
            <a:r>
              <a:rPr b="0" baseline="-25000" i="0" lang="en" sz="2400" u="none" cap="none" strike="noStrike">
                <a:solidFill>
                  <a:srgbClr val="FF0000"/>
                </a:solidFill>
                <a:latin typeface="Times New Roman"/>
                <a:ea typeface="Times New Roman"/>
                <a:cs typeface="Times New Roman"/>
                <a:sym typeface="Times New Roman"/>
              </a:rPr>
              <a:t>B</a:t>
            </a:r>
            <a:r>
              <a:rPr b="0" i="0" lang="en" sz="2400" u="none" cap="none" strike="noStrike">
                <a:solidFill>
                  <a:srgbClr val="FF0000"/>
                </a:solidFill>
                <a:latin typeface="Times New Roman"/>
                <a:ea typeface="Times New Roman"/>
                <a:cs typeface="Times New Roman"/>
                <a:sym typeface="Times New Roman"/>
              </a:rPr>
              <a:t>(</a:t>
            </a:r>
            <a:r>
              <a:rPr b="0" i="1" lang="en" sz="2400" u="none" cap="none" strike="noStrike">
                <a:solidFill>
                  <a:srgbClr val="FF0000"/>
                </a:solidFill>
                <a:latin typeface="Times New Roman"/>
                <a:ea typeface="Times New Roman"/>
                <a:cs typeface="Times New Roman"/>
                <a:sym typeface="Times New Roman"/>
              </a:rPr>
              <a:t>n</a:t>
            </a:r>
            <a:r>
              <a:rPr b="0" i="0" lang="en" sz="2400" u="none" cap="none" strike="noStrike">
                <a:solidFill>
                  <a:srgbClr val="FF0000"/>
                </a:solidFill>
                <a:latin typeface="Times New Roman"/>
                <a:ea typeface="Times New Roman"/>
                <a:cs typeface="Times New Roman"/>
                <a:sym typeface="Times New Roman"/>
              </a:rPr>
              <a:t>)=</a:t>
            </a:r>
            <a:r>
              <a:rPr b="0" i="1" lang="en" sz="2400" u="none" cap="none" strike="noStrike">
                <a:solidFill>
                  <a:srgbClr val="FF0000"/>
                </a:solidFill>
                <a:latin typeface="Times New Roman"/>
                <a:ea typeface="Times New Roman"/>
                <a:cs typeface="Times New Roman"/>
                <a:sym typeface="Times New Roman"/>
              </a:rPr>
              <a:t>n</a:t>
            </a:r>
            <a:r>
              <a:rPr b="0" baseline="30000" i="0" lang="en" sz="2400" u="none" cap="none" strike="noStrike">
                <a:solidFill>
                  <a:srgbClr val="FF0000"/>
                </a:solidFill>
                <a:latin typeface="Times New Roman"/>
                <a:ea typeface="Times New Roman"/>
                <a:cs typeface="Times New Roman"/>
                <a:sym typeface="Times New Roman"/>
              </a:rPr>
              <a:t>2</a:t>
            </a:r>
            <a:r>
              <a:rPr b="0" i="0" lang="en" sz="2400" u="none" cap="none" strike="noStrike">
                <a:solidFill>
                  <a:srgbClr val="FF0000"/>
                </a:solidFill>
                <a:latin typeface="Times New Roman"/>
                <a:ea typeface="Times New Roman"/>
                <a:cs typeface="Times New Roman"/>
                <a:sym typeface="Times New Roman"/>
              </a:rPr>
              <a:t>+1</a:t>
            </a:r>
            <a:endParaRPr b="0" i="1" sz="2400" u="none" cap="none" strike="noStrike">
              <a:solidFill>
                <a:schemeClr val="dk1"/>
              </a:solidFill>
              <a:latin typeface="Times New Roman"/>
              <a:ea typeface="Times New Roman"/>
              <a:cs typeface="Times New Roman"/>
              <a:sym typeface="Times New Roman"/>
            </a:endParaRPr>
          </a:p>
        </p:txBody>
      </p:sp>
      <p:sp>
        <p:nvSpPr>
          <p:cNvPr id="342" name="Google Shape;342;p30"/>
          <p:cNvSpPr txBox="1"/>
          <p:nvPr/>
        </p:nvSpPr>
        <p:spPr>
          <a:xfrm rot="-5400000">
            <a:off x="2720475" y="2626507"/>
            <a:ext cx="20313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Value of function →</a:t>
            </a:r>
            <a:endParaRPr b="0" i="0" sz="2400" u="none" cap="none" strike="noStrike">
              <a:solidFill>
                <a:schemeClr val="dk1"/>
              </a:solidFill>
              <a:latin typeface="Times New Roman"/>
              <a:ea typeface="Times New Roman"/>
              <a:cs typeface="Times New Roman"/>
              <a:sym typeface="Times New Roman"/>
            </a:endParaRPr>
          </a:p>
        </p:txBody>
      </p:sp>
      <p:sp>
        <p:nvSpPr>
          <p:cNvPr id="343" name="Google Shape;343;p3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txBox="1"/>
          <p:nvPr>
            <p:ph type="title"/>
          </p:nvPr>
        </p:nvSpPr>
        <p:spPr>
          <a:xfrm>
            <a:off x="695325" y="0"/>
            <a:ext cx="77724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 …</a:t>
            </a:r>
            <a:endParaRPr/>
          </a:p>
        </p:txBody>
      </p:sp>
      <p:sp>
        <p:nvSpPr>
          <p:cNvPr id="349" name="Google Shape;349;p31"/>
          <p:cNvSpPr txBox="1"/>
          <p:nvPr>
            <p:ph idx="1" type="body"/>
          </p:nvPr>
        </p:nvSpPr>
        <p:spPr>
          <a:xfrm>
            <a:off x="685800" y="1182500"/>
            <a:ext cx="7772400" cy="3618300"/>
          </a:xfrm>
          <a:prstGeom prst="rect">
            <a:avLst/>
          </a:prstGeom>
          <a:noFill/>
          <a:ln>
            <a:noFill/>
          </a:ln>
        </p:spPr>
        <p:txBody>
          <a:bodyPr anchorCtr="0" anchor="t" bIns="45700" lIns="91425" spcFirstLastPara="1" rIns="91425" wrap="square" tIns="45700">
            <a:noAutofit/>
          </a:bodyPr>
          <a:lstStyle/>
          <a:p>
            <a:pPr indent="-165100" lvl="0" marL="342900" rtl="0" algn="l">
              <a:lnSpc>
                <a:spcPct val="100000"/>
              </a:lnSpc>
              <a:spcBef>
                <a:spcPts val="0"/>
              </a:spcBef>
              <a:spcAft>
                <a:spcPts val="0"/>
              </a:spcAft>
              <a:buClr>
                <a:schemeClr val="accent2"/>
              </a:buClr>
              <a:buSzPts val="2800"/>
              <a:buFont typeface="Arial"/>
              <a:buNone/>
            </a:pPr>
            <a:r>
              <a:t/>
            </a:r>
            <a:endParaRPr sz="2100">
              <a:latin typeface="Courier New"/>
              <a:ea typeface="Courier New"/>
              <a:cs typeface="Courier New"/>
              <a:sym typeface="Courier New"/>
            </a:endParaRPr>
          </a:p>
          <a:p>
            <a:pPr indent="-342900" lvl="0" marL="342900" rtl="0" algn="l">
              <a:lnSpc>
                <a:spcPct val="100000"/>
              </a:lnSpc>
              <a:spcBef>
                <a:spcPts val="560"/>
              </a:spcBef>
              <a:spcAft>
                <a:spcPts val="0"/>
              </a:spcAft>
              <a:buClr>
                <a:schemeClr val="accent2"/>
              </a:buClr>
              <a:buSzPts val="3100"/>
              <a:buFont typeface="Arial"/>
              <a:buChar char="•"/>
            </a:pPr>
            <a:r>
              <a:rPr i="1" lang="en" sz="2100">
                <a:solidFill>
                  <a:srgbClr val="FF0000"/>
                </a:solidFill>
              </a:rPr>
              <a:t>n</a:t>
            </a:r>
            <a:r>
              <a:rPr baseline="30000" lang="en" sz="2100">
                <a:solidFill>
                  <a:srgbClr val="FF0000"/>
                </a:solidFill>
              </a:rPr>
              <a:t>4</a:t>
            </a:r>
            <a:r>
              <a:rPr lang="en" sz="2100">
                <a:solidFill>
                  <a:srgbClr val="FF0000"/>
                </a:solidFill>
              </a:rPr>
              <a:t> + 100</a:t>
            </a:r>
            <a:r>
              <a:rPr i="1" lang="en" sz="2100">
                <a:solidFill>
                  <a:srgbClr val="FF0000"/>
                </a:solidFill>
              </a:rPr>
              <a:t>n</a:t>
            </a:r>
            <a:r>
              <a:rPr baseline="30000" lang="en" sz="2100">
                <a:solidFill>
                  <a:srgbClr val="FF0000"/>
                </a:solidFill>
              </a:rPr>
              <a:t>2</a:t>
            </a:r>
            <a:r>
              <a:rPr lang="en" sz="2100">
                <a:solidFill>
                  <a:srgbClr val="FF0000"/>
                </a:solidFill>
              </a:rPr>
              <a:t> + 10</a:t>
            </a:r>
            <a:r>
              <a:rPr i="1" lang="en" sz="2100">
                <a:solidFill>
                  <a:srgbClr val="FF0000"/>
                </a:solidFill>
              </a:rPr>
              <a:t>n</a:t>
            </a:r>
            <a:r>
              <a:rPr lang="en" sz="2100">
                <a:solidFill>
                  <a:srgbClr val="FF0000"/>
                </a:solidFill>
              </a:rPr>
              <a:t> + 50</a:t>
            </a:r>
            <a:r>
              <a:rPr lang="en" sz="2100"/>
              <a:t> is </a:t>
            </a:r>
            <a:r>
              <a:rPr i="1" lang="en" sz="2100">
                <a:solidFill>
                  <a:srgbClr val="0000FF"/>
                </a:solidFill>
              </a:rPr>
              <a:t>O</a:t>
            </a:r>
            <a:r>
              <a:rPr lang="en" sz="2100">
                <a:solidFill>
                  <a:srgbClr val="0000FF"/>
                </a:solidFill>
              </a:rPr>
              <a:t>(</a:t>
            </a:r>
            <a:r>
              <a:rPr i="1" lang="en" sz="2100">
                <a:solidFill>
                  <a:srgbClr val="0000FF"/>
                </a:solidFill>
              </a:rPr>
              <a:t>n</a:t>
            </a:r>
            <a:r>
              <a:rPr baseline="30000" lang="en" sz="2100">
                <a:solidFill>
                  <a:srgbClr val="0000FF"/>
                </a:solidFill>
              </a:rPr>
              <a:t>4</a:t>
            </a:r>
            <a:r>
              <a:rPr lang="en" sz="2100">
                <a:solidFill>
                  <a:srgbClr val="0000FF"/>
                </a:solidFill>
              </a:rPr>
              <a:t>) </a:t>
            </a:r>
            <a:endParaRPr sz="2100">
              <a:solidFill>
                <a:srgbClr val="0000FF"/>
              </a:solidFill>
            </a:endParaRPr>
          </a:p>
          <a:p>
            <a:pPr indent="-342900" lvl="0" marL="342900" rtl="0" algn="l">
              <a:lnSpc>
                <a:spcPct val="100000"/>
              </a:lnSpc>
              <a:spcBef>
                <a:spcPts val="560"/>
              </a:spcBef>
              <a:spcAft>
                <a:spcPts val="0"/>
              </a:spcAft>
              <a:buClr>
                <a:schemeClr val="accent2"/>
              </a:buClr>
              <a:buSzPts val="3100"/>
              <a:buFont typeface="Arial"/>
              <a:buChar char="•"/>
            </a:pPr>
            <a:r>
              <a:rPr lang="en" sz="2100">
                <a:solidFill>
                  <a:srgbClr val="FF0000"/>
                </a:solidFill>
              </a:rPr>
              <a:t>10</a:t>
            </a:r>
            <a:r>
              <a:rPr i="1" lang="en" sz="2100">
                <a:solidFill>
                  <a:srgbClr val="FF0000"/>
                </a:solidFill>
              </a:rPr>
              <a:t>n</a:t>
            </a:r>
            <a:r>
              <a:rPr baseline="30000" lang="en" sz="2100">
                <a:solidFill>
                  <a:srgbClr val="FF0000"/>
                </a:solidFill>
              </a:rPr>
              <a:t>3</a:t>
            </a:r>
            <a:r>
              <a:rPr lang="en" sz="2100">
                <a:solidFill>
                  <a:srgbClr val="FF0000"/>
                </a:solidFill>
              </a:rPr>
              <a:t> + 2</a:t>
            </a:r>
            <a:r>
              <a:rPr i="1" lang="en" sz="2100">
                <a:solidFill>
                  <a:srgbClr val="FF0000"/>
                </a:solidFill>
              </a:rPr>
              <a:t>n</a:t>
            </a:r>
            <a:r>
              <a:rPr baseline="30000" lang="en" sz="2100">
                <a:solidFill>
                  <a:srgbClr val="FF0000"/>
                </a:solidFill>
              </a:rPr>
              <a:t>2</a:t>
            </a:r>
            <a:r>
              <a:rPr lang="en" sz="2100"/>
              <a:t> is </a:t>
            </a:r>
            <a:r>
              <a:rPr i="1" lang="en" sz="2100">
                <a:solidFill>
                  <a:srgbClr val="0000FF"/>
                </a:solidFill>
              </a:rPr>
              <a:t>O</a:t>
            </a:r>
            <a:r>
              <a:rPr lang="en" sz="2100">
                <a:solidFill>
                  <a:srgbClr val="0000FF"/>
                </a:solidFill>
              </a:rPr>
              <a:t>(</a:t>
            </a:r>
            <a:r>
              <a:rPr i="1" lang="en" sz="2100">
                <a:solidFill>
                  <a:srgbClr val="0000FF"/>
                </a:solidFill>
              </a:rPr>
              <a:t>n</a:t>
            </a:r>
            <a:r>
              <a:rPr baseline="30000" lang="en" sz="2100">
                <a:solidFill>
                  <a:srgbClr val="0000FF"/>
                </a:solidFill>
              </a:rPr>
              <a:t>3</a:t>
            </a:r>
            <a:r>
              <a:rPr lang="en" sz="2100">
                <a:solidFill>
                  <a:srgbClr val="0000FF"/>
                </a:solidFill>
              </a:rPr>
              <a:t>)</a:t>
            </a:r>
            <a:r>
              <a:rPr lang="en" sz="2100"/>
              <a:t>    </a:t>
            </a:r>
            <a:endParaRPr sz="2100"/>
          </a:p>
          <a:p>
            <a:pPr indent="-342900" lvl="0" marL="342900" rtl="0" algn="l">
              <a:lnSpc>
                <a:spcPct val="100000"/>
              </a:lnSpc>
              <a:spcBef>
                <a:spcPts val="560"/>
              </a:spcBef>
              <a:spcAft>
                <a:spcPts val="0"/>
              </a:spcAft>
              <a:buClr>
                <a:schemeClr val="accent2"/>
              </a:buClr>
              <a:buSzPts val="3100"/>
              <a:buFont typeface="Arial"/>
              <a:buChar char="•"/>
            </a:pPr>
            <a:r>
              <a:rPr i="1" lang="en" sz="2100">
                <a:solidFill>
                  <a:srgbClr val="FF0000"/>
                </a:solidFill>
              </a:rPr>
              <a:t>n</a:t>
            </a:r>
            <a:r>
              <a:rPr baseline="30000" lang="en" sz="2100">
                <a:solidFill>
                  <a:srgbClr val="FF0000"/>
                </a:solidFill>
              </a:rPr>
              <a:t>3</a:t>
            </a:r>
            <a:r>
              <a:rPr lang="en" sz="2100">
                <a:solidFill>
                  <a:srgbClr val="FF0000"/>
                </a:solidFill>
              </a:rPr>
              <a:t> - </a:t>
            </a:r>
            <a:r>
              <a:rPr i="1" lang="en" sz="2100">
                <a:solidFill>
                  <a:srgbClr val="FF0000"/>
                </a:solidFill>
              </a:rPr>
              <a:t>n</a:t>
            </a:r>
            <a:r>
              <a:rPr baseline="30000" lang="en" sz="2100">
                <a:solidFill>
                  <a:srgbClr val="FF0000"/>
                </a:solidFill>
              </a:rPr>
              <a:t>2</a:t>
            </a:r>
            <a:r>
              <a:rPr lang="en" sz="2100"/>
              <a:t> is </a:t>
            </a:r>
            <a:r>
              <a:rPr i="1" lang="en" sz="2100">
                <a:solidFill>
                  <a:srgbClr val="0000FF"/>
                </a:solidFill>
              </a:rPr>
              <a:t>O</a:t>
            </a:r>
            <a:r>
              <a:rPr lang="en" sz="2100">
                <a:solidFill>
                  <a:srgbClr val="0000FF"/>
                </a:solidFill>
              </a:rPr>
              <a:t>(</a:t>
            </a:r>
            <a:r>
              <a:rPr i="1" lang="en" sz="2100">
                <a:solidFill>
                  <a:srgbClr val="0000FF"/>
                </a:solidFill>
              </a:rPr>
              <a:t>n</a:t>
            </a:r>
            <a:r>
              <a:rPr baseline="30000" lang="en" sz="2100">
                <a:solidFill>
                  <a:srgbClr val="0000FF"/>
                </a:solidFill>
              </a:rPr>
              <a:t>3</a:t>
            </a:r>
            <a:r>
              <a:rPr lang="en" sz="2100">
                <a:solidFill>
                  <a:srgbClr val="0000FF"/>
                </a:solidFill>
              </a:rPr>
              <a:t>)</a:t>
            </a:r>
            <a:endParaRPr sz="2100">
              <a:solidFill>
                <a:srgbClr val="0000FF"/>
              </a:solidFill>
            </a:endParaRPr>
          </a:p>
          <a:p>
            <a:pPr indent="-342900" lvl="0" marL="342900" rtl="0" algn="l">
              <a:lnSpc>
                <a:spcPct val="100000"/>
              </a:lnSpc>
              <a:spcBef>
                <a:spcPts val="560"/>
              </a:spcBef>
              <a:spcAft>
                <a:spcPts val="0"/>
              </a:spcAft>
              <a:buClr>
                <a:schemeClr val="accent2"/>
              </a:buClr>
              <a:buSzPts val="3100"/>
              <a:buFont typeface="Arial"/>
              <a:buChar char="•"/>
            </a:pPr>
            <a:r>
              <a:rPr lang="en" sz="2100"/>
              <a:t>constants</a:t>
            </a:r>
            <a:endParaRPr sz="2100"/>
          </a:p>
          <a:p>
            <a:pPr indent="-304800" lvl="1" marL="742950" rtl="0" algn="l">
              <a:lnSpc>
                <a:spcPct val="100000"/>
              </a:lnSpc>
              <a:spcBef>
                <a:spcPts val="480"/>
              </a:spcBef>
              <a:spcAft>
                <a:spcPts val="0"/>
              </a:spcAft>
              <a:buClr>
                <a:schemeClr val="dk1"/>
              </a:buClr>
              <a:buSzPts val="2700"/>
              <a:buFont typeface="Arial"/>
              <a:buChar char="–"/>
            </a:pPr>
            <a:r>
              <a:rPr lang="en" sz="1700">
                <a:solidFill>
                  <a:srgbClr val="FF0000"/>
                </a:solidFill>
              </a:rPr>
              <a:t>10</a:t>
            </a:r>
            <a:r>
              <a:rPr lang="en" sz="1700"/>
              <a:t> is </a:t>
            </a:r>
            <a:r>
              <a:rPr i="1" lang="en" sz="1700">
                <a:solidFill>
                  <a:srgbClr val="0000FF"/>
                </a:solidFill>
              </a:rPr>
              <a:t>O</a:t>
            </a:r>
            <a:r>
              <a:rPr lang="en" sz="1700">
                <a:solidFill>
                  <a:srgbClr val="0000FF"/>
                </a:solidFill>
              </a:rPr>
              <a:t>(1)</a:t>
            </a:r>
            <a:endParaRPr sz="1700">
              <a:solidFill>
                <a:srgbClr val="0000FF"/>
              </a:solidFill>
            </a:endParaRPr>
          </a:p>
          <a:p>
            <a:pPr indent="-304800" lvl="1" marL="742950" rtl="0" algn="l">
              <a:lnSpc>
                <a:spcPct val="100000"/>
              </a:lnSpc>
              <a:spcBef>
                <a:spcPts val="480"/>
              </a:spcBef>
              <a:spcAft>
                <a:spcPts val="0"/>
              </a:spcAft>
              <a:buClr>
                <a:schemeClr val="dk1"/>
              </a:buClr>
              <a:buSzPts val="2700"/>
              <a:buFont typeface="Arial"/>
              <a:buChar char="–"/>
            </a:pPr>
            <a:r>
              <a:rPr lang="en" sz="1700">
                <a:solidFill>
                  <a:srgbClr val="FF0000"/>
                </a:solidFill>
              </a:rPr>
              <a:t>1273</a:t>
            </a:r>
            <a:r>
              <a:rPr lang="en" sz="1700"/>
              <a:t> is </a:t>
            </a:r>
            <a:r>
              <a:rPr i="1" lang="en" sz="1700">
                <a:solidFill>
                  <a:srgbClr val="0000FF"/>
                </a:solidFill>
              </a:rPr>
              <a:t>O</a:t>
            </a:r>
            <a:r>
              <a:rPr lang="en" sz="1700">
                <a:solidFill>
                  <a:srgbClr val="0000FF"/>
                </a:solidFill>
              </a:rPr>
              <a:t>(1)</a:t>
            </a:r>
            <a:endParaRPr sz="1700">
              <a:solidFill>
                <a:srgbClr val="0000FF"/>
              </a:solidFill>
            </a:endParaRPr>
          </a:p>
        </p:txBody>
      </p:sp>
      <p:sp>
        <p:nvSpPr>
          <p:cNvPr id="350" name="Google Shape;350;p3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2"/>
          <p:cNvSpPr txBox="1"/>
          <p:nvPr>
            <p:ph type="title"/>
          </p:nvPr>
        </p:nvSpPr>
        <p:spPr>
          <a:xfrm>
            <a:off x="685800" y="171450"/>
            <a:ext cx="7772400" cy="5715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Back to Our Example</a:t>
            </a:r>
            <a:endParaRPr/>
          </a:p>
        </p:txBody>
      </p:sp>
      <p:sp>
        <p:nvSpPr>
          <p:cNvPr id="356" name="Google Shape;356;p32"/>
          <p:cNvSpPr txBox="1"/>
          <p:nvPr>
            <p:ph idx="1" type="body"/>
          </p:nvPr>
        </p:nvSpPr>
        <p:spPr>
          <a:xfrm>
            <a:off x="394500" y="877250"/>
            <a:ext cx="83550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60000"/>
              </a:lnSpc>
              <a:spcBef>
                <a:spcPts val="0"/>
              </a:spcBef>
              <a:spcAft>
                <a:spcPts val="0"/>
              </a:spcAft>
              <a:buClr>
                <a:schemeClr val="accent2"/>
              </a:buClr>
              <a:buSzPts val="2400"/>
              <a:buFont typeface="Arial"/>
              <a:buNone/>
            </a:pPr>
            <a:r>
              <a:rPr lang="en" sz="2400">
                <a:solidFill>
                  <a:srgbClr val="434343"/>
                </a:solidFill>
              </a:rPr>
              <a:t>	</a:t>
            </a:r>
            <a:endParaRPr>
              <a:solidFill>
                <a:srgbClr val="434343"/>
              </a:solidFill>
            </a:endParaRPr>
          </a:p>
          <a:p>
            <a:pPr indent="-342900" lvl="0" marL="342900" rtl="0" algn="l">
              <a:lnSpc>
                <a:spcPct val="60000"/>
              </a:lnSpc>
              <a:spcBef>
                <a:spcPts val="400"/>
              </a:spcBef>
              <a:spcAft>
                <a:spcPts val="0"/>
              </a:spcAft>
              <a:buClr>
                <a:schemeClr val="accent2"/>
              </a:buClr>
              <a:buSzPts val="2000"/>
              <a:buFont typeface="Arial"/>
              <a:buNone/>
            </a:pPr>
            <a:r>
              <a:rPr b="1" i="1" lang="en" sz="2000">
                <a:solidFill>
                  <a:srgbClr val="434343"/>
                </a:solidFill>
              </a:rPr>
              <a:t>Algorithm 1                               Algorithm 2</a:t>
            </a:r>
            <a:endParaRPr b="1" i="1" sz="2000">
              <a:solidFill>
                <a:srgbClr val="434343"/>
              </a:solidFill>
              <a:latin typeface="Courier New"/>
              <a:ea typeface="Courier New"/>
              <a:cs typeface="Courier New"/>
              <a:sym typeface="Courier New"/>
            </a:endParaRPr>
          </a:p>
          <a:p>
            <a:pPr indent="-342900" lvl="0" marL="342900" rtl="0" algn="l">
              <a:lnSpc>
                <a:spcPct val="65000"/>
              </a:lnSpc>
              <a:spcBef>
                <a:spcPts val="480"/>
              </a:spcBef>
              <a:spcAft>
                <a:spcPts val="0"/>
              </a:spcAft>
              <a:buClr>
                <a:schemeClr val="accent2"/>
              </a:buClr>
              <a:buSzPts val="2400"/>
              <a:buFont typeface="Arial"/>
              <a:buNone/>
            </a:pPr>
            <a:r>
              <a:rPr lang="en" sz="2400">
                <a:solidFill>
                  <a:srgbClr val="434343"/>
                </a:solidFill>
              </a:rPr>
              <a:t>                     </a:t>
            </a:r>
            <a:r>
              <a:rPr b="1" lang="en" sz="2000">
                <a:solidFill>
                  <a:srgbClr val="434343"/>
                </a:solidFill>
              </a:rPr>
              <a:t>Cost                                                 Cost</a:t>
            </a:r>
            <a:endParaRPr b="1"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arr[0] = 0;         c</a:t>
            </a:r>
            <a:r>
              <a:rPr baseline="-25000" lang="en" sz="2000">
                <a:solidFill>
                  <a:srgbClr val="434343"/>
                </a:solidFill>
              </a:rPr>
              <a:t>1</a:t>
            </a:r>
            <a:r>
              <a:rPr lang="en" sz="2000">
                <a:solidFill>
                  <a:srgbClr val="434343"/>
                </a:solidFill>
              </a:rPr>
              <a:t>                  for(i=0; i&lt;N; i++)           c</a:t>
            </a:r>
            <a:r>
              <a:rPr baseline="-25000" lang="en" sz="2000">
                <a:solidFill>
                  <a:srgbClr val="434343"/>
                </a:solidFill>
              </a:rPr>
              <a:t>2</a:t>
            </a:r>
            <a:endParaRPr baseline="-25000"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arr[1] = 0;          c</a:t>
            </a:r>
            <a:r>
              <a:rPr baseline="-25000" lang="en" sz="2000">
                <a:solidFill>
                  <a:srgbClr val="434343"/>
                </a:solidFill>
              </a:rPr>
              <a:t>1</a:t>
            </a:r>
            <a:r>
              <a:rPr lang="en" sz="2000">
                <a:solidFill>
                  <a:srgbClr val="434343"/>
                </a:solidFill>
              </a:rPr>
              <a:t>                     arr[i] = 0;                   c</a:t>
            </a:r>
            <a:r>
              <a:rPr baseline="-25000" lang="en" sz="2000">
                <a:solidFill>
                  <a:srgbClr val="434343"/>
                </a:solidFill>
              </a:rPr>
              <a:t>1</a:t>
            </a:r>
            <a:endParaRPr baseline="-25000"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arr[2] = 0;         c</a:t>
            </a:r>
            <a:r>
              <a:rPr baseline="-25000" lang="en" sz="2000">
                <a:solidFill>
                  <a:srgbClr val="434343"/>
                </a:solidFill>
              </a:rPr>
              <a:t>1</a:t>
            </a:r>
            <a:endParaRPr>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t>
            </a:r>
            <a:endParaRPr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arr[N-1] = 0;      c</a:t>
            </a:r>
            <a:r>
              <a:rPr baseline="-25000" lang="en" sz="2000">
                <a:solidFill>
                  <a:srgbClr val="434343"/>
                </a:solidFill>
              </a:rPr>
              <a:t>1</a:t>
            </a:r>
            <a:r>
              <a:rPr lang="en" sz="2000">
                <a:solidFill>
                  <a:srgbClr val="434343"/>
                </a:solidFill>
              </a:rPr>
              <a:t> </a:t>
            </a:r>
            <a:endParaRPr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                                          -------------</a:t>
            </a:r>
            <a:endParaRPr sz="2000">
              <a:solidFill>
                <a:srgbClr val="434343"/>
              </a:solidFill>
            </a:endParaRPr>
          </a:p>
          <a:p>
            <a:pPr indent="-342900" lvl="0" marL="342900" rtl="0" algn="l">
              <a:lnSpc>
                <a:spcPct val="65000"/>
              </a:lnSpc>
              <a:spcBef>
                <a:spcPts val="400"/>
              </a:spcBef>
              <a:spcAft>
                <a:spcPts val="0"/>
              </a:spcAft>
              <a:buClr>
                <a:schemeClr val="accent2"/>
              </a:buClr>
              <a:buSzPts val="2000"/>
              <a:buFont typeface="Arial"/>
              <a:buNone/>
            </a:pPr>
            <a:r>
              <a:rPr lang="en" sz="2000">
                <a:solidFill>
                  <a:srgbClr val="434343"/>
                </a:solidFill>
              </a:rPr>
              <a:t>     c</a:t>
            </a:r>
            <a:r>
              <a:rPr baseline="-25000" lang="en" sz="2000">
                <a:solidFill>
                  <a:srgbClr val="434343"/>
                </a:solidFill>
              </a:rPr>
              <a:t>1</a:t>
            </a:r>
            <a:r>
              <a:rPr lang="en" sz="2000">
                <a:solidFill>
                  <a:srgbClr val="434343"/>
                </a:solidFill>
              </a:rPr>
              <a:t>+c</a:t>
            </a:r>
            <a:r>
              <a:rPr baseline="-25000" lang="en" sz="2000">
                <a:solidFill>
                  <a:srgbClr val="434343"/>
                </a:solidFill>
              </a:rPr>
              <a:t>1</a:t>
            </a:r>
            <a:r>
              <a:rPr lang="en" sz="2000">
                <a:solidFill>
                  <a:srgbClr val="434343"/>
                </a:solidFill>
              </a:rPr>
              <a:t>+...+c</a:t>
            </a:r>
            <a:r>
              <a:rPr baseline="-25000" lang="en" sz="2000">
                <a:solidFill>
                  <a:srgbClr val="434343"/>
                </a:solidFill>
              </a:rPr>
              <a:t>1</a:t>
            </a:r>
            <a:r>
              <a:rPr lang="en" sz="2000">
                <a:solidFill>
                  <a:srgbClr val="434343"/>
                </a:solidFill>
              </a:rPr>
              <a:t> = </a:t>
            </a:r>
            <a:r>
              <a:rPr lang="en" sz="2000">
                <a:solidFill>
                  <a:srgbClr val="FF0000"/>
                </a:solidFill>
              </a:rPr>
              <a:t>c</a:t>
            </a:r>
            <a:r>
              <a:rPr baseline="-25000" lang="en" sz="2000">
                <a:solidFill>
                  <a:srgbClr val="FF0000"/>
                </a:solidFill>
              </a:rPr>
              <a:t>1</a:t>
            </a:r>
            <a:r>
              <a:rPr lang="en" sz="2000">
                <a:solidFill>
                  <a:srgbClr val="FF0000"/>
                </a:solidFill>
              </a:rPr>
              <a:t> x N</a:t>
            </a:r>
            <a:r>
              <a:rPr lang="en" sz="2000">
                <a:solidFill>
                  <a:srgbClr val="434343"/>
                </a:solidFill>
              </a:rPr>
              <a:t>                         (N+1) x c</a:t>
            </a:r>
            <a:r>
              <a:rPr baseline="-25000" lang="en" sz="2000">
                <a:solidFill>
                  <a:srgbClr val="434343"/>
                </a:solidFill>
              </a:rPr>
              <a:t>2</a:t>
            </a:r>
            <a:r>
              <a:rPr lang="en" sz="2000">
                <a:solidFill>
                  <a:srgbClr val="434343"/>
                </a:solidFill>
              </a:rPr>
              <a:t> + N x c</a:t>
            </a:r>
            <a:r>
              <a:rPr baseline="-25000" lang="en" sz="2000">
                <a:solidFill>
                  <a:srgbClr val="434343"/>
                </a:solidFill>
              </a:rPr>
              <a:t>1</a:t>
            </a:r>
            <a:r>
              <a:rPr lang="en" sz="2000">
                <a:solidFill>
                  <a:srgbClr val="434343"/>
                </a:solidFill>
              </a:rPr>
              <a:t> = </a:t>
            </a:r>
            <a:r>
              <a:rPr lang="en" sz="2000">
                <a:solidFill>
                  <a:srgbClr val="FF0000"/>
                </a:solidFill>
              </a:rPr>
              <a:t>(c</a:t>
            </a:r>
            <a:r>
              <a:rPr baseline="-25000" lang="en" sz="2000">
                <a:solidFill>
                  <a:srgbClr val="FF0000"/>
                </a:solidFill>
              </a:rPr>
              <a:t>2</a:t>
            </a:r>
            <a:r>
              <a:rPr lang="en" sz="2000">
                <a:solidFill>
                  <a:srgbClr val="FF0000"/>
                </a:solidFill>
              </a:rPr>
              <a:t> + c</a:t>
            </a:r>
            <a:r>
              <a:rPr baseline="-25000" lang="en" sz="2000">
                <a:solidFill>
                  <a:srgbClr val="FF0000"/>
                </a:solidFill>
              </a:rPr>
              <a:t>1</a:t>
            </a:r>
            <a:r>
              <a:rPr lang="en" sz="2000">
                <a:solidFill>
                  <a:srgbClr val="FF0000"/>
                </a:solidFill>
              </a:rPr>
              <a:t>) x N + c</a:t>
            </a:r>
            <a:r>
              <a:rPr baseline="-25000" lang="en" sz="2000">
                <a:solidFill>
                  <a:srgbClr val="FF0000"/>
                </a:solidFill>
              </a:rPr>
              <a:t>2</a:t>
            </a:r>
            <a:r>
              <a:rPr lang="en" sz="2400">
                <a:solidFill>
                  <a:srgbClr val="FF0000"/>
                </a:solidFill>
              </a:rPr>
              <a:t> </a:t>
            </a:r>
            <a:endParaRPr>
              <a:solidFill>
                <a:srgbClr val="FF0000"/>
              </a:solidFill>
            </a:endParaRPr>
          </a:p>
          <a:p>
            <a:pPr indent="-342900" lvl="0" marL="342900" rtl="0" algn="l">
              <a:lnSpc>
                <a:spcPct val="65000"/>
              </a:lnSpc>
              <a:spcBef>
                <a:spcPts val="480"/>
              </a:spcBef>
              <a:spcAft>
                <a:spcPts val="0"/>
              </a:spcAft>
              <a:buClr>
                <a:schemeClr val="accent2"/>
              </a:buClr>
              <a:buSzPts val="2400"/>
              <a:buFont typeface="Arial"/>
              <a:buNone/>
            </a:pPr>
            <a:r>
              <a:t/>
            </a:r>
            <a:endParaRPr sz="2400">
              <a:solidFill>
                <a:srgbClr val="434343"/>
              </a:solidFill>
            </a:endParaRPr>
          </a:p>
          <a:p>
            <a:pPr indent="-342900" lvl="0" marL="342900" rtl="0" algn="l">
              <a:lnSpc>
                <a:spcPct val="65000"/>
              </a:lnSpc>
              <a:spcBef>
                <a:spcPts val="480"/>
              </a:spcBef>
              <a:spcAft>
                <a:spcPts val="0"/>
              </a:spcAft>
              <a:buClr>
                <a:srgbClr val="434343"/>
              </a:buClr>
              <a:buSzPts val="2400"/>
              <a:buFont typeface="Arial"/>
              <a:buChar char="•"/>
            </a:pPr>
            <a:r>
              <a:rPr lang="en" sz="2400">
                <a:solidFill>
                  <a:srgbClr val="434343"/>
                </a:solidFill>
              </a:rPr>
              <a:t>Both algorithms are of the same order: </a:t>
            </a:r>
            <a:r>
              <a:rPr i="1" lang="en" sz="2400">
                <a:solidFill>
                  <a:srgbClr val="3333FF"/>
                </a:solidFill>
              </a:rPr>
              <a:t>O(N)</a:t>
            </a:r>
            <a:endParaRPr>
              <a:solidFill>
                <a:srgbClr val="3333FF"/>
              </a:solidFill>
            </a:endParaRPr>
          </a:p>
        </p:txBody>
      </p:sp>
      <p:sp>
        <p:nvSpPr>
          <p:cNvPr id="357" name="Google Shape;357;p3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3"/>
          <p:cNvSpPr txBox="1"/>
          <p:nvPr>
            <p:ph idx="1" type="body"/>
          </p:nvPr>
        </p:nvSpPr>
        <p:spPr>
          <a:xfrm>
            <a:off x="745725" y="1046450"/>
            <a:ext cx="8077200" cy="3581700"/>
          </a:xfrm>
          <a:prstGeom prst="rect">
            <a:avLst/>
          </a:prstGeom>
          <a:noFill/>
          <a:ln>
            <a:noFill/>
          </a:ln>
        </p:spPr>
        <p:txBody>
          <a:bodyPr anchorCtr="0" anchor="t" bIns="45700" lIns="91425" spcFirstLastPara="1" rIns="91425" wrap="square" tIns="45700">
            <a:noAutofit/>
          </a:bodyPr>
          <a:lstStyle/>
          <a:p>
            <a:pPr indent="-190500" lvl="0" marL="342900" rtl="0" algn="l">
              <a:lnSpc>
                <a:spcPct val="100000"/>
              </a:lnSpc>
              <a:spcBef>
                <a:spcPts val="0"/>
              </a:spcBef>
              <a:spcAft>
                <a:spcPts val="0"/>
              </a:spcAft>
              <a:buClr>
                <a:schemeClr val="accent2"/>
              </a:buClr>
              <a:buSzPts val="2400"/>
              <a:buFont typeface="Arial"/>
              <a:buNone/>
            </a:pPr>
            <a:r>
              <a:t/>
            </a:r>
            <a:endParaRPr i="1"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a:t>
            </a:r>
            <a:r>
              <a:rPr b="1" i="1" lang="en" sz="2400">
                <a:solidFill>
                  <a:srgbClr val="434343"/>
                </a:solidFill>
              </a:rPr>
              <a:t>Algorithm 3                          </a:t>
            </a:r>
            <a:r>
              <a:rPr lang="en" sz="2400">
                <a:solidFill>
                  <a:srgbClr val="434343"/>
                </a:solidFill>
              </a:rPr>
              <a:t> </a:t>
            </a:r>
            <a:r>
              <a:rPr b="1" i="1" lang="en" sz="2400">
                <a:solidFill>
                  <a:srgbClr val="434343"/>
                </a:solidFill>
              </a:rPr>
              <a:t>Cost </a:t>
            </a:r>
            <a:endParaRPr b="1" i="1" sz="2400">
              <a:solidFill>
                <a:srgbClr val="434343"/>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sum = 0;                                 c</a:t>
            </a:r>
            <a:r>
              <a:rPr baseline="-25000" lang="en" sz="2400">
                <a:solidFill>
                  <a:srgbClr val="434343"/>
                </a:solidFill>
              </a:rPr>
              <a:t>1</a:t>
            </a:r>
            <a:r>
              <a:rPr lang="en" sz="2400">
                <a:solidFill>
                  <a:srgbClr val="434343"/>
                </a:solidFill>
              </a:rPr>
              <a:t> </a:t>
            </a:r>
            <a:endParaRPr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for(i=0; i&lt;N; i++)                     c</a:t>
            </a:r>
            <a:r>
              <a:rPr baseline="-25000" lang="en" sz="2400">
                <a:solidFill>
                  <a:srgbClr val="434343"/>
                </a:solidFill>
              </a:rPr>
              <a:t>2</a:t>
            </a:r>
            <a:endParaRPr baseline="-25000"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for(j=0; j&lt;N; j++)                  c</a:t>
            </a:r>
            <a:r>
              <a:rPr baseline="-25000" lang="en" sz="2400">
                <a:solidFill>
                  <a:srgbClr val="434343"/>
                </a:solidFill>
              </a:rPr>
              <a:t>2</a:t>
            </a:r>
            <a:r>
              <a:rPr lang="en" sz="2400">
                <a:solidFill>
                  <a:srgbClr val="434343"/>
                </a:solidFill>
              </a:rPr>
              <a:t> </a:t>
            </a:r>
            <a:endParaRPr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sum += arr[i][j];                c</a:t>
            </a:r>
            <a:r>
              <a:rPr baseline="-25000" lang="en" sz="2400">
                <a:solidFill>
                  <a:srgbClr val="434343"/>
                </a:solidFill>
              </a:rPr>
              <a:t>3</a:t>
            </a:r>
            <a:endParaRPr baseline="-25000" sz="2400">
              <a:solidFill>
                <a:srgbClr val="434343"/>
              </a:solidFill>
            </a:endParaRPr>
          </a:p>
          <a:p>
            <a:pPr indent="-342900" lvl="0" marL="342900" rtl="0" algn="l">
              <a:lnSpc>
                <a:spcPct val="100000"/>
              </a:lnSpc>
              <a:spcBef>
                <a:spcPts val="480"/>
              </a:spcBef>
              <a:spcAft>
                <a:spcPts val="0"/>
              </a:spcAft>
              <a:buClr>
                <a:schemeClr val="accent2"/>
              </a:buClr>
              <a:buSzPts val="2400"/>
              <a:buFont typeface="Arial"/>
              <a:buNone/>
            </a:pPr>
            <a:r>
              <a:rPr lang="en" sz="2400">
                <a:solidFill>
                  <a:srgbClr val="434343"/>
                </a:solidFill>
              </a:rPr>
              <a:t>                                         	  ------------</a:t>
            </a:r>
            <a:endParaRPr>
              <a:solidFill>
                <a:srgbClr val="434343"/>
              </a:solidFill>
            </a:endParaRPr>
          </a:p>
          <a:p>
            <a:pPr indent="-342900" lvl="0" marL="342900" rtl="0" algn="l">
              <a:lnSpc>
                <a:spcPct val="100000"/>
              </a:lnSpc>
              <a:spcBef>
                <a:spcPts val="480"/>
              </a:spcBef>
              <a:spcAft>
                <a:spcPts val="0"/>
              </a:spcAft>
              <a:buClr>
                <a:srgbClr val="DD0111"/>
              </a:buClr>
              <a:buSzPts val="2400"/>
              <a:buFont typeface="Arial"/>
              <a:buNone/>
            </a:pPr>
            <a:r>
              <a:rPr i="1" lang="en" sz="2400">
                <a:solidFill>
                  <a:srgbClr val="FF0000"/>
                </a:solidFill>
              </a:rPr>
              <a:t>c</a:t>
            </a:r>
            <a:r>
              <a:rPr baseline="-25000" lang="en" sz="2400">
                <a:solidFill>
                  <a:srgbClr val="FF0000"/>
                </a:solidFill>
              </a:rPr>
              <a:t>1</a:t>
            </a:r>
            <a:r>
              <a:rPr lang="en" sz="2400">
                <a:solidFill>
                  <a:srgbClr val="FF0000"/>
                </a:solidFill>
              </a:rPr>
              <a:t> + </a:t>
            </a:r>
            <a:r>
              <a:rPr i="1" lang="en" sz="2400">
                <a:solidFill>
                  <a:srgbClr val="FF0000"/>
                </a:solidFill>
              </a:rPr>
              <a:t>c</a:t>
            </a:r>
            <a:r>
              <a:rPr baseline="-25000" lang="en" sz="2400">
                <a:solidFill>
                  <a:srgbClr val="FF0000"/>
                </a:solidFill>
              </a:rPr>
              <a:t>2</a:t>
            </a:r>
            <a:r>
              <a:rPr lang="en" sz="2400">
                <a:solidFill>
                  <a:srgbClr val="FF0000"/>
                </a:solidFill>
              </a:rPr>
              <a:t> </a:t>
            </a:r>
            <a:r>
              <a:rPr i="1" lang="en" sz="2400">
                <a:solidFill>
                  <a:srgbClr val="FF0000"/>
                </a:solidFill>
              </a:rPr>
              <a:t>x </a:t>
            </a:r>
            <a:r>
              <a:rPr lang="en" sz="2400">
                <a:solidFill>
                  <a:srgbClr val="FF0000"/>
                </a:solidFill>
              </a:rPr>
              <a:t>(</a:t>
            </a:r>
            <a:r>
              <a:rPr i="1" lang="en" sz="2400">
                <a:solidFill>
                  <a:srgbClr val="FF0000"/>
                </a:solidFill>
              </a:rPr>
              <a:t>N</a:t>
            </a:r>
            <a:r>
              <a:rPr lang="en" sz="2400">
                <a:solidFill>
                  <a:srgbClr val="FF0000"/>
                </a:solidFill>
              </a:rPr>
              <a:t>+1) + </a:t>
            </a:r>
            <a:r>
              <a:rPr i="1" lang="en" sz="2400">
                <a:solidFill>
                  <a:srgbClr val="FF0000"/>
                </a:solidFill>
              </a:rPr>
              <a:t>c</a:t>
            </a:r>
            <a:r>
              <a:rPr baseline="-25000" lang="en" sz="2400">
                <a:solidFill>
                  <a:srgbClr val="FF0000"/>
                </a:solidFill>
              </a:rPr>
              <a:t>2</a:t>
            </a:r>
            <a:r>
              <a:rPr lang="en" sz="2400">
                <a:solidFill>
                  <a:srgbClr val="FF0000"/>
                </a:solidFill>
              </a:rPr>
              <a:t> </a:t>
            </a:r>
            <a:r>
              <a:rPr i="1" lang="en" sz="2400">
                <a:solidFill>
                  <a:srgbClr val="FF0000"/>
                </a:solidFill>
              </a:rPr>
              <a:t>x N x </a:t>
            </a:r>
            <a:r>
              <a:rPr lang="en" sz="2400">
                <a:solidFill>
                  <a:srgbClr val="FF0000"/>
                </a:solidFill>
              </a:rPr>
              <a:t>(</a:t>
            </a:r>
            <a:r>
              <a:rPr i="1" lang="en" sz="2400">
                <a:solidFill>
                  <a:srgbClr val="FF0000"/>
                </a:solidFill>
              </a:rPr>
              <a:t>N</a:t>
            </a:r>
            <a:r>
              <a:rPr lang="en" sz="2400">
                <a:solidFill>
                  <a:srgbClr val="FF0000"/>
                </a:solidFill>
              </a:rPr>
              <a:t>+1) + </a:t>
            </a:r>
            <a:r>
              <a:rPr i="1" lang="en" sz="2400">
                <a:solidFill>
                  <a:srgbClr val="FF0000"/>
                </a:solidFill>
              </a:rPr>
              <a:t>c</a:t>
            </a:r>
            <a:r>
              <a:rPr baseline="-25000" lang="en" sz="2400">
                <a:solidFill>
                  <a:srgbClr val="FF0000"/>
                </a:solidFill>
              </a:rPr>
              <a:t>3</a:t>
            </a:r>
            <a:r>
              <a:rPr lang="en" sz="2400">
                <a:solidFill>
                  <a:srgbClr val="FF0000"/>
                </a:solidFill>
              </a:rPr>
              <a:t> </a:t>
            </a:r>
            <a:r>
              <a:rPr i="1" lang="en" sz="2400">
                <a:solidFill>
                  <a:srgbClr val="FF0000"/>
                </a:solidFill>
              </a:rPr>
              <a:t>x N</a:t>
            </a:r>
            <a:r>
              <a:rPr baseline="30000" i="1" lang="en" sz="2400">
                <a:solidFill>
                  <a:srgbClr val="FF0000"/>
                </a:solidFill>
              </a:rPr>
              <a:t>2</a:t>
            </a:r>
            <a:r>
              <a:rPr i="1" lang="en" sz="2400">
                <a:solidFill>
                  <a:srgbClr val="FF0000"/>
                </a:solidFill>
              </a:rPr>
              <a:t> </a:t>
            </a:r>
            <a:r>
              <a:rPr lang="en" sz="2400">
                <a:solidFill>
                  <a:srgbClr val="434343"/>
                </a:solidFill>
              </a:rPr>
              <a:t>= </a:t>
            </a:r>
            <a:r>
              <a:rPr i="1" lang="en" sz="2400">
                <a:solidFill>
                  <a:srgbClr val="3333FF"/>
                </a:solidFill>
              </a:rPr>
              <a:t>O</a:t>
            </a:r>
            <a:r>
              <a:rPr lang="en" sz="2400">
                <a:solidFill>
                  <a:srgbClr val="3333FF"/>
                </a:solidFill>
              </a:rPr>
              <a:t>(</a:t>
            </a:r>
            <a:r>
              <a:rPr i="1" lang="en" sz="2400">
                <a:solidFill>
                  <a:srgbClr val="3333FF"/>
                </a:solidFill>
              </a:rPr>
              <a:t>N</a:t>
            </a:r>
            <a:r>
              <a:rPr baseline="30000" lang="en" sz="2400">
                <a:solidFill>
                  <a:srgbClr val="3333FF"/>
                </a:solidFill>
              </a:rPr>
              <a:t>2</a:t>
            </a:r>
            <a:r>
              <a:rPr lang="en" sz="2400">
                <a:solidFill>
                  <a:srgbClr val="3333FF"/>
                </a:solidFill>
              </a:rPr>
              <a:t>)</a:t>
            </a:r>
            <a:r>
              <a:rPr lang="en" sz="2400">
                <a:solidFill>
                  <a:srgbClr val="434343"/>
                </a:solidFill>
              </a:rPr>
              <a:t> </a:t>
            </a:r>
            <a:endParaRPr>
              <a:solidFill>
                <a:srgbClr val="434343"/>
              </a:solidFill>
            </a:endParaRPr>
          </a:p>
        </p:txBody>
      </p:sp>
      <p:sp>
        <p:nvSpPr>
          <p:cNvPr id="363" name="Google Shape;363;p33"/>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 (cont’d)</a:t>
            </a:r>
            <a:endParaRPr sz="3600"/>
          </a:p>
        </p:txBody>
      </p:sp>
      <p:sp>
        <p:nvSpPr>
          <p:cNvPr id="364" name="Google Shape;364;p3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8" name="Shape 368"/>
        <p:cNvGrpSpPr/>
        <p:nvPr/>
      </p:nvGrpSpPr>
      <p:grpSpPr>
        <a:xfrm>
          <a:off x="0" y="0"/>
          <a:ext cx="0" cy="0"/>
          <a:chOff x="0" y="0"/>
          <a:chExt cx="0" cy="0"/>
        </a:xfrm>
      </p:grpSpPr>
      <p:sp>
        <p:nvSpPr>
          <p:cNvPr id="369" name="Google Shape;369;p34"/>
          <p:cNvSpPr txBox="1"/>
          <p:nvPr>
            <p:ph type="title"/>
          </p:nvPr>
        </p:nvSpPr>
        <p:spPr>
          <a:xfrm>
            <a:off x="341325" y="503375"/>
            <a:ext cx="8229600" cy="9303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SzPct val="48611"/>
              <a:buNone/>
            </a:pPr>
            <a:r>
              <a:rPr lang="en" sz="3200"/>
              <a:t>Example #1: carry n books </a:t>
            </a:r>
            <a:br>
              <a:rPr lang="en" sz="3200"/>
            </a:br>
            <a:r>
              <a:rPr lang="en" sz="3200"/>
              <a:t>from one bookshelf to another one</a:t>
            </a:r>
            <a:endParaRPr/>
          </a:p>
        </p:txBody>
      </p:sp>
      <p:sp>
        <p:nvSpPr>
          <p:cNvPr id="370" name="Google Shape;370;p34"/>
          <p:cNvSpPr txBox="1"/>
          <p:nvPr>
            <p:ph idx="1" type="body"/>
          </p:nvPr>
        </p:nvSpPr>
        <p:spPr>
          <a:xfrm>
            <a:off x="350850" y="1941550"/>
            <a:ext cx="8229600" cy="27465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434343"/>
              </a:buClr>
              <a:buSzPts val="2400"/>
              <a:buFont typeface="Arial"/>
              <a:buChar char="•"/>
            </a:pPr>
            <a:r>
              <a:rPr lang="en" sz="2400">
                <a:solidFill>
                  <a:srgbClr val="434343"/>
                </a:solidFill>
              </a:rPr>
              <a:t>How many operations?</a:t>
            </a:r>
            <a:endParaRPr>
              <a:solidFill>
                <a:srgbClr val="434343"/>
              </a:solidFill>
            </a:endParaRPr>
          </a:p>
          <a:p>
            <a:pPr indent="-342900" lvl="0" marL="342900" rtl="0" algn="l">
              <a:lnSpc>
                <a:spcPct val="100000"/>
              </a:lnSpc>
              <a:spcBef>
                <a:spcPts val="480"/>
              </a:spcBef>
              <a:spcAft>
                <a:spcPts val="0"/>
              </a:spcAft>
              <a:buClr>
                <a:schemeClr val="accent2"/>
              </a:buClr>
              <a:buSzPts val="2400"/>
              <a:buFont typeface="Arial"/>
              <a:buChar char="•"/>
            </a:pPr>
            <a:r>
              <a:rPr lang="en" sz="2400">
                <a:solidFill>
                  <a:srgbClr val="FF0000"/>
                </a:solidFill>
              </a:rPr>
              <a:t>n pick-ups, n forward moves, n drops and n reverse moves</a:t>
            </a:r>
            <a:r>
              <a:rPr lang="en" sz="2400"/>
              <a:t> </a:t>
            </a:r>
            <a:r>
              <a:rPr lang="en" sz="2400">
                <a:solidFill>
                  <a:srgbClr val="434343"/>
                </a:solidFill>
              </a:rPr>
              <a:t>🡪 4 n operations</a:t>
            </a:r>
            <a:endParaRPr>
              <a:solidFill>
                <a:srgbClr val="434343"/>
              </a:solidFill>
            </a:endParaRPr>
          </a:p>
          <a:p>
            <a:pPr indent="-342900" lvl="0" marL="342900" rtl="0" algn="l">
              <a:lnSpc>
                <a:spcPct val="100000"/>
              </a:lnSpc>
              <a:spcBef>
                <a:spcPts val="480"/>
              </a:spcBef>
              <a:spcAft>
                <a:spcPts val="0"/>
              </a:spcAft>
              <a:buClr>
                <a:schemeClr val="accent2"/>
              </a:buClr>
              <a:buSzPts val="2400"/>
              <a:buFont typeface="Arial"/>
              <a:buChar char="•"/>
            </a:pPr>
            <a:r>
              <a:rPr lang="en" sz="2400">
                <a:solidFill>
                  <a:srgbClr val="FF0000"/>
                </a:solidFill>
              </a:rPr>
              <a:t>4n</a:t>
            </a:r>
            <a:r>
              <a:rPr lang="en" sz="2400"/>
              <a:t> </a:t>
            </a:r>
            <a:r>
              <a:rPr lang="en" sz="2400">
                <a:solidFill>
                  <a:srgbClr val="434343"/>
                </a:solidFill>
              </a:rPr>
              <a:t>operations = </a:t>
            </a:r>
            <a:r>
              <a:rPr lang="en" sz="2400">
                <a:solidFill>
                  <a:srgbClr val="FF0000"/>
                </a:solidFill>
              </a:rPr>
              <a:t>c. n = O(c. n) = O(n)</a:t>
            </a:r>
            <a:endParaRPr>
              <a:solidFill>
                <a:srgbClr val="FF0000"/>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Similarly, any program that reads n inputs from the user will have minimum time complexity O(n).</a:t>
            </a:r>
            <a:endParaRPr sz="2400">
              <a:solidFill>
                <a:srgbClr val="434343"/>
              </a:solidFill>
            </a:endParaRPr>
          </a:p>
        </p:txBody>
      </p:sp>
      <p:sp>
        <p:nvSpPr>
          <p:cNvPr id="371" name="Google Shape;371;p3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5" name="Shape 375"/>
        <p:cNvGrpSpPr/>
        <p:nvPr/>
      </p:nvGrpSpPr>
      <p:grpSpPr>
        <a:xfrm>
          <a:off x="0" y="0"/>
          <a:ext cx="0" cy="0"/>
          <a:chOff x="0" y="0"/>
          <a:chExt cx="0" cy="0"/>
        </a:xfrm>
      </p:grpSpPr>
      <p:sp>
        <p:nvSpPr>
          <p:cNvPr id="376" name="Google Shape;376;p35"/>
          <p:cNvSpPr txBox="1"/>
          <p:nvPr>
            <p:ph type="title"/>
          </p:nvPr>
        </p:nvSpPr>
        <p:spPr>
          <a:xfrm>
            <a:off x="350850" y="383527"/>
            <a:ext cx="8229600" cy="10896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2800"/>
              <a:t>Example #2: Locating Roll-Number record in Attendance Sheet</a:t>
            </a:r>
            <a:endParaRPr/>
          </a:p>
        </p:txBody>
      </p:sp>
      <p:sp>
        <p:nvSpPr>
          <p:cNvPr id="377" name="Google Shape;377;p35"/>
          <p:cNvSpPr txBox="1"/>
          <p:nvPr>
            <p:ph idx="1" type="body"/>
          </p:nvPr>
        </p:nvSpPr>
        <p:spPr>
          <a:xfrm>
            <a:off x="350850" y="1633552"/>
            <a:ext cx="8229600" cy="2864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accent2"/>
              </a:buClr>
              <a:buSzPts val="2800"/>
              <a:buFont typeface="Arial"/>
              <a:buNone/>
            </a:pPr>
            <a:r>
              <a:rPr lang="en" sz="2200">
                <a:solidFill>
                  <a:srgbClr val="434343"/>
                </a:solidFill>
              </a:rPr>
              <a:t>What is the time complexity of search?</a:t>
            </a:r>
            <a:endParaRPr sz="2200">
              <a:solidFill>
                <a:srgbClr val="434343"/>
              </a:solidFill>
            </a:endParaRPr>
          </a:p>
          <a:p>
            <a:pPr indent="-342900" lvl="0" marL="342900" rtl="0" algn="l">
              <a:lnSpc>
                <a:spcPct val="100000"/>
              </a:lnSpc>
              <a:spcBef>
                <a:spcPts val="560"/>
              </a:spcBef>
              <a:spcAft>
                <a:spcPts val="0"/>
              </a:spcAft>
              <a:buClr>
                <a:schemeClr val="accent2"/>
              </a:buClr>
              <a:buSzPts val="3200"/>
              <a:buFont typeface="Arial"/>
              <a:buChar char="•"/>
            </a:pPr>
            <a:r>
              <a:rPr lang="en" sz="2200">
                <a:solidFill>
                  <a:srgbClr val="FF0000"/>
                </a:solidFill>
              </a:rPr>
              <a:t>Binary Search algorithm</a:t>
            </a:r>
            <a:r>
              <a:rPr lang="en" sz="2200"/>
              <a:t> </a:t>
            </a:r>
            <a:r>
              <a:rPr lang="en" sz="2200">
                <a:solidFill>
                  <a:srgbClr val="434343"/>
                </a:solidFill>
              </a:rPr>
              <a:t>at work</a:t>
            </a:r>
            <a:endParaRPr sz="2200">
              <a:solidFill>
                <a:srgbClr val="434343"/>
              </a:solidFill>
            </a:endParaRPr>
          </a:p>
          <a:p>
            <a:pPr indent="-311150" lvl="1" marL="742950" rtl="0" algn="l">
              <a:lnSpc>
                <a:spcPct val="100000"/>
              </a:lnSpc>
              <a:spcBef>
                <a:spcPts val="480"/>
              </a:spcBef>
              <a:spcAft>
                <a:spcPts val="0"/>
              </a:spcAft>
              <a:buClr>
                <a:srgbClr val="434343"/>
              </a:buClr>
              <a:buSzPts val="2800"/>
              <a:buFont typeface="Arial"/>
              <a:buChar char="–"/>
            </a:pPr>
            <a:r>
              <a:rPr lang="en" sz="1800">
                <a:solidFill>
                  <a:srgbClr val="434343"/>
                </a:solidFill>
              </a:rPr>
              <a:t>O(log n)</a:t>
            </a:r>
            <a:endParaRPr sz="1800">
              <a:solidFill>
                <a:srgbClr val="434343"/>
              </a:solidFill>
            </a:endParaRPr>
          </a:p>
          <a:p>
            <a:pPr indent="-342900" lvl="0" marL="342900" rtl="0" algn="l">
              <a:lnSpc>
                <a:spcPct val="100000"/>
              </a:lnSpc>
              <a:spcBef>
                <a:spcPts val="560"/>
              </a:spcBef>
              <a:spcAft>
                <a:spcPts val="0"/>
              </a:spcAft>
              <a:buClr>
                <a:schemeClr val="accent2"/>
              </a:buClr>
              <a:buSzPts val="3200"/>
              <a:buFont typeface="Arial"/>
              <a:buChar char="•"/>
            </a:pPr>
            <a:r>
              <a:rPr lang="en" sz="2200">
                <a:solidFill>
                  <a:srgbClr val="FF0000"/>
                </a:solidFill>
              </a:rPr>
              <a:t>Sequential search</a:t>
            </a:r>
            <a:r>
              <a:rPr lang="en" sz="2200"/>
              <a:t>?</a:t>
            </a:r>
            <a:endParaRPr sz="2200"/>
          </a:p>
          <a:p>
            <a:pPr indent="-311150" lvl="1" marL="742950" rtl="0" algn="l">
              <a:lnSpc>
                <a:spcPct val="100000"/>
              </a:lnSpc>
              <a:spcBef>
                <a:spcPts val="480"/>
              </a:spcBef>
              <a:spcAft>
                <a:spcPts val="0"/>
              </a:spcAft>
              <a:buClr>
                <a:srgbClr val="434343"/>
              </a:buClr>
              <a:buSzPts val="2800"/>
              <a:buFont typeface="Arial"/>
              <a:buChar char="–"/>
            </a:pPr>
            <a:r>
              <a:rPr lang="en" sz="1800">
                <a:solidFill>
                  <a:srgbClr val="434343"/>
                </a:solidFill>
              </a:rPr>
              <a:t>O(n)</a:t>
            </a:r>
            <a:endParaRPr sz="1800">
              <a:solidFill>
                <a:srgbClr val="434343"/>
              </a:solidFill>
            </a:endParaRPr>
          </a:p>
        </p:txBody>
      </p:sp>
      <p:sp>
        <p:nvSpPr>
          <p:cNvPr id="378" name="Google Shape;378;p3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2" name="Shape 382"/>
        <p:cNvGrpSpPr/>
        <p:nvPr/>
      </p:nvGrpSpPr>
      <p:grpSpPr>
        <a:xfrm>
          <a:off x="0" y="0"/>
          <a:ext cx="0" cy="0"/>
          <a:chOff x="0" y="0"/>
          <a:chExt cx="0" cy="0"/>
        </a:xfrm>
      </p:grpSpPr>
      <p:sp>
        <p:nvSpPr>
          <p:cNvPr id="383" name="Google Shape;383;p36"/>
          <p:cNvSpPr txBox="1"/>
          <p:nvPr>
            <p:ph type="title"/>
          </p:nvPr>
        </p:nvSpPr>
        <p:spPr>
          <a:xfrm>
            <a:off x="341325" y="403500"/>
            <a:ext cx="7881900" cy="11529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sz="3200"/>
              <a:t>Example #3: Teacher of CSE 221 gives gifts to first 10 students</a:t>
            </a:r>
            <a:endParaRPr/>
          </a:p>
        </p:txBody>
      </p:sp>
      <p:sp>
        <p:nvSpPr>
          <p:cNvPr id="384" name="Google Shape;384;p36"/>
          <p:cNvSpPr txBox="1"/>
          <p:nvPr>
            <p:ph idx="1" type="body"/>
          </p:nvPr>
        </p:nvSpPr>
        <p:spPr>
          <a:xfrm>
            <a:off x="350838" y="1800225"/>
            <a:ext cx="8229600" cy="2381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800"/>
              <a:buFont typeface="Arial"/>
              <a:buChar char="•"/>
            </a:pPr>
            <a:r>
              <a:rPr lang="en">
                <a:solidFill>
                  <a:srgbClr val="434343"/>
                </a:solidFill>
              </a:rPr>
              <a:t>There are </a:t>
            </a:r>
            <a:r>
              <a:rPr lang="en">
                <a:solidFill>
                  <a:srgbClr val="FF0000"/>
                </a:solidFill>
              </a:rPr>
              <a:t>n </a:t>
            </a:r>
            <a:r>
              <a:rPr lang="en">
                <a:solidFill>
                  <a:srgbClr val="434343"/>
                </a:solidFill>
              </a:rPr>
              <a:t>students in the queue.</a:t>
            </a:r>
            <a:endParaRPr>
              <a:solidFill>
                <a:srgbClr val="434343"/>
              </a:solidFill>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Teacher brings</a:t>
            </a:r>
            <a:r>
              <a:rPr lang="en">
                <a:solidFill>
                  <a:srgbClr val="FF0000"/>
                </a:solidFill>
              </a:rPr>
              <a:t> one gift at a time</a:t>
            </a:r>
            <a:r>
              <a:rPr lang="en"/>
              <a:t>.</a:t>
            </a:r>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Time complexity =</a:t>
            </a:r>
            <a:r>
              <a:rPr lang="en"/>
              <a:t> </a:t>
            </a:r>
            <a:r>
              <a:rPr lang="en">
                <a:solidFill>
                  <a:srgbClr val="FF0000"/>
                </a:solidFill>
              </a:rPr>
              <a:t>O(c. 10) = O(1)</a:t>
            </a:r>
            <a:endParaRPr>
              <a:solidFill>
                <a:srgbClr val="FF0000"/>
              </a:solidFill>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Teacher will</a:t>
            </a:r>
            <a:r>
              <a:rPr lang="en"/>
              <a:t> </a:t>
            </a:r>
            <a:r>
              <a:rPr lang="en">
                <a:solidFill>
                  <a:srgbClr val="FF0000"/>
                </a:solidFill>
              </a:rPr>
              <a:t>take exactly same time irrespective of the line length.</a:t>
            </a:r>
            <a:endParaRPr>
              <a:solidFill>
                <a:srgbClr val="FF0000"/>
              </a:solidFill>
            </a:endParaRPr>
          </a:p>
          <a:p>
            <a:pPr indent="0" lvl="0" marL="0" rtl="0" algn="l">
              <a:lnSpc>
                <a:spcPct val="100000"/>
              </a:lnSpc>
              <a:spcBef>
                <a:spcPts val="560"/>
              </a:spcBef>
              <a:spcAft>
                <a:spcPts val="0"/>
              </a:spcAft>
              <a:buClr>
                <a:schemeClr val="accent2"/>
              </a:buClr>
              <a:buSzPts val="2800"/>
              <a:buFont typeface="Arial"/>
              <a:buNone/>
            </a:pPr>
            <a:r>
              <a:t/>
            </a:r>
            <a:endParaRPr/>
          </a:p>
        </p:txBody>
      </p:sp>
      <p:sp>
        <p:nvSpPr>
          <p:cNvPr id="385" name="Google Shape;385;p3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7"/>
          <p:cNvSpPr txBox="1"/>
          <p:nvPr>
            <p:ph type="title"/>
          </p:nvPr>
        </p:nvSpPr>
        <p:spPr>
          <a:xfrm>
            <a:off x="341313" y="3159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Loops with Break </a:t>
            </a:r>
            <a:endParaRPr/>
          </a:p>
        </p:txBody>
      </p:sp>
      <p:sp>
        <p:nvSpPr>
          <p:cNvPr id="392" name="Google Shape;392;p37"/>
          <p:cNvSpPr txBox="1"/>
          <p:nvPr>
            <p:ph idx="1" type="body"/>
          </p:nvPr>
        </p:nvSpPr>
        <p:spPr>
          <a:xfrm>
            <a:off x="341325" y="1302350"/>
            <a:ext cx="8229600" cy="3255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1500"/>
              <a:buFont typeface="Courier New"/>
              <a:buNone/>
            </a:pPr>
            <a:r>
              <a:rPr b="1" lang="en" sz="1500">
                <a:latin typeface="Courier New"/>
                <a:ea typeface="Courier New"/>
                <a:cs typeface="Courier New"/>
                <a:sym typeface="Courier New"/>
              </a:rPr>
              <a:t>	</a:t>
            </a:r>
            <a:r>
              <a:rPr b="1" lang="en" sz="1500">
                <a:solidFill>
                  <a:srgbClr val="434343"/>
                </a:solidFill>
                <a:latin typeface="Courier New"/>
                <a:ea typeface="Courier New"/>
                <a:cs typeface="Courier New"/>
                <a:sym typeface="Courier New"/>
              </a:rPr>
              <a:t>for (j = 0; j &lt; n; ++j) </a:t>
            </a:r>
            <a:endParaRPr b="1" sz="1500">
              <a:solidFill>
                <a:srgbClr val="434343"/>
              </a:solidFill>
              <a:latin typeface="Courier New"/>
              <a:ea typeface="Courier New"/>
              <a:cs typeface="Courier New"/>
              <a:sym typeface="Courier New"/>
            </a:endParaRPr>
          </a:p>
          <a:p>
            <a:pPr indent="-342900" lvl="0" marL="342900" rtl="0" algn="l">
              <a:lnSpc>
                <a:spcPct val="100000"/>
              </a:lnSpc>
              <a:spcBef>
                <a:spcPts val="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a:t>
            </a:r>
            <a:endParaRPr>
              <a:solidFill>
                <a:srgbClr val="434343"/>
              </a:solidFill>
            </a:endParaRPr>
          </a:p>
          <a:p>
            <a:pPr indent="-342900" lvl="0" marL="342900" rtl="0" algn="l">
              <a:lnSpc>
                <a:spcPct val="100000"/>
              </a:lnSpc>
              <a:spcBef>
                <a:spcPts val="30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 3 atomics</a:t>
            </a:r>
            <a:endParaRPr>
              <a:solidFill>
                <a:srgbClr val="434343"/>
              </a:solidFill>
            </a:endParaRPr>
          </a:p>
          <a:p>
            <a:pPr indent="-342900" lvl="0" marL="342900" rtl="0" algn="l">
              <a:lnSpc>
                <a:spcPct val="100000"/>
              </a:lnSpc>
              <a:spcBef>
                <a:spcPts val="30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if (condition) break;</a:t>
            </a:r>
            <a:endParaRPr>
              <a:solidFill>
                <a:srgbClr val="434343"/>
              </a:solidFill>
            </a:endParaRPr>
          </a:p>
          <a:p>
            <a:pPr indent="-342900" lvl="0" marL="342900" rtl="0" algn="l">
              <a:lnSpc>
                <a:spcPct val="100000"/>
              </a:lnSpc>
              <a:spcBef>
                <a:spcPts val="300"/>
              </a:spcBef>
              <a:spcAft>
                <a:spcPts val="0"/>
              </a:spcAft>
              <a:buClr>
                <a:schemeClr val="accent2"/>
              </a:buClr>
              <a:buSzPts val="1500"/>
              <a:buFont typeface="Courier New"/>
              <a:buNone/>
            </a:pPr>
            <a:r>
              <a:rPr b="1" lang="en" sz="1500">
                <a:solidFill>
                  <a:srgbClr val="434343"/>
                </a:solidFill>
                <a:latin typeface="Courier New"/>
                <a:ea typeface="Courier New"/>
                <a:cs typeface="Courier New"/>
                <a:sym typeface="Courier New"/>
              </a:rPr>
              <a:t>	}</a:t>
            </a:r>
            <a:endParaRPr>
              <a:solidFill>
                <a:srgbClr val="434343"/>
              </a:solidFill>
            </a:endParaRPr>
          </a:p>
          <a:p>
            <a:pPr indent="-247650" lvl="0" marL="342900" rtl="0" algn="l">
              <a:lnSpc>
                <a:spcPct val="100000"/>
              </a:lnSpc>
              <a:spcBef>
                <a:spcPts val="300"/>
              </a:spcBef>
              <a:spcAft>
                <a:spcPts val="0"/>
              </a:spcAft>
              <a:buClr>
                <a:schemeClr val="accent2"/>
              </a:buClr>
              <a:buSzPts val="1500"/>
              <a:buFont typeface="Arial"/>
              <a:buNone/>
            </a:pPr>
            <a:r>
              <a:t/>
            </a:r>
            <a:endParaRPr sz="1500"/>
          </a:p>
          <a:p>
            <a:pPr indent="-342900" lvl="0" marL="342900" rtl="0" algn="l">
              <a:lnSpc>
                <a:spcPct val="100000"/>
              </a:lnSpc>
              <a:spcBef>
                <a:spcPts val="560"/>
              </a:spcBef>
              <a:spcAft>
                <a:spcPts val="0"/>
              </a:spcAft>
              <a:buClr>
                <a:srgbClr val="FF0000"/>
              </a:buClr>
              <a:buSzPts val="2800"/>
              <a:buFont typeface="Arial"/>
              <a:buChar char="•"/>
            </a:pPr>
            <a:r>
              <a:rPr lang="en">
                <a:solidFill>
                  <a:srgbClr val="FF0000"/>
                </a:solidFill>
              </a:rPr>
              <a:t>Upper bound</a:t>
            </a:r>
            <a:r>
              <a:rPr lang="en">
                <a:solidFill>
                  <a:srgbClr val="FF0000"/>
                </a:solidFill>
                <a:latin typeface="Times New Roman"/>
                <a:ea typeface="Times New Roman"/>
                <a:cs typeface="Times New Roman"/>
                <a:sym typeface="Times New Roman"/>
              </a:rPr>
              <a:t> = </a:t>
            </a:r>
            <a:r>
              <a:rPr lang="en">
                <a:solidFill>
                  <a:srgbClr val="FF0000"/>
                </a:solidFill>
              </a:rPr>
              <a:t>O(4n) = O(n)</a:t>
            </a:r>
            <a:endParaRPr>
              <a:solidFill>
                <a:srgbClr val="FF0000"/>
              </a:solidFill>
            </a:endParaRPr>
          </a:p>
          <a:p>
            <a:pPr indent="-342900" lvl="0" marL="342900" rtl="0" algn="l">
              <a:lnSpc>
                <a:spcPct val="100000"/>
              </a:lnSpc>
              <a:spcBef>
                <a:spcPts val="560"/>
              </a:spcBef>
              <a:spcAft>
                <a:spcPts val="0"/>
              </a:spcAft>
              <a:buClr>
                <a:srgbClr val="FF0000"/>
              </a:buClr>
              <a:buSzPts val="2800"/>
              <a:buFont typeface="Arial"/>
              <a:buChar char="•"/>
            </a:pPr>
            <a:r>
              <a:rPr lang="en">
                <a:solidFill>
                  <a:srgbClr val="FF0000"/>
                </a:solidFill>
              </a:rPr>
              <a:t>Lower bound = </a:t>
            </a:r>
            <a:r>
              <a:rPr i="1" lang="en">
                <a:solidFill>
                  <a:srgbClr val="FF0000"/>
                </a:solidFill>
              </a:rPr>
              <a:t>Ω</a:t>
            </a:r>
            <a:r>
              <a:rPr lang="en">
                <a:solidFill>
                  <a:srgbClr val="FF0000"/>
                </a:solidFill>
              </a:rPr>
              <a:t>(4) = </a:t>
            </a:r>
            <a:r>
              <a:rPr i="1" lang="en">
                <a:solidFill>
                  <a:srgbClr val="FF0000"/>
                </a:solidFill>
              </a:rPr>
              <a:t>Ω</a:t>
            </a:r>
            <a:r>
              <a:rPr lang="en">
                <a:solidFill>
                  <a:srgbClr val="FF0000"/>
                </a:solidFill>
              </a:rPr>
              <a:t>(1)</a:t>
            </a:r>
            <a:endParaRPr>
              <a:solidFill>
                <a:srgbClr val="FF0000"/>
              </a:solidFill>
            </a:endParaRPr>
          </a:p>
          <a:p>
            <a:pPr indent="-342900" lvl="0" marL="342900" rtl="0" algn="l">
              <a:lnSpc>
                <a:spcPct val="100000"/>
              </a:lnSpc>
              <a:spcBef>
                <a:spcPts val="560"/>
              </a:spcBef>
              <a:spcAft>
                <a:spcPts val="0"/>
              </a:spcAft>
              <a:buClr>
                <a:schemeClr val="accent2"/>
              </a:buClr>
              <a:buSzPts val="2800"/>
              <a:buFont typeface="Arial"/>
              <a:buChar char="•"/>
            </a:pPr>
            <a:r>
              <a:rPr lang="en">
                <a:solidFill>
                  <a:srgbClr val="434343"/>
                </a:solidFill>
              </a:rPr>
              <a:t>Complexity = </a:t>
            </a:r>
            <a:r>
              <a:rPr lang="en">
                <a:solidFill>
                  <a:srgbClr val="FF0000"/>
                </a:solidFill>
              </a:rPr>
              <a:t>O(n)</a:t>
            </a:r>
            <a:endParaRPr sz="1500">
              <a:solidFill>
                <a:srgbClr val="FF0000"/>
              </a:solidFill>
            </a:endParaRPr>
          </a:p>
        </p:txBody>
      </p:sp>
      <p:sp>
        <p:nvSpPr>
          <p:cNvPr id="393" name="Google Shape;393;p3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Sequential Search</a:t>
            </a:r>
            <a:endParaRPr/>
          </a:p>
        </p:txBody>
      </p:sp>
      <p:sp>
        <p:nvSpPr>
          <p:cNvPr id="400" name="Google Shape;400;p38"/>
          <p:cNvSpPr txBox="1"/>
          <p:nvPr>
            <p:ph idx="1" type="body"/>
          </p:nvPr>
        </p:nvSpPr>
        <p:spPr>
          <a:xfrm>
            <a:off x="300925" y="972775"/>
            <a:ext cx="8229600" cy="3855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3000"/>
              <a:buFont typeface="Arial"/>
              <a:buChar char="•"/>
            </a:pPr>
            <a:r>
              <a:rPr lang="en" sz="2000">
                <a:solidFill>
                  <a:srgbClr val="434343"/>
                </a:solidFill>
              </a:rPr>
              <a:t>Given an</a:t>
            </a:r>
            <a:r>
              <a:rPr lang="en" sz="2000"/>
              <a:t> </a:t>
            </a:r>
            <a:r>
              <a:rPr lang="en" sz="2000">
                <a:solidFill>
                  <a:srgbClr val="0000FF"/>
                </a:solidFill>
              </a:rPr>
              <a:t>unsorted</a:t>
            </a:r>
            <a:r>
              <a:rPr lang="en" sz="2000"/>
              <a:t> v</a:t>
            </a:r>
            <a:r>
              <a:rPr lang="en" sz="2000">
                <a:solidFill>
                  <a:srgbClr val="434343"/>
                </a:solidFill>
              </a:rPr>
              <a:t>ector/list a[ ], find the location of element X.</a:t>
            </a:r>
            <a:endParaRPr sz="2000">
              <a:solidFill>
                <a:srgbClr val="434343"/>
              </a:solidFill>
            </a:endParaRPr>
          </a:p>
          <a:p>
            <a:pPr indent="-165100" lvl="0" marL="342900" rtl="0" algn="l">
              <a:lnSpc>
                <a:spcPct val="100000"/>
              </a:lnSpc>
              <a:spcBef>
                <a:spcPts val="560"/>
              </a:spcBef>
              <a:spcAft>
                <a:spcPts val="0"/>
              </a:spcAft>
              <a:buClr>
                <a:schemeClr val="accent2"/>
              </a:buClr>
              <a:buSzPts val="2800"/>
              <a:buFont typeface="Arial"/>
              <a:buNone/>
            </a:pPr>
            <a:r>
              <a:t/>
            </a:r>
            <a:endParaRPr sz="2000">
              <a:solidFill>
                <a:srgbClr val="434343"/>
              </a:solidFill>
            </a:endParaRPr>
          </a:p>
          <a:p>
            <a:pPr indent="-342900" lvl="0" marL="342900" rtl="0" algn="l">
              <a:lnSpc>
                <a:spcPct val="100000"/>
              </a:lnSpc>
              <a:spcBef>
                <a:spcPts val="270"/>
              </a:spcBef>
              <a:spcAft>
                <a:spcPts val="0"/>
              </a:spcAft>
              <a:buClr>
                <a:srgbClr val="0000FF"/>
              </a:buClr>
              <a:buSzPts val="1050"/>
              <a:buFont typeface="Courier New"/>
              <a:buNone/>
            </a:pPr>
            <a:r>
              <a:rPr b="1" lang="en" sz="1250">
                <a:solidFill>
                  <a:srgbClr val="0000FF"/>
                </a:solidFill>
                <a:latin typeface="Courier New"/>
                <a:ea typeface="Courier New"/>
                <a:cs typeface="Courier New"/>
                <a:sym typeface="Courier New"/>
              </a:rPr>
              <a:t>		</a:t>
            </a:r>
            <a:r>
              <a:rPr b="1" lang="en" sz="1550">
                <a:solidFill>
                  <a:srgbClr val="0000FF"/>
                </a:solidFill>
                <a:latin typeface="Courier New"/>
                <a:ea typeface="Courier New"/>
                <a:cs typeface="Courier New"/>
                <a:sym typeface="Courier New"/>
              </a:rPr>
              <a:t>for (i = 0; i &lt; n; i++) {</a:t>
            </a:r>
            <a:endParaRPr sz="2000"/>
          </a:p>
          <a:p>
            <a:pPr indent="-342900" lvl="0" marL="342900" rtl="0" algn="l">
              <a:lnSpc>
                <a:spcPct val="100000"/>
              </a:lnSpc>
              <a:spcBef>
                <a:spcPts val="270"/>
              </a:spcBef>
              <a:spcAft>
                <a:spcPts val="0"/>
              </a:spcAft>
              <a:buClr>
                <a:srgbClr val="0000FF"/>
              </a:buClr>
              <a:buSzPts val="1350"/>
              <a:buFont typeface="Courier New"/>
              <a:buNone/>
            </a:pPr>
            <a:r>
              <a:rPr b="1" lang="en" sz="1550">
                <a:solidFill>
                  <a:srgbClr val="0000FF"/>
                </a:solidFill>
                <a:latin typeface="Courier New"/>
                <a:ea typeface="Courier New"/>
                <a:cs typeface="Courier New"/>
                <a:sym typeface="Courier New"/>
              </a:rPr>
              <a:t>	    		if (a[i] == X) return true;</a:t>
            </a:r>
            <a:endParaRPr sz="2000"/>
          </a:p>
          <a:p>
            <a:pPr indent="-342900" lvl="0" marL="342900" rtl="0" algn="l">
              <a:lnSpc>
                <a:spcPct val="100000"/>
              </a:lnSpc>
              <a:spcBef>
                <a:spcPts val="270"/>
              </a:spcBef>
              <a:spcAft>
                <a:spcPts val="0"/>
              </a:spcAft>
              <a:buClr>
                <a:srgbClr val="0000FF"/>
              </a:buClr>
              <a:buSzPts val="1350"/>
              <a:buFont typeface="Courier New"/>
              <a:buNone/>
            </a:pPr>
            <a:r>
              <a:rPr b="1" lang="en" sz="1550">
                <a:solidFill>
                  <a:srgbClr val="0000FF"/>
                </a:solidFill>
                <a:latin typeface="Courier New"/>
                <a:ea typeface="Courier New"/>
                <a:cs typeface="Courier New"/>
                <a:sym typeface="Courier New"/>
              </a:rPr>
              <a:t>		}</a:t>
            </a:r>
            <a:endParaRPr sz="2000"/>
          </a:p>
          <a:p>
            <a:pPr indent="-342900" lvl="0" marL="342900" rtl="0" algn="l">
              <a:lnSpc>
                <a:spcPct val="100000"/>
              </a:lnSpc>
              <a:spcBef>
                <a:spcPts val="270"/>
              </a:spcBef>
              <a:spcAft>
                <a:spcPts val="0"/>
              </a:spcAft>
              <a:buClr>
                <a:srgbClr val="0000FF"/>
              </a:buClr>
              <a:buSzPts val="1350"/>
              <a:buFont typeface="Courier New"/>
              <a:buNone/>
            </a:pPr>
            <a:r>
              <a:rPr b="1" lang="en" sz="1550">
                <a:solidFill>
                  <a:srgbClr val="0000FF"/>
                </a:solidFill>
                <a:latin typeface="Courier New"/>
                <a:ea typeface="Courier New"/>
                <a:cs typeface="Courier New"/>
                <a:sym typeface="Courier New"/>
              </a:rPr>
              <a:t>		return false;</a:t>
            </a:r>
            <a:endParaRPr sz="2000"/>
          </a:p>
          <a:p>
            <a:pPr indent="-165100" lvl="0" marL="342900" rtl="0" algn="l">
              <a:lnSpc>
                <a:spcPct val="100000"/>
              </a:lnSpc>
              <a:spcBef>
                <a:spcPts val="560"/>
              </a:spcBef>
              <a:spcAft>
                <a:spcPts val="0"/>
              </a:spcAft>
              <a:buClr>
                <a:schemeClr val="accent2"/>
              </a:buClr>
              <a:buSzPts val="2800"/>
              <a:buFont typeface="Arial"/>
              <a:buNone/>
            </a:pPr>
            <a:r>
              <a:t/>
            </a:r>
            <a:endParaRPr sz="2000">
              <a:solidFill>
                <a:srgbClr val="0000FF"/>
              </a:solidFill>
            </a:endParaRPr>
          </a:p>
          <a:p>
            <a:pPr indent="-342900" lvl="0" marL="342900" rtl="0" algn="l">
              <a:lnSpc>
                <a:spcPct val="100000"/>
              </a:lnSpc>
              <a:spcBef>
                <a:spcPts val="560"/>
              </a:spcBef>
              <a:spcAft>
                <a:spcPts val="0"/>
              </a:spcAft>
              <a:buClr>
                <a:srgbClr val="434343"/>
              </a:buClr>
              <a:buSzPts val="3000"/>
              <a:buFont typeface="Arial"/>
              <a:buChar char="•"/>
            </a:pPr>
            <a:r>
              <a:rPr lang="en" sz="2000">
                <a:solidFill>
                  <a:srgbClr val="434343"/>
                </a:solidFill>
              </a:rPr>
              <a:t>Input size:  n = array size()</a:t>
            </a:r>
            <a:endParaRPr sz="2000">
              <a:solidFill>
                <a:srgbClr val="434343"/>
              </a:solidFill>
            </a:endParaRPr>
          </a:p>
          <a:p>
            <a:pPr indent="-342900" lvl="0" marL="342900" rtl="0" algn="l">
              <a:lnSpc>
                <a:spcPct val="100000"/>
              </a:lnSpc>
              <a:spcBef>
                <a:spcPts val="560"/>
              </a:spcBef>
              <a:spcAft>
                <a:spcPts val="0"/>
              </a:spcAft>
              <a:buClr>
                <a:srgbClr val="434343"/>
              </a:buClr>
              <a:buSzPts val="3000"/>
              <a:buFont typeface="Arial"/>
              <a:buChar char="•"/>
            </a:pPr>
            <a:r>
              <a:rPr lang="en" sz="2000">
                <a:solidFill>
                  <a:srgbClr val="434343"/>
                </a:solidFill>
              </a:rPr>
              <a:t>Complexity = O(n)</a:t>
            </a:r>
            <a:endParaRPr b="1" sz="1250">
              <a:solidFill>
                <a:srgbClr val="434343"/>
              </a:solidFill>
              <a:latin typeface="Courier New"/>
              <a:ea typeface="Courier New"/>
              <a:cs typeface="Courier New"/>
              <a:sym typeface="Courier New"/>
            </a:endParaRPr>
          </a:p>
          <a:p>
            <a:pPr indent="-342900" lvl="0" marL="342900" rtl="0" algn="l">
              <a:lnSpc>
                <a:spcPct val="100000"/>
              </a:lnSpc>
              <a:spcBef>
                <a:spcPts val="210"/>
              </a:spcBef>
              <a:spcAft>
                <a:spcPts val="0"/>
              </a:spcAft>
              <a:buClr>
                <a:schemeClr val="accent2"/>
              </a:buClr>
              <a:buSzPts val="1050"/>
              <a:buFont typeface="Arial"/>
              <a:buNone/>
            </a:pPr>
            <a:r>
              <a:t/>
            </a:r>
            <a:endParaRPr b="1" sz="1250">
              <a:solidFill>
                <a:srgbClr val="434343"/>
              </a:solidFill>
              <a:latin typeface="Courier New"/>
              <a:ea typeface="Courier New"/>
              <a:cs typeface="Courier New"/>
              <a:sym typeface="Courier New"/>
            </a:endParaRPr>
          </a:p>
        </p:txBody>
      </p:sp>
      <p:sp>
        <p:nvSpPr>
          <p:cNvPr id="401" name="Google Shape;401;p3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Glance of Algorithm</a:t>
            </a:r>
            <a:endParaRPr/>
          </a:p>
        </p:txBody>
      </p:sp>
      <p:pic>
        <p:nvPicPr>
          <p:cNvPr id="101" name="Google Shape;101;p4"/>
          <p:cNvPicPr preferRelativeResize="0"/>
          <p:nvPr/>
        </p:nvPicPr>
        <p:blipFill rotWithShape="1">
          <a:blip r:embed="rId3">
            <a:alphaModFix/>
          </a:blip>
          <a:srcRect b="0" l="0" r="0" t="0"/>
          <a:stretch/>
        </p:blipFill>
        <p:spPr>
          <a:xfrm>
            <a:off x="550925" y="825335"/>
            <a:ext cx="3686275" cy="3995251"/>
          </a:xfrm>
          <a:prstGeom prst="rect">
            <a:avLst/>
          </a:prstGeom>
          <a:noFill/>
          <a:ln>
            <a:noFill/>
          </a:ln>
        </p:spPr>
      </p:pic>
      <p:pic>
        <p:nvPicPr>
          <p:cNvPr id="102" name="Google Shape;102;p4"/>
          <p:cNvPicPr preferRelativeResize="0"/>
          <p:nvPr/>
        </p:nvPicPr>
        <p:blipFill rotWithShape="1">
          <a:blip r:embed="rId4">
            <a:alphaModFix/>
          </a:blip>
          <a:srcRect b="0" l="0" r="0" t="0"/>
          <a:stretch/>
        </p:blipFill>
        <p:spPr>
          <a:xfrm>
            <a:off x="4237203" y="1110378"/>
            <a:ext cx="4681650" cy="3115076"/>
          </a:xfrm>
          <a:prstGeom prst="rect">
            <a:avLst/>
          </a:prstGeom>
          <a:noFill/>
          <a:ln>
            <a:noFill/>
          </a:ln>
        </p:spPr>
      </p:pic>
      <p:sp>
        <p:nvSpPr>
          <p:cNvPr id="103" name="Google Shape;103;p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If-then-else Statement</a:t>
            </a:r>
            <a:endParaRPr/>
          </a:p>
        </p:txBody>
      </p:sp>
      <p:sp>
        <p:nvSpPr>
          <p:cNvPr id="408" name="Google Shape;408;p39"/>
          <p:cNvSpPr/>
          <p:nvPr/>
        </p:nvSpPr>
        <p:spPr>
          <a:xfrm>
            <a:off x="1438275" y="1460897"/>
            <a:ext cx="5545200" cy="13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if(condition)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i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else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for (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a[j] =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p:txBody>
      </p:sp>
      <p:sp>
        <p:nvSpPr>
          <p:cNvPr id="409" name="Google Shape;409;p39"/>
          <p:cNvSpPr txBox="1"/>
          <p:nvPr/>
        </p:nvSpPr>
        <p:spPr>
          <a:xfrm>
            <a:off x="1438275" y="3203341"/>
            <a:ext cx="5545200" cy="1457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34343"/>
              </a:buClr>
              <a:buSzPts val="2400"/>
              <a:buFont typeface="Arial"/>
              <a:buChar char="•"/>
            </a:pPr>
            <a:r>
              <a:rPr b="0" i="0" lang="en" sz="2400" u="none" cap="none" strike="noStrike">
                <a:solidFill>
                  <a:srgbClr val="434343"/>
                </a:solidFill>
                <a:latin typeface="Arial"/>
                <a:ea typeface="Arial"/>
                <a:cs typeface="Arial"/>
                <a:sym typeface="Arial"/>
              </a:rPr>
              <a:t>Complexity = ??</a:t>
            </a:r>
            <a:endParaRPr b="0" i="0" sz="1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None/>
            </a:pPr>
            <a:r>
              <a:rPr b="0" i="0" lang="en" sz="2400" u="none" cap="none" strike="noStrike">
                <a:solidFill>
                  <a:srgbClr val="434343"/>
                </a:solidFill>
                <a:latin typeface="Arial"/>
                <a:ea typeface="Arial"/>
                <a:cs typeface="Arial"/>
                <a:sym typeface="Arial"/>
              </a:rPr>
              <a:t>= O(1) + max ( O(1), O(N)) </a:t>
            </a:r>
            <a:endParaRPr b="0" i="0" sz="1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None/>
            </a:pPr>
            <a:r>
              <a:rPr b="0" i="0" lang="en" sz="2400" u="none" cap="none" strike="noStrike">
                <a:solidFill>
                  <a:srgbClr val="434343"/>
                </a:solidFill>
                <a:latin typeface="Arial"/>
                <a:ea typeface="Arial"/>
                <a:cs typeface="Arial"/>
                <a:sym typeface="Arial"/>
              </a:rPr>
              <a:t>= O(1) + O(N)</a:t>
            </a:r>
            <a:endParaRPr b="0" i="0" sz="1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chemeClr val="accent2"/>
              </a:buClr>
              <a:buSzPts val="2400"/>
              <a:buFont typeface="Arial"/>
              <a:buNone/>
            </a:pPr>
            <a:r>
              <a:rPr b="0" i="0" lang="en" sz="2400" u="none" cap="none" strike="noStrike">
                <a:solidFill>
                  <a:srgbClr val="434343"/>
                </a:solidFill>
                <a:latin typeface="Arial"/>
                <a:ea typeface="Arial"/>
                <a:cs typeface="Arial"/>
                <a:sym typeface="Arial"/>
              </a:rPr>
              <a:t>= O(N)</a:t>
            </a:r>
            <a:endParaRPr b="0" i="0" sz="1400" u="none" cap="none" strike="noStrike">
              <a:solidFill>
                <a:srgbClr val="434343"/>
              </a:solidFill>
              <a:latin typeface="Arial"/>
              <a:ea typeface="Arial"/>
              <a:cs typeface="Arial"/>
              <a:sym typeface="Arial"/>
            </a:endParaRPr>
          </a:p>
        </p:txBody>
      </p:sp>
      <p:sp>
        <p:nvSpPr>
          <p:cNvPr id="410" name="Google Shape;410;p3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0"/>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Consecutive Statements</a:t>
            </a:r>
            <a:endParaRPr/>
          </a:p>
        </p:txBody>
      </p:sp>
      <p:sp>
        <p:nvSpPr>
          <p:cNvPr id="417" name="Google Shape;417;p40"/>
          <p:cNvSpPr/>
          <p:nvPr/>
        </p:nvSpPr>
        <p:spPr>
          <a:xfrm>
            <a:off x="1600200" y="1328738"/>
            <a:ext cx="5715000" cy="2549100"/>
          </a:xfrm>
          <a:prstGeom prst="rect">
            <a:avLst/>
          </a:prstGeom>
          <a:noFill/>
          <a:ln>
            <a:noFill/>
          </a:ln>
        </p:spPr>
        <p:txBody>
          <a:bodyPr anchorCtr="0" anchor="t" bIns="45700" lIns="91425" spcFirstLastPara="1" rIns="91425" wrap="square" tIns="45700">
            <a:noAutofit/>
          </a:bodyPr>
          <a:lstStyle/>
          <a:p>
            <a:pPr indent="-161925" lvl="0" marL="257175" marR="0" rtl="0" algn="l">
              <a:lnSpc>
                <a:spcPct val="100000"/>
              </a:lnSpc>
              <a:spcBef>
                <a:spcPts val="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161925" lvl="0" marL="257175" marR="0" rtl="0" algn="l">
              <a:lnSpc>
                <a:spcPct val="100000"/>
              </a:lnSpc>
              <a:spcBef>
                <a:spcPts val="300"/>
              </a:spcBef>
              <a:spcAft>
                <a:spcPts val="0"/>
              </a:spcAft>
              <a:buClr>
                <a:schemeClr val="dk1"/>
              </a:buClr>
              <a:buSzPts val="1500"/>
              <a:buFont typeface="Arial"/>
              <a:buNone/>
            </a:pPr>
            <a:r>
              <a:t/>
            </a:r>
            <a:endParaRPr b="0" i="0" sz="1500" u="none" cap="none" strike="noStrike">
              <a:solidFill>
                <a:schemeClr val="dk1"/>
              </a:solidFill>
              <a:latin typeface="Arial"/>
              <a:ea typeface="Arial"/>
              <a:cs typeface="Arial"/>
              <a:sym typeface="Arial"/>
            </a:endParaRPr>
          </a:p>
          <a:p>
            <a:pPr indent="-257175" lvl="0" marL="257175" marR="0" rtl="0" algn="l">
              <a:lnSpc>
                <a:spcPct val="100000"/>
              </a:lnSpc>
              <a:spcBef>
                <a:spcPts val="300"/>
              </a:spcBef>
              <a:spcAft>
                <a:spcPts val="0"/>
              </a:spcAft>
              <a:buClr>
                <a:srgbClr val="000000"/>
              </a:buClr>
              <a:buSzPts val="1500"/>
              <a:buFont typeface="Arial"/>
              <a:buNone/>
            </a:pPr>
            <a:br>
              <a:rPr b="0" i="0" lang="en" sz="1500" u="none" cap="none" strike="noStrike">
                <a:solidFill>
                  <a:srgbClr val="FF0000"/>
                </a:solidFill>
                <a:latin typeface="Arial"/>
                <a:ea typeface="Arial"/>
                <a:cs typeface="Arial"/>
                <a:sym typeface="Arial"/>
              </a:rPr>
            </a:br>
            <a:endParaRPr b="0" i="0" sz="1500" u="none" cap="none" strike="noStrike">
              <a:solidFill>
                <a:srgbClr val="FF0000"/>
              </a:solidFill>
              <a:latin typeface="Arial"/>
              <a:ea typeface="Arial"/>
              <a:cs typeface="Arial"/>
              <a:sym typeface="Arial"/>
            </a:endParaRPr>
          </a:p>
        </p:txBody>
      </p:sp>
      <p:sp>
        <p:nvSpPr>
          <p:cNvPr id="418" name="Google Shape;418;p40"/>
          <p:cNvSpPr/>
          <p:nvPr/>
        </p:nvSpPr>
        <p:spPr>
          <a:xfrm>
            <a:off x="1831975" y="1328738"/>
            <a:ext cx="4629300" cy="131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for (j = 0; j &lt; n; ++j)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 3 atomics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for (j = 0; j &lt; n; ++j)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	// 5 atomics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419" name="Google Shape;419;p40"/>
          <p:cNvSpPr/>
          <p:nvPr/>
        </p:nvSpPr>
        <p:spPr>
          <a:xfrm>
            <a:off x="1441150" y="3269375"/>
            <a:ext cx="6840300" cy="1426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434343"/>
              </a:buClr>
              <a:buSzPts val="2400"/>
              <a:buFont typeface="Arial"/>
              <a:buChar char="•"/>
            </a:pPr>
            <a:r>
              <a:rPr b="0" i="0" lang="en" sz="2400" u="none" cap="none" strike="noStrike">
                <a:solidFill>
                  <a:srgbClr val="434343"/>
                </a:solidFill>
                <a:latin typeface="Arial"/>
                <a:ea typeface="Arial"/>
                <a:cs typeface="Arial"/>
                <a:sym typeface="Arial"/>
              </a:rPr>
              <a:t>Add the complexity of consecutive statements</a:t>
            </a:r>
            <a:endParaRPr b="0" i="0" sz="2400" u="none" cap="none" strike="noStrike">
              <a:solidFill>
                <a:srgbClr val="434343"/>
              </a:solidFill>
              <a:latin typeface="Arial"/>
              <a:ea typeface="Arial"/>
              <a:cs typeface="Arial"/>
              <a:sym typeface="Arial"/>
            </a:endParaRPr>
          </a:p>
          <a:p>
            <a:pPr indent="-342900" lvl="0" marL="342900" marR="0" rtl="0" algn="l">
              <a:lnSpc>
                <a:spcPct val="100000"/>
              </a:lnSpc>
              <a:spcBef>
                <a:spcPts val="480"/>
              </a:spcBef>
              <a:spcAft>
                <a:spcPts val="0"/>
              </a:spcAft>
              <a:buClr>
                <a:srgbClr val="434343"/>
              </a:buClr>
              <a:buSzPts val="2400"/>
              <a:buFont typeface="Arial"/>
              <a:buChar char="•"/>
            </a:pPr>
            <a:r>
              <a:rPr b="0" i="0" lang="en" sz="2400" u="none" cap="none" strike="noStrike">
                <a:solidFill>
                  <a:srgbClr val="434343"/>
                </a:solidFill>
                <a:latin typeface="Arial"/>
                <a:ea typeface="Arial"/>
                <a:cs typeface="Arial"/>
                <a:sym typeface="Arial"/>
              </a:rPr>
              <a:t>Complexity = O(3n + 5n) = O(n) </a:t>
            </a:r>
            <a:endParaRPr b="0" i="0" sz="1400" u="none" cap="none" strike="noStrike">
              <a:solidFill>
                <a:srgbClr val="434343"/>
              </a:solidFill>
              <a:latin typeface="Arial"/>
              <a:ea typeface="Arial"/>
              <a:cs typeface="Arial"/>
              <a:sym typeface="Arial"/>
            </a:endParaRPr>
          </a:p>
        </p:txBody>
      </p:sp>
      <p:sp>
        <p:nvSpPr>
          <p:cNvPr id="420" name="Google Shape;420;p4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1"/>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Nested Loop Statements </a:t>
            </a:r>
            <a:endParaRPr/>
          </a:p>
        </p:txBody>
      </p:sp>
      <p:sp>
        <p:nvSpPr>
          <p:cNvPr id="427" name="Google Shape;427;p41"/>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
                <a:solidFill>
                  <a:schemeClr val="dk1"/>
                </a:solidFill>
              </a:rPr>
              <a:t>Analyze such statements inside out</a:t>
            </a:r>
            <a:endParaRPr/>
          </a:p>
          <a:p>
            <a:pPr indent="-342900" lvl="0" marL="342900" rtl="0" algn="l">
              <a:lnSpc>
                <a:spcPct val="100000"/>
              </a:lnSpc>
              <a:spcBef>
                <a:spcPts val="300"/>
              </a:spcBef>
              <a:spcAft>
                <a:spcPts val="0"/>
              </a:spcAft>
              <a:buClr>
                <a:schemeClr val="accent2"/>
              </a:buClr>
              <a:buSzPts val="1500"/>
              <a:buFont typeface="Arial"/>
              <a:buNone/>
            </a:pPr>
            <a:r>
              <a:t/>
            </a:r>
            <a:endParaRPr b="1" sz="1500">
              <a:solidFill>
                <a:schemeClr val="dk1"/>
              </a:solidFill>
              <a:latin typeface="Courier New"/>
              <a:ea typeface="Courier New"/>
              <a:cs typeface="Courier New"/>
              <a:sym typeface="Courier New"/>
            </a:endParaRPr>
          </a:p>
          <a:p>
            <a:pPr indent="-342900" lvl="0" marL="342900" rtl="0" algn="l">
              <a:lnSpc>
                <a:spcPct val="100000"/>
              </a:lnSpc>
              <a:spcBef>
                <a:spcPts val="480"/>
              </a:spcBef>
              <a:spcAft>
                <a:spcPts val="0"/>
              </a:spcAft>
              <a:buClr>
                <a:schemeClr val="dk1"/>
              </a:buClr>
              <a:buSzPts val="1500"/>
              <a:buFont typeface="Courier New"/>
              <a:buNone/>
            </a:pPr>
            <a:r>
              <a:rPr b="1" lang="en" sz="1500">
                <a:solidFill>
                  <a:schemeClr val="dk1"/>
                </a:solidFill>
                <a:latin typeface="Courier New"/>
                <a:ea typeface="Courier New"/>
                <a:cs typeface="Courier New"/>
                <a:sym typeface="Courier New"/>
              </a:rPr>
              <a:t>		</a:t>
            </a:r>
            <a:r>
              <a:rPr b="1" lang="en" sz="2400">
                <a:solidFill>
                  <a:schemeClr val="dk1"/>
                </a:solidFill>
                <a:latin typeface="Courier New"/>
                <a:ea typeface="Courier New"/>
                <a:cs typeface="Courier New"/>
                <a:sym typeface="Courier New"/>
              </a:rPr>
              <a:t>for (j = 0; j &lt; n; ++j) {</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 2 atomics</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for (k = 0; k &lt; n; ++k) {</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 3 atomics</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a:t>
            </a:r>
            <a:endParaRPr/>
          </a:p>
          <a:p>
            <a:pPr indent="-342900" lvl="0" marL="342900" rtl="0" algn="l">
              <a:lnSpc>
                <a:spcPct val="100000"/>
              </a:lnSpc>
              <a:spcBef>
                <a:spcPts val="480"/>
              </a:spcBef>
              <a:spcAft>
                <a:spcPts val="0"/>
              </a:spcAft>
              <a:buClr>
                <a:schemeClr val="dk1"/>
              </a:buClr>
              <a:buSzPts val="2400"/>
              <a:buFont typeface="Courier New"/>
              <a:buNone/>
            </a:pPr>
            <a:r>
              <a:rPr b="1" lang="en" sz="2400">
                <a:solidFill>
                  <a:schemeClr val="dk1"/>
                </a:solidFill>
                <a:latin typeface="Courier New"/>
                <a:ea typeface="Courier New"/>
                <a:cs typeface="Courier New"/>
                <a:sym typeface="Courier New"/>
              </a:rPr>
              <a:t>		}</a:t>
            </a:r>
            <a:endParaRPr>
              <a:solidFill>
                <a:schemeClr val="dk1"/>
              </a:solidFill>
            </a:endParaRPr>
          </a:p>
          <a:p>
            <a:pPr indent="-342900" lvl="0" marL="342900" rtl="0" algn="l">
              <a:lnSpc>
                <a:spcPct val="100000"/>
              </a:lnSpc>
              <a:spcBef>
                <a:spcPts val="560"/>
              </a:spcBef>
              <a:spcAft>
                <a:spcPts val="0"/>
              </a:spcAft>
              <a:buClr>
                <a:schemeClr val="accent2"/>
              </a:buClr>
              <a:buSzPts val="3500"/>
              <a:buFont typeface="Arial"/>
              <a:buChar char="•"/>
            </a:pPr>
            <a:r>
              <a:rPr lang="en" sz="2500"/>
              <a:t>Complexity = (2 + 3n)n = O(n^2)</a:t>
            </a:r>
            <a:endParaRPr sz="2500"/>
          </a:p>
        </p:txBody>
      </p:sp>
      <p:sp>
        <p:nvSpPr>
          <p:cNvPr id="428" name="Google Shape;428;p41"/>
          <p:cNvSpPr/>
          <p:nvPr/>
        </p:nvSpPr>
        <p:spPr>
          <a:xfrm>
            <a:off x="261675" y="4018925"/>
            <a:ext cx="4913700" cy="699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429" name="Google Shape;429;p4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type="title"/>
          </p:nvPr>
        </p:nvSpPr>
        <p:spPr>
          <a:xfrm>
            <a:off x="341313" y="3159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36" name="Google Shape;436;p42"/>
          <p:cNvSpPr txBox="1"/>
          <p:nvPr>
            <p:ph idx="1" type="body"/>
          </p:nvPr>
        </p:nvSpPr>
        <p:spPr>
          <a:xfrm>
            <a:off x="341313" y="13223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900">
                <a:solidFill>
                  <a:schemeClr val="dk1"/>
                </a:solidFill>
                <a:latin typeface="Courier New"/>
                <a:ea typeface="Courier New"/>
                <a:cs typeface="Courier New"/>
                <a:sym typeface="Courier New"/>
              </a:rPr>
              <a:t>a = b;</a:t>
            </a:r>
            <a:endParaRPr b="1" sz="2300"/>
          </a:p>
          <a:p>
            <a:pPr indent="-165100" lvl="0" marL="342900" rtl="0" algn="l">
              <a:lnSpc>
                <a:spcPct val="100000"/>
              </a:lnSpc>
              <a:spcBef>
                <a:spcPts val="560"/>
              </a:spcBef>
              <a:spcAft>
                <a:spcPts val="0"/>
              </a:spcAft>
              <a:buClr>
                <a:schemeClr val="accent2"/>
              </a:buClr>
              <a:buSzPts val="2800"/>
              <a:buFont typeface="Arial"/>
              <a:buNone/>
            </a:pPr>
            <a:r>
              <a:t/>
            </a:r>
            <a:endParaRPr b="1" sz="2300">
              <a:solidFill>
                <a:schemeClr val="dk1"/>
              </a:solidFill>
            </a:endParaRPr>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p>
        </p:txBody>
      </p:sp>
      <p:sp>
        <p:nvSpPr>
          <p:cNvPr id="437" name="Google Shape;437;p42"/>
          <p:cNvSpPr txBox="1"/>
          <p:nvPr/>
        </p:nvSpPr>
        <p:spPr>
          <a:xfrm>
            <a:off x="795776" y="3580475"/>
            <a:ext cx="4291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O(1)</a:t>
            </a:r>
            <a:endParaRPr b="0" i="0" sz="2400" u="none" cap="none" strike="noStrike">
              <a:solidFill>
                <a:srgbClr val="434343"/>
              </a:solidFill>
              <a:latin typeface="Arial"/>
              <a:ea typeface="Arial"/>
              <a:cs typeface="Arial"/>
              <a:sym typeface="Arial"/>
            </a:endParaRPr>
          </a:p>
        </p:txBody>
      </p:sp>
      <p:sp>
        <p:nvSpPr>
          <p:cNvPr id="438" name="Google Shape;438;p4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3"/>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45" name="Google Shape;445;p43"/>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800"/>
              <a:buFont typeface="Arial"/>
              <a:buNone/>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300">
                <a:solidFill>
                  <a:schemeClr val="dk1"/>
                </a:solidFill>
                <a:latin typeface="Courier New"/>
                <a:ea typeface="Courier New"/>
                <a:cs typeface="Courier New"/>
                <a:sym typeface="Courier New"/>
              </a:rPr>
              <a:t>sum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(i=1; i &lt;=n; i++)</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 += n;</a:t>
            </a:r>
            <a:endParaRPr b="1" sz="2300"/>
          </a:p>
          <a:p>
            <a:pPr indent="-165100" lvl="0" marL="342900" rtl="0" algn="l">
              <a:lnSpc>
                <a:spcPct val="100000"/>
              </a:lnSpc>
              <a:spcBef>
                <a:spcPts val="560"/>
              </a:spcBef>
              <a:spcAft>
                <a:spcPts val="0"/>
              </a:spcAft>
              <a:buClr>
                <a:schemeClr val="accent2"/>
              </a:buClr>
              <a:buSzPts val="2800"/>
              <a:buFont typeface="Arial"/>
              <a:buNone/>
            </a:pPr>
            <a:r>
              <a:t/>
            </a:r>
            <a:endParaRPr b="1" sz="2300">
              <a:solidFill>
                <a:schemeClr val="dk1"/>
              </a:solidFill>
            </a:endParaRPr>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p>
        </p:txBody>
      </p:sp>
      <p:sp>
        <p:nvSpPr>
          <p:cNvPr id="446" name="Google Shape;446;p43"/>
          <p:cNvSpPr txBox="1"/>
          <p:nvPr/>
        </p:nvSpPr>
        <p:spPr>
          <a:xfrm>
            <a:off x="1071154" y="3655692"/>
            <a:ext cx="2743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a:t>
            </a:r>
            <a:endParaRPr b="0" i="0" sz="2400" u="none" cap="none" strike="noStrike">
              <a:solidFill>
                <a:srgbClr val="434343"/>
              </a:solidFill>
              <a:latin typeface="Arial"/>
              <a:ea typeface="Arial"/>
              <a:cs typeface="Arial"/>
              <a:sym typeface="Arial"/>
            </a:endParaRPr>
          </a:p>
        </p:txBody>
      </p:sp>
      <p:sp>
        <p:nvSpPr>
          <p:cNvPr id="447" name="Google Shape;447;p4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4"/>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54" name="Google Shape;454;p44"/>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300">
                <a:solidFill>
                  <a:schemeClr val="dk1"/>
                </a:solidFill>
                <a:latin typeface="Courier New"/>
                <a:ea typeface="Courier New"/>
                <a:cs typeface="Courier New"/>
                <a:sym typeface="Courier New"/>
              </a:rPr>
              <a:t>sum1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(i=1; i&lt;=n; i++)</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j&lt;=n;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sum1++;</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 </a:t>
            </a:r>
            <a:endParaRPr b="1" sz="2300"/>
          </a:p>
        </p:txBody>
      </p:sp>
      <p:sp>
        <p:nvSpPr>
          <p:cNvPr id="455" name="Google Shape;455;p44"/>
          <p:cNvSpPr txBox="1"/>
          <p:nvPr/>
        </p:nvSpPr>
        <p:spPr>
          <a:xfrm>
            <a:off x="1124929" y="3655708"/>
            <a:ext cx="2743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O(n^2)</a:t>
            </a:r>
            <a:endParaRPr b="0" i="0" sz="1800" u="none" cap="none" strike="noStrike">
              <a:solidFill>
                <a:srgbClr val="434343"/>
              </a:solidFill>
              <a:latin typeface="Arial"/>
              <a:ea typeface="Arial"/>
              <a:cs typeface="Arial"/>
              <a:sym typeface="Arial"/>
            </a:endParaRPr>
          </a:p>
        </p:txBody>
      </p:sp>
      <p:sp>
        <p:nvSpPr>
          <p:cNvPr id="456" name="Google Shape;456;p4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5"/>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62" name="Google Shape;462;p45"/>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r>
              <a:rPr b="1" lang="en" sz="2300">
                <a:solidFill>
                  <a:schemeClr val="dk1"/>
                </a:solidFill>
                <a:latin typeface="Courier New"/>
                <a:ea typeface="Courier New"/>
                <a:cs typeface="Courier New"/>
                <a:sym typeface="Courier New"/>
              </a:rPr>
              <a:t> </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(i=1; i&lt;=n; i++)</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j&lt;=i;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solidFill>
                <a:schemeClr val="dk1"/>
              </a:solidFill>
            </a:endParaRPr>
          </a:p>
        </p:txBody>
      </p:sp>
      <p:sp>
        <p:nvSpPr>
          <p:cNvPr id="463" name="Google Shape;463;p45"/>
          <p:cNvSpPr txBox="1"/>
          <p:nvPr/>
        </p:nvSpPr>
        <p:spPr>
          <a:xfrm>
            <a:off x="988928" y="3802484"/>
            <a:ext cx="3056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O(n^2)</a:t>
            </a:r>
            <a:endParaRPr b="0" i="0" sz="1800" u="none" cap="none" strike="noStrike">
              <a:solidFill>
                <a:srgbClr val="434343"/>
              </a:solidFill>
              <a:latin typeface="Arial"/>
              <a:ea typeface="Arial"/>
              <a:cs typeface="Arial"/>
              <a:sym typeface="Arial"/>
            </a:endParaRPr>
          </a:p>
        </p:txBody>
      </p:sp>
      <p:sp>
        <p:nvSpPr>
          <p:cNvPr id="464" name="Google Shape;464;p4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6"/>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71" name="Google Shape;471;p46"/>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b="1" lang="en">
                <a:solidFill>
                  <a:schemeClr val="dk1"/>
                </a:solidFill>
              </a:rPr>
              <a:t>Code:</a:t>
            </a:r>
            <a:endParaRPr b="1"/>
          </a:p>
          <a:p>
            <a:pPr indent="0" lvl="0" marL="254000" rtl="0" algn="l">
              <a:lnSpc>
                <a:spcPct val="100000"/>
              </a:lnSpc>
              <a:spcBef>
                <a:spcPts val="0"/>
              </a:spcBef>
              <a:spcAft>
                <a:spcPts val="0"/>
              </a:spcAft>
              <a:buSzPts val="1400"/>
              <a:buNone/>
            </a:pPr>
            <a:r>
              <a:rPr b="1" lang="en" sz="2300">
                <a:solidFill>
                  <a:schemeClr val="dk1"/>
                </a:solidFill>
                <a:latin typeface="Courier New"/>
                <a:ea typeface="Courier New"/>
                <a:cs typeface="Courier New"/>
                <a:sym typeface="Courier New"/>
              </a:rPr>
              <a:t>sum = 0;</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for (j=1; j&lt;=n; j++)</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for (i=1; i&lt;=j; i++)</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sum++;</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for (k=0; k&lt;n; k++)</a:t>
            </a:r>
            <a:endParaRPr b="1" sz="1700"/>
          </a:p>
          <a:p>
            <a:pPr indent="0" lvl="0" marL="0" rtl="0" algn="l">
              <a:lnSpc>
                <a:spcPct val="100000"/>
              </a:lnSpc>
              <a:spcBef>
                <a:spcPts val="480"/>
              </a:spcBef>
              <a:spcAft>
                <a:spcPts val="0"/>
              </a:spcAft>
              <a:buClr>
                <a:schemeClr val="dk1"/>
              </a:buClr>
              <a:buSzPts val="2400"/>
              <a:buFont typeface="Courier New"/>
              <a:buNone/>
            </a:pPr>
            <a:r>
              <a:rPr b="1" lang="en" sz="2300">
                <a:solidFill>
                  <a:schemeClr val="dk1"/>
                </a:solidFill>
                <a:latin typeface="Courier New"/>
                <a:ea typeface="Courier New"/>
                <a:cs typeface="Courier New"/>
                <a:sym typeface="Courier New"/>
              </a:rPr>
              <a:t>		A[k] = k;</a:t>
            </a:r>
            <a:endParaRPr b="1" sz="4300">
              <a:solidFill>
                <a:schemeClr val="dk1"/>
              </a:solidFill>
            </a:endParaRPr>
          </a:p>
          <a:p>
            <a:pPr indent="-342900" lvl="0" marL="342900" rtl="0" algn="l">
              <a:lnSpc>
                <a:spcPct val="100000"/>
              </a:lnSpc>
              <a:spcBef>
                <a:spcPts val="560"/>
              </a:spcBef>
              <a:spcAft>
                <a:spcPts val="0"/>
              </a:spcAft>
              <a:buClr>
                <a:schemeClr val="dk1"/>
              </a:buClr>
              <a:buSzPts val="2800"/>
              <a:buFont typeface="Arial"/>
              <a:buChar char="•"/>
            </a:pPr>
            <a:r>
              <a:rPr b="1" lang="en">
                <a:solidFill>
                  <a:schemeClr val="dk1"/>
                </a:solidFill>
              </a:rPr>
              <a:t>Complexity:</a:t>
            </a:r>
            <a:endParaRPr b="1"/>
          </a:p>
        </p:txBody>
      </p:sp>
      <p:sp>
        <p:nvSpPr>
          <p:cNvPr id="472" name="Google Shape;472;p46"/>
          <p:cNvSpPr txBox="1"/>
          <p:nvPr/>
        </p:nvSpPr>
        <p:spPr>
          <a:xfrm>
            <a:off x="1112585" y="4262341"/>
            <a:ext cx="3193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O(n^2)</a:t>
            </a:r>
            <a:endParaRPr b="0" i="0" sz="1800" u="none" cap="none" strike="noStrike">
              <a:solidFill>
                <a:srgbClr val="434343"/>
              </a:solidFill>
              <a:latin typeface="Arial"/>
              <a:ea typeface="Arial"/>
              <a:cs typeface="Arial"/>
              <a:sym typeface="Arial"/>
            </a:endParaRPr>
          </a:p>
        </p:txBody>
      </p:sp>
      <p:sp>
        <p:nvSpPr>
          <p:cNvPr id="473" name="Google Shape;473;p4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7"/>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80" name="Google Shape;480;p47"/>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endParaRPr b="1" sz="2300"/>
          </a:p>
          <a:p>
            <a:pPr indent="0" lvl="0" marL="0" rtl="0" algn="l">
              <a:lnSpc>
                <a:spcPct val="100000"/>
              </a:lnSpc>
              <a:spcBef>
                <a:spcPts val="560"/>
              </a:spcBef>
              <a:spcAft>
                <a:spcPts val="0"/>
              </a:spcAft>
              <a:buClr>
                <a:schemeClr val="dk1"/>
              </a:buClr>
              <a:buSzPts val="2800"/>
              <a:buFont typeface="Arial"/>
              <a:buNone/>
            </a:pPr>
            <a:r>
              <a:rPr b="1" lang="en" sz="2300">
                <a:solidFill>
                  <a:schemeClr val="dk1"/>
                </a:solidFill>
              </a:rPr>
              <a:t>	</a:t>
            </a:r>
            <a:r>
              <a:rPr b="1" lang="en" sz="2300">
                <a:solidFill>
                  <a:schemeClr val="dk1"/>
                </a:solidFill>
                <a:latin typeface="Courier New"/>
                <a:ea typeface="Courier New"/>
                <a:cs typeface="Courier New"/>
                <a:sym typeface="Courier New"/>
              </a:rPr>
              <a:t>sum1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(k=1; k&lt;=n; k*=2)</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j&lt;=n;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sum1++;</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 </a:t>
            </a:r>
            <a:endParaRPr b="1" sz="2300"/>
          </a:p>
        </p:txBody>
      </p:sp>
      <p:sp>
        <p:nvSpPr>
          <p:cNvPr id="481" name="Google Shape;481;p47"/>
          <p:cNvSpPr txBox="1"/>
          <p:nvPr/>
        </p:nvSpPr>
        <p:spPr>
          <a:xfrm>
            <a:off x="1042643" y="3655702"/>
            <a:ext cx="2743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O(nlogn)</a:t>
            </a:r>
            <a:endParaRPr b="0" i="0" sz="1800" u="none" cap="none" strike="noStrike">
              <a:solidFill>
                <a:srgbClr val="434343"/>
              </a:solidFill>
              <a:latin typeface="Arial"/>
              <a:ea typeface="Arial"/>
              <a:cs typeface="Arial"/>
              <a:sym typeface="Arial"/>
            </a:endParaRPr>
          </a:p>
        </p:txBody>
      </p:sp>
      <p:sp>
        <p:nvSpPr>
          <p:cNvPr id="482" name="Google Shape;482;p4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a:t>
            </a:r>
            <a:endParaRPr/>
          </a:p>
        </p:txBody>
      </p:sp>
      <p:sp>
        <p:nvSpPr>
          <p:cNvPr id="489" name="Google Shape;489;p48"/>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3300"/>
              <a:buFont typeface="Arial"/>
              <a:buChar char="•"/>
            </a:pPr>
            <a:r>
              <a:rPr b="1" lang="en" sz="2300">
                <a:solidFill>
                  <a:schemeClr val="dk1"/>
                </a:solidFill>
              </a:rPr>
              <a:t>Code:</a:t>
            </a:r>
            <a:r>
              <a:rPr b="1" lang="en" sz="2300">
                <a:solidFill>
                  <a:schemeClr val="dk1"/>
                </a:solidFill>
                <a:latin typeface="Courier New"/>
                <a:ea typeface="Courier New"/>
                <a:cs typeface="Courier New"/>
                <a:sym typeface="Courier New"/>
              </a:rPr>
              <a:t> </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 = 0;</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(k=1; k&lt;=n; k*=2)</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for (j=1; j&lt;=k; j++)</a:t>
            </a:r>
            <a:endParaRPr b="1" sz="2300"/>
          </a:p>
          <a:p>
            <a:pPr indent="0" lvl="0" marL="0" rtl="0" algn="l">
              <a:lnSpc>
                <a:spcPct val="100000"/>
              </a:lnSpc>
              <a:spcBef>
                <a:spcPts val="560"/>
              </a:spcBef>
              <a:spcAft>
                <a:spcPts val="0"/>
              </a:spcAft>
              <a:buClr>
                <a:schemeClr val="dk1"/>
              </a:buClr>
              <a:buSzPts val="2800"/>
              <a:buFont typeface="Courier New"/>
              <a:buNone/>
            </a:pPr>
            <a:r>
              <a:rPr b="1" lang="en" sz="2300">
                <a:solidFill>
                  <a:schemeClr val="dk1"/>
                </a:solidFill>
                <a:latin typeface="Courier New"/>
                <a:ea typeface="Courier New"/>
                <a:cs typeface="Courier New"/>
                <a:sym typeface="Courier New"/>
              </a:rPr>
              <a:t>			sum2++;</a:t>
            </a:r>
            <a:endParaRPr b="1" sz="2300"/>
          </a:p>
          <a:p>
            <a:pPr indent="-342900" lvl="0" marL="342900" rtl="0" algn="l">
              <a:lnSpc>
                <a:spcPct val="100000"/>
              </a:lnSpc>
              <a:spcBef>
                <a:spcPts val="560"/>
              </a:spcBef>
              <a:spcAft>
                <a:spcPts val="0"/>
              </a:spcAft>
              <a:buClr>
                <a:schemeClr val="dk1"/>
              </a:buClr>
              <a:buSzPts val="3300"/>
              <a:buFont typeface="Arial"/>
              <a:buChar char="•"/>
            </a:pPr>
            <a:r>
              <a:rPr b="1" lang="en" sz="2300">
                <a:solidFill>
                  <a:schemeClr val="dk1"/>
                </a:solidFill>
              </a:rPr>
              <a:t>Complexity:</a:t>
            </a:r>
            <a:endParaRPr b="1" sz="2300">
              <a:solidFill>
                <a:schemeClr val="dk1"/>
              </a:solidFill>
            </a:endParaRPr>
          </a:p>
        </p:txBody>
      </p:sp>
      <p:sp>
        <p:nvSpPr>
          <p:cNvPr id="490" name="Google Shape;490;p48"/>
          <p:cNvSpPr txBox="1"/>
          <p:nvPr/>
        </p:nvSpPr>
        <p:spPr>
          <a:xfrm>
            <a:off x="2631460" y="3077121"/>
            <a:ext cx="4781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 sz="2400" u="none" cap="none" strike="noStrike">
                <a:solidFill>
                  <a:srgbClr val="434343"/>
                </a:solidFill>
                <a:latin typeface="Arial"/>
                <a:ea typeface="Arial"/>
                <a:cs typeface="Arial"/>
                <a:sym typeface="Arial"/>
              </a:rPr>
              <a:t>O(n)</a:t>
            </a:r>
            <a:endParaRPr b="0" i="0" sz="1800" u="none" cap="none" strike="noStrike">
              <a:solidFill>
                <a:srgbClr val="434343"/>
              </a:solidFill>
              <a:latin typeface="Arial"/>
              <a:ea typeface="Arial"/>
              <a:cs typeface="Arial"/>
              <a:sym typeface="Arial"/>
            </a:endParaRPr>
          </a:p>
        </p:txBody>
      </p:sp>
      <p:sp>
        <p:nvSpPr>
          <p:cNvPr id="491" name="Google Shape;491;p4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pic>
        <p:nvPicPr>
          <p:cNvPr id="492" name="Google Shape;492;p48"/>
          <p:cNvPicPr preferRelativeResize="0"/>
          <p:nvPr/>
        </p:nvPicPr>
        <p:blipFill rotWithShape="1">
          <a:blip r:embed="rId3">
            <a:alphaModFix/>
          </a:blip>
          <a:srcRect b="0" l="0" r="0" t="0"/>
          <a:stretch/>
        </p:blipFill>
        <p:spPr>
          <a:xfrm>
            <a:off x="1582936" y="3846890"/>
            <a:ext cx="4238448" cy="1052525"/>
          </a:xfrm>
          <a:prstGeom prst="rect">
            <a:avLst/>
          </a:prstGeom>
          <a:noFill/>
          <a:ln>
            <a:noFill/>
          </a:ln>
        </p:spPr>
      </p:pic>
      <p:pic>
        <p:nvPicPr>
          <p:cNvPr id="493" name="Google Shape;493;p48"/>
          <p:cNvPicPr preferRelativeResize="0"/>
          <p:nvPr/>
        </p:nvPicPr>
        <p:blipFill rotWithShape="1">
          <a:blip r:embed="rId4">
            <a:alphaModFix/>
          </a:blip>
          <a:srcRect b="0" l="0" r="0" t="0"/>
          <a:stretch/>
        </p:blipFill>
        <p:spPr>
          <a:xfrm>
            <a:off x="6004024" y="3903713"/>
            <a:ext cx="2017726" cy="93889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5"/>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Specifications</a:t>
            </a:r>
            <a:endParaRPr>
              <a:solidFill>
                <a:schemeClr val="dk1"/>
              </a:solidFill>
              <a:latin typeface="Arial"/>
              <a:ea typeface="Arial"/>
              <a:cs typeface="Arial"/>
              <a:sym typeface="Arial"/>
            </a:endParaRPr>
          </a:p>
        </p:txBody>
      </p:sp>
      <p:sp>
        <p:nvSpPr>
          <p:cNvPr id="110" name="Google Shape;110;p5"/>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Input</a:t>
            </a:r>
            <a:r>
              <a:rPr b="1" lang="en" sz="2000">
                <a:solidFill>
                  <a:srgbClr val="FF0000"/>
                </a:solidFill>
              </a:rPr>
              <a:t> -</a:t>
            </a:r>
            <a:r>
              <a:rPr b="1" lang="en" sz="2000"/>
              <a:t> </a:t>
            </a:r>
            <a:r>
              <a:rPr lang="en" sz="2000"/>
              <a:t> </a:t>
            </a:r>
            <a:r>
              <a:rPr lang="en" sz="2000">
                <a:solidFill>
                  <a:srgbClr val="434343"/>
                </a:solidFill>
              </a:rPr>
              <a:t>Every Algorithm must take zero or more number of input values from external.</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Output</a:t>
            </a:r>
            <a:r>
              <a:rPr b="1" lang="en" sz="2000">
                <a:solidFill>
                  <a:srgbClr val="FF0000"/>
                </a:solidFill>
              </a:rPr>
              <a:t> -</a:t>
            </a:r>
            <a:r>
              <a:rPr b="1" lang="en" sz="2000"/>
              <a:t> </a:t>
            </a:r>
            <a:r>
              <a:rPr lang="en" sz="2000">
                <a:solidFill>
                  <a:srgbClr val="434343"/>
                </a:solidFill>
              </a:rPr>
              <a:t>Every Algorithm must produce an output as result.</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Definiteness</a:t>
            </a:r>
            <a:r>
              <a:rPr lang="en" sz="2000">
                <a:solidFill>
                  <a:srgbClr val="FF0000"/>
                </a:solidFill>
              </a:rPr>
              <a:t> -</a:t>
            </a:r>
            <a:r>
              <a:rPr lang="en" sz="2000"/>
              <a:t> </a:t>
            </a:r>
            <a:r>
              <a:rPr lang="en" sz="2000">
                <a:solidFill>
                  <a:srgbClr val="434343"/>
                </a:solidFill>
              </a:rPr>
              <a:t>Every statement/instruction in an algorithm must be clear and unambiguous (only one interpretation)</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Finiteness </a:t>
            </a:r>
            <a:r>
              <a:rPr b="1" lang="en" sz="2000">
                <a:solidFill>
                  <a:srgbClr val="FF0000"/>
                </a:solidFill>
                <a:latin typeface="Corsiva"/>
                <a:ea typeface="Corsiva"/>
                <a:cs typeface="Corsiva"/>
                <a:sym typeface="Corsiva"/>
              </a:rPr>
              <a:t>-</a:t>
            </a:r>
            <a:r>
              <a:rPr b="1" lang="en" sz="2000"/>
              <a:t> </a:t>
            </a:r>
            <a:r>
              <a:rPr b="1" lang="en" sz="2000">
                <a:solidFill>
                  <a:srgbClr val="434343"/>
                </a:solidFill>
              </a:rPr>
              <a:t> </a:t>
            </a:r>
            <a:r>
              <a:rPr lang="en" sz="2000">
                <a:solidFill>
                  <a:srgbClr val="434343"/>
                </a:solidFill>
              </a:rPr>
              <a:t>For all different cases, the algorithm must produce result within a finite number of steps.</a:t>
            </a:r>
            <a:endParaRPr sz="2000">
              <a:solidFill>
                <a:srgbClr val="434343"/>
              </a:solidFill>
            </a:endParaRPr>
          </a:p>
          <a:p>
            <a:pPr indent="-254000" lvl="0" marL="254000" rtl="0" algn="l">
              <a:lnSpc>
                <a:spcPct val="115000"/>
              </a:lnSpc>
              <a:spcBef>
                <a:spcPts val="400"/>
              </a:spcBef>
              <a:spcAft>
                <a:spcPts val="0"/>
              </a:spcAft>
              <a:buClr>
                <a:srgbClr val="FF0000"/>
              </a:buClr>
              <a:buSzPts val="2300"/>
              <a:buFont typeface="Corsiva"/>
              <a:buChar char="●"/>
            </a:pPr>
            <a:r>
              <a:rPr lang="en" sz="2000">
                <a:solidFill>
                  <a:srgbClr val="FF0000"/>
                </a:solidFill>
                <a:latin typeface="Corsiva"/>
                <a:ea typeface="Corsiva"/>
                <a:cs typeface="Corsiva"/>
                <a:sym typeface="Corsiva"/>
              </a:rPr>
              <a:t>Effectiveness</a:t>
            </a:r>
            <a:r>
              <a:rPr lang="en" sz="2000">
                <a:solidFill>
                  <a:srgbClr val="FF0000"/>
                </a:solidFill>
              </a:rPr>
              <a:t> </a:t>
            </a:r>
            <a:r>
              <a:rPr b="1" lang="en" sz="2000">
                <a:solidFill>
                  <a:srgbClr val="FF0000"/>
                </a:solidFill>
              </a:rPr>
              <a:t>-</a:t>
            </a:r>
            <a:r>
              <a:rPr b="1" lang="en" sz="2000"/>
              <a:t> </a:t>
            </a:r>
            <a:r>
              <a:rPr lang="en" sz="2000">
                <a:solidFill>
                  <a:srgbClr val="434343"/>
                </a:solidFill>
              </a:rPr>
              <a:t>Every Instruction must be basic enough to be carried out and it also must be feasible.</a:t>
            </a:r>
            <a:endParaRPr sz="2000">
              <a:solidFill>
                <a:srgbClr val="434343"/>
              </a:solidFill>
            </a:endParaRPr>
          </a:p>
        </p:txBody>
      </p:sp>
      <p:sp>
        <p:nvSpPr>
          <p:cNvPr id="111" name="Google Shape;111;p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98" name="Shape 498"/>
        <p:cNvGrpSpPr/>
        <p:nvPr/>
      </p:nvGrpSpPr>
      <p:grpSpPr>
        <a:xfrm>
          <a:off x="0" y="0"/>
          <a:ext cx="0" cy="0"/>
          <a:chOff x="0" y="0"/>
          <a:chExt cx="0" cy="0"/>
        </a:xfrm>
      </p:grpSpPr>
      <p:sp>
        <p:nvSpPr>
          <p:cNvPr id="499" name="Google Shape;499;p49"/>
          <p:cNvSpPr txBox="1"/>
          <p:nvPr>
            <p:ph type="title"/>
          </p:nvPr>
        </p:nvSpPr>
        <p:spPr>
          <a:xfrm>
            <a:off x="341313" y="240029"/>
            <a:ext cx="8229600" cy="8925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Classifying functions by their</a:t>
            </a:r>
            <a:br>
              <a:rPr lang="en"/>
            </a:br>
            <a:r>
              <a:rPr lang="en"/>
              <a:t>Asymptotic Growth Rates </a:t>
            </a:r>
            <a:endParaRPr/>
          </a:p>
        </p:txBody>
      </p:sp>
      <p:sp>
        <p:nvSpPr>
          <p:cNvPr id="500" name="Google Shape;500;p49"/>
          <p:cNvSpPr txBox="1"/>
          <p:nvPr>
            <p:ph idx="1" type="body"/>
          </p:nvPr>
        </p:nvSpPr>
        <p:spPr>
          <a:xfrm>
            <a:off x="350838" y="1448753"/>
            <a:ext cx="8229600" cy="3269700"/>
          </a:xfrm>
          <a:prstGeom prst="rect">
            <a:avLst/>
          </a:prstGeom>
          <a:noFill/>
          <a:ln>
            <a:noFill/>
          </a:ln>
        </p:spPr>
        <p:txBody>
          <a:bodyPr anchorCtr="0" anchor="t" bIns="34275" lIns="68575" spcFirstLastPara="1" rIns="68575" wrap="square" tIns="34275">
            <a:normAutofit/>
          </a:bodyPr>
          <a:lstStyle/>
          <a:p>
            <a:pPr indent="-381000" lvl="0" marL="381000" rtl="0" algn="l">
              <a:lnSpc>
                <a:spcPct val="115000"/>
              </a:lnSpc>
              <a:spcBef>
                <a:spcPts val="0"/>
              </a:spcBef>
              <a:spcAft>
                <a:spcPts val="0"/>
              </a:spcAft>
              <a:buClr>
                <a:schemeClr val="accent2"/>
              </a:buClr>
              <a:buSzPts val="2800"/>
              <a:buFont typeface="Arial"/>
              <a:buAutoNum type="arabicPeriod"/>
            </a:pPr>
            <a:r>
              <a:rPr lang="en" sz="2500">
                <a:solidFill>
                  <a:srgbClr val="FF0000"/>
                </a:solidFill>
              </a:rPr>
              <a:t>O(g(n)), Big-Oh</a:t>
            </a:r>
            <a:r>
              <a:rPr lang="en" sz="2500"/>
              <a:t> of g of n, the </a:t>
            </a:r>
            <a:r>
              <a:rPr lang="en" sz="2500">
                <a:solidFill>
                  <a:srgbClr val="3333FF"/>
                </a:solidFill>
              </a:rPr>
              <a:t>Asymptotic Upper Bound</a:t>
            </a:r>
            <a:endParaRPr sz="2500">
              <a:solidFill>
                <a:srgbClr val="3333FF"/>
              </a:solidFill>
            </a:endParaRPr>
          </a:p>
          <a:p>
            <a:pPr indent="-381000" lvl="0" marL="381000" rtl="0" algn="l">
              <a:lnSpc>
                <a:spcPct val="115000"/>
              </a:lnSpc>
              <a:spcBef>
                <a:spcPts val="400"/>
              </a:spcBef>
              <a:spcAft>
                <a:spcPts val="0"/>
              </a:spcAft>
              <a:buClr>
                <a:schemeClr val="accent2"/>
              </a:buClr>
              <a:buSzPts val="2800"/>
              <a:buFont typeface="Arial"/>
              <a:buAutoNum type="arabicPeriod"/>
            </a:pPr>
            <a:r>
              <a:rPr lang="en" sz="2500">
                <a:solidFill>
                  <a:srgbClr val="FF0000"/>
                </a:solidFill>
                <a:latin typeface="Noto Sans Symbols"/>
                <a:ea typeface="Noto Sans Symbols"/>
                <a:cs typeface="Noto Sans Symbols"/>
                <a:sym typeface="Noto Sans Symbols"/>
              </a:rPr>
              <a:t>Θ</a:t>
            </a:r>
            <a:r>
              <a:rPr lang="en" sz="2500">
                <a:solidFill>
                  <a:srgbClr val="FF0000"/>
                </a:solidFill>
              </a:rPr>
              <a:t>(g(n)), Theta</a:t>
            </a:r>
            <a:r>
              <a:rPr lang="en" sz="2500"/>
              <a:t> of g of n, the </a:t>
            </a:r>
            <a:r>
              <a:rPr lang="en" sz="2500">
                <a:solidFill>
                  <a:srgbClr val="3333FF"/>
                </a:solidFill>
              </a:rPr>
              <a:t>Asymptotic Tight Bound</a:t>
            </a:r>
            <a:r>
              <a:rPr lang="en" sz="2500"/>
              <a:t> </a:t>
            </a:r>
            <a:endParaRPr sz="2500"/>
          </a:p>
          <a:p>
            <a:pPr indent="-381000" lvl="0" marL="381000" rtl="0" algn="l">
              <a:lnSpc>
                <a:spcPct val="115000"/>
              </a:lnSpc>
              <a:spcBef>
                <a:spcPts val="400"/>
              </a:spcBef>
              <a:spcAft>
                <a:spcPts val="0"/>
              </a:spcAft>
              <a:buClr>
                <a:schemeClr val="accent2"/>
              </a:buClr>
              <a:buSzPts val="2800"/>
              <a:buFont typeface="Arial"/>
              <a:buAutoNum type="arabicPeriod"/>
            </a:pPr>
            <a:r>
              <a:rPr lang="en" sz="2500">
                <a:solidFill>
                  <a:srgbClr val="FF0000"/>
                </a:solidFill>
                <a:latin typeface="Noto Sans Symbols"/>
                <a:ea typeface="Noto Sans Symbols"/>
                <a:cs typeface="Noto Sans Symbols"/>
                <a:sym typeface="Noto Sans Symbols"/>
              </a:rPr>
              <a:t>Ω</a:t>
            </a:r>
            <a:r>
              <a:rPr lang="en" sz="2500">
                <a:solidFill>
                  <a:srgbClr val="FF0000"/>
                </a:solidFill>
              </a:rPr>
              <a:t>(g(n)), Omega</a:t>
            </a:r>
            <a:r>
              <a:rPr lang="en" sz="2500"/>
              <a:t> of g of n, the </a:t>
            </a:r>
            <a:r>
              <a:rPr lang="en" sz="2500">
                <a:solidFill>
                  <a:srgbClr val="3333FF"/>
                </a:solidFill>
              </a:rPr>
              <a:t>Asymptotic Lower Bound</a:t>
            </a:r>
            <a:endParaRPr sz="2500">
              <a:solidFill>
                <a:srgbClr val="3333FF"/>
              </a:solidFill>
            </a:endParaRPr>
          </a:p>
        </p:txBody>
      </p:sp>
      <p:sp>
        <p:nvSpPr>
          <p:cNvPr id="501" name="Google Shape;501;p4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0"/>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a:t>
            </a:r>
            <a:endParaRPr/>
          </a:p>
        </p:txBody>
      </p:sp>
      <p:sp>
        <p:nvSpPr>
          <p:cNvPr id="507" name="Google Shape;507;p50"/>
          <p:cNvSpPr txBox="1"/>
          <p:nvPr>
            <p:ph idx="1" type="body"/>
          </p:nvPr>
        </p:nvSpPr>
        <p:spPr>
          <a:xfrm>
            <a:off x="350838" y="910829"/>
            <a:ext cx="41226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DD0111"/>
              </a:buClr>
              <a:buSzPts val="2400"/>
              <a:buFont typeface="Corsiva"/>
              <a:buChar char="•"/>
            </a:pPr>
            <a:r>
              <a:rPr lang="en" sz="2400">
                <a:solidFill>
                  <a:srgbClr val="DD0111"/>
                </a:solidFill>
                <a:latin typeface="Corsiva"/>
                <a:ea typeface="Corsiva"/>
                <a:cs typeface="Corsiva"/>
                <a:sym typeface="Corsiva"/>
              </a:rPr>
              <a:t>O-notation</a:t>
            </a:r>
            <a:endParaRPr>
              <a:solidFill>
                <a:srgbClr val="DD0111"/>
              </a:solidFill>
            </a:endParaRPr>
          </a:p>
          <a:p>
            <a:pPr indent="-190500" lvl="0" marL="342900" rtl="0" algn="l">
              <a:lnSpc>
                <a:spcPct val="100000"/>
              </a:lnSpc>
              <a:spcBef>
                <a:spcPts val="480"/>
              </a:spcBef>
              <a:spcAft>
                <a:spcPts val="0"/>
              </a:spcAft>
              <a:buClr>
                <a:schemeClr val="accent2"/>
              </a:buClr>
              <a:buSzPts val="2400"/>
              <a:buFont typeface="Arial"/>
              <a:buNone/>
            </a:pPr>
            <a:r>
              <a:t/>
            </a:r>
            <a:endParaRPr sz="2400"/>
          </a:p>
        </p:txBody>
      </p:sp>
      <p:pic>
        <p:nvPicPr>
          <p:cNvPr id="508" name="Google Shape;508;p50"/>
          <p:cNvPicPr preferRelativeResize="0"/>
          <p:nvPr/>
        </p:nvPicPr>
        <p:blipFill rotWithShape="1">
          <a:blip r:embed="rId3">
            <a:alphaModFix/>
          </a:blip>
          <a:srcRect b="0" l="0" r="0" t="0"/>
          <a:stretch/>
        </p:blipFill>
        <p:spPr>
          <a:xfrm>
            <a:off x="739775" y="1302551"/>
            <a:ext cx="6729687" cy="3807600"/>
          </a:xfrm>
          <a:prstGeom prst="rect">
            <a:avLst/>
          </a:prstGeom>
          <a:noFill/>
          <a:ln>
            <a:noFill/>
          </a:ln>
        </p:spPr>
      </p:pic>
      <p:sp>
        <p:nvSpPr>
          <p:cNvPr id="509" name="Google Shape;509;p50"/>
          <p:cNvSpPr/>
          <p:nvPr/>
        </p:nvSpPr>
        <p:spPr>
          <a:xfrm>
            <a:off x="4448325" y="1917035"/>
            <a:ext cx="4122600" cy="28014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accent2"/>
              </a:buClr>
              <a:buSzPts val="2400"/>
              <a:buFont typeface="Arial"/>
              <a:buNone/>
            </a:pPr>
            <a:r>
              <a:t/>
            </a:r>
            <a:endParaRPr b="0" i="0" sz="2400" u="none" cap="none" strike="noStrike">
              <a:solidFill>
                <a:schemeClr val="accent2"/>
              </a:solidFill>
              <a:latin typeface="Corsiva"/>
              <a:ea typeface="Corsiva"/>
              <a:cs typeface="Corsiva"/>
              <a:sym typeface="Corsiva"/>
            </a:endParaRPr>
          </a:p>
        </p:txBody>
      </p:sp>
      <p:sp>
        <p:nvSpPr>
          <p:cNvPr id="510" name="Google Shape;510;p50"/>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6"/>
          <p:cNvSpPr txBox="1"/>
          <p:nvPr>
            <p:ph idx="12" type="sldNum"/>
          </p:nvPr>
        </p:nvSpPr>
        <p:spPr>
          <a:xfrm>
            <a:off x="6553200" y="3598664"/>
            <a:ext cx="2133600" cy="1824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
        <p:nvSpPr>
          <p:cNvPr id="516" name="Google Shape;516;p56"/>
          <p:cNvSpPr txBox="1"/>
          <p:nvPr>
            <p:ph idx="1" type="body"/>
          </p:nvPr>
        </p:nvSpPr>
        <p:spPr>
          <a:xfrm>
            <a:off x="341313" y="1030497"/>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434343"/>
              </a:buClr>
              <a:buSzPts val="2400"/>
              <a:buFont typeface="Arial"/>
              <a:buChar char="•"/>
            </a:pPr>
            <a:r>
              <a:rPr lang="en" sz="2400">
                <a:solidFill>
                  <a:srgbClr val="434343"/>
                </a:solidFill>
              </a:rPr>
              <a:t>Note 30</a:t>
            </a:r>
            <a:r>
              <a:rPr i="1" lang="en" sz="2400">
                <a:solidFill>
                  <a:srgbClr val="434343"/>
                </a:solidFill>
              </a:rPr>
              <a:t>n</a:t>
            </a:r>
            <a:r>
              <a:rPr lang="en" sz="2400">
                <a:solidFill>
                  <a:srgbClr val="434343"/>
                </a:solidFill>
              </a:rPr>
              <a:t>+8 isn</a:t>
            </a:r>
            <a:r>
              <a:rPr lang="en" sz="2400">
                <a:solidFill>
                  <a:srgbClr val="434343"/>
                </a:solidFill>
                <a:latin typeface="Times New Roman"/>
                <a:ea typeface="Times New Roman"/>
                <a:cs typeface="Times New Roman"/>
                <a:sym typeface="Times New Roman"/>
              </a:rPr>
              <a:t>’</a:t>
            </a:r>
            <a:r>
              <a:rPr lang="en" sz="2400">
                <a:solidFill>
                  <a:srgbClr val="434343"/>
                </a:solidFill>
              </a:rPr>
              <a:t>t</a:t>
            </a:r>
            <a:br>
              <a:rPr lang="en" sz="2400">
                <a:solidFill>
                  <a:srgbClr val="434343"/>
                </a:solidFill>
              </a:rPr>
            </a:br>
            <a:r>
              <a:rPr lang="en" sz="2400">
                <a:solidFill>
                  <a:srgbClr val="434343"/>
                </a:solidFill>
              </a:rPr>
              <a:t>less than </a:t>
            </a:r>
            <a:r>
              <a:rPr i="1" lang="en" sz="2400">
                <a:solidFill>
                  <a:srgbClr val="434343"/>
                </a:solidFill>
              </a:rPr>
              <a:t>n</a:t>
            </a:r>
            <a:br>
              <a:rPr lang="en" sz="2400">
                <a:solidFill>
                  <a:srgbClr val="434343"/>
                </a:solidFill>
              </a:rPr>
            </a:br>
            <a:r>
              <a:rPr i="1" lang="en" sz="2400">
                <a:solidFill>
                  <a:srgbClr val="434343"/>
                </a:solidFill>
              </a:rPr>
              <a:t>anywhere </a:t>
            </a:r>
            <a:r>
              <a:rPr lang="en" sz="2400">
                <a:solidFill>
                  <a:srgbClr val="434343"/>
                </a:solidFill>
              </a:rPr>
              <a:t>(</a:t>
            </a:r>
            <a:r>
              <a:rPr i="1" lang="en" sz="2400">
                <a:solidFill>
                  <a:srgbClr val="434343"/>
                </a:solidFill>
              </a:rPr>
              <a:t>n</a:t>
            </a:r>
            <a:r>
              <a:rPr lang="en" sz="2400">
                <a:solidFill>
                  <a:srgbClr val="434343"/>
                </a:solidFill>
              </a:rPr>
              <a:t>&gt;0).</a:t>
            </a:r>
            <a:endParaRPr>
              <a:solidFill>
                <a:srgbClr val="434343"/>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It isn</a:t>
            </a:r>
            <a:r>
              <a:rPr lang="en" sz="2400">
                <a:solidFill>
                  <a:srgbClr val="434343"/>
                </a:solidFill>
                <a:latin typeface="Times New Roman"/>
                <a:ea typeface="Times New Roman"/>
                <a:cs typeface="Times New Roman"/>
                <a:sym typeface="Times New Roman"/>
              </a:rPr>
              <a:t>’</a:t>
            </a:r>
            <a:r>
              <a:rPr lang="en" sz="2400">
                <a:solidFill>
                  <a:srgbClr val="434343"/>
                </a:solidFill>
              </a:rPr>
              <a:t>t even</a:t>
            </a:r>
            <a:br>
              <a:rPr lang="en" sz="2400">
                <a:solidFill>
                  <a:srgbClr val="434343"/>
                </a:solidFill>
              </a:rPr>
            </a:br>
            <a:r>
              <a:rPr lang="en" sz="2400">
                <a:solidFill>
                  <a:srgbClr val="434343"/>
                </a:solidFill>
              </a:rPr>
              <a:t>less than 31</a:t>
            </a:r>
            <a:r>
              <a:rPr i="1" lang="en" sz="2400">
                <a:solidFill>
                  <a:srgbClr val="434343"/>
                </a:solidFill>
              </a:rPr>
              <a:t>n</a:t>
            </a:r>
            <a:br>
              <a:rPr lang="en" sz="2400">
                <a:solidFill>
                  <a:srgbClr val="434343"/>
                </a:solidFill>
              </a:rPr>
            </a:br>
            <a:r>
              <a:rPr i="1" lang="en" sz="2400">
                <a:solidFill>
                  <a:srgbClr val="434343"/>
                </a:solidFill>
              </a:rPr>
              <a:t>everywhere</a:t>
            </a:r>
            <a:r>
              <a:rPr lang="en" sz="2400">
                <a:solidFill>
                  <a:srgbClr val="434343"/>
                </a:solidFill>
              </a:rPr>
              <a:t>.</a:t>
            </a:r>
            <a:endParaRPr>
              <a:solidFill>
                <a:srgbClr val="434343"/>
              </a:solidFill>
            </a:endParaRPr>
          </a:p>
          <a:p>
            <a:pPr indent="-342900" lvl="0" marL="342900" rtl="0" algn="l">
              <a:lnSpc>
                <a:spcPct val="100000"/>
              </a:lnSpc>
              <a:spcBef>
                <a:spcPts val="480"/>
              </a:spcBef>
              <a:spcAft>
                <a:spcPts val="0"/>
              </a:spcAft>
              <a:buClr>
                <a:srgbClr val="434343"/>
              </a:buClr>
              <a:buSzPts val="2400"/>
              <a:buFont typeface="Arial"/>
              <a:buChar char="•"/>
            </a:pPr>
            <a:r>
              <a:rPr lang="en" sz="2400">
                <a:solidFill>
                  <a:srgbClr val="434343"/>
                </a:solidFill>
              </a:rPr>
              <a:t>But it </a:t>
            </a:r>
            <a:r>
              <a:rPr i="1" lang="en" sz="2400">
                <a:solidFill>
                  <a:srgbClr val="434343"/>
                </a:solidFill>
              </a:rPr>
              <a:t>is</a:t>
            </a:r>
            <a:r>
              <a:rPr lang="en" sz="2400">
                <a:solidFill>
                  <a:srgbClr val="434343"/>
                </a:solidFill>
              </a:rPr>
              <a:t> less than</a:t>
            </a:r>
            <a:br>
              <a:rPr lang="en" sz="2400">
                <a:solidFill>
                  <a:srgbClr val="434343"/>
                </a:solidFill>
              </a:rPr>
            </a:br>
            <a:r>
              <a:rPr lang="en" sz="2400">
                <a:solidFill>
                  <a:srgbClr val="434343"/>
                </a:solidFill>
              </a:rPr>
              <a:t>31</a:t>
            </a:r>
            <a:r>
              <a:rPr i="1" lang="en" sz="2400">
                <a:solidFill>
                  <a:srgbClr val="434343"/>
                </a:solidFill>
              </a:rPr>
              <a:t>n</a:t>
            </a:r>
            <a:r>
              <a:rPr lang="en" sz="2400">
                <a:solidFill>
                  <a:srgbClr val="434343"/>
                </a:solidFill>
              </a:rPr>
              <a:t> </a:t>
            </a:r>
            <a:r>
              <a:rPr lang="en" sz="2400" u="sng">
                <a:solidFill>
                  <a:srgbClr val="434343"/>
                </a:solidFill>
              </a:rPr>
              <a:t>everywhere to</a:t>
            </a:r>
            <a:br>
              <a:rPr lang="en" sz="2400" u="sng">
                <a:solidFill>
                  <a:srgbClr val="434343"/>
                </a:solidFill>
              </a:rPr>
            </a:br>
            <a:r>
              <a:rPr lang="en" sz="2400" u="sng">
                <a:solidFill>
                  <a:srgbClr val="434343"/>
                </a:solidFill>
              </a:rPr>
              <a:t>the right of </a:t>
            </a:r>
            <a:r>
              <a:rPr i="1" lang="en" sz="2400" u="sng">
                <a:solidFill>
                  <a:srgbClr val="434343"/>
                </a:solidFill>
              </a:rPr>
              <a:t>n</a:t>
            </a:r>
            <a:r>
              <a:rPr lang="en" sz="2400" u="sng">
                <a:solidFill>
                  <a:srgbClr val="434343"/>
                </a:solidFill>
              </a:rPr>
              <a:t>=8</a:t>
            </a:r>
            <a:r>
              <a:rPr lang="en" sz="2400">
                <a:solidFill>
                  <a:srgbClr val="434343"/>
                </a:solidFill>
              </a:rPr>
              <a:t>. </a:t>
            </a:r>
            <a:endParaRPr>
              <a:solidFill>
                <a:srgbClr val="434343"/>
              </a:solidFill>
            </a:endParaRPr>
          </a:p>
        </p:txBody>
      </p:sp>
      <p:grpSp>
        <p:nvGrpSpPr>
          <p:cNvPr id="517" name="Google Shape;517;p56"/>
          <p:cNvGrpSpPr/>
          <p:nvPr/>
        </p:nvGrpSpPr>
        <p:grpSpPr>
          <a:xfrm>
            <a:off x="5045075" y="1614488"/>
            <a:ext cx="1965325" cy="2814638"/>
            <a:chOff x="3178" y="1356"/>
            <a:chExt cx="1238" cy="2364"/>
          </a:xfrm>
        </p:grpSpPr>
        <p:sp>
          <p:nvSpPr>
            <p:cNvPr id="518" name="Google Shape;518;p56"/>
            <p:cNvSpPr/>
            <p:nvPr/>
          </p:nvSpPr>
          <p:spPr>
            <a:xfrm>
              <a:off x="3216" y="1440"/>
              <a:ext cx="1200" cy="2100"/>
            </a:xfrm>
            <a:prstGeom prst="rect">
              <a:avLst/>
            </a:prstGeom>
            <a:solidFill>
              <a:srgbClr val="FFCC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519" name="Google Shape;519;p56"/>
            <p:cNvCxnSpPr/>
            <p:nvPr/>
          </p:nvCxnSpPr>
          <p:spPr>
            <a:xfrm rot="10800000">
              <a:off x="3216" y="1356"/>
              <a:ext cx="0" cy="2100"/>
            </a:xfrm>
            <a:prstGeom prst="straightConnector1">
              <a:avLst/>
            </a:prstGeom>
            <a:noFill/>
            <a:ln cap="flat" cmpd="sng" w="38100">
              <a:solidFill>
                <a:srgbClr val="FF0000"/>
              </a:solidFill>
              <a:prstDash val="solid"/>
              <a:round/>
              <a:headEnd len="sm" w="sm" type="none"/>
              <a:tailEnd len="sm" w="sm" type="none"/>
            </a:ln>
          </p:spPr>
        </p:cxnSp>
        <p:sp>
          <p:nvSpPr>
            <p:cNvPr id="520" name="Google Shape;520;p56"/>
            <p:cNvSpPr txBox="1"/>
            <p:nvPr/>
          </p:nvSpPr>
          <p:spPr>
            <a:xfrm>
              <a:off x="3178" y="3120"/>
              <a:ext cx="900" cy="6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2400"/>
                <a:buFont typeface="Times New Roman"/>
                <a:buNone/>
              </a:pPr>
              <a:r>
                <a:rPr b="0" i="1" lang="en" sz="2400" u="none" cap="none" strike="noStrike">
                  <a:solidFill>
                    <a:srgbClr val="FF0000"/>
                  </a:solidFill>
                  <a:latin typeface="Times New Roman"/>
                  <a:ea typeface="Times New Roman"/>
                  <a:cs typeface="Times New Roman"/>
                  <a:sym typeface="Times New Roman"/>
                </a:rPr>
                <a:t>n&gt;n</a:t>
              </a:r>
              <a:r>
                <a:rPr b="0" baseline="-25000" i="1" lang="en" sz="2400" u="none" cap="none" strike="noStrike">
                  <a:solidFill>
                    <a:srgbClr val="FF0000"/>
                  </a:solidFill>
                  <a:latin typeface="Times New Roman"/>
                  <a:ea typeface="Times New Roman"/>
                  <a:cs typeface="Times New Roman"/>
                  <a:sym typeface="Times New Roman"/>
                </a:rPr>
                <a:t>0</a:t>
              </a:r>
              <a:r>
                <a:rPr b="0" i="0" lang="en" sz="2400" u="none" cap="none" strike="noStrike">
                  <a:solidFill>
                    <a:srgbClr val="FF0000"/>
                  </a:solidFill>
                  <a:latin typeface="Times New Roman"/>
                  <a:ea typeface="Times New Roman"/>
                  <a:cs typeface="Times New Roman"/>
                  <a:sym typeface="Times New Roman"/>
                </a:rPr>
                <a:t>=8 →</a:t>
              </a:r>
              <a:endParaRPr b="0" i="0" sz="2400" u="none" cap="none" strike="noStrike">
                <a:solidFill>
                  <a:schemeClr val="dk1"/>
                </a:solidFill>
                <a:latin typeface="Times New Roman"/>
                <a:ea typeface="Times New Roman"/>
                <a:cs typeface="Times New Roman"/>
                <a:sym typeface="Times New Roman"/>
              </a:endParaRPr>
            </a:p>
          </p:txBody>
        </p:sp>
      </p:grpSp>
      <p:sp>
        <p:nvSpPr>
          <p:cNvPr id="521" name="Google Shape;521;p56"/>
          <p:cNvSpPr txBox="1"/>
          <p:nvPr>
            <p:ph type="title"/>
          </p:nvPr>
        </p:nvSpPr>
        <p:spPr>
          <a:xfrm>
            <a:off x="341313" y="2392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Big-O example, graphically</a:t>
            </a:r>
            <a:endParaRPr/>
          </a:p>
        </p:txBody>
      </p:sp>
      <p:cxnSp>
        <p:nvCxnSpPr>
          <p:cNvPr id="522" name="Google Shape;522;p56"/>
          <p:cNvCxnSpPr/>
          <p:nvPr/>
        </p:nvCxnSpPr>
        <p:spPr>
          <a:xfrm rot="10800000">
            <a:off x="4267200" y="1714500"/>
            <a:ext cx="0" cy="2400300"/>
          </a:xfrm>
          <a:prstGeom prst="straightConnector1">
            <a:avLst/>
          </a:prstGeom>
          <a:noFill/>
          <a:ln cap="flat" cmpd="sng" w="38100">
            <a:solidFill>
              <a:schemeClr val="dk1"/>
            </a:solidFill>
            <a:prstDash val="solid"/>
            <a:round/>
            <a:headEnd len="sm" w="sm" type="none"/>
            <a:tailEnd len="sm" w="sm" type="none"/>
          </a:ln>
        </p:spPr>
      </p:cxnSp>
      <p:cxnSp>
        <p:nvCxnSpPr>
          <p:cNvPr id="523" name="Google Shape;523;p56"/>
          <p:cNvCxnSpPr/>
          <p:nvPr/>
        </p:nvCxnSpPr>
        <p:spPr>
          <a:xfrm>
            <a:off x="4267200" y="4114800"/>
            <a:ext cx="2971800" cy="0"/>
          </a:xfrm>
          <a:prstGeom prst="straightConnector1">
            <a:avLst/>
          </a:prstGeom>
          <a:noFill/>
          <a:ln cap="flat" cmpd="sng" w="38100">
            <a:solidFill>
              <a:schemeClr val="dk1"/>
            </a:solidFill>
            <a:prstDash val="solid"/>
            <a:round/>
            <a:headEnd len="sm" w="sm" type="none"/>
            <a:tailEnd len="sm" w="sm" type="none"/>
          </a:ln>
        </p:spPr>
      </p:cxnSp>
      <p:cxnSp>
        <p:nvCxnSpPr>
          <p:cNvPr id="524" name="Google Shape;524;p56"/>
          <p:cNvCxnSpPr/>
          <p:nvPr/>
        </p:nvCxnSpPr>
        <p:spPr>
          <a:xfrm flipH="1" rot="10800000">
            <a:off x="4267200" y="1714500"/>
            <a:ext cx="2209800" cy="2171700"/>
          </a:xfrm>
          <a:prstGeom prst="straightConnector1">
            <a:avLst/>
          </a:prstGeom>
          <a:noFill/>
          <a:ln cap="flat" cmpd="sng" w="38100">
            <a:solidFill>
              <a:schemeClr val="dk1"/>
            </a:solidFill>
            <a:prstDash val="solid"/>
            <a:round/>
            <a:headEnd len="sm" w="sm" type="none"/>
            <a:tailEnd len="sm" w="sm" type="none"/>
          </a:ln>
        </p:spPr>
      </p:cxnSp>
      <p:sp>
        <p:nvSpPr>
          <p:cNvPr id="525" name="Google Shape;525;p56"/>
          <p:cNvSpPr txBox="1"/>
          <p:nvPr/>
        </p:nvSpPr>
        <p:spPr>
          <a:xfrm>
            <a:off x="4876800" y="4114800"/>
            <a:ext cx="20574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Increasing </a:t>
            </a:r>
            <a:r>
              <a:rPr b="0" i="1" lang="en" sz="2400" u="none" cap="none" strike="noStrike">
                <a:solidFill>
                  <a:schemeClr val="dk1"/>
                </a:solidFill>
                <a:latin typeface="Times New Roman"/>
                <a:ea typeface="Times New Roman"/>
                <a:cs typeface="Times New Roman"/>
                <a:sym typeface="Times New Roman"/>
              </a:rPr>
              <a:t>n </a:t>
            </a:r>
            <a:r>
              <a:rPr b="0" i="0" lang="en" sz="24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
        <p:nvSpPr>
          <p:cNvPr id="526" name="Google Shape;526;p56"/>
          <p:cNvSpPr txBox="1"/>
          <p:nvPr/>
        </p:nvSpPr>
        <p:spPr>
          <a:xfrm rot="-5400000">
            <a:off x="3209850" y="2600307"/>
            <a:ext cx="2031300" cy="831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Value of function →</a:t>
            </a:r>
            <a:endParaRPr b="0" i="0" sz="2400" u="none" cap="none" strike="noStrike">
              <a:solidFill>
                <a:schemeClr val="dk1"/>
              </a:solidFill>
              <a:latin typeface="Times New Roman"/>
              <a:ea typeface="Times New Roman"/>
              <a:cs typeface="Times New Roman"/>
              <a:sym typeface="Times New Roman"/>
            </a:endParaRPr>
          </a:p>
        </p:txBody>
      </p:sp>
      <p:cxnSp>
        <p:nvCxnSpPr>
          <p:cNvPr id="527" name="Google Shape;527;p56"/>
          <p:cNvCxnSpPr/>
          <p:nvPr/>
        </p:nvCxnSpPr>
        <p:spPr>
          <a:xfrm flipH="1" rot="10800000">
            <a:off x="4267200" y="2971800"/>
            <a:ext cx="2819400" cy="1143000"/>
          </a:xfrm>
          <a:prstGeom prst="straightConnector1">
            <a:avLst/>
          </a:prstGeom>
          <a:noFill/>
          <a:ln cap="flat" cmpd="sng" w="38100">
            <a:solidFill>
              <a:srgbClr val="339966"/>
            </a:solidFill>
            <a:prstDash val="solid"/>
            <a:round/>
            <a:headEnd len="sm" w="sm" type="none"/>
            <a:tailEnd len="sm" w="sm" type="none"/>
          </a:ln>
        </p:spPr>
      </p:cxnSp>
      <p:sp>
        <p:nvSpPr>
          <p:cNvPr id="528" name="Google Shape;528;p56"/>
          <p:cNvSpPr txBox="1"/>
          <p:nvPr/>
        </p:nvSpPr>
        <p:spPr>
          <a:xfrm>
            <a:off x="6629400" y="3028950"/>
            <a:ext cx="3366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2400"/>
              <a:buFont typeface="Times New Roman"/>
              <a:buNone/>
            </a:pPr>
            <a:r>
              <a:rPr b="0" i="1" lang="en" sz="2400" u="none" cap="none" strike="noStrike">
                <a:solidFill>
                  <a:srgbClr val="006600"/>
                </a:solidFill>
                <a:latin typeface="Times New Roman"/>
                <a:ea typeface="Times New Roman"/>
                <a:cs typeface="Times New Roman"/>
                <a:sym typeface="Times New Roman"/>
              </a:rPr>
              <a:t>n</a:t>
            </a:r>
            <a:endParaRPr b="0" i="0" sz="2400" u="none" cap="none" strike="noStrike">
              <a:solidFill>
                <a:schemeClr val="dk1"/>
              </a:solidFill>
              <a:latin typeface="Times New Roman"/>
              <a:ea typeface="Times New Roman"/>
              <a:cs typeface="Times New Roman"/>
              <a:sym typeface="Times New Roman"/>
            </a:endParaRPr>
          </a:p>
        </p:txBody>
      </p:sp>
      <p:sp>
        <p:nvSpPr>
          <p:cNvPr id="529" name="Google Shape;529;p56"/>
          <p:cNvSpPr txBox="1"/>
          <p:nvPr/>
        </p:nvSpPr>
        <p:spPr>
          <a:xfrm>
            <a:off x="6019800" y="1943100"/>
            <a:ext cx="12192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chemeClr val="dk1"/>
                </a:solidFill>
                <a:latin typeface="Times New Roman"/>
                <a:ea typeface="Times New Roman"/>
                <a:cs typeface="Times New Roman"/>
                <a:sym typeface="Times New Roman"/>
              </a:rPr>
              <a:t>30</a:t>
            </a:r>
            <a:r>
              <a:rPr b="0" i="1" lang="en" sz="2400" u="none" cap="none" strike="noStrike">
                <a:solidFill>
                  <a:schemeClr val="dk1"/>
                </a:solidFill>
                <a:latin typeface="Times New Roman"/>
                <a:ea typeface="Times New Roman"/>
                <a:cs typeface="Times New Roman"/>
                <a:sym typeface="Times New Roman"/>
              </a:rPr>
              <a:t>n</a:t>
            </a:r>
            <a:r>
              <a:rPr b="0" i="0" lang="en" sz="2400" u="none" cap="none" strike="noStrike">
                <a:solidFill>
                  <a:schemeClr val="dk1"/>
                </a:solidFill>
                <a:latin typeface="Times New Roman"/>
                <a:ea typeface="Times New Roman"/>
                <a:cs typeface="Times New Roman"/>
                <a:sym typeface="Times New Roman"/>
              </a:rPr>
              <a:t>+8</a:t>
            </a:r>
            <a:endParaRPr b="0" i="0" sz="1400" u="none" cap="none" strike="noStrike">
              <a:solidFill>
                <a:srgbClr val="000000"/>
              </a:solidFill>
              <a:latin typeface="Arial"/>
              <a:ea typeface="Arial"/>
              <a:cs typeface="Arial"/>
              <a:sym typeface="Arial"/>
            </a:endParaRPr>
          </a:p>
        </p:txBody>
      </p:sp>
      <p:grpSp>
        <p:nvGrpSpPr>
          <p:cNvPr id="530" name="Google Shape;530;p56"/>
          <p:cNvGrpSpPr/>
          <p:nvPr/>
        </p:nvGrpSpPr>
        <p:grpSpPr>
          <a:xfrm>
            <a:off x="4267200" y="1614488"/>
            <a:ext cx="1905000" cy="2500313"/>
            <a:chOff x="2688" y="1356"/>
            <a:chExt cx="1200" cy="2100"/>
          </a:xfrm>
        </p:grpSpPr>
        <p:cxnSp>
          <p:nvCxnSpPr>
            <p:cNvPr id="531" name="Google Shape;531;p56"/>
            <p:cNvCxnSpPr/>
            <p:nvPr/>
          </p:nvCxnSpPr>
          <p:spPr>
            <a:xfrm flipH="1" rot="10800000">
              <a:off x="2688" y="1356"/>
              <a:ext cx="1200" cy="2100"/>
            </a:xfrm>
            <a:prstGeom prst="straightConnector1">
              <a:avLst/>
            </a:prstGeom>
            <a:noFill/>
            <a:ln cap="flat" cmpd="sng" w="38100">
              <a:solidFill>
                <a:schemeClr val="accent2"/>
              </a:solidFill>
              <a:prstDash val="solid"/>
              <a:round/>
              <a:headEnd len="sm" w="sm" type="none"/>
              <a:tailEnd len="sm" w="sm" type="none"/>
            </a:ln>
          </p:spPr>
        </p:cxnSp>
        <p:sp>
          <p:nvSpPr>
            <p:cNvPr id="532" name="Google Shape;532;p56"/>
            <p:cNvSpPr txBox="1"/>
            <p:nvPr/>
          </p:nvSpPr>
          <p:spPr>
            <a:xfrm>
              <a:off x="3168" y="1392"/>
              <a:ext cx="600" cy="6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accent2"/>
                </a:buClr>
                <a:buSzPts val="2400"/>
                <a:buFont typeface="Times New Roman"/>
                <a:buNone/>
              </a:pPr>
              <a:r>
                <a:rPr b="0" i="1" lang="en" sz="2400" u="none" cap="none" strike="noStrike">
                  <a:solidFill>
                    <a:schemeClr val="accent2"/>
                  </a:solidFill>
                  <a:latin typeface="Times New Roman"/>
                  <a:ea typeface="Times New Roman"/>
                  <a:cs typeface="Times New Roman"/>
                  <a:sym typeface="Times New Roman"/>
                </a:rPr>
                <a:t>cn </a:t>
              </a:r>
              <a:r>
                <a:rPr b="0" i="0" lang="en" sz="2400" u="none" cap="none" strike="noStrike">
                  <a:solidFill>
                    <a:schemeClr val="accent2"/>
                  </a:solidFill>
                  <a:latin typeface="Times New Roman"/>
                  <a:ea typeface="Times New Roman"/>
                  <a:cs typeface="Times New Roman"/>
                  <a:sym typeface="Times New Roman"/>
                </a:rPr>
                <a:t>=</a:t>
              </a:r>
              <a:br>
                <a:rPr b="0" i="0" lang="en" sz="2400" u="none" cap="none" strike="noStrike">
                  <a:solidFill>
                    <a:schemeClr val="accent2"/>
                  </a:solidFill>
                  <a:latin typeface="Times New Roman"/>
                  <a:ea typeface="Times New Roman"/>
                  <a:cs typeface="Times New Roman"/>
                  <a:sym typeface="Times New Roman"/>
                </a:rPr>
              </a:br>
              <a:r>
                <a:rPr b="0" i="0" lang="en" sz="2400" u="none" cap="none" strike="noStrike">
                  <a:solidFill>
                    <a:schemeClr val="accent2"/>
                  </a:solidFill>
                  <a:latin typeface="Times New Roman"/>
                  <a:ea typeface="Times New Roman"/>
                  <a:cs typeface="Times New Roman"/>
                  <a:sym typeface="Times New Roman"/>
                </a:rPr>
                <a:t>31</a:t>
              </a:r>
              <a:r>
                <a:rPr b="0" i="1" lang="en" sz="2400" u="none" cap="none" strike="noStrike">
                  <a:solidFill>
                    <a:schemeClr val="accent2"/>
                  </a:solidFill>
                  <a:latin typeface="Times New Roman"/>
                  <a:ea typeface="Times New Roman"/>
                  <a:cs typeface="Times New Roman"/>
                  <a:sym typeface="Times New Roman"/>
                </a:rPr>
                <a:t>n</a:t>
              </a:r>
              <a:endParaRPr b="0" i="0" sz="2400" u="none" cap="none" strike="noStrike">
                <a:solidFill>
                  <a:schemeClr val="dk1"/>
                </a:solidFill>
                <a:latin typeface="Times New Roman"/>
                <a:ea typeface="Times New Roman"/>
                <a:cs typeface="Times New Roman"/>
                <a:sym typeface="Times New Roman"/>
              </a:endParaRPr>
            </a:p>
          </p:txBody>
        </p:sp>
      </p:grpSp>
      <p:sp>
        <p:nvSpPr>
          <p:cNvPr id="533" name="Google Shape;533;p56"/>
          <p:cNvSpPr txBox="1"/>
          <p:nvPr/>
        </p:nvSpPr>
        <p:spPr>
          <a:xfrm>
            <a:off x="7239000" y="2649141"/>
            <a:ext cx="1447800" cy="1200600"/>
          </a:xfrm>
          <a:prstGeom prst="rect">
            <a:avLst/>
          </a:prstGeom>
          <a:solidFill>
            <a:schemeClr val="lt1"/>
          </a:solidFill>
          <a:ln cap="flat" cmpd="sng" w="508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Times New Roman"/>
              <a:buNone/>
            </a:pPr>
            <a:r>
              <a:rPr b="0" i="0" lang="en" sz="3600" u="none" cap="none" strike="noStrike">
                <a:solidFill>
                  <a:schemeClr val="dk1"/>
                </a:solidFill>
                <a:latin typeface="Times New Roman"/>
                <a:ea typeface="Times New Roman"/>
                <a:cs typeface="Times New Roman"/>
                <a:sym typeface="Times New Roman"/>
              </a:rPr>
              <a:t>30</a:t>
            </a:r>
            <a:r>
              <a:rPr b="0" i="1" lang="en" sz="3600" u="none" cap="none" strike="noStrike">
                <a:solidFill>
                  <a:schemeClr val="dk1"/>
                </a:solidFill>
                <a:latin typeface="Times New Roman"/>
                <a:ea typeface="Times New Roman"/>
                <a:cs typeface="Times New Roman"/>
                <a:sym typeface="Times New Roman"/>
              </a:rPr>
              <a:t>n</a:t>
            </a:r>
            <a:r>
              <a:rPr b="0" i="0" lang="en" sz="3600" u="none" cap="none" strike="noStrike">
                <a:solidFill>
                  <a:schemeClr val="dk1"/>
                </a:solidFill>
                <a:latin typeface="Times New Roman"/>
                <a:ea typeface="Times New Roman"/>
                <a:cs typeface="Times New Roman"/>
                <a:sym typeface="Times New Roman"/>
              </a:rPr>
              <a:t>+8</a:t>
            </a:r>
            <a:br>
              <a:rPr b="0" i="0" lang="en" sz="3600" u="none" cap="none" strike="noStrike">
                <a:solidFill>
                  <a:schemeClr val="dk1"/>
                </a:solidFill>
                <a:latin typeface="Times New Roman"/>
                <a:ea typeface="Times New Roman"/>
                <a:cs typeface="Times New Roman"/>
                <a:sym typeface="Times New Roman"/>
              </a:rPr>
            </a:br>
            <a:r>
              <a:rPr b="0" i="0" lang="en" sz="3600" u="none" cap="none" strike="noStrike">
                <a:solidFill>
                  <a:schemeClr val="dk1"/>
                </a:solidFill>
                <a:latin typeface="Times New Roman"/>
                <a:ea typeface="Times New Roman"/>
                <a:cs typeface="Times New Roman"/>
                <a:sym typeface="Times New Roman"/>
              </a:rPr>
              <a:t>∈O(</a:t>
            </a:r>
            <a:r>
              <a:rPr b="0" i="1" lang="en" sz="3600" u="none" cap="none" strike="noStrike">
                <a:solidFill>
                  <a:srgbClr val="006600"/>
                </a:solidFill>
                <a:latin typeface="Times New Roman"/>
                <a:ea typeface="Times New Roman"/>
                <a:cs typeface="Times New Roman"/>
                <a:sym typeface="Times New Roman"/>
              </a:rPr>
              <a:t>n</a:t>
            </a:r>
            <a:r>
              <a:rPr b="0" i="0" lang="en" sz="3600" u="none" cap="none" strike="noStrike">
                <a:solidFill>
                  <a:schemeClr val="dk1"/>
                </a:solidFill>
                <a:latin typeface="Times New Roman"/>
                <a:ea typeface="Times New Roman"/>
                <a:cs typeface="Times New Roman"/>
                <a:sym typeface="Times New Roman"/>
              </a:rPr>
              <a: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0"/>
                                        </p:tgtEl>
                                        <p:attrNameLst>
                                          <p:attrName>style.visibility</p:attrName>
                                        </p:attrNameLst>
                                      </p:cBhvr>
                                      <p:to>
                                        <p:strVal val="visible"/>
                                      </p:to>
                                    </p:set>
                                    <p:animEffect filter="fade" transition="in">
                                      <p:cBhvr>
                                        <p:cTn dur="500"/>
                                        <p:tgtEl>
                                          <p:spTgt spid="5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7"/>
                                        </p:tgtEl>
                                        <p:attrNameLst>
                                          <p:attrName>style.visibility</p:attrName>
                                        </p:attrNameLst>
                                      </p:cBhvr>
                                      <p:to>
                                        <p:strVal val="visible"/>
                                      </p:to>
                                    </p:set>
                                    <p:animEffect filter="fade" transition="in">
                                      <p:cBhvr>
                                        <p:cTn dur="500"/>
                                        <p:tgtEl>
                                          <p:spTgt spid="5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33"/>
                                        </p:tgtEl>
                                        <p:attrNameLst>
                                          <p:attrName>style.visibility</p:attrName>
                                        </p:attrNameLst>
                                      </p:cBhvr>
                                      <p:to>
                                        <p:strVal val="visible"/>
                                      </p:to>
                                    </p:set>
                                    <p:anim calcmode="lin" valueType="num">
                                      <p:cBhvr additive="base">
                                        <p:cTn dur="500"/>
                                        <p:tgtEl>
                                          <p:spTgt spid="533"/>
                                        </p:tgtEl>
                                        <p:attrNameLst>
                                          <p:attrName>ppt_w</p:attrName>
                                        </p:attrNameLst>
                                      </p:cBhvr>
                                      <p:tavLst>
                                        <p:tav fmla="" tm="0">
                                          <p:val>
                                            <p:strVal val="0"/>
                                          </p:val>
                                        </p:tav>
                                        <p:tav fmla="" tm="100000">
                                          <p:val>
                                            <p:strVal val="#ppt_w"/>
                                          </p:val>
                                        </p:tav>
                                      </p:tavLst>
                                    </p:anim>
                                    <p:anim calcmode="lin" valueType="num">
                                      <p:cBhvr additive="base">
                                        <p:cTn dur="500"/>
                                        <p:tgtEl>
                                          <p:spTgt spid="53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37" name="Shape 537"/>
        <p:cNvGrpSpPr/>
        <p:nvPr/>
      </p:nvGrpSpPr>
      <p:grpSpPr>
        <a:xfrm>
          <a:off x="0" y="0"/>
          <a:ext cx="0" cy="0"/>
          <a:chOff x="0" y="0"/>
          <a:chExt cx="0" cy="0"/>
        </a:xfrm>
      </p:grpSpPr>
      <p:sp>
        <p:nvSpPr>
          <p:cNvPr id="538" name="Google Shape;538;p51"/>
          <p:cNvSpPr txBox="1"/>
          <p:nvPr>
            <p:ph type="title"/>
          </p:nvPr>
        </p:nvSpPr>
        <p:spPr>
          <a:xfrm>
            <a:off x="1485910" y="265982"/>
            <a:ext cx="6172200" cy="510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Big-O</a:t>
            </a:r>
            <a:endParaRPr/>
          </a:p>
        </p:txBody>
      </p:sp>
      <p:sp>
        <p:nvSpPr>
          <p:cNvPr id="539" name="Google Shape;539;p51"/>
          <p:cNvSpPr txBox="1"/>
          <p:nvPr>
            <p:ph idx="1" type="body"/>
          </p:nvPr>
        </p:nvSpPr>
        <p:spPr>
          <a:xfrm>
            <a:off x="353025" y="1252400"/>
            <a:ext cx="7918500" cy="3535500"/>
          </a:xfrm>
          <a:prstGeom prst="rect">
            <a:avLst/>
          </a:prstGeom>
          <a:noFill/>
          <a:ln>
            <a:noFill/>
          </a:ln>
        </p:spPr>
        <p:txBody>
          <a:bodyPr anchorCtr="0" anchor="t" bIns="34275" lIns="68575" spcFirstLastPara="1" rIns="68575" wrap="square" tIns="34275">
            <a:noAutofit/>
          </a:bodyPr>
          <a:lstStyle/>
          <a:p>
            <a:pPr indent="0" lvl="0" marL="0" rtl="0" algn="l">
              <a:lnSpc>
                <a:spcPct val="95000"/>
              </a:lnSpc>
              <a:spcBef>
                <a:spcPts val="400"/>
              </a:spcBef>
              <a:spcAft>
                <a:spcPts val="0"/>
              </a:spcAft>
              <a:buClr>
                <a:schemeClr val="accent2"/>
              </a:buClr>
              <a:buSzPts val="2100"/>
              <a:buFont typeface="Arial"/>
              <a:buNone/>
            </a:pPr>
            <a:r>
              <a:t/>
            </a:r>
            <a:endParaRPr sz="2300"/>
          </a:p>
          <a:p>
            <a:pPr indent="-254000" lvl="0" marL="254000" rtl="0" algn="l">
              <a:lnSpc>
                <a:spcPct val="95000"/>
              </a:lnSpc>
              <a:spcBef>
                <a:spcPts val="400"/>
              </a:spcBef>
              <a:spcAft>
                <a:spcPts val="0"/>
              </a:spcAft>
              <a:buClr>
                <a:srgbClr val="434343"/>
              </a:buClr>
              <a:buSzPts val="2600"/>
              <a:buFont typeface="Arial"/>
              <a:buChar char="●"/>
            </a:pPr>
            <a:r>
              <a:rPr lang="en" sz="2300">
                <a:solidFill>
                  <a:srgbClr val="434343"/>
                </a:solidFill>
              </a:rPr>
              <a:t>What does it mean?</a:t>
            </a:r>
            <a:endParaRPr sz="2300">
              <a:solidFill>
                <a:srgbClr val="434343"/>
              </a:solidFill>
            </a:endParaRPr>
          </a:p>
          <a:p>
            <a:pPr indent="-247650" lvl="1" marL="558800" rtl="0" algn="l">
              <a:lnSpc>
                <a:spcPct val="95000"/>
              </a:lnSpc>
              <a:spcBef>
                <a:spcPts val="400"/>
              </a:spcBef>
              <a:spcAft>
                <a:spcPts val="0"/>
              </a:spcAft>
              <a:buClr>
                <a:srgbClr val="434343"/>
              </a:buClr>
              <a:buSzPts val="2300"/>
              <a:buFont typeface="Arial"/>
              <a:buChar char="○"/>
            </a:pPr>
            <a:r>
              <a:rPr lang="en" sz="1900">
                <a:solidFill>
                  <a:srgbClr val="434343"/>
                </a:solidFill>
              </a:rPr>
              <a:t>If </a:t>
            </a: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 O(</a:t>
            </a:r>
            <a:r>
              <a:rPr i="1" lang="en" sz="1900">
                <a:solidFill>
                  <a:srgbClr val="434343"/>
                </a:solidFill>
              </a:rPr>
              <a:t>n</a:t>
            </a:r>
            <a:r>
              <a:rPr baseline="30000" lang="en" sz="1900">
                <a:solidFill>
                  <a:srgbClr val="434343"/>
                </a:solidFill>
              </a:rPr>
              <a:t>2</a:t>
            </a:r>
            <a:r>
              <a:rPr lang="en" sz="1900">
                <a:solidFill>
                  <a:srgbClr val="434343"/>
                </a:solidFill>
              </a:rPr>
              <a:t>), then:</a:t>
            </a:r>
            <a:endParaRPr sz="1900">
              <a:solidFill>
                <a:srgbClr val="434343"/>
              </a:solidFill>
            </a:endParaRPr>
          </a:p>
          <a:p>
            <a:pPr indent="-203200" lvl="2" marL="863600" rtl="0" algn="l">
              <a:lnSpc>
                <a:spcPct val="95000"/>
              </a:lnSpc>
              <a:spcBef>
                <a:spcPts val="300"/>
              </a:spcBef>
              <a:spcAft>
                <a:spcPts val="0"/>
              </a:spcAft>
              <a:buClr>
                <a:srgbClr val="434343"/>
              </a:buClr>
              <a:buSzPts val="2000"/>
              <a:buFont typeface="Arial"/>
              <a:buChar char="■"/>
            </a:pP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can be larger than </a:t>
            </a:r>
            <a:r>
              <a:rPr i="1" lang="en" sz="1900">
                <a:solidFill>
                  <a:srgbClr val="434343"/>
                </a:solidFill>
              </a:rPr>
              <a:t>n</a:t>
            </a:r>
            <a:r>
              <a:rPr baseline="30000" lang="en" sz="1900">
                <a:solidFill>
                  <a:srgbClr val="434343"/>
                </a:solidFill>
              </a:rPr>
              <a:t>2</a:t>
            </a:r>
            <a:r>
              <a:rPr lang="en" sz="1900">
                <a:solidFill>
                  <a:srgbClr val="434343"/>
                </a:solidFill>
              </a:rPr>
              <a:t> sometimes, </a:t>
            </a:r>
            <a:r>
              <a:rPr b="1" lang="en" sz="1900">
                <a:solidFill>
                  <a:srgbClr val="434343"/>
                </a:solidFill>
              </a:rPr>
              <a:t>but…</a:t>
            </a:r>
            <a:endParaRPr sz="1900">
              <a:solidFill>
                <a:srgbClr val="434343"/>
              </a:solidFill>
            </a:endParaRPr>
          </a:p>
          <a:p>
            <a:pPr indent="-203200" lvl="2" marL="863600" rtl="0" algn="l">
              <a:lnSpc>
                <a:spcPct val="95000"/>
              </a:lnSpc>
              <a:spcBef>
                <a:spcPts val="300"/>
              </a:spcBef>
              <a:spcAft>
                <a:spcPts val="0"/>
              </a:spcAft>
              <a:buClr>
                <a:srgbClr val="434343"/>
              </a:buClr>
              <a:buSzPts val="2000"/>
              <a:buFont typeface="Arial"/>
              <a:buChar char="■"/>
            </a:pPr>
            <a:r>
              <a:rPr lang="en" sz="1900">
                <a:solidFill>
                  <a:srgbClr val="434343"/>
                </a:solidFill>
              </a:rPr>
              <a:t>We can choose some constant </a:t>
            </a:r>
            <a:r>
              <a:rPr b="1" i="1" lang="en" sz="1900">
                <a:solidFill>
                  <a:srgbClr val="DD0111"/>
                </a:solidFill>
              </a:rPr>
              <a:t>c</a:t>
            </a:r>
            <a:r>
              <a:rPr lang="en" sz="1900">
                <a:solidFill>
                  <a:srgbClr val="DD0111"/>
                </a:solidFill>
              </a:rPr>
              <a:t> </a:t>
            </a:r>
            <a:r>
              <a:rPr lang="en" sz="1900">
                <a:solidFill>
                  <a:srgbClr val="434343"/>
                </a:solidFill>
              </a:rPr>
              <a:t>and some value </a:t>
            </a:r>
            <a:r>
              <a:rPr i="1" lang="en" sz="1900">
                <a:solidFill>
                  <a:srgbClr val="DD0111"/>
                </a:solidFill>
              </a:rPr>
              <a:t>n</a:t>
            </a:r>
            <a:r>
              <a:rPr baseline="-25000" i="1" lang="en" sz="1900">
                <a:solidFill>
                  <a:srgbClr val="DD0111"/>
                </a:solidFill>
              </a:rPr>
              <a:t>0</a:t>
            </a:r>
            <a:r>
              <a:rPr lang="en" sz="1900">
                <a:solidFill>
                  <a:srgbClr val="DD0111"/>
                </a:solidFill>
              </a:rPr>
              <a:t> </a:t>
            </a:r>
            <a:r>
              <a:rPr lang="en" sz="1900">
                <a:solidFill>
                  <a:srgbClr val="434343"/>
                </a:solidFill>
              </a:rPr>
              <a:t>such that for </a:t>
            </a:r>
            <a:r>
              <a:rPr b="1" lang="en" sz="1900">
                <a:solidFill>
                  <a:srgbClr val="434343"/>
                </a:solidFill>
              </a:rPr>
              <a:t>every</a:t>
            </a:r>
            <a:r>
              <a:rPr lang="en" sz="1900">
                <a:solidFill>
                  <a:srgbClr val="434343"/>
                </a:solidFill>
              </a:rPr>
              <a:t> value of </a:t>
            </a:r>
            <a:r>
              <a:rPr b="1" i="1" lang="en" sz="1900">
                <a:solidFill>
                  <a:srgbClr val="DD0111"/>
                </a:solidFill>
              </a:rPr>
              <a:t>n</a:t>
            </a:r>
            <a:r>
              <a:rPr lang="en" sz="1900">
                <a:solidFill>
                  <a:srgbClr val="DD0111"/>
                </a:solidFill>
              </a:rPr>
              <a:t> </a:t>
            </a:r>
            <a:r>
              <a:rPr lang="en" sz="1900">
                <a:solidFill>
                  <a:srgbClr val="434343"/>
                </a:solidFill>
              </a:rPr>
              <a:t>larger than </a:t>
            </a:r>
            <a:r>
              <a:rPr b="1" i="1" lang="en" sz="1900">
                <a:solidFill>
                  <a:srgbClr val="DD0111"/>
                </a:solidFill>
              </a:rPr>
              <a:t>n</a:t>
            </a:r>
            <a:r>
              <a:rPr b="1" baseline="-25000" i="1" lang="en" sz="1900">
                <a:solidFill>
                  <a:srgbClr val="DD0111"/>
                </a:solidFill>
              </a:rPr>
              <a:t>0</a:t>
            </a:r>
            <a:r>
              <a:rPr i="1" lang="en" sz="1900">
                <a:solidFill>
                  <a:srgbClr val="DD0111"/>
                </a:solidFill>
              </a:rPr>
              <a:t> :</a:t>
            </a:r>
            <a:r>
              <a:rPr lang="en" sz="1900">
                <a:solidFill>
                  <a:srgbClr val="DD0111"/>
                </a:solidFill>
              </a:rPr>
              <a:t> </a:t>
            </a:r>
            <a:r>
              <a:rPr i="1" lang="en" sz="1900">
                <a:solidFill>
                  <a:srgbClr val="DD0111"/>
                </a:solidFill>
              </a:rPr>
              <a:t>f</a:t>
            </a:r>
            <a:r>
              <a:rPr lang="en" sz="1900">
                <a:solidFill>
                  <a:srgbClr val="DD0111"/>
                </a:solidFill>
              </a:rPr>
              <a:t>(</a:t>
            </a:r>
            <a:r>
              <a:rPr i="1" lang="en" sz="1900">
                <a:solidFill>
                  <a:srgbClr val="DD0111"/>
                </a:solidFill>
              </a:rPr>
              <a:t>n</a:t>
            </a:r>
            <a:r>
              <a:rPr lang="en" sz="1900">
                <a:solidFill>
                  <a:srgbClr val="DD0111"/>
                </a:solidFill>
              </a:rPr>
              <a:t>) &lt; </a:t>
            </a:r>
            <a:r>
              <a:rPr i="1" lang="en" sz="1900">
                <a:solidFill>
                  <a:srgbClr val="DD0111"/>
                </a:solidFill>
              </a:rPr>
              <a:t>cn</a:t>
            </a:r>
            <a:r>
              <a:rPr baseline="30000" lang="en" sz="1900">
                <a:solidFill>
                  <a:srgbClr val="DD0111"/>
                </a:solidFill>
              </a:rPr>
              <a:t>2</a:t>
            </a:r>
            <a:endParaRPr sz="1900">
              <a:solidFill>
                <a:srgbClr val="DD0111"/>
              </a:solidFill>
            </a:endParaRPr>
          </a:p>
          <a:p>
            <a:pPr indent="-203200" lvl="2" marL="863600" rtl="0" algn="l">
              <a:lnSpc>
                <a:spcPct val="95000"/>
              </a:lnSpc>
              <a:spcBef>
                <a:spcPts val="300"/>
              </a:spcBef>
              <a:spcAft>
                <a:spcPts val="0"/>
              </a:spcAft>
              <a:buClr>
                <a:srgbClr val="434343"/>
              </a:buClr>
              <a:buSzPts val="2000"/>
              <a:buFont typeface="Arial"/>
              <a:buChar char="■"/>
            </a:pPr>
            <a:r>
              <a:rPr lang="en" sz="1900">
                <a:solidFill>
                  <a:srgbClr val="434343"/>
                </a:solidFill>
              </a:rPr>
              <a:t>That is, for values larger than </a:t>
            </a:r>
            <a:r>
              <a:rPr i="1" lang="en" sz="1900">
                <a:solidFill>
                  <a:srgbClr val="434343"/>
                </a:solidFill>
              </a:rPr>
              <a:t>n</a:t>
            </a:r>
            <a:r>
              <a:rPr baseline="-25000" i="1" lang="en" sz="1900">
                <a:solidFill>
                  <a:srgbClr val="434343"/>
                </a:solidFill>
              </a:rPr>
              <a:t>0</a:t>
            </a:r>
            <a:r>
              <a:rPr lang="en" sz="1900">
                <a:solidFill>
                  <a:srgbClr val="434343"/>
                </a:solidFill>
              </a:rPr>
              <a:t>, </a:t>
            </a: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is never more than a constant multiplier greater than </a:t>
            </a:r>
            <a:r>
              <a:rPr i="1" lang="en" sz="1900">
                <a:solidFill>
                  <a:srgbClr val="434343"/>
                </a:solidFill>
              </a:rPr>
              <a:t>n</a:t>
            </a:r>
            <a:r>
              <a:rPr baseline="30000" lang="en" sz="1900">
                <a:solidFill>
                  <a:srgbClr val="434343"/>
                </a:solidFill>
              </a:rPr>
              <a:t>2</a:t>
            </a:r>
            <a:endParaRPr sz="1900">
              <a:solidFill>
                <a:srgbClr val="434343"/>
              </a:solidFill>
            </a:endParaRPr>
          </a:p>
          <a:p>
            <a:pPr indent="-203200" lvl="2" marL="863600" rtl="0" algn="l">
              <a:lnSpc>
                <a:spcPct val="95000"/>
              </a:lnSpc>
              <a:spcBef>
                <a:spcPts val="300"/>
              </a:spcBef>
              <a:spcAft>
                <a:spcPts val="0"/>
              </a:spcAft>
              <a:buClr>
                <a:srgbClr val="434343"/>
              </a:buClr>
              <a:buSzPts val="2000"/>
              <a:buFont typeface="Arial"/>
              <a:buChar char="■"/>
            </a:pPr>
            <a:r>
              <a:rPr lang="en" sz="1900">
                <a:solidFill>
                  <a:srgbClr val="434343"/>
                </a:solidFill>
              </a:rPr>
              <a:t>Or, in other words, </a:t>
            </a:r>
            <a:r>
              <a:rPr i="1" lang="en" sz="1900">
                <a:solidFill>
                  <a:srgbClr val="434343"/>
                </a:solidFill>
              </a:rPr>
              <a:t>f</a:t>
            </a:r>
            <a:r>
              <a:rPr lang="en" sz="1900">
                <a:solidFill>
                  <a:srgbClr val="434343"/>
                </a:solidFill>
              </a:rPr>
              <a:t>(</a:t>
            </a:r>
            <a:r>
              <a:rPr i="1" lang="en" sz="1900">
                <a:solidFill>
                  <a:srgbClr val="434343"/>
                </a:solidFill>
              </a:rPr>
              <a:t>n</a:t>
            </a:r>
            <a:r>
              <a:rPr lang="en" sz="1900">
                <a:solidFill>
                  <a:srgbClr val="434343"/>
                </a:solidFill>
              </a:rPr>
              <a:t>) does not grow more than a constant factor faster than </a:t>
            </a:r>
            <a:r>
              <a:rPr i="1" lang="en" sz="1900">
                <a:solidFill>
                  <a:srgbClr val="434343"/>
                </a:solidFill>
              </a:rPr>
              <a:t>n</a:t>
            </a:r>
            <a:r>
              <a:rPr baseline="30000" lang="en" sz="1900">
                <a:solidFill>
                  <a:srgbClr val="434343"/>
                </a:solidFill>
              </a:rPr>
              <a:t>2</a:t>
            </a:r>
            <a:r>
              <a:rPr lang="en" sz="1900">
                <a:solidFill>
                  <a:srgbClr val="434343"/>
                </a:solidFill>
              </a:rPr>
              <a:t>.</a:t>
            </a:r>
            <a:endParaRPr sz="1900">
              <a:solidFill>
                <a:srgbClr val="434343"/>
              </a:solidFill>
            </a:endParaRPr>
          </a:p>
        </p:txBody>
      </p:sp>
      <p:sp>
        <p:nvSpPr>
          <p:cNvPr id="540" name="Google Shape;540;p51"/>
          <p:cNvSpPr txBox="1"/>
          <p:nvPr/>
        </p:nvSpPr>
        <p:spPr>
          <a:xfrm>
            <a:off x="651175" y="852425"/>
            <a:ext cx="7730400" cy="969300"/>
          </a:xfrm>
          <a:prstGeom prst="rect">
            <a:avLst/>
          </a:prstGeom>
          <a:blipFill rotWithShape="1">
            <a:blip r:embed="rId3">
              <a:alphaModFix/>
            </a:blip>
            <a:stretch>
              <a:fillRect b="0" l="-215"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1" name="Google Shape;541;p5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52"/>
          <p:cNvSpPr txBox="1"/>
          <p:nvPr>
            <p:ph type="title"/>
          </p:nvPr>
        </p:nvSpPr>
        <p:spPr>
          <a:xfrm>
            <a:off x="752088" y="399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547" name="Google Shape;547;p52"/>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23850" lvl="1" marL="742950" rtl="0" algn="l">
              <a:lnSpc>
                <a:spcPct val="200000"/>
              </a:lnSpc>
              <a:spcBef>
                <a:spcPts val="0"/>
              </a:spcBef>
              <a:spcAft>
                <a:spcPts val="0"/>
              </a:spcAft>
              <a:buClr>
                <a:srgbClr val="3333FF"/>
              </a:buClr>
              <a:buSzPts val="3000"/>
              <a:buFont typeface="Comic Sans MS"/>
              <a:buChar char="–"/>
            </a:pPr>
            <a:r>
              <a:rPr lang="en" sz="2000">
                <a:solidFill>
                  <a:srgbClr val="3333FF"/>
                </a:solidFill>
                <a:latin typeface="Comic Sans MS"/>
                <a:ea typeface="Comic Sans MS"/>
                <a:cs typeface="Comic Sans MS"/>
                <a:sym typeface="Comic Sans MS"/>
              </a:rPr>
              <a:t>2n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 = O(n</a:t>
            </a:r>
            <a:r>
              <a:rPr baseline="30000" lang="en" sz="2000">
                <a:solidFill>
                  <a:srgbClr val="3333FF"/>
                </a:solidFill>
                <a:latin typeface="Comic Sans MS"/>
                <a:ea typeface="Comic Sans MS"/>
                <a:cs typeface="Comic Sans MS"/>
                <a:sym typeface="Comic Sans MS"/>
              </a:rPr>
              <a:t>3</a:t>
            </a:r>
            <a:r>
              <a:rPr lang="en" sz="2000">
                <a:solidFill>
                  <a:srgbClr val="3333FF"/>
                </a:solidFill>
                <a:latin typeface="Comic Sans MS"/>
                <a:ea typeface="Comic Sans MS"/>
                <a:cs typeface="Comic Sans MS"/>
                <a:sym typeface="Comic Sans MS"/>
              </a:rPr>
              <a:t>):</a:t>
            </a:r>
            <a:endParaRPr sz="2000">
              <a:solidFill>
                <a:srgbClr val="3333FF"/>
              </a:solidFill>
            </a:endParaRPr>
          </a:p>
          <a:p>
            <a:pPr indent="-323850" lvl="1" marL="742950" rtl="0" algn="l">
              <a:lnSpc>
                <a:spcPct val="200000"/>
              </a:lnSpc>
              <a:spcBef>
                <a:spcPts val="480"/>
              </a:spcBef>
              <a:spcAft>
                <a:spcPts val="0"/>
              </a:spcAft>
              <a:buClr>
                <a:srgbClr val="3333FF"/>
              </a:buClr>
              <a:buSzPts val="3000"/>
              <a:buFont typeface="Comic Sans MS"/>
              <a:buChar char="–"/>
            </a:pPr>
            <a:r>
              <a:rPr lang="en" sz="2000">
                <a:solidFill>
                  <a:srgbClr val="3333FF"/>
                </a:solidFill>
                <a:latin typeface="Comic Sans MS"/>
                <a:ea typeface="Comic Sans MS"/>
                <a:cs typeface="Comic Sans MS"/>
                <a:sym typeface="Comic Sans MS"/>
              </a:rPr>
              <a:t> 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 = O(n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a:t>
            </a:r>
            <a:endParaRPr sz="2000">
              <a:solidFill>
                <a:srgbClr val="3333FF"/>
              </a:solidFill>
            </a:endParaRPr>
          </a:p>
          <a:p>
            <a:pPr indent="-317500" lvl="1" marL="742950" rtl="0" algn="l">
              <a:lnSpc>
                <a:spcPct val="200000"/>
              </a:lnSpc>
              <a:spcBef>
                <a:spcPts val="480"/>
              </a:spcBef>
              <a:spcAft>
                <a:spcPts val="0"/>
              </a:spcAft>
              <a:buClr>
                <a:srgbClr val="3333FF"/>
              </a:buClr>
              <a:buSzPts val="2900"/>
              <a:buFont typeface="Comic Sans MS"/>
              <a:buChar char="–"/>
            </a:pPr>
            <a:r>
              <a:rPr lang="en" sz="2000">
                <a:solidFill>
                  <a:srgbClr val="3333FF"/>
                </a:solidFill>
                <a:latin typeface="Comic Sans MS"/>
                <a:ea typeface="Comic Sans MS"/>
                <a:cs typeface="Comic Sans MS"/>
                <a:sym typeface="Comic Sans MS"/>
              </a:rPr>
              <a:t> 1000n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+1000n = O(n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a:t>
            </a:r>
            <a:r>
              <a:rPr lang="en" sz="1900">
                <a:solidFill>
                  <a:srgbClr val="3333FF"/>
                </a:solidFill>
                <a:latin typeface="Comic Sans MS"/>
                <a:ea typeface="Comic Sans MS"/>
                <a:cs typeface="Comic Sans MS"/>
                <a:sym typeface="Comic Sans MS"/>
              </a:rPr>
              <a:t> </a:t>
            </a:r>
            <a:endParaRPr sz="1900">
              <a:solidFill>
                <a:srgbClr val="3333FF"/>
              </a:solidFill>
            </a:endParaRPr>
          </a:p>
          <a:p>
            <a:pPr indent="-285750" lvl="1" marL="742950" rtl="0" algn="l">
              <a:lnSpc>
                <a:spcPct val="200000"/>
              </a:lnSpc>
              <a:spcBef>
                <a:spcPts val="480"/>
              </a:spcBef>
              <a:spcAft>
                <a:spcPts val="0"/>
              </a:spcAft>
              <a:buClr>
                <a:schemeClr val="dk1"/>
              </a:buClr>
              <a:buSzPts val="2400"/>
              <a:buFont typeface="Comic Sans MS"/>
              <a:buNone/>
            </a:pPr>
            <a:r>
              <a:rPr lang="en">
                <a:solidFill>
                  <a:srgbClr val="3333FF"/>
                </a:solidFill>
                <a:latin typeface="Comic Sans MS"/>
                <a:ea typeface="Comic Sans MS"/>
                <a:cs typeface="Comic Sans MS"/>
                <a:sym typeface="Comic Sans MS"/>
              </a:rPr>
              <a:t>	</a:t>
            </a:r>
            <a:endParaRPr>
              <a:solidFill>
                <a:srgbClr val="3333FF"/>
              </a:solidFill>
            </a:endParaRPr>
          </a:p>
          <a:p>
            <a:pPr indent="-285750" lvl="1" marL="742950" rtl="0" algn="l">
              <a:lnSpc>
                <a:spcPct val="200000"/>
              </a:lnSpc>
              <a:spcBef>
                <a:spcPts val="480"/>
              </a:spcBef>
              <a:spcAft>
                <a:spcPts val="0"/>
              </a:spcAft>
              <a:buClr>
                <a:srgbClr val="3333FF"/>
              </a:buClr>
              <a:buSzPts val="2400"/>
              <a:buFont typeface="Comic Sans MS"/>
              <a:buChar char="–"/>
            </a:pPr>
            <a:r>
              <a:rPr lang="en">
                <a:solidFill>
                  <a:srgbClr val="3333FF"/>
                </a:solidFill>
                <a:latin typeface="Comic Sans MS"/>
                <a:ea typeface="Comic Sans MS"/>
                <a:cs typeface="Comic Sans MS"/>
                <a:sym typeface="Comic Sans MS"/>
              </a:rPr>
              <a:t> </a:t>
            </a:r>
            <a:r>
              <a:rPr lang="en" sz="2000">
                <a:solidFill>
                  <a:srgbClr val="3333FF"/>
                </a:solidFill>
                <a:latin typeface="Comic Sans MS"/>
                <a:ea typeface="Comic Sans MS"/>
                <a:cs typeface="Comic Sans MS"/>
                <a:sym typeface="Comic Sans MS"/>
              </a:rPr>
              <a:t>n = O(n</a:t>
            </a:r>
            <a:r>
              <a:rPr baseline="30000" lang="en" sz="2000">
                <a:solidFill>
                  <a:srgbClr val="3333FF"/>
                </a:solidFill>
                <a:latin typeface="Comic Sans MS"/>
                <a:ea typeface="Comic Sans MS"/>
                <a:cs typeface="Comic Sans MS"/>
                <a:sym typeface="Comic Sans MS"/>
              </a:rPr>
              <a:t>2</a:t>
            </a:r>
            <a:r>
              <a:rPr lang="en" sz="2000">
                <a:solidFill>
                  <a:srgbClr val="3333FF"/>
                </a:solidFill>
                <a:latin typeface="Comic Sans MS"/>
                <a:ea typeface="Comic Sans MS"/>
                <a:cs typeface="Comic Sans MS"/>
                <a:sym typeface="Comic Sans MS"/>
              </a:rPr>
              <a:t>):</a:t>
            </a:r>
            <a:endParaRPr sz="2000">
              <a:solidFill>
                <a:srgbClr val="3333FF"/>
              </a:solidFill>
            </a:endParaRPr>
          </a:p>
        </p:txBody>
      </p:sp>
      <p:sp>
        <p:nvSpPr>
          <p:cNvPr id="548" name="Google Shape;548;p52"/>
          <p:cNvSpPr/>
          <p:nvPr/>
        </p:nvSpPr>
        <p:spPr>
          <a:xfrm>
            <a:off x="2813725" y="800323"/>
            <a:ext cx="51468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2n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cn</a:t>
            </a:r>
            <a:r>
              <a:rPr b="0" baseline="30000" i="0" lang="en" sz="2400" u="none" cap="none" strike="noStrike">
                <a:solidFill>
                  <a:srgbClr val="434343"/>
                </a:solidFill>
                <a:latin typeface="Comic Sans MS"/>
                <a:ea typeface="Comic Sans MS"/>
                <a:cs typeface="Comic Sans MS"/>
                <a:sym typeface="Comic Sans MS"/>
              </a:rPr>
              <a:t>3 </a:t>
            </a:r>
            <a:r>
              <a:rPr b="0" i="0" lang="en" sz="2400" u="none" cap="none" strike="noStrike">
                <a:solidFill>
                  <a:srgbClr val="434343"/>
                </a:solidFill>
                <a:latin typeface="Comic Sans MS"/>
                <a:ea typeface="Comic Sans MS"/>
                <a:cs typeface="Comic Sans MS"/>
                <a:sym typeface="Comic Sans MS"/>
              </a:rPr>
              <a:t>⇒ 2 ≤ cn ⇒ c = 1 and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2</a:t>
            </a:r>
            <a:endParaRPr b="0" i="0" sz="1400" u="none" cap="none" strike="noStrike">
              <a:solidFill>
                <a:srgbClr val="434343"/>
              </a:solidFill>
              <a:latin typeface="Arial"/>
              <a:ea typeface="Arial"/>
              <a:cs typeface="Arial"/>
              <a:sym typeface="Arial"/>
            </a:endParaRPr>
          </a:p>
        </p:txBody>
      </p:sp>
      <p:sp>
        <p:nvSpPr>
          <p:cNvPr id="549" name="Google Shape;549;p52"/>
          <p:cNvSpPr/>
          <p:nvPr/>
        </p:nvSpPr>
        <p:spPr>
          <a:xfrm>
            <a:off x="2748425" y="1722328"/>
            <a:ext cx="48831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cn</a:t>
            </a:r>
            <a:r>
              <a:rPr b="0" baseline="30000" i="0" lang="en" sz="2400" u="none" cap="none" strike="noStrike">
                <a:solidFill>
                  <a:srgbClr val="434343"/>
                </a:solidFill>
                <a:latin typeface="Comic Sans MS"/>
                <a:ea typeface="Comic Sans MS"/>
                <a:cs typeface="Comic Sans MS"/>
                <a:sym typeface="Comic Sans MS"/>
              </a:rPr>
              <a:t>2 </a:t>
            </a:r>
            <a:r>
              <a:rPr b="0" i="0" lang="en" sz="2400" u="none" cap="none" strike="noStrike">
                <a:solidFill>
                  <a:srgbClr val="434343"/>
                </a:solidFill>
                <a:latin typeface="Comic Sans MS"/>
                <a:ea typeface="Comic Sans MS"/>
                <a:cs typeface="Comic Sans MS"/>
                <a:sym typeface="Comic Sans MS"/>
              </a:rPr>
              <a:t>⇒ c ≥  1  ⇒ c = 1 and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1</a:t>
            </a:r>
            <a:endParaRPr b="0" i="0" sz="1400" u="none" cap="none" strike="noStrike">
              <a:solidFill>
                <a:srgbClr val="434343"/>
              </a:solidFill>
              <a:latin typeface="Arial"/>
              <a:ea typeface="Arial"/>
              <a:cs typeface="Arial"/>
              <a:sym typeface="Arial"/>
            </a:endParaRPr>
          </a:p>
        </p:txBody>
      </p:sp>
      <p:sp>
        <p:nvSpPr>
          <p:cNvPr id="550" name="Google Shape;550;p52"/>
          <p:cNvSpPr/>
          <p:nvPr/>
        </p:nvSpPr>
        <p:spPr>
          <a:xfrm>
            <a:off x="673200" y="3219225"/>
            <a:ext cx="83874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1000n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+1000n ≤ 1000n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=1001n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c=1001 and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 1000</a:t>
            </a:r>
            <a:endParaRPr b="0" i="0" sz="1400" u="none" cap="none" strike="noStrike">
              <a:solidFill>
                <a:srgbClr val="434343"/>
              </a:solidFill>
              <a:latin typeface="Arial"/>
              <a:ea typeface="Arial"/>
              <a:cs typeface="Arial"/>
              <a:sym typeface="Arial"/>
            </a:endParaRPr>
          </a:p>
        </p:txBody>
      </p:sp>
      <p:sp>
        <p:nvSpPr>
          <p:cNvPr id="551" name="Google Shape;551;p52"/>
          <p:cNvSpPr/>
          <p:nvPr/>
        </p:nvSpPr>
        <p:spPr>
          <a:xfrm>
            <a:off x="2592125" y="4017603"/>
            <a:ext cx="55101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2800"/>
              <a:buFont typeface="Comic Sans MS"/>
              <a:buNone/>
            </a:pPr>
            <a:r>
              <a:rPr b="0" i="0" lang="en" sz="2800" u="none" cap="none" strike="noStrike">
                <a:solidFill>
                  <a:srgbClr val="434343"/>
                </a:solidFill>
                <a:latin typeface="Comic Sans MS"/>
                <a:ea typeface="Comic Sans MS"/>
                <a:cs typeface="Comic Sans MS"/>
                <a:sym typeface="Comic Sans MS"/>
              </a:rPr>
              <a:t>n ≤ cn</a:t>
            </a:r>
            <a:r>
              <a:rPr b="0" baseline="30000" i="0" lang="en" sz="2800" u="none" cap="none" strike="noStrike">
                <a:solidFill>
                  <a:srgbClr val="434343"/>
                </a:solidFill>
                <a:latin typeface="Comic Sans MS"/>
                <a:ea typeface="Comic Sans MS"/>
                <a:cs typeface="Comic Sans MS"/>
                <a:sym typeface="Comic Sans MS"/>
              </a:rPr>
              <a:t>2 </a:t>
            </a:r>
            <a:r>
              <a:rPr b="0" i="0" lang="en" sz="2800" u="none" cap="none" strike="noStrike">
                <a:solidFill>
                  <a:srgbClr val="434343"/>
                </a:solidFill>
                <a:latin typeface="Comic Sans MS"/>
                <a:ea typeface="Comic Sans MS"/>
                <a:cs typeface="Comic Sans MS"/>
                <a:sym typeface="Comic Sans MS"/>
              </a:rPr>
              <a:t>⇒ cn ≥ 1 ⇒ c = 1 and n</a:t>
            </a:r>
            <a:r>
              <a:rPr b="0" baseline="-25000" i="0" lang="en" sz="2800" u="none" cap="none" strike="noStrike">
                <a:solidFill>
                  <a:srgbClr val="434343"/>
                </a:solidFill>
                <a:latin typeface="Comic Sans MS"/>
                <a:ea typeface="Comic Sans MS"/>
                <a:cs typeface="Comic Sans MS"/>
                <a:sym typeface="Comic Sans MS"/>
              </a:rPr>
              <a:t>0</a:t>
            </a:r>
            <a:r>
              <a:rPr b="0" i="0" lang="en" sz="2800" u="none" cap="none" strike="noStrike">
                <a:solidFill>
                  <a:srgbClr val="434343"/>
                </a:solidFill>
                <a:latin typeface="Comic Sans MS"/>
                <a:ea typeface="Comic Sans MS"/>
                <a:cs typeface="Comic Sans MS"/>
                <a:sym typeface="Comic Sans MS"/>
              </a:rPr>
              <a:t>= 1</a:t>
            </a:r>
            <a:endParaRPr b="0" i="0" sz="1400" u="none" cap="none" strike="noStrike">
              <a:solidFill>
                <a:srgbClr val="434343"/>
              </a:solidFill>
              <a:latin typeface="Arial"/>
              <a:ea typeface="Arial"/>
              <a:cs typeface="Arial"/>
              <a:sym typeface="Arial"/>
            </a:endParaRPr>
          </a:p>
        </p:txBody>
      </p:sp>
      <p:sp>
        <p:nvSpPr>
          <p:cNvPr id="552" name="Google Shape;552;p5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6" name="Shape 556"/>
        <p:cNvGrpSpPr/>
        <p:nvPr/>
      </p:nvGrpSpPr>
      <p:grpSpPr>
        <a:xfrm>
          <a:off x="0" y="0"/>
          <a:ext cx="0" cy="0"/>
          <a:chOff x="0" y="0"/>
          <a:chExt cx="0" cy="0"/>
        </a:xfrm>
      </p:grpSpPr>
      <p:sp>
        <p:nvSpPr>
          <p:cNvPr id="557" name="Google Shape;557;p53"/>
          <p:cNvSpPr txBox="1"/>
          <p:nvPr>
            <p:ph type="title"/>
          </p:nvPr>
        </p:nvSpPr>
        <p:spPr>
          <a:xfrm>
            <a:off x="1485910" y="186607"/>
            <a:ext cx="6172200" cy="5100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More Big-O</a:t>
            </a:r>
            <a:endParaRPr/>
          </a:p>
        </p:txBody>
      </p:sp>
      <p:sp>
        <p:nvSpPr>
          <p:cNvPr id="558" name="Google Shape;558;p53"/>
          <p:cNvSpPr txBox="1"/>
          <p:nvPr>
            <p:ph idx="1" type="body"/>
          </p:nvPr>
        </p:nvSpPr>
        <p:spPr>
          <a:xfrm>
            <a:off x="253150" y="1412225"/>
            <a:ext cx="6240600" cy="28365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434343"/>
              </a:buClr>
              <a:buSzPts val="2900"/>
              <a:buFont typeface="Arial"/>
              <a:buChar char="●"/>
            </a:pPr>
            <a:r>
              <a:rPr lang="en" sz="2600">
                <a:solidFill>
                  <a:srgbClr val="434343"/>
                </a:solidFill>
              </a:rPr>
              <a:t>Prove that:</a:t>
            </a:r>
            <a:endParaRPr sz="2600">
              <a:solidFill>
                <a:srgbClr val="434343"/>
              </a:solidFill>
            </a:endParaRPr>
          </a:p>
          <a:p>
            <a:pPr indent="-254000" lvl="0" marL="254000" rtl="0" algn="l">
              <a:lnSpc>
                <a:spcPct val="115000"/>
              </a:lnSpc>
              <a:spcBef>
                <a:spcPts val="400"/>
              </a:spcBef>
              <a:spcAft>
                <a:spcPts val="0"/>
              </a:spcAft>
              <a:buClr>
                <a:srgbClr val="434343"/>
              </a:buClr>
              <a:buSzPts val="2900"/>
              <a:buFont typeface="Arial"/>
              <a:buChar char="●"/>
            </a:pPr>
            <a:r>
              <a:rPr lang="en" sz="2600">
                <a:solidFill>
                  <a:srgbClr val="434343"/>
                </a:solidFill>
              </a:rPr>
              <a:t>Let </a:t>
            </a:r>
            <a:r>
              <a:rPr i="1" lang="en" sz="2600">
                <a:solidFill>
                  <a:srgbClr val="434343"/>
                </a:solidFill>
              </a:rPr>
              <a:t>c</a:t>
            </a:r>
            <a:r>
              <a:rPr lang="en" sz="2600">
                <a:solidFill>
                  <a:srgbClr val="434343"/>
                </a:solidFill>
              </a:rPr>
              <a:t> = 21 and </a:t>
            </a:r>
            <a:r>
              <a:rPr i="1" lang="en" sz="2600">
                <a:solidFill>
                  <a:srgbClr val="434343"/>
                </a:solidFill>
              </a:rPr>
              <a:t>n</a:t>
            </a:r>
            <a:r>
              <a:rPr baseline="-25000" i="1" lang="en" sz="2600">
                <a:solidFill>
                  <a:srgbClr val="434343"/>
                </a:solidFill>
              </a:rPr>
              <a:t>0</a:t>
            </a:r>
            <a:r>
              <a:rPr lang="en" sz="2600">
                <a:solidFill>
                  <a:srgbClr val="434343"/>
                </a:solidFill>
              </a:rPr>
              <a:t> = 4</a:t>
            </a:r>
            <a:endParaRPr sz="2600">
              <a:solidFill>
                <a:srgbClr val="434343"/>
              </a:solidFill>
            </a:endParaRPr>
          </a:p>
          <a:p>
            <a:pPr indent="-254000" lvl="0" marL="254000" rtl="0" algn="l">
              <a:lnSpc>
                <a:spcPct val="115000"/>
              </a:lnSpc>
              <a:spcBef>
                <a:spcPts val="400"/>
              </a:spcBef>
              <a:spcAft>
                <a:spcPts val="0"/>
              </a:spcAft>
              <a:buClr>
                <a:srgbClr val="434343"/>
              </a:buClr>
              <a:buSzPts val="2900"/>
              <a:buFont typeface="Arial"/>
              <a:buChar char="●"/>
            </a:pPr>
            <a:r>
              <a:rPr lang="en" sz="2600">
                <a:solidFill>
                  <a:srgbClr val="434343"/>
                </a:solidFill>
              </a:rPr>
              <a:t>21</a:t>
            </a:r>
            <a:r>
              <a:rPr i="1" lang="en" sz="2600">
                <a:solidFill>
                  <a:srgbClr val="434343"/>
                </a:solidFill>
              </a:rPr>
              <a:t>n</a:t>
            </a:r>
            <a:r>
              <a:rPr baseline="30000" lang="en" sz="2600">
                <a:solidFill>
                  <a:srgbClr val="434343"/>
                </a:solidFill>
              </a:rPr>
              <a:t>2</a:t>
            </a:r>
            <a:r>
              <a:rPr lang="en" sz="2600">
                <a:solidFill>
                  <a:srgbClr val="434343"/>
                </a:solidFill>
              </a:rPr>
              <a:t> &gt; 20</a:t>
            </a:r>
            <a:r>
              <a:rPr i="1" lang="en" sz="2600">
                <a:solidFill>
                  <a:srgbClr val="434343"/>
                </a:solidFill>
              </a:rPr>
              <a:t>n</a:t>
            </a:r>
            <a:r>
              <a:rPr baseline="30000" lang="en" sz="2600">
                <a:solidFill>
                  <a:srgbClr val="434343"/>
                </a:solidFill>
              </a:rPr>
              <a:t>2</a:t>
            </a:r>
            <a:r>
              <a:rPr lang="en" sz="2600">
                <a:solidFill>
                  <a:srgbClr val="434343"/>
                </a:solidFill>
              </a:rPr>
              <a:t> + 2</a:t>
            </a:r>
            <a:r>
              <a:rPr i="1" lang="en" sz="2600">
                <a:solidFill>
                  <a:srgbClr val="434343"/>
                </a:solidFill>
              </a:rPr>
              <a:t>n</a:t>
            </a:r>
            <a:r>
              <a:rPr lang="en" sz="2600">
                <a:solidFill>
                  <a:srgbClr val="434343"/>
                </a:solidFill>
              </a:rPr>
              <a:t> + 5  for all </a:t>
            </a:r>
            <a:r>
              <a:rPr i="1" lang="en" sz="2600">
                <a:solidFill>
                  <a:srgbClr val="434343"/>
                </a:solidFill>
              </a:rPr>
              <a:t>n</a:t>
            </a:r>
            <a:r>
              <a:rPr lang="en" sz="2600">
                <a:solidFill>
                  <a:srgbClr val="434343"/>
                </a:solidFill>
              </a:rPr>
              <a:t> &gt; 4</a:t>
            </a:r>
            <a:endParaRPr sz="2600">
              <a:solidFill>
                <a:srgbClr val="434343"/>
              </a:solidFill>
            </a:endParaRPr>
          </a:p>
          <a:p>
            <a:pPr indent="-254000" lvl="0" marL="254000" rtl="0" algn="l">
              <a:lnSpc>
                <a:spcPct val="115000"/>
              </a:lnSpc>
              <a:spcBef>
                <a:spcPts val="400"/>
              </a:spcBef>
              <a:spcAft>
                <a:spcPts val="0"/>
              </a:spcAft>
              <a:buClr>
                <a:schemeClr val="accent2"/>
              </a:buClr>
              <a:buSzPts val="2100"/>
              <a:buFont typeface="Noto Sans Symbols"/>
              <a:buNone/>
            </a:pPr>
            <a:r>
              <a:rPr lang="en" sz="2600">
                <a:solidFill>
                  <a:srgbClr val="434343"/>
                </a:solidFill>
              </a:rPr>
              <a:t>	 </a:t>
            </a:r>
            <a:r>
              <a:rPr i="1" lang="en" sz="2600">
                <a:solidFill>
                  <a:srgbClr val="434343"/>
                </a:solidFill>
              </a:rPr>
              <a:t>n</a:t>
            </a:r>
            <a:r>
              <a:rPr baseline="30000" lang="en" sz="2600">
                <a:solidFill>
                  <a:srgbClr val="434343"/>
                </a:solidFill>
              </a:rPr>
              <a:t>2</a:t>
            </a:r>
            <a:r>
              <a:rPr lang="en" sz="2600">
                <a:solidFill>
                  <a:srgbClr val="434343"/>
                </a:solidFill>
              </a:rPr>
              <a:t> &gt; 2</a:t>
            </a:r>
            <a:r>
              <a:rPr i="1" lang="en" sz="2600">
                <a:solidFill>
                  <a:srgbClr val="434343"/>
                </a:solidFill>
              </a:rPr>
              <a:t>n</a:t>
            </a:r>
            <a:r>
              <a:rPr lang="en" sz="2600">
                <a:solidFill>
                  <a:srgbClr val="434343"/>
                </a:solidFill>
              </a:rPr>
              <a:t> + 5  for all </a:t>
            </a:r>
            <a:r>
              <a:rPr i="1" lang="en" sz="2600">
                <a:solidFill>
                  <a:srgbClr val="434343"/>
                </a:solidFill>
              </a:rPr>
              <a:t>n</a:t>
            </a:r>
            <a:r>
              <a:rPr lang="en" sz="2600">
                <a:solidFill>
                  <a:srgbClr val="434343"/>
                </a:solidFill>
              </a:rPr>
              <a:t> &gt; 4</a:t>
            </a:r>
            <a:endParaRPr sz="2600">
              <a:solidFill>
                <a:srgbClr val="434343"/>
              </a:solidFill>
            </a:endParaRPr>
          </a:p>
          <a:p>
            <a:pPr indent="-254000" lvl="0" marL="254000" rtl="0" algn="l">
              <a:lnSpc>
                <a:spcPct val="115000"/>
              </a:lnSpc>
              <a:spcBef>
                <a:spcPts val="400"/>
              </a:spcBef>
              <a:spcAft>
                <a:spcPts val="0"/>
              </a:spcAft>
              <a:buClr>
                <a:schemeClr val="accent2"/>
              </a:buClr>
              <a:buSzPts val="2100"/>
              <a:buFont typeface="Noto Sans Symbols"/>
              <a:buNone/>
            </a:pPr>
            <a:r>
              <a:rPr lang="en" sz="2600">
                <a:solidFill>
                  <a:srgbClr val="434343"/>
                </a:solidFill>
              </a:rPr>
              <a:t>	TRUE</a:t>
            </a:r>
            <a:endParaRPr sz="2600">
              <a:solidFill>
                <a:srgbClr val="434343"/>
              </a:solidFill>
            </a:endParaRPr>
          </a:p>
        </p:txBody>
      </p:sp>
      <p:sp>
        <p:nvSpPr>
          <p:cNvPr id="559" name="Google Shape;559;p53"/>
          <p:cNvSpPr txBox="1"/>
          <p:nvPr/>
        </p:nvSpPr>
        <p:spPr>
          <a:xfrm>
            <a:off x="536550" y="863650"/>
            <a:ext cx="5547900" cy="9480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60" name="Google Shape;560;p5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4" name="Shape 564"/>
        <p:cNvGrpSpPr/>
        <p:nvPr/>
      </p:nvGrpSpPr>
      <p:grpSpPr>
        <a:xfrm>
          <a:off x="0" y="0"/>
          <a:ext cx="0" cy="0"/>
          <a:chOff x="0" y="0"/>
          <a:chExt cx="0" cy="0"/>
        </a:xfrm>
      </p:grpSpPr>
      <p:sp>
        <p:nvSpPr>
          <p:cNvPr id="565" name="Google Shape;565;p54"/>
          <p:cNvSpPr txBox="1"/>
          <p:nvPr>
            <p:ph type="title"/>
          </p:nvPr>
        </p:nvSpPr>
        <p:spPr>
          <a:xfrm>
            <a:off x="255985" y="56257"/>
            <a:ext cx="6172200" cy="5100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SzPts val="1400"/>
              <a:buNone/>
            </a:pPr>
            <a:r>
              <a:rPr lang="en" sz="2700"/>
              <a:t>Examples</a:t>
            </a:r>
            <a:endParaRPr/>
          </a:p>
        </p:txBody>
      </p:sp>
      <p:sp>
        <p:nvSpPr>
          <p:cNvPr id="566" name="Google Shape;566;p54"/>
          <p:cNvSpPr txBox="1"/>
          <p:nvPr>
            <p:ph idx="1" type="body"/>
          </p:nvPr>
        </p:nvSpPr>
        <p:spPr>
          <a:xfrm>
            <a:off x="1428750" y="742950"/>
            <a:ext cx="6286500" cy="3943200"/>
          </a:xfrm>
          <a:prstGeom prst="rect">
            <a:avLst/>
          </a:prstGeom>
          <a:noFill/>
          <a:ln>
            <a:noFill/>
          </a:ln>
        </p:spPr>
        <p:txBody>
          <a:bodyPr anchorCtr="0" anchor="t" bIns="34275" lIns="68575" spcFirstLastPara="1" rIns="68575" wrap="square" tIns="34275">
            <a:noAutofit/>
          </a:bodyPr>
          <a:lstStyle/>
          <a:p>
            <a:pPr indent="-254000" lvl="0" marL="254000" rtl="0" algn="l">
              <a:lnSpc>
                <a:spcPct val="100000"/>
              </a:lnSpc>
              <a:spcBef>
                <a:spcPts val="0"/>
              </a:spcBef>
              <a:spcAft>
                <a:spcPts val="0"/>
              </a:spcAft>
              <a:buClr>
                <a:schemeClr val="accent2"/>
              </a:buClr>
              <a:buSzPts val="2500"/>
              <a:buFont typeface="Arial"/>
              <a:buChar char="•"/>
            </a:pPr>
            <a:r>
              <a:rPr lang="en" sz="2200"/>
              <a:t>Show that</a:t>
            </a:r>
            <a:endParaRPr sz="2200"/>
          </a:p>
          <a:p>
            <a:pPr indent="-114300" lvl="0" marL="254000" rtl="0" algn="l">
              <a:lnSpc>
                <a:spcPct val="100000"/>
              </a:lnSpc>
              <a:spcBef>
                <a:spcPts val="400"/>
              </a:spcBef>
              <a:spcAft>
                <a:spcPts val="0"/>
              </a:spcAft>
              <a:buClr>
                <a:schemeClr val="accent2"/>
              </a:buClr>
              <a:buSzPts val="2100"/>
              <a:buFont typeface="Arial"/>
              <a:buNone/>
            </a:pPr>
            <a:r>
              <a:t/>
            </a:r>
            <a:endParaRPr sz="2200"/>
          </a:p>
          <a:p>
            <a:pPr indent="-254000" lvl="0" marL="254000" rtl="0" algn="l">
              <a:lnSpc>
                <a:spcPct val="100000"/>
              </a:lnSpc>
              <a:spcBef>
                <a:spcPts val="400"/>
              </a:spcBef>
              <a:spcAft>
                <a:spcPts val="0"/>
              </a:spcAft>
              <a:buClr>
                <a:schemeClr val="accent2"/>
              </a:buClr>
              <a:buSzPts val="2500"/>
              <a:buFont typeface="Arial"/>
              <a:buChar char="•"/>
            </a:pPr>
            <a:r>
              <a:rPr lang="en" sz="2200"/>
              <a:t>Let </a:t>
            </a:r>
            <a:r>
              <a:rPr i="1" lang="en" sz="2200"/>
              <a:t>c</a:t>
            </a:r>
            <a:r>
              <a:rPr lang="en" sz="2200"/>
              <a:t> = 2 and </a:t>
            </a:r>
            <a:r>
              <a:rPr i="1" lang="en" sz="2200"/>
              <a:t>n</a:t>
            </a:r>
            <a:r>
              <a:rPr baseline="-25000" lang="en" sz="2200"/>
              <a:t>0</a:t>
            </a:r>
            <a:r>
              <a:rPr lang="en" sz="2200"/>
              <a:t> = 5</a:t>
            </a:r>
            <a:endParaRPr sz="2200"/>
          </a:p>
          <a:p>
            <a:pPr indent="-114300" lvl="0" marL="254000" rtl="0" algn="l">
              <a:lnSpc>
                <a:spcPct val="100000"/>
              </a:lnSpc>
              <a:spcBef>
                <a:spcPts val="400"/>
              </a:spcBef>
              <a:spcAft>
                <a:spcPts val="0"/>
              </a:spcAft>
              <a:buClr>
                <a:schemeClr val="accent2"/>
              </a:buClr>
              <a:buSzPts val="2100"/>
              <a:buFont typeface="Arial"/>
              <a:buNone/>
            </a:pPr>
            <a:r>
              <a:t/>
            </a:r>
            <a:endParaRPr sz="2200"/>
          </a:p>
        </p:txBody>
      </p:sp>
      <p:sp>
        <p:nvSpPr>
          <p:cNvPr id="567" name="Google Shape;567;p54"/>
          <p:cNvSpPr txBox="1"/>
          <p:nvPr>
            <p:ph idx="2" type="body"/>
          </p:nvPr>
        </p:nvSpPr>
        <p:spPr>
          <a:xfrm>
            <a:off x="3294375" y="1116500"/>
            <a:ext cx="2755200" cy="624900"/>
          </a:xfrm>
          <a:prstGeom prst="rect">
            <a:avLst/>
          </a:prstGeom>
          <a:blipFill rotWithShape="1">
            <a:blip r:embed="rId3">
              <a:alphaModFix/>
            </a:blip>
            <a:stretch>
              <a:fillRect b="0" l="-266" r="0" t="0"/>
            </a:stretch>
          </a:blipFill>
          <a:ln>
            <a:noFill/>
          </a:ln>
        </p:spPr>
        <p:txBody>
          <a:bodyPr anchorCtr="0" anchor="t" bIns="34275" lIns="68575" spcFirstLastPara="1" rIns="68575" wrap="square" tIns="34275">
            <a:noAutofit/>
          </a:bodyPr>
          <a:lstStyle/>
          <a:p>
            <a:pPr indent="0" lvl="0" marL="254000" rtl="0" algn="l">
              <a:lnSpc>
                <a:spcPct val="100000"/>
              </a:lnSpc>
              <a:spcBef>
                <a:spcPts val="0"/>
              </a:spcBef>
              <a:spcAft>
                <a:spcPts val="0"/>
              </a:spcAft>
              <a:buSzPts val="1800"/>
              <a:buNone/>
            </a:pPr>
            <a:r>
              <a:rPr lang="en"/>
              <a:t> </a:t>
            </a:r>
            <a:endParaRPr/>
          </a:p>
        </p:txBody>
      </p:sp>
      <p:sp>
        <p:nvSpPr>
          <p:cNvPr id="568" name="Google Shape;568;p54"/>
          <p:cNvSpPr txBox="1"/>
          <p:nvPr/>
        </p:nvSpPr>
        <p:spPr>
          <a:xfrm>
            <a:off x="1648350" y="2122300"/>
            <a:ext cx="3858000" cy="4658400"/>
          </a:xfrm>
          <a:prstGeom prst="rect">
            <a:avLst/>
          </a:prstGeom>
          <a:blipFill rotWithShape="1">
            <a:blip r:embed="rId4">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569" name="Google Shape;569;p54"/>
          <p:cNvSpPr/>
          <p:nvPr/>
        </p:nvSpPr>
        <p:spPr>
          <a:xfrm>
            <a:off x="1726525" y="1538025"/>
            <a:ext cx="2646900" cy="510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570" name="Google Shape;570;p54"/>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5"/>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a:t>
            </a:r>
            <a:endParaRPr/>
          </a:p>
        </p:txBody>
      </p:sp>
      <p:sp>
        <p:nvSpPr>
          <p:cNvPr id="576" name="Google Shape;576;p55"/>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33FF"/>
              </a:buClr>
              <a:buSzPts val="3800"/>
              <a:buFont typeface="Arial"/>
              <a:buChar char="•"/>
            </a:pPr>
            <a:r>
              <a:rPr lang="en" sz="2800">
                <a:solidFill>
                  <a:srgbClr val="3333FF"/>
                </a:solidFill>
              </a:rPr>
              <a:t>Show that 30</a:t>
            </a:r>
            <a:r>
              <a:rPr i="1" lang="en" sz="2800">
                <a:solidFill>
                  <a:srgbClr val="3333FF"/>
                </a:solidFill>
              </a:rPr>
              <a:t>n</a:t>
            </a:r>
            <a:r>
              <a:rPr lang="en" sz="2800">
                <a:solidFill>
                  <a:srgbClr val="3333FF"/>
                </a:solidFill>
              </a:rPr>
              <a:t>+8 is O(</a:t>
            </a:r>
            <a:r>
              <a:rPr i="1" lang="en" sz="2800">
                <a:solidFill>
                  <a:srgbClr val="3333FF"/>
                </a:solidFill>
              </a:rPr>
              <a:t>n</a:t>
            </a:r>
            <a:r>
              <a:rPr lang="en" sz="2800">
                <a:solidFill>
                  <a:srgbClr val="3333FF"/>
                </a:solidFill>
              </a:rPr>
              <a:t>).</a:t>
            </a:r>
            <a:endParaRPr sz="2800">
              <a:solidFill>
                <a:srgbClr val="3333FF"/>
              </a:solidFill>
            </a:endParaRPr>
          </a:p>
          <a:p>
            <a:pPr indent="-355600" lvl="1" marL="742950" rtl="0" algn="l">
              <a:lnSpc>
                <a:spcPct val="100000"/>
              </a:lnSpc>
              <a:spcBef>
                <a:spcPts val="480"/>
              </a:spcBef>
              <a:spcAft>
                <a:spcPts val="0"/>
              </a:spcAft>
              <a:buClr>
                <a:srgbClr val="434343"/>
              </a:buClr>
              <a:buSzPts val="3500"/>
              <a:buFont typeface="Arial"/>
              <a:buChar char="–"/>
            </a:pPr>
            <a:r>
              <a:rPr lang="en" sz="2500">
                <a:solidFill>
                  <a:srgbClr val="434343"/>
                </a:solidFill>
              </a:rPr>
              <a:t>Show </a:t>
            </a:r>
            <a:r>
              <a:rPr b="1" lang="en" sz="2500">
                <a:solidFill>
                  <a:srgbClr val="434343"/>
                </a:solidFill>
                <a:latin typeface="Gulim"/>
                <a:ea typeface="Gulim"/>
                <a:cs typeface="Gulim"/>
                <a:sym typeface="Gulim"/>
              </a:rPr>
              <a:t>∃</a:t>
            </a:r>
            <a:r>
              <a:rPr i="1" lang="en" sz="2500">
                <a:solidFill>
                  <a:srgbClr val="434343"/>
                </a:solidFill>
              </a:rPr>
              <a:t>c</a:t>
            </a:r>
            <a:r>
              <a:rPr lang="en" sz="2500">
                <a:solidFill>
                  <a:srgbClr val="434343"/>
                </a:solidFill>
              </a:rPr>
              <a:t>,</a:t>
            </a:r>
            <a:r>
              <a:rPr i="1" lang="en" sz="2500">
                <a:solidFill>
                  <a:srgbClr val="434343"/>
                </a:solidFill>
              </a:rPr>
              <a:t>n</a:t>
            </a:r>
            <a:r>
              <a:rPr baseline="-25000" i="1" lang="en" sz="2500">
                <a:solidFill>
                  <a:srgbClr val="434343"/>
                </a:solidFill>
              </a:rPr>
              <a:t>0</a:t>
            </a:r>
            <a:r>
              <a:rPr lang="en" sz="2500">
                <a:solidFill>
                  <a:srgbClr val="434343"/>
                </a:solidFill>
              </a:rPr>
              <a:t>: 30</a:t>
            </a:r>
            <a:r>
              <a:rPr i="1" lang="en" sz="2500">
                <a:solidFill>
                  <a:srgbClr val="434343"/>
                </a:solidFill>
              </a:rPr>
              <a:t>n</a:t>
            </a:r>
            <a:r>
              <a:rPr lang="en" sz="2500">
                <a:solidFill>
                  <a:srgbClr val="434343"/>
                </a:solidFill>
              </a:rPr>
              <a:t>+8 ≤ </a:t>
            </a:r>
            <a:r>
              <a:rPr i="1" lang="en" sz="2500">
                <a:solidFill>
                  <a:srgbClr val="434343"/>
                </a:solidFill>
              </a:rPr>
              <a:t>cn, </a:t>
            </a:r>
            <a:r>
              <a:rPr lang="en" sz="2500">
                <a:solidFill>
                  <a:srgbClr val="434343"/>
                </a:solidFill>
                <a:latin typeface="Gulim"/>
                <a:ea typeface="Gulim"/>
                <a:cs typeface="Gulim"/>
                <a:sym typeface="Gulim"/>
              </a:rPr>
              <a:t>∀</a:t>
            </a:r>
            <a:r>
              <a:rPr i="1" lang="en" sz="2500">
                <a:solidFill>
                  <a:srgbClr val="434343"/>
                </a:solidFill>
              </a:rPr>
              <a:t>n</a:t>
            </a:r>
            <a:r>
              <a:rPr lang="en" sz="2500">
                <a:solidFill>
                  <a:srgbClr val="434343"/>
                </a:solidFill>
              </a:rPr>
              <a:t>&gt;n</a:t>
            </a:r>
            <a:r>
              <a:rPr baseline="-25000" lang="en" sz="2500">
                <a:solidFill>
                  <a:srgbClr val="434343"/>
                </a:solidFill>
              </a:rPr>
              <a:t>0</a:t>
            </a:r>
            <a:r>
              <a:rPr i="1" lang="en" sz="2500">
                <a:solidFill>
                  <a:srgbClr val="434343"/>
                </a:solidFill>
              </a:rPr>
              <a:t> </a:t>
            </a:r>
            <a:r>
              <a:rPr lang="en" sz="2500">
                <a:solidFill>
                  <a:srgbClr val="434343"/>
                </a:solidFill>
              </a:rPr>
              <a:t>.</a:t>
            </a:r>
            <a:endParaRPr sz="2500">
              <a:solidFill>
                <a:srgbClr val="434343"/>
              </a:solidFill>
            </a:endParaRPr>
          </a:p>
          <a:p>
            <a:pPr indent="-298450" lvl="2" marL="1143000" rtl="0" algn="l">
              <a:lnSpc>
                <a:spcPct val="100000"/>
              </a:lnSpc>
              <a:spcBef>
                <a:spcPts val="400"/>
              </a:spcBef>
              <a:spcAft>
                <a:spcPts val="0"/>
              </a:spcAft>
              <a:buClr>
                <a:schemeClr val="accent2"/>
              </a:buClr>
              <a:buSzPts val="3100"/>
              <a:buFont typeface="Arial"/>
              <a:buChar char="•"/>
            </a:pPr>
            <a:r>
              <a:rPr lang="en" sz="2500">
                <a:solidFill>
                  <a:srgbClr val="434343"/>
                </a:solidFill>
              </a:rPr>
              <a:t>Let </a:t>
            </a:r>
            <a:r>
              <a:rPr i="1" lang="en" sz="2500">
                <a:solidFill>
                  <a:srgbClr val="434343"/>
                </a:solidFill>
              </a:rPr>
              <a:t>c=</a:t>
            </a:r>
            <a:r>
              <a:rPr lang="en" sz="2500">
                <a:solidFill>
                  <a:srgbClr val="434343"/>
                </a:solidFill>
              </a:rPr>
              <a:t>31, </a:t>
            </a:r>
            <a:r>
              <a:rPr i="1" lang="en" sz="2500">
                <a:solidFill>
                  <a:srgbClr val="434343"/>
                </a:solidFill>
              </a:rPr>
              <a:t>n</a:t>
            </a:r>
            <a:r>
              <a:rPr baseline="-25000" i="1" lang="en" sz="2500">
                <a:solidFill>
                  <a:srgbClr val="434343"/>
                </a:solidFill>
              </a:rPr>
              <a:t>0</a:t>
            </a:r>
            <a:r>
              <a:rPr lang="en" sz="2500">
                <a:solidFill>
                  <a:srgbClr val="434343"/>
                </a:solidFill>
              </a:rPr>
              <a:t>=8.  Assume </a:t>
            </a:r>
            <a:r>
              <a:rPr i="1" lang="en" sz="2500">
                <a:solidFill>
                  <a:srgbClr val="434343"/>
                </a:solidFill>
              </a:rPr>
              <a:t>n</a:t>
            </a:r>
            <a:r>
              <a:rPr lang="en" sz="2500">
                <a:solidFill>
                  <a:srgbClr val="434343"/>
                </a:solidFill>
              </a:rPr>
              <a:t>&gt;</a:t>
            </a:r>
            <a:r>
              <a:rPr i="1" lang="en" sz="2500">
                <a:solidFill>
                  <a:srgbClr val="434343"/>
                </a:solidFill>
              </a:rPr>
              <a:t>n</a:t>
            </a:r>
            <a:r>
              <a:rPr baseline="-25000" i="1" lang="en" sz="2500">
                <a:solidFill>
                  <a:srgbClr val="434343"/>
                </a:solidFill>
              </a:rPr>
              <a:t>0</a:t>
            </a:r>
            <a:r>
              <a:rPr lang="en" sz="2500">
                <a:solidFill>
                  <a:srgbClr val="434343"/>
                </a:solidFill>
              </a:rPr>
              <a:t>=8.  Then</a:t>
            </a:r>
            <a:br>
              <a:rPr lang="en" sz="2500">
                <a:solidFill>
                  <a:srgbClr val="434343"/>
                </a:solidFill>
              </a:rPr>
            </a:br>
            <a:r>
              <a:rPr i="1" lang="en" sz="2500">
                <a:solidFill>
                  <a:srgbClr val="434343"/>
                </a:solidFill>
              </a:rPr>
              <a:t>cn</a:t>
            </a:r>
            <a:r>
              <a:rPr lang="en" sz="2500">
                <a:solidFill>
                  <a:srgbClr val="434343"/>
                </a:solidFill>
              </a:rPr>
              <a:t> = 31</a:t>
            </a:r>
            <a:r>
              <a:rPr i="1" lang="en" sz="2500">
                <a:solidFill>
                  <a:srgbClr val="434343"/>
                </a:solidFill>
              </a:rPr>
              <a:t>n</a:t>
            </a:r>
            <a:r>
              <a:rPr lang="en" sz="2500">
                <a:solidFill>
                  <a:srgbClr val="434343"/>
                </a:solidFill>
              </a:rPr>
              <a:t> = 30</a:t>
            </a:r>
            <a:r>
              <a:rPr i="1" lang="en" sz="2500">
                <a:solidFill>
                  <a:srgbClr val="434343"/>
                </a:solidFill>
              </a:rPr>
              <a:t>n</a:t>
            </a:r>
            <a:r>
              <a:rPr lang="en" sz="2500">
                <a:solidFill>
                  <a:srgbClr val="434343"/>
                </a:solidFill>
              </a:rPr>
              <a:t> + </a:t>
            </a:r>
            <a:r>
              <a:rPr i="1" lang="en" sz="2500">
                <a:solidFill>
                  <a:srgbClr val="434343"/>
                </a:solidFill>
              </a:rPr>
              <a:t>n</a:t>
            </a:r>
            <a:r>
              <a:rPr lang="en" sz="2500">
                <a:solidFill>
                  <a:srgbClr val="434343"/>
                </a:solidFill>
              </a:rPr>
              <a:t> &gt; 30</a:t>
            </a:r>
            <a:r>
              <a:rPr i="1" lang="en" sz="2500">
                <a:solidFill>
                  <a:srgbClr val="434343"/>
                </a:solidFill>
              </a:rPr>
              <a:t>n</a:t>
            </a:r>
            <a:r>
              <a:rPr lang="en" sz="2500">
                <a:solidFill>
                  <a:srgbClr val="434343"/>
                </a:solidFill>
              </a:rPr>
              <a:t>+8, so 30</a:t>
            </a:r>
            <a:r>
              <a:rPr i="1" lang="en" sz="2500">
                <a:solidFill>
                  <a:srgbClr val="434343"/>
                </a:solidFill>
              </a:rPr>
              <a:t>n</a:t>
            </a:r>
            <a:r>
              <a:rPr lang="en" sz="2500">
                <a:solidFill>
                  <a:srgbClr val="434343"/>
                </a:solidFill>
              </a:rPr>
              <a:t>+8 &lt; </a:t>
            </a:r>
            <a:r>
              <a:rPr i="1" lang="en" sz="2500">
                <a:solidFill>
                  <a:srgbClr val="434343"/>
                </a:solidFill>
              </a:rPr>
              <a:t>cn</a:t>
            </a:r>
            <a:r>
              <a:rPr lang="en" sz="2500"/>
              <a:t>.</a:t>
            </a:r>
            <a:endParaRPr sz="2500"/>
          </a:p>
        </p:txBody>
      </p:sp>
      <p:sp>
        <p:nvSpPr>
          <p:cNvPr id="577" name="Google Shape;577;p55"/>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7"/>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No Uniqueness</a:t>
            </a:r>
            <a:endParaRPr/>
          </a:p>
        </p:txBody>
      </p:sp>
      <p:sp>
        <p:nvSpPr>
          <p:cNvPr id="583" name="Google Shape;583;p57"/>
          <p:cNvSpPr txBox="1"/>
          <p:nvPr>
            <p:ph idx="1" type="body"/>
          </p:nvPr>
        </p:nvSpPr>
        <p:spPr>
          <a:xfrm>
            <a:off x="138975" y="763551"/>
            <a:ext cx="8634300" cy="4244100"/>
          </a:xfrm>
          <a:prstGeom prst="rect">
            <a:avLst/>
          </a:prstGeom>
          <a:noFill/>
          <a:ln>
            <a:noFill/>
          </a:ln>
        </p:spPr>
        <p:txBody>
          <a:bodyPr anchorCtr="0" anchor="t" bIns="45700" lIns="91425" spcFirstLastPara="1" rIns="91425" wrap="square" tIns="45700">
            <a:noAutofit/>
          </a:bodyPr>
          <a:lstStyle/>
          <a:p>
            <a:pPr indent="-317500" lvl="0" marL="342900" rtl="0" algn="l">
              <a:lnSpc>
                <a:spcPct val="150000"/>
              </a:lnSpc>
              <a:spcBef>
                <a:spcPts val="0"/>
              </a:spcBef>
              <a:spcAft>
                <a:spcPts val="0"/>
              </a:spcAft>
              <a:buClr>
                <a:schemeClr val="accent2"/>
              </a:buClr>
              <a:buSzPts val="2000"/>
              <a:buFont typeface="Arial"/>
              <a:buChar char="•"/>
            </a:pPr>
            <a:r>
              <a:rPr lang="en" sz="2000"/>
              <a:t>There is no unique set of values for </a:t>
            </a:r>
            <a:r>
              <a:rPr lang="en" sz="2000">
                <a:latin typeface="Comic Sans MS"/>
                <a:ea typeface="Comic Sans MS"/>
                <a:cs typeface="Comic Sans MS"/>
                <a:sym typeface="Comic Sans MS"/>
              </a:rPr>
              <a:t>n</a:t>
            </a:r>
            <a:r>
              <a:rPr baseline="-25000" lang="en" sz="2000">
                <a:latin typeface="Comic Sans MS"/>
                <a:ea typeface="Comic Sans MS"/>
                <a:cs typeface="Comic Sans MS"/>
                <a:sym typeface="Comic Sans MS"/>
              </a:rPr>
              <a:t>0</a:t>
            </a:r>
            <a:r>
              <a:rPr lang="en" sz="2000"/>
              <a:t> and </a:t>
            </a:r>
            <a:r>
              <a:rPr lang="en" sz="2000">
                <a:latin typeface="Comic Sans MS"/>
                <a:ea typeface="Comic Sans MS"/>
                <a:cs typeface="Comic Sans MS"/>
                <a:sym typeface="Comic Sans MS"/>
              </a:rPr>
              <a:t>c </a:t>
            </a:r>
            <a:r>
              <a:rPr lang="en" sz="2000"/>
              <a:t>in proving the asymptotic bounds</a:t>
            </a:r>
            <a:endParaRPr sz="2000">
              <a:latin typeface="Comic Sans MS"/>
              <a:ea typeface="Comic Sans MS"/>
              <a:cs typeface="Comic Sans MS"/>
              <a:sym typeface="Comic Sans MS"/>
            </a:endParaRPr>
          </a:p>
          <a:p>
            <a:pPr indent="-317500" lvl="0" marL="342900" rtl="0" algn="l">
              <a:lnSpc>
                <a:spcPct val="150000"/>
              </a:lnSpc>
              <a:spcBef>
                <a:spcPts val="480"/>
              </a:spcBef>
              <a:spcAft>
                <a:spcPts val="0"/>
              </a:spcAft>
              <a:buClr>
                <a:schemeClr val="accent2"/>
              </a:buClr>
              <a:buSzPts val="2000"/>
              <a:buFont typeface="Arial"/>
              <a:buChar char="•"/>
            </a:pPr>
            <a:r>
              <a:rPr lang="en" sz="2000"/>
              <a:t>Prove that  </a:t>
            </a:r>
            <a:r>
              <a:rPr lang="en" sz="2000">
                <a:latin typeface="Comic Sans MS"/>
                <a:ea typeface="Comic Sans MS"/>
                <a:cs typeface="Comic Sans MS"/>
                <a:sym typeface="Comic Sans MS"/>
              </a:rPr>
              <a:t>100n + 5 = O(n</a:t>
            </a:r>
            <a:r>
              <a:rPr baseline="30000" lang="en" sz="2000">
                <a:latin typeface="Comic Sans MS"/>
                <a:ea typeface="Comic Sans MS"/>
                <a:cs typeface="Comic Sans MS"/>
                <a:sym typeface="Comic Sans MS"/>
              </a:rPr>
              <a:t>2</a:t>
            </a:r>
            <a:r>
              <a:rPr lang="en" sz="2000">
                <a:latin typeface="Comic Sans MS"/>
                <a:ea typeface="Comic Sans MS"/>
                <a:cs typeface="Comic Sans MS"/>
                <a:sym typeface="Comic Sans MS"/>
              </a:rPr>
              <a:t>)</a:t>
            </a:r>
            <a:endParaRPr sz="1400"/>
          </a:p>
          <a:p>
            <a:pPr indent="-260350" lvl="1" marL="742950" rtl="0" algn="l">
              <a:lnSpc>
                <a:spcPct val="150000"/>
              </a:lnSpc>
              <a:spcBef>
                <a:spcPts val="400"/>
              </a:spcBef>
              <a:spcAft>
                <a:spcPts val="0"/>
              </a:spcAft>
              <a:buClr>
                <a:schemeClr val="dk1"/>
              </a:buClr>
              <a:buSzPts val="1600"/>
              <a:buFont typeface="Comic Sans MS"/>
              <a:buChar char="–"/>
            </a:pPr>
            <a:r>
              <a:rPr lang="en" sz="1600">
                <a:latin typeface="Comic Sans MS"/>
                <a:ea typeface="Comic Sans MS"/>
                <a:cs typeface="Comic Sans MS"/>
                <a:sym typeface="Comic Sans MS"/>
              </a:rPr>
              <a:t>100n + 5 ≤ 100n + n = 101n ≤ 101n</a:t>
            </a:r>
            <a:r>
              <a:rPr baseline="30000" lang="en" sz="1600">
                <a:latin typeface="Comic Sans MS"/>
                <a:ea typeface="Comic Sans MS"/>
                <a:cs typeface="Comic Sans MS"/>
                <a:sym typeface="Comic Sans MS"/>
              </a:rPr>
              <a:t>2</a:t>
            </a:r>
            <a:endParaRPr sz="1600">
              <a:latin typeface="Comic Sans MS"/>
              <a:ea typeface="Comic Sans MS"/>
              <a:cs typeface="Comic Sans MS"/>
              <a:sym typeface="Comic Sans MS"/>
            </a:endParaRPr>
          </a:p>
          <a:p>
            <a:pPr indent="-285750" lvl="1" marL="742950" rtl="0" algn="l">
              <a:lnSpc>
                <a:spcPct val="150000"/>
              </a:lnSpc>
              <a:spcBef>
                <a:spcPts val="400"/>
              </a:spcBef>
              <a:spcAft>
                <a:spcPts val="0"/>
              </a:spcAft>
              <a:buClr>
                <a:schemeClr val="dk1"/>
              </a:buClr>
              <a:buSzPts val="2000"/>
              <a:buFont typeface="Arial"/>
              <a:buNone/>
            </a:pPr>
            <a:r>
              <a:rPr lang="en" sz="1600"/>
              <a:t>				for all </a:t>
            </a:r>
            <a:r>
              <a:rPr lang="en" sz="1600">
                <a:latin typeface="Comic Sans MS"/>
                <a:ea typeface="Comic Sans MS"/>
                <a:cs typeface="Comic Sans MS"/>
                <a:sym typeface="Comic Sans MS"/>
              </a:rPr>
              <a:t>n ≥ 5</a:t>
            </a:r>
            <a:endParaRPr sz="1000"/>
          </a:p>
          <a:p>
            <a:pPr indent="-285750" lvl="1" marL="742950" rtl="0" algn="l">
              <a:lnSpc>
                <a:spcPct val="150000"/>
              </a:lnSpc>
              <a:spcBef>
                <a:spcPts val="400"/>
              </a:spcBef>
              <a:spcAft>
                <a:spcPts val="0"/>
              </a:spcAft>
              <a:buClr>
                <a:schemeClr val="dk1"/>
              </a:buClr>
              <a:buSzPts val="2000"/>
              <a:buFont typeface="Arial"/>
              <a:buNone/>
            </a:pPr>
            <a:r>
              <a:rPr lang="en" sz="1600"/>
              <a:t>		</a:t>
            </a:r>
            <a:r>
              <a:rPr lang="en" sz="1600">
                <a:solidFill>
                  <a:srgbClr val="DD0111"/>
                </a:solidFill>
                <a:latin typeface="Comic Sans MS"/>
                <a:ea typeface="Comic Sans MS"/>
                <a:cs typeface="Comic Sans MS"/>
                <a:sym typeface="Comic Sans MS"/>
              </a:rPr>
              <a:t>n</a:t>
            </a:r>
            <a:r>
              <a:rPr baseline="-25000" lang="en" sz="1600">
                <a:solidFill>
                  <a:srgbClr val="DD0111"/>
                </a:solidFill>
                <a:latin typeface="Comic Sans MS"/>
                <a:ea typeface="Comic Sans MS"/>
                <a:cs typeface="Comic Sans MS"/>
                <a:sym typeface="Comic Sans MS"/>
              </a:rPr>
              <a:t>0</a:t>
            </a:r>
            <a:r>
              <a:rPr lang="en" sz="1600">
                <a:solidFill>
                  <a:srgbClr val="DD0111"/>
                </a:solidFill>
                <a:latin typeface="Comic Sans MS"/>
                <a:ea typeface="Comic Sans MS"/>
                <a:cs typeface="Comic Sans MS"/>
                <a:sym typeface="Comic Sans MS"/>
              </a:rPr>
              <a:t> = 5 and c = 101</a:t>
            </a:r>
            <a:r>
              <a:rPr lang="en" sz="1600">
                <a:solidFill>
                  <a:srgbClr val="DD0111"/>
                </a:solidFill>
              </a:rPr>
              <a:t> </a:t>
            </a:r>
            <a:r>
              <a:rPr lang="en" sz="1600"/>
              <a:t>is a solution</a:t>
            </a:r>
            <a:endParaRPr sz="1000"/>
          </a:p>
          <a:p>
            <a:pPr indent="-260350" lvl="1" marL="742950" rtl="0" algn="l">
              <a:lnSpc>
                <a:spcPct val="150000"/>
              </a:lnSpc>
              <a:spcBef>
                <a:spcPts val="400"/>
              </a:spcBef>
              <a:spcAft>
                <a:spcPts val="0"/>
              </a:spcAft>
              <a:buClr>
                <a:schemeClr val="dk1"/>
              </a:buClr>
              <a:buSzPts val="1600"/>
              <a:buFont typeface="Comic Sans MS"/>
              <a:buChar char="–"/>
            </a:pPr>
            <a:r>
              <a:rPr lang="en" sz="1600">
                <a:latin typeface="Comic Sans MS"/>
                <a:ea typeface="Comic Sans MS"/>
                <a:cs typeface="Comic Sans MS"/>
                <a:sym typeface="Comic Sans MS"/>
              </a:rPr>
              <a:t>100n + 5 ≤ 100n + 5n = 105n ≤ 105n</a:t>
            </a:r>
            <a:r>
              <a:rPr baseline="30000" lang="en" sz="1600">
                <a:latin typeface="Comic Sans MS"/>
                <a:ea typeface="Comic Sans MS"/>
                <a:cs typeface="Comic Sans MS"/>
                <a:sym typeface="Comic Sans MS"/>
              </a:rPr>
              <a:t>2</a:t>
            </a:r>
            <a:br>
              <a:rPr baseline="30000" lang="en" sz="1600"/>
            </a:br>
            <a:r>
              <a:rPr baseline="30000" lang="en" sz="1600"/>
              <a:t>			</a:t>
            </a:r>
            <a:r>
              <a:rPr lang="en" sz="1600"/>
              <a:t>for all </a:t>
            </a:r>
            <a:r>
              <a:rPr lang="en" sz="1600">
                <a:latin typeface="Comic Sans MS"/>
                <a:ea typeface="Comic Sans MS"/>
                <a:cs typeface="Comic Sans MS"/>
                <a:sym typeface="Comic Sans MS"/>
              </a:rPr>
              <a:t>n ≥ 1</a:t>
            </a:r>
            <a:endParaRPr sz="1000"/>
          </a:p>
          <a:p>
            <a:pPr indent="-285750" lvl="1" marL="742950" rtl="0" algn="l">
              <a:lnSpc>
                <a:spcPct val="150000"/>
              </a:lnSpc>
              <a:spcBef>
                <a:spcPts val="400"/>
              </a:spcBef>
              <a:spcAft>
                <a:spcPts val="0"/>
              </a:spcAft>
              <a:buClr>
                <a:schemeClr val="dk1"/>
              </a:buClr>
              <a:buSzPts val="2000"/>
              <a:buFont typeface="Arial"/>
              <a:buNone/>
            </a:pPr>
            <a:r>
              <a:rPr lang="en" sz="1600"/>
              <a:t>		 </a:t>
            </a:r>
            <a:r>
              <a:rPr lang="en" sz="1600">
                <a:solidFill>
                  <a:srgbClr val="DD0111"/>
                </a:solidFill>
                <a:latin typeface="Comic Sans MS"/>
                <a:ea typeface="Comic Sans MS"/>
                <a:cs typeface="Comic Sans MS"/>
                <a:sym typeface="Comic Sans MS"/>
              </a:rPr>
              <a:t>n</a:t>
            </a:r>
            <a:r>
              <a:rPr baseline="-25000" lang="en" sz="1600">
                <a:solidFill>
                  <a:srgbClr val="DD0111"/>
                </a:solidFill>
                <a:latin typeface="Comic Sans MS"/>
                <a:ea typeface="Comic Sans MS"/>
                <a:cs typeface="Comic Sans MS"/>
                <a:sym typeface="Comic Sans MS"/>
              </a:rPr>
              <a:t>0</a:t>
            </a:r>
            <a:r>
              <a:rPr lang="en" sz="1600">
                <a:solidFill>
                  <a:srgbClr val="DD0111"/>
                </a:solidFill>
                <a:latin typeface="Comic Sans MS"/>
                <a:ea typeface="Comic Sans MS"/>
                <a:cs typeface="Comic Sans MS"/>
                <a:sym typeface="Comic Sans MS"/>
              </a:rPr>
              <a:t> = 1 and c = 105</a:t>
            </a:r>
            <a:r>
              <a:rPr lang="en" sz="1600">
                <a:solidFill>
                  <a:srgbClr val="DD0111"/>
                </a:solidFill>
              </a:rPr>
              <a:t> </a:t>
            </a:r>
            <a:r>
              <a:rPr lang="en" sz="1600"/>
              <a:t>is also a solution</a:t>
            </a:r>
            <a:endParaRPr sz="1000"/>
          </a:p>
          <a:p>
            <a:pPr indent="-285750" lvl="1" marL="742950" rtl="0" algn="l">
              <a:lnSpc>
                <a:spcPct val="150000"/>
              </a:lnSpc>
              <a:spcBef>
                <a:spcPts val="360"/>
              </a:spcBef>
              <a:spcAft>
                <a:spcPts val="0"/>
              </a:spcAft>
              <a:buClr>
                <a:schemeClr val="dk1"/>
              </a:buClr>
              <a:buSzPts val="1800"/>
              <a:buFont typeface="Arial"/>
              <a:buNone/>
            </a:pPr>
            <a:r>
              <a:rPr lang="en"/>
              <a:t>Must find</a:t>
            </a:r>
            <a:r>
              <a:rPr lang="en">
                <a:solidFill>
                  <a:srgbClr val="DD0111"/>
                </a:solidFill>
              </a:rPr>
              <a:t> </a:t>
            </a:r>
            <a:r>
              <a:rPr b="1" lang="en">
                <a:solidFill>
                  <a:srgbClr val="DD0111"/>
                </a:solidFill>
              </a:rPr>
              <a:t>SOME</a:t>
            </a:r>
            <a:r>
              <a:rPr lang="en">
                <a:solidFill>
                  <a:srgbClr val="DD0111"/>
                </a:solidFill>
              </a:rPr>
              <a:t> </a:t>
            </a:r>
            <a:r>
              <a:rPr lang="en"/>
              <a:t>constants c and n</a:t>
            </a:r>
            <a:r>
              <a:rPr baseline="-25000" lang="en"/>
              <a:t>0</a:t>
            </a:r>
            <a:r>
              <a:rPr lang="en"/>
              <a:t> that satisfy the asymptotic notation relation</a:t>
            </a:r>
            <a:endParaRPr sz="1000"/>
          </a:p>
        </p:txBody>
      </p:sp>
      <p:sp>
        <p:nvSpPr>
          <p:cNvPr id="584" name="Google Shape;584;p5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88" name="Shape 588"/>
        <p:cNvGrpSpPr/>
        <p:nvPr/>
      </p:nvGrpSpPr>
      <p:grpSpPr>
        <a:xfrm>
          <a:off x="0" y="0"/>
          <a:ext cx="0" cy="0"/>
          <a:chOff x="0" y="0"/>
          <a:chExt cx="0" cy="0"/>
        </a:xfrm>
      </p:grpSpPr>
      <p:sp>
        <p:nvSpPr>
          <p:cNvPr id="589" name="Google Shape;589;p58"/>
          <p:cNvSpPr txBox="1"/>
          <p:nvPr>
            <p:ph type="title"/>
          </p:nvPr>
        </p:nvSpPr>
        <p:spPr>
          <a:xfrm>
            <a:off x="1122998" y="75009"/>
            <a:ext cx="6403800" cy="8925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Big-O</a:t>
            </a:r>
            <a:endParaRPr/>
          </a:p>
        </p:txBody>
      </p:sp>
      <p:sp>
        <p:nvSpPr>
          <p:cNvPr id="590" name="Google Shape;590;p58"/>
          <p:cNvSpPr txBox="1"/>
          <p:nvPr>
            <p:ph idx="1" type="body"/>
          </p:nvPr>
        </p:nvSpPr>
        <p:spPr>
          <a:xfrm>
            <a:off x="1155183" y="1260156"/>
            <a:ext cx="6833700" cy="26232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rmAutofit/>
          </a:bodyPr>
          <a:lstStyle/>
          <a:p>
            <a:pPr indent="0" lvl="0" marL="254000" rtl="0" algn="l">
              <a:lnSpc>
                <a:spcPct val="115000"/>
              </a:lnSpc>
              <a:spcBef>
                <a:spcPts val="0"/>
              </a:spcBef>
              <a:spcAft>
                <a:spcPts val="0"/>
              </a:spcAft>
              <a:buSzPts val="1400"/>
              <a:buNone/>
            </a:pPr>
            <a:r>
              <a:rPr lang="en"/>
              <a:t> </a:t>
            </a:r>
            <a:endParaRPr/>
          </a:p>
        </p:txBody>
      </p:sp>
      <p:sp>
        <p:nvSpPr>
          <p:cNvPr id="591" name="Google Shape;591;p5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Good Algorithms</a:t>
            </a:r>
            <a:r>
              <a:rPr b="1" lang="en"/>
              <a:t>?</a:t>
            </a:r>
            <a:endParaRPr/>
          </a:p>
        </p:txBody>
      </p:sp>
      <p:sp>
        <p:nvSpPr>
          <p:cNvPr id="118" name="Google Shape;118;p6"/>
          <p:cNvSpPr txBox="1"/>
          <p:nvPr>
            <p:ph idx="1" type="body"/>
          </p:nvPr>
        </p:nvSpPr>
        <p:spPr>
          <a:xfrm>
            <a:off x="350838" y="910829"/>
            <a:ext cx="80748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15000"/>
              </a:lnSpc>
              <a:spcBef>
                <a:spcPts val="0"/>
              </a:spcBef>
              <a:spcAft>
                <a:spcPts val="0"/>
              </a:spcAft>
              <a:buClr>
                <a:srgbClr val="434343"/>
              </a:buClr>
              <a:buSzPts val="2400"/>
              <a:buFont typeface="Arial"/>
              <a:buChar char="●"/>
            </a:pPr>
            <a:r>
              <a:rPr lang="en" sz="2100">
                <a:solidFill>
                  <a:srgbClr val="434343"/>
                </a:solidFill>
              </a:rPr>
              <a:t>Run in less time</a:t>
            </a:r>
            <a:endParaRPr sz="2100">
              <a:solidFill>
                <a:srgbClr val="434343"/>
              </a:solidFill>
            </a:endParaRPr>
          </a:p>
          <a:p>
            <a:pPr indent="-114300" lvl="0" marL="254000" rtl="0" algn="l">
              <a:lnSpc>
                <a:spcPct val="115000"/>
              </a:lnSpc>
              <a:spcBef>
                <a:spcPts val="400"/>
              </a:spcBef>
              <a:spcAft>
                <a:spcPts val="0"/>
              </a:spcAft>
              <a:buClr>
                <a:schemeClr val="accent2"/>
              </a:buClr>
              <a:buSzPts val="2100"/>
              <a:buFont typeface="Arial"/>
              <a:buNone/>
            </a:pPr>
            <a:r>
              <a:t/>
            </a:r>
            <a:endParaRPr sz="2100">
              <a:solidFill>
                <a:srgbClr val="434343"/>
              </a:solidFill>
            </a:endParaRPr>
          </a:p>
          <a:p>
            <a:pPr indent="-254000" lvl="0" marL="254000" rtl="0" algn="l">
              <a:lnSpc>
                <a:spcPct val="115000"/>
              </a:lnSpc>
              <a:spcBef>
                <a:spcPts val="400"/>
              </a:spcBef>
              <a:spcAft>
                <a:spcPts val="0"/>
              </a:spcAft>
              <a:buClr>
                <a:srgbClr val="434343"/>
              </a:buClr>
              <a:buSzPts val="2400"/>
              <a:buFont typeface="Arial"/>
              <a:buChar char="●"/>
            </a:pPr>
            <a:r>
              <a:rPr lang="en" sz="2100">
                <a:solidFill>
                  <a:srgbClr val="434343"/>
                </a:solidFill>
              </a:rPr>
              <a:t>Consume less memory</a:t>
            </a:r>
            <a:endParaRPr sz="2100">
              <a:solidFill>
                <a:srgbClr val="434343"/>
              </a:solidFill>
            </a:endParaRPr>
          </a:p>
          <a:p>
            <a:pPr indent="-114300" lvl="0" marL="254000" rtl="0" algn="l">
              <a:lnSpc>
                <a:spcPct val="115000"/>
              </a:lnSpc>
              <a:spcBef>
                <a:spcPts val="400"/>
              </a:spcBef>
              <a:spcAft>
                <a:spcPts val="0"/>
              </a:spcAft>
              <a:buClr>
                <a:schemeClr val="accent2"/>
              </a:buClr>
              <a:buSzPts val="2100"/>
              <a:buFont typeface="Arial"/>
              <a:buNone/>
            </a:pPr>
            <a:r>
              <a:t/>
            </a:r>
            <a:endParaRPr sz="2100">
              <a:solidFill>
                <a:srgbClr val="434343"/>
              </a:solidFill>
            </a:endParaRPr>
          </a:p>
          <a:p>
            <a:pPr indent="0" lvl="0" marL="0" rtl="0" algn="l">
              <a:lnSpc>
                <a:spcPct val="115000"/>
              </a:lnSpc>
              <a:spcBef>
                <a:spcPts val="400"/>
              </a:spcBef>
              <a:spcAft>
                <a:spcPts val="0"/>
              </a:spcAft>
              <a:buClr>
                <a:schemeClr val="accent2"/>
              </a:buClr>
              <a:buSzPts val="2100"/>
              <a:buFont typeface="Arial"/>
              <a:buNone/>
            </a:pPr>
            <a:r>
              <a:rPr lang="en" sz="2100">
                <a:solidFill>
                  <a:srgbClr val="434343"/>
                </a:solidFill>
              </a:rPr>
              <a:t>    But computational resources (time complexity) usually important</a:t>
            </a:r>
            <a:endParaRPr sz="2100">
              <a:solidFill>
                <a:srgbClr val="434343"/>
              </a:solidFill>
            </a:endParaRPr>
          </a:p>
        </p:txBody>
      </p:sp>
      <p:sp>
        <p:nvSpPr>
          <p:cNvPr id="119" name="Google Shape;119;p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5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a:t>
            </a:r>
            <a:endParaRPr/>
          </a:p>
        </p:txBody>
      </p:sp>
      <p:sp>
        <p:nvSpPr>
          <p:cNvPr id="597" name="Google Shape;597;p59"/>
          <p:cNvSpPr txBox="1"/>
          <p:nvPr>
            <p:ph idx="1" type="body"/>
          </p:nvPr>
        </p:nvSpPr>
        <p:spPr>
          <a:xfrm>
            <a:off x="350838" y="683121"/>
            <a:ext cx="4038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DD0111"/>
              </a:buClr>
              <a:buSzPts val="2400"/>
              <a:buFont typeface="Corsiva"/>
              <a:buChar char="•"/>
            </a:pPr>
            <a:r>
              <a:rPr lang="en" sz="2400">
                <a:solidFill>
                  <a:srgbClr val="DD0111"/>
                </a:solidFill>
                <a:latin typeface="Corsiva"/>
                <a:ea typeface="Corsiva"/>
                <a:cs typeface="Corsiva"/>
                <a:sym typeface="Corsiva"/>
              </a:rPr>
              <a:t>Ω - notation</a:t>
            </a:r>
            <a:endParaRPr>
              <a:solidFill>
                <a:srgbClr val="DD0111"/>
              </a:solidFill>
            </a:endParaRPr>
          </a:p>
        </p:txBody>
      </p:sp>
      <p:pic>
        <p:nvPicPr>
          <p:cNvPr id="598" name="Google Shape;598;p59"/>
          <p:cNvPicPr preferRelativeResize="0"/>
          <p:nvPr/>
        </p:nvPicPr>
        <p:blipFill rotWithShape="1">
          <a:blip r:embed="rId3">
            <a:alphaModFix/>
          </a:blip>
          <a:srcRect b="0" l="0" r="0" t="0"/>
          <a:stretch/>
        </p:blipFill>
        <p:spPr>
          <a:xfrm>
            <a:off x="306402" y="1215624"/>
            <a:ext cx="6556034" cy="3927875"/>
          </a:xfrm>
          <a:prstGeom prst="rect">
            <a:avLst/>
          </a:prstGeom>
          <a:noFill/>
          <a:ln>
            <a:noFill/>
          </a:ln>
        </p:spPr>
      </p:pic>
      <p:sp>
        <p:nvSpPr>
          <p:cNvPr id="599" name="Google Shape;599;p59"/>
          <p:cNvSpPr/>
          <p:nvPr/>
        </p:nvSpPr>
        <p:spPr>
          <a:xfrm>
            <a:off x="5026263" y="2339441"/>
            <a:ext cx="3900600" cy="1287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2"/>
              </a:buClr>
              <a:buSzPts val="2000"/>
              <a:buFont typeface="Comic Sans MS"/>
              <a:buNone/>
            </a:pPr>
            <a:r>
              <a:rPr b="0" i="0" lang="en" sz="2000" u="none" cap="none" strike="noStrike">
                <a:solidFill>
                  <a:schemeClr val="accent2"/>
                </a:solidFill>
                <a:latin typeface="Comic Sans MS"/>
                <a:ea typeface="Comic Sans MS"/>
                <a:cs typeface="Comic Sans MS"/>
                <a:sym typeface="Comic Sans MS"/>
              </a:rPr>
              <a:t>    </a:t>
            </a:r>
            <a:r>
              <a:rPr b="0" i="0" lang="en" sz="2000" u="none" cap="none" strike="noStrike">
                <a:solidFill>
                  <a:srgbClr val="DD0111"/>
                </a:solidFill>
                <a:latin typeface="Comic Sans MS"/>
                <a:ea typeface="Comic Sans MS"/>
                <a:cs typeface="Comic Sans MS"/>
                <a:sym typeface="Comic Sans MS"/>
              </a:rPr>
              <a:t>Ω(g(n))</a:t>
            </a:r>
            <a:r>
              <a:rPr b="0" i="0" lang="en" sz="2000" u="none" cap="none" strike="noStrike">
                <a:solidFill>
                  <a:srgbClr val="DD0111"/>
                </a:solidFill>
                <a:latin typeface="Arial"/>
                <a:ea typeface="Arial"/>
                <a:cs typeface="Arial"/>
                <a:sym typeface="Arial"/>
              </a:rPr>
              <a:t> is the set of functions with larger or same order of growth as </a:t>
            </a:r>
            <a:r>
              <a:rPr b="0" i="0" lang="en" sz="2000" u="none" cap="none" strike="noStrike">
                <a:solidFill>
                  <a:srgbClr val="DD0111"/>
                </a:solidFill>
                <a:latin typeface="Comic Sans MS"/>
                <a:ea typeface="Comic Sans MS"/>
                <a:cs typeface="Comic Sans MS"/>
                <a:sym typeface="Comic Sans MS"/>
              </a:rPr>
              <a:t>g(n)</a:t>
            </a:r>
            <a:endParaRPr b="0" i="0" sz="1400" u="none" cap="none" strike="noStrike">
              <a:solidFill>
                <a:srgbClr val="000000"/>
              </a:solidFill>
              <a:latin typeface="Arial"/>
              <a:ea typeface="Arial"/>
              <a:cs typeface="Arial"/>
              <a:sym typeface="Arial"/>
            </a:endParaRPr>
          </a:p>
        </p:txBody>
      </p:sp>
      <p:sp>
        <p:nvSpPr>
          <p:cNvPr id="600" name="Google Shape;600;p59"/>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0"/>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606" name="Google Shape;606;p60"/>
          <p:cNvSpPr txBox="1"/>
          <p:nvPr>
            <p:ph idx="1" type="body"/>
          </p:nvPr>
        </p:nvSpPr>
        <p:spPr>
          <a:xfrm>
            <a:off x="350850" y="683127"/>
            <a:ext cx="8229600" cy="4344600"/>
          </a:xfrm>
          <a:prstGeom prst="rect">
            <a:avLst/>
          </a:prstGeom>
          <a:noFill/>
          <a:ln>
            <a:noFill/>
          </a:ln>
        </p:spPr>
        <p:txBody>
          <a:bodyPr anchorCtr="0" anchor="t" bIns="45700" lIns="91425" spcFirstLastPara="1" rIns="91425" wrap="square" tIns="45700">
            <a:noAutofit/>
          </a:bodyPr>
          <a:lstStyle/>
          <a:p>
            <a:pPr indent="-311150" lvl="1" marL="742950" rtl="0" algn="l">
              <a:lnSpc>
                <a:spcPct val="150000"/>
              </a:lnSpc>
              <a:spcBef>
                <a:spcPts val="0"/>
              </a:spcBef>
              <a:spcAft>
                <a:spcPts val="0"/>
              </a:spcAft>
              <a:buClr>
                <a:srgbClr val="3333FF"/>
              </a:buClr>
              <a:buSzPts val="2800"/>
              <a:buFont typeface="Corsiva"/>
              <a:buChar char="–"/>
            </a:pPr>
            <a:r>
              <a:rPr lang="en" sz="1800">
                <a:solidFill>
                  <a:srgbClr val="3333FF"/>
                </a:solidFill>
                <a:latin typeface="Corsiva"/>
                <a:ea typeface="Corsiva"/>
                <a:cs typeface="Corsiva"/>
                <a:sym typeface="Corsiva"/>
              </a:rPr>
              <a:t> </a:t>
            </a:r>
            <a:r>
              <a:rPr lang="en" sz="1800">
                <a:solidFill>
                  <a:srgbClr val="3333FF"/>
                </a:solidFill>
                <a:latin typeface="Comic Sans MS"/>
                <a:ea typeface="Comic Sans MS"/>
                <a:cs typeface="Comic Sans MS"/>
                <a:sym typeface="Comic Sans MS"/>
              </a:rPr>
              <a:t>5n</a:t>
            </a:r>
            <a:r>
              <a:rPr baseline="30000" lang="en" sz="1800">
                <a:solidFill>
                  <a:srgbClr val="3333FF"/>
                </a:solidFill>
                <a:latin typeface="Comic Sans MS"/>
                <a:ea typeface="Comic Sans MS"/>
                <a:cs typeface="Comic Sans MS"/>
                <a:sym typeface="Comic Sans MS"/>
              </a:rPr>
              <a:t>2</a:t>
            </a:r>
            <a:r>
              <a:rPr lang="en" sz="1800">
                <a:solidFill>
                  <a:srgbClr val="3333FF"/>
                </a:solidFill>
                <a:latin typeface="Comic Sans MS"/>
                <a:ea typeface="Comic Sans MS"/>
                <a:cs typeface="Comic Sans MS"/>
                <a:sym typeface="Comic Sans MS"/>
              </a:rPr>
              <a:t> = Ω(n)</a:t>
            </a:r>
            <a:endParaRPr sz="1800">
              <a:solidFill>
                <a:srgbClr val="3333FF"/>
              </a:solidFill>
            </a:endParaRPr>
          </a:p>
          <a:p>
            <a:pPr indent="-285750" lvl="1" marL="742950" rtl="0" algn="l">
              <a:lnSpc>
                <a:spcPct val="150000"/>
              </a:lnSpc>
              <a:spcBef>
                <a:spcPts val="480"/>
              </a:spcBef>
              <a:spcAft>
                <a:spcPts val="0"/>
              </a:spcAft>
              <a:buClr>
                <a:schemeClr val="dk1"/>
              </a:buClr>
              <a:buSzPts val="2400"/>
              <a:buFont typeface="Comic Sans MS"/>
              <a:buNone/>
            </a:pPr>
            <a:r>
              <a:rPr lang="en" sz="1800">
                <a:solidFill>
                  <a:srgbClr val="3333FF"/>
                </a:solidFill>
                <a:latin typeface="Comic Sans MS"/>
                <a:ea typeface="Comic Sans MS"/>
                <a:cs typeface="Comic Sans MS"/>
                <a:sym typeface="Comic Sans MS"/>
              </a:rPr>
              <a:t>	</a:t>
            </a:r>
            <a:endParaRPr sz="1800">
              <a:solidFill>
                <a:srgbClr val="3333FF"/>
              </a:solidFill>
            </a:endParaRPr>
          </a:p>
          <a:p>
            <a:pPr indent="-311150" lvl="1" marL="742950" rtl="0" algn="l">
              <a:lnSpc>
                <a:spcPct val="150000"/>
              </a:lnSpc>
              <a:spcBef>
                <a:spcPts val="480"/>
              </a:spcBef>
              <a:spcAft>
                <a:spcPts val="0"/>
              </a:spcAft>
              <a:buClr>
                <a:srgbClr val="3333FF"/>
              </a:buClr>
              <a:buSzPts val="2800"/>
              <a:buFont typeface="Comic Sans MS"/>
              <a:buChar char="–"/>
            </a:pPr>
            <a:r>
              <a:rPr lang="en" sz="1800">
                <a:solidFill>
                  <a:srgbClr val="3333FF"/>
                </a:solidFill>
                <a:latin typeface="Comic Sans MS"/>
                <a:ea typeface="Comic Sans MS"/>
                <a:cs typeface="Comic Sans MS"/>
                <a:sym typeface="Comic Sans MS"/>
              </a:rPr>
              <a:t>100n + 5 ≠ Ω(n</a:t>
            </a:r>
            <a:r>
              <a:rPr baseline="30000" lang="en" sz="1800">
                <a:solidFill>
                  <a:srgbClr val="3333FF"/>
                </a:solidFill>
                <a:latin typeface="Comic Sans MS"/>
                <a:ea typeface="Comic Sans MS"/>
                <a:cs typeface="Comic Sans MS"/>
                <a:sym typeface="Comic Sans MS"/>
              </a:rPr>
              <a:t>2</a:t>
            </a:r>
            <a:r>
              <a:rPr lang="en" sz="1800">
                <a:solidFill>
                  <a:srgbClr val="3333FF"/>
                </a:solidFill>
                <a:latin typeface="Comic Sans MS"/>
                <a:ea typeface="Comic Sans MS"/>
                <a:cs typeface="Comic Sans MS"/>
                <a:sym typeface="Comic Sans MS"/>
              </a:rPr>
              <a:t>)</a:t>
            </a:r>
            <a:endParaRPr sz="1800">
              <a:solidFill>
                <a:srgbClr val="3333FF"/>
              </a:solidFill>
            </a:endParaRPr>
          </a:p>
          <a:p>
            <a:pPr indent="-285750" lvl="1" marL="742950" rtl="0" algn="l">
              <a:lnSpc>
                <a:spcPct val="150000"/>
              </a:lnSpc>
              <a:spcBef>
                <a:spcPts val="480"/>
              </a:spcBef>
              <a:spcAft>
                <a:spcPts val="0"/>
              </a:spcAft>
              <a:buClr>
                <a:schemeClr val="dk1"/>
              </a:buClr>
              <a:buSzPts val="2400"/>
              <a:buFont typeface="Arial"/>
              <a:buNone/>
            </a:pPr>
            <a:r>
              <a:t/>
            </a:r>
            <a:endParaRPr sz="1800">
              <a:solidFill>
                <a:srgbClr val="3333FF"/>
              </a:solidFill>
              <a:latin typeface="Comic Sans MS"/>
              <a:ea typeface="Comic Sans MS"/>
              <a:cs typeface="Comic Sans MS"/>
              <a:sym typeface="Comic Sans MS"/>
            </a:endParaRPr>
          </a:p>
          <a:p>
            <a:pPr indent="-133350" lvl="1" marL="742950" rtl="0" algn="l">
              <a:lnSpc>
                <a:spcPct val="150000"/>
              </a:lnSpc>
              <a:spcBef>
                <a:spcPts val="480"/>
              </a:spcBef>
              <a:spcAft>
                <a:spcPts val="0"/>
              </a:spcAft>
              <a:buClr>
                <a:schemeClr val="dk1"/>
              </a:buClr>
              <a:buSzPts val="2400"/>
              <a:buFont typeface="Arial"/>
              <a:buNone/>
            </a:pPr>
            <a:r>
              <a:t/>
            </a:r>
            <a:endParaRPr sz="1800">
              <a:solidFill>
                <a:srgbClr val="3333FF"/>
              </a:solidFill>
              <a:latin typeface="Comic Sans MS"/>
              <a:ea typeface="Comic Sans MS"/>
              <a:cs typeface="Comic Sans MS"/>
              <a:sym typeface="Comic Sans MS"/>
            </a:endParaRPr>
          </a:p>
          <a:p>
            <a:pPr indent="0" lvl="1" marL="0" rtl="0" algn="l">
              <a:lnSpc>
                <a:spcPct val="150000"/>
              </a:lnSpc>
              <a:spcBef>
                <a:spcPts val="480"/>
              </a:spcBef>
              <a:spcAft>
                <a:spcPts val="0"/>
              </a:spcAft>
              <a:buClr>
                <a:schemeClr val="dk1"/>
              </a:buClr>
              <a:buSzPts val="2400"/>
              <a:buFont typeface="Arial"/>
              <a:buNone/>
            </a:pPr>
            <a:r>
              <a:t/>
            </a:r>
            <a:endParaRPr sz="1300">
              <a:solidFill>
                <a:srgbClr val="3333FF"/>
              </a:solidFill>
              <a:latin typeface="Comic Sans MS"/>
              <a:ea typeface="Comic Sans MS"/>
              <a:cs typeface="Comic Sans MS"/>
              <a:sym typeface="Comic Sans MS"/>
            </a:endParaRPr>
          </a:p>
          <a:p>
            <a:pPr indent="0" lvl="1" marL="0" rtl="0" algn="l">
              <a:lnSpc>
                <a:spcPct val="150000"/>
              </a:lnSpc>
              <a:spcBef>
                <a:spcPts val="480"/>
              </a:spcBef>
              <a:spcAft>
                <a:spcPts val="0"/>
              </a:spcAft>
              <a:buClr>
                <a:schemeClr val="dk1"/>
              </a:buClr>
              <a:buSzPts val="2400"/>
              <a:buFont typeface="Arial"/>
              <a:buNone/>
            </a:pPr>
            <a:r>
              <a:t/>
            </a:r>
            <a:endParaRPr sz="1300">
              <a:solidFill>
                <a:srgbClr val="3333FF"/>
              </a:solidFill>
              <a:latin typeface="Comic Sans MS"/>
              <a:ea typeface="Comic Sans MS"/>
              <a:cs typeface="Comic Sans MS"/>
              <a:sym typeface="Comic Sans MS"/>
            </a:endParaRPr>
          </a:p>
          <a:p>
            <a:pPr indent="-311150" lvl="1" marL="742950" rtl="0" algn="l">
              <a:lnSpc>
                <a:spcPct val="150000"/>
              </a:lnSpc>
              <a:spcBef>
                <a:spcPts val="480"/>
              </a:spcBef>
              <a:spcAft>
                <a:spcPts val="0"/>
              </a:spcAft>
              <a:buClr>
                <a:srgbClr val="3333FF"/>
              </a:buClr>
              <a:buSzPts val="2800"/>
              <a:buFont typeface="Comic Sans MS"/>
              <a:buChar char="–"/>
            </a:pPr>
            <a:r>
              <a:rPr lang="en" sz="1800">
                <a:solidFill>
                  <a:srgbClr val="3333FF"/>
                </a:solidFill>
                <a:latin typeface="Comic Sans MS"/>
                <a:ea typeface="Comic Sans MS"/>
                <a:cs typeface="Comic Sans MS"/>
                <a:sym typeface="Comic Sans MS"/>
              </a:rPr>
              <a:t>2n = Ω(n), n</a:t>
            </a:r>
            <a:r>
              <a:rPr baseline="30000" lang="en" sz="1800">
                <a:solidFill>
                  <a:srgbClr val="3333FF"/>
                </a:solidFill>
                <a:latin typeface="Comic Sans MS"/>
                <a:ea typeface="Comic Sans MS"/>
                <a:cs typeface="Comic Sans MS"/>
                <a:sym typeface="Comic Sans MS"/>
              </a:rPr>
              <a:t>3</a:t>
            </a:r>
            <a:r>
              <a:rPr lang="en" sz="1800">
                <a:solidFill>
                  <a:srgbClr val="3333FF"/>
                </a:solidFill>
                <a:latin typeface="Comic Sans MS"/>
                <a:ea typeface="Comic Sans MS"/>
                <a:cs typeface="Comic Sans MS"/>
                <a:sym typeface="Comic Sans MS"/>
              </a:rPr>
              <a:t> = Ω(n</a:t>
            </a:r>
            <a:r>
              <a:rPr baseline="30000" lang="en" sz="1800">
                <a:solidFill>
                  <a:srgbClr val="3333FF"/>
                </a:solidFill>
                <a:latin typeface="Comic Sans MS"/>
                <a:ea typeface="Comic Sans MS"/>
                <a:cs typeface="Comic Sans MS"/>
                <a:sym typeface="Comic Sans MS"/>
              </a:rPr>
              <a:t>2</a:t>
            </a:r>
            <a:r>
              <a:rPr lang="en" sz="1800">
                <a:solidFill>
                  <a:srgbClr val="3333FF"/>
                </a:solidFill>
                <a:latin typeface="Comic Sans MS"/>
                <a:ea typeface="Comic Sans MS"/>
                <a:cs typeface="Comic Sans MS"/>
                <a:sym typeface="Comic Sans MS"/>
              </a:rPr>
              <a:t>), n = Ω(logn)</a:t>
            </a:r>
            <a:endParaRPr sz="1800">
              <a:solidFill>
                <a:srgbClr val="3333FF"/>
              </a:solidFill>
              <a:latin typeface="Comic Sans MS"/>
              <a:ea typeface="Comic Sans MS"/>
              <a:cs typeface="Comic Sans MS"/>
              <a:sym typeface="Comic Sans MS"/>
            </a:endParaRPr>
          </a:p>
        </p:txBody>
      </p:sp>
      <p:sp>
        <p:nvSpPr>
          <p:cNvPr id="607" name="Google Shape;607;p60"/>
          <p:cNvSpPr/>
          <p:nvPr/>
        </p:nvSpPr>
        <p:spPr>
          <a:xfrm>
            <a:off x="970863" y="1313847"/>
            <a:ext cx="4176600" cy="342900"/>
          </a:xfrm>
          <a:prstGeom prst="rect">
            <a:avLst/>
          </a:prstGeom>
          <a:noFill/>
          <a:ln>
            <a:noFill/>
          </a:ln>
        </p:spPr>
        <p:txBody>
          <a:bodyPr anchorCtr="0" anchor="t" bIns="45700" lIns="91425" spcFirstLastPara="1" rIns="91425" wrap="square" tIns="45700">
            <a:noAutofit/>
          </a:bodyPr>
          <a:lstStyle/>
          <a:p>
            <a:pPr indent="0" lvl="1" marL="0" marR="0" rtl="0" algn="l">
              <a:lnSpc>
                <a:spcPct val="100000"/>
              </a:lnSpc>
              <a:spcBef>
                <a:spcPts val="0"/>
              </a:spcBef>
              <a:spcAft>
                <a:spcPts val="0"/>
              </a:spcAft>
              <a:buClr>
                <a:schemeClr val="dk1"/>
              </a:buClr>
              <a:buSzPts val="2400"/>
              <a:buFont typeface="Corsiva"/>
              <a:buNone/>
            </a:pPr>
            <a:r>
              <a:rPr b="0" i="0" lang="en" sz="2500" u="none" cap="none" strike="noStrike">
                <a:solidFill>
                  <a:srgbClr val="434343"/>
                </a:solidFill>
                <a:latin typeface="Corsiva"/>
                <a:ea typeface="Corsiva"/>
                <a:cs typeface="Corsiva"/>
                <a:sym typeface="Corsiva"/>
              </a:rPr>
              <a:t>∃ c, n</a:t>
            </a:r>
            <a:r>
              <a:rPr b="0" baseline="-25000" i="0" lang="en" sz="2500" u="none" cap="none" strike="noStrike">
                <a:solidFill>
                  <a:srgbClr val="434343"/>
                </a:solidFill>
                <a:latin typeface="Corsiva"/>
                <a:ea typeface="Corsiva"/>
                <a:cs typeface="Corsiva"/>
                <a:sym typeface="Corsiva"/>
              </a:rPr>
              <a:t>0</a:t>
            </a:r>
            <a:r>
              <a:rPr b="0" i="0" lang="en" sz="2500" u="none" cap="none" strike="noStrike">
                <a:solidFill>
                  <a:srgbClr val="434343"/>
                </a:solidFill>
                <a:latin typeface="Corsiva"/>
                <a:ea typeface="Corsiva"/>
                <a:cs typeface="Corsiva"/>
                <a:sym typeface="Corsiva"/>
              </a:rPr>
              <a:t> </a:t>
            </a:r>
            <a:r>
              <a:rPr b="0" i="0" lang="en" sz="2500" u="none" cap="none" strike="noStrike">
                <a:solidFill>
                  <a:srgbClr val="434343"/>
                </a:solidFill>
                <a:latin typeface="Arial"/>
                <a:ea typeface="Arial"/>
                <a:cs typeface="Arial"/>
                <a:sym typeface="Arial"/>
              </a:rPr>
              <a:t>such that:</a:t>
            </a:r>
            <a:r>
              <a:rPr b="0" i="0" lang="en" sz="2500" u="none" cap="none" strike="noStrike">
                <a:solidFill>
                  <a:srgbClr val="434343"/>
                </a:solidFill>
                <a:latin typeface="Corsiva"/>
                <a:ea typeface="Corsiva"/>
                <a:cs typeface="Corsiva"/>
                <a:sym typeface="Corsiva"/>
              </a:rPr>
              <a:t> 0 ≤ cn ≤ 5n</a:t>
            </a:r>
            <a:r>
              <a:rPr b="0" baseline="30000" i="0" lang="en" sz="2500" u="none" cap="none" strike="noStrike">
                <a:solidFill>
                  <a:srgbClr val="434343"/>
                </a:solidFill>
                <a:latin typeface="Corsiva"/>
                <a:ea typeface="Corsiva"/>
                <a:cs typeface="Corsiva"/>
                <a:sym typeface="Corsiva"/>
              </a:rPr>
              <a:t>2 </a:t>
            </a:r>
            <a:endParaRPr b="0" i="0" sz="1500" u="none" cap="none" strike="noStrike">
              <a:solidFill>
                <a:srgbClr val="434343"/>
              </a:solidFill>
              <a:latin typeface="Arial"/>
              <a:ea typeface="Arial"/>
              <a:cs typeface="Arial"/>
              <a:sym typeface="Arial"/>
            </a:endParaRPr>
          </a:p>
        </p:txBody>
      </p:sp>
      <p:sp>
        <p:nvSpPr>
          <p:cNvPr id="608" name="Google Shape;608;p60"/>
          <p:cNvSpPr/>
          <p:nvPr/>
        </p:nvSpPr>
        <p:spPr>
          <a:xfrm>
            <a:off x="4782988" y="1362394"/>
            <a:ext cx="17700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500" u="none" cap="none" strike="noStrike">
                <a:solidFill>
                  <a:srgbClr val="434343"/>
                </a:solidFill>
                <a:latin typeface="Comic Sans MS"/>
                <a:ea typeface="Comic Sans MS"/>
                <a:cs typeface="Comic Sans MS"/>
                <a:sym typeface="Comic Sans MS"/>
              </a:rPr>
              <a:t>⇒ cn ≤ 5n</a:t>
            </a:r>
            <a:r>
              <a:rPr b="0" baseline="30000" i="0" lang="en" sz="2500" u="none" cap="none" strike="noStrike">
                <a:solidFill>
                  <a:srgbClr val="434343"/>
                </a:solidFill>
                <a:latin typeface="Comic Sans MS"/>
                <a:ea typeface="Comic Sans MS"/>
                <a:cs typeface="Comic Sans MS"/>
                <a:sym typeface="Comic Sans MS"/>
              </a:rPr>
              <a:t>2 </a:t>
            </a:r>
            <a:endParaRPr b="0" i="0" sz="1500" u="none" cap="none" strike="noStrike">
              <a:solidFill>
                <a:srgbClr val="434343"/>
              </a:solidFill>
              <a:latin typeface="Arial"/>
              <a:ea typeface="Arial"/>
              <a:cs typeface="Arial"/>
              <a:sym typeface="Arial"/>
            </a:endParaRPr>
          </a:p>
        </p:txBody>
      </p:sp>
      <p:sp>
        <p:nvSpPr>
          <p:cNvPr id="609" name="Google Shape;609;p60"/>
          <p:cNvSpPr/>
          <p:nvPr/>
        </p:nvSpPr>
        <p:spPr>
          <a:xfrm>
            <a:off x="6370488" y="1362394"/>
            <a:ext cx="2773500" cy="3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500" u="none" cap="none" strike="noStrike">
                <a:solidFill>
                  <a:srgbClr val="434343"/>
                </a:solidFill>
                <a:latin typeface="Comic Sans MS"/>
                <a:ea typeface="Comic Sans MS"/>
                <a:cs typeface="Comic Sans MS"/>
                <a:sym typeface="Comic Sans MS"/>
              </a:rPr>
              <a:t>⇒ c = 5 and n</a:t>
            </a:r>
            <a:r>
              <a:rPr b="0" baseline="-25000" i="0" lang="en" sz="2500" u="none" cap="none" strike="noStrike">
                <a:solidFill>
                  <a:srgbClr val="434343"/>
                </a:solidFill>
                <a:latin typeface="Comic Sans MS"/>
                <a:ea typeface="Comic Sans MS"/>
                <a:cs typeface="Comic Sans MS"/>
                <a:sym typeface="Comic Sans MS"/>
              </a:rPr>
              <a:t>0</a:t>
            </a:r>
            <a:r>
              <a:rPr b="0" i="0" lang="en" sz="2500" u="none" cap="none" strike="noStrike">
                <a:solidFill>
                  <a:srgbClr val="434343"/>
                </a:solidFill>
                <a:latin typeface="Comic Sans MS"/>
                <a:ea typeface="Comic Sans MS"/>
                <a:cs typeface="Comic Sans MS"/>
                <a:sym typeface="Comic Sans MS"/>
              </a:rPr>
              <a:t> = 1</a:t>
            </a:r>
            <a:r>
              <a:rPr b="0" baseline="30000" i="0" lang="en" sz="2500" u="none" cap="none" strike="noStrike">
                <a:solidFill>
                  <a:srgbClr val="434343"/>
                </a:solidFill>
                <a:latin typeface="Comic Sans MS"/>
                <a:ea typeface="Comic Sans MS"/>
                <a:cs typeface="Comic Sans MS"/>
                <a:sym typeface="Comic Sans MS"/>
              </a:rPr>
              <a:t> </a:t>
            </a:r>
            <a:endParaRPr b="0" i="0" sz="1500" u="none" cap="none" strike="noStrike">
              <a:solidFill>
                <a:srgbClr val="434343"/>
              </a:solidFill>
              <a:latin typeface="Arial"/>
              <a:ea typeface="Arial"/>
              <a:cs typeface="Arial"/>
              <a:sym typeface="Arial"/>
            </a:endParaRPr>
          </a:p>
        </p:txBody>
      </p:sp>
      <p:sp>
        <p:nvSpPr>
          <p:cNvPr id="610" name="Google Shape;610;p60"/>
          <p:cNvSpPr/>
          <p:nvPr/>
        </p:nvSpPr>
        <p:spPr>
          <a:xfrm>
            <a:off x="1325563" y="2300288"/>
            <a:ext cx="51801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 c, n</a:t>
            </a:r>
            <a:r>
              <a:rPr b="0" baseline="-25000" i="0" lang="en" sz="2400" u="none" cap="none" strike="noStrike">
                <a:solidFill>
                  <a:srgbClr val="434343"/>
                </a:solidFill>
                <a:latin typeface="Comic Sans MS"/>
                <a:ea typeface="Comic Sans MS"/>
                <a:cs typeface="Comic Sans MS"/>
                <a:sym typeface="Comic Sans MS"/>
              </a:rPr>
              <a:t>0</a:t>
            </a:r>
            <a:r>
              <a:rPr b="0" i="0" lang="en" sz="2400" u="none" cap="none" strike="noStrike">
                <a:solidFill>
                  <a:srgbClr val="434343"/>
                </a:solidFill>
                <a:latin typeface="Comic Sans MS"/>
                <a:ea typeface="Comic Sans MS"/>
                <a:cs typeface="Comic Sans MS"/>
                <a:sym typeface="Comic Sans MS"/>
              </a:rPr>
              <a:t> such that: 0 ≤ cn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100n + 5</a:t>
            </a:r>
            <a:endParaRPr b="0" baseline="30000" i="0" sz="2400" u="none" cap="none" strike="noStrike">
              <a:solidFill>
                <a:srgbClr val="434343"/>
              </a:solidFill>
              <a:latin typeface="Comic Sans MS"/>
              <a:ea typeface="Comic Sans MS"/>
              <a:cs typeface="Comic Sans MS"/>
              <a:sym typeface="Comic Sans MS"/>
            </a:endParaRPr>
          </a:p>
        </p:txBody>
      </p:sp>
      <p:sp>
        <p:nvSpPr>
          <p:cNvPr id="611" name="Google Shape;611;p60"/>
          <p:cNvSpPr/>
          <p:nvPr/>
        </p:nvSpPr>
        <p:spPr>
          <a:xfrm>
            <a:off x="1325563" y="2684860"/>
            <a:ext cx="5324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100n + 5 ≤ 100n + 5n (∀ n ≥ 1) = 105n</a:t>
            </a:r>
            <a:endParaRPr b="0" baseline="30000" i="0" sz="2400" u="none" cap="none" strike="noStrike">
              <a:solidFill>
                <a:srgbClr val="434343"/>
              </a:solidFill>
              <a:latin typeface="Comic Sans MS"/>
              <a:ea typeface="Comic Sans MS"/>
              <a:cs typeface="Comic Sans MS"/>
              <a:sym typeface="Comic Sans MS"/>
            </a:endParaRPr>
          </a:p>
        </p:txBody>
      </p:sp>
      <p:sp>
        <p:nvSpPr>
          <p:cNvPr id="612" name="Google Shape;612;p60"/>
          <p:cNvSpPr/>
          <p:nvPr/>
        </p:nvSpPr>
        <p:spPr>
          <a:xfrm>
            <a:off x="1325563" y="3083719"/>
            <a:ext cx="16416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cn</a:t>
            </a:r>
            <a:r>
              <a:rPr b="0" baseline="30000" i="0" lang="en" sz="2400" u="none" cap="none" strike="noStrike">
                <a:solidFill>
                  <a:srgbClr val="434343"/>
                </a:solidFill>
                <a:latin typeface="Comic Sans MS"/>
                <a:ea typeface="Comic Sans MS"/>
                <a:cs typeface="Comic Sans MS"/>
                <a:sym typeface="Comic Sans MS"/>
              </a:rPr>
              <a:t>2</a:t>
            </a:r>
            <a:r>
              <a:rPr b="0" i="0" lang="en" sz="2400" u="none" cap="none" strike="noStrike">
                <a:solidFill>
                  <a:srgbClr val="434343"/>
                </a:solidFill>
                <a:latin typeface="Comic Sans MS"/>
                <a:ea typeface="Comic Sans MS"/>
                <a:cs typeface="Comic Sans MS"/>
                <a:sym typeface="Comic Sans MS"/>
              </a:rPr>
              <a:t> ≤ 105n</a:t>
            </a:r>
            <a:endParaRPr b="0" baseline="30000" i="0" sz="2400" u="none" cap="none" strike="noStrike">
              <a:solidFill>
                <a:srgbClr val="434343"/>
              </a:solidFill>
              <a:latin typeface="Comic Sans MS"/>
              <a:ea typeface="Comic Sans MS"/>
              <a:cs typeface="Comic Sans MS"/>
              <a:sym typeface="Comic Sans MS"/>
            </a:endParaRPr>
          </a:p>
        </p:txBody>
      </p:sp>
      <p:sp>
        <p:nvSpPr>
          <p:cNvPr id="613" name="Google Shape;613;p60"/>
          <p:cNvSpPr/>
          <p:nvPr/>
        </p:nvSpPr>
        <p:spPr>
          <a:xfrm>
            <a:off x="2835275" y="3100388"/>
            <a:ext cx="26925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 n(cn – 105) ≤ 0</a:t>
            </a:r>
            <a:r>
              <a:rPr b="0" baseline="30000" i="0" lang="en" sz="2400" u="none" cap="none" strike="noStrike">
                <a:solidFill>
                  <a:srgbClr val="434343"/>
                </a:solidFill>
                <a:latin typeface="Comic Sans MS"/>
                <a:ea typeface="Comic Sans MS"/>
                <a:cs typeface="Comic Sans MS"/>
                <a:sym typeface="Comic Sans MS"/>
              </a:rPr>
              <a:t> </a:t>
            </a:r>
            <a:endParaRPr b="0" i="0" sz="1400" u="none" cap="none" strike="noStrike">
              <a:solidFill>
                <a:srgbClr val="434343"/>
              </a:solidFill>
              <a:latin typeface="Arial"/>
              <a:ea typeface="Arial"/>
              <a:cs typeface="Arial"/>
              <a:sym typeface="Arial"/>
            </a:endParaRPr>
          </a:p>
        </p:txBody>
      </p:sp>
      <p:sp>
        <p:nvSpPr>
          <p:cNvPr id="614" name="Google Shape;614;p60"/>
          <p:cNvSpPr txBox="1"/>
          <p:nvPr/>
        </p:nvSpPr>
        <p:spPr>
          <a:xfrm>
            <a:off x="1377950" y="3498056"/>
            <a:ext cx="4886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Since n is positive ⇒ cn – 105 ≤ 0</a:t>
            </a:r>
            <a:endParaRPr b="0" i="0" sz="1400" u="none" cap="none" strike="noStrike">
              <a:solidFill>
                <a:srgbClr val="434343"/>
              </a:solidFill>
              <a:latin typeface="Arial"/>
              <a:ea typeface="Arial"/>
              <a:cs typeface="Arial"/>
              <a:sym typeface="Arial"/>
            </a:endParaRPr>
          </a:p>
        </p:txBody>
      </p:sp>
      <p:sp>
        <p:nvSpPr>
          <p:cNvPr id="615" name="Google Shape;615;p60"/>
          <p:cNvSpPr/>
          <p:nvPr/>
        </p:nvSpPr>
        <p:spPr>
          <a:xfrm>
            <a:off x="6175375" y="3492104"/>
            <a:ext cx="19035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rgbClr val="434343"/>
                </a:solidFill>
                <a:latin typeface="Comic Sans MS"/>
                <a:ea typeface="Comic Sans MS"/>
                <a:cs typeface="Comic Sans MS"/>
                <a:sym typeface="Comic Sans MS"/>
              </a:rPr>
              <a:t>⇒ n ≤ 105/c</a:t>
            </a:r>
            <a:endParaRPr b="0" baseline="30000" i="0" sz="2400" u="none" cap="none" strike="noStrike">
              <a:solidFill>
                <a:srgbClr val="434343"/>
              </a:solidFill>
              <a:latin typeface="Comic Sans MS"/>
              <a:ea typeface="Comic Sans MS"/>
              <a:cs typeface="Comic Sans MS"/>
              <a:sym typeface="Comic Sans MS"/>
            </a:endParaRPr>
          </a:p>
        </p:txBody>
      </p:sp>
      <p:sp>
        <p:nvSpPr>
          <p:cNvPr id="616" name="Google Shape;616;p60"/>
          <p:cNvSpPr/>
          <p:nvPr/>
        </p:nvSpPr>
        <p:spPr>
          <a:xfrm>
            <a:off x="1347788" y="3854054"/>
            <a:ext cx="72501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Corsiva"/>
              <a:buNone/>
            </a:pPr>
            <a:r>
              <a:rPr b="0" i="0" lang="en" sz="2400" u="none" cap="none" strike="noStrike">
                <a:solidFill>
                  <a:srgbClr val="434343"/>
                </a:solidFill>
                <a:latin typeface="Corsiva"/>
                <a:ea typeface="Corsiva"/>
                <a:cs typeface="Corsiva"/>
                <a:sym typeface="Corsiva"/>
              </a:rPr>
              <a:t>⇒ </a:t>
            </a:r>
            <a:r>
              <a:rPr b="0" i="0" lang="en" sz="2400" u="none" cap="none" strike="noStrike">
                <a:solidFill>
                  <a:srgbClr val="434343"/>
                </a:solidFill>
                <a:latin typeface="Arial"/>
                <a:ea typeface="Arial"/>
                <a:cs typeface="Arial"/>
                <a:sym typeface="Arial"/>
              </a:rPr>
              <a:t>contradiction: </a:t>
            </a:r>
            <a:r>
              <a:rPr b="0" i="0" lang="en" sz="2400" u="none" cap="none" strike="noStrike">
                <a:solidFill>
                  <a:srgbClr val="434343"/>
                </a:solidFill>
                <a:latin typeface="Corsiva"/>
                <a:ea typeface="Corsiva"/>
                <a:cs typeface="Corsiva"/>
                <a:sym typeface="Corsiva"/>
              </a:rPr>
              <a:t>n</a:t>
            </a:r>
            <a:r>
              <a:rPr b="0" i="0" lang="en" sz="2400" u="none" cap="none" strike="noStrike">
                <a:solidFill>
                  <a:srgbClr val="434343"/>
                </a:solidFill>
                <a:latin typeface="Arial"/>
                <a:ea typeface="Arial"/>
                <a:cs typeface="Arial"/>
                <a:sym typeface="Arial"/>
              </a:rPr>
              <a:t> cannot be smaller than a constant</a:t>
            </a:r>
            <a:endParaRPr b="0" baseline="30000" i="0" sz="2400" u="none" cap="none" strike="noStrike">
              <a:solidFill>
                <a:srgbClr val="434343"/>
              </a:solidFill>
              <a:latin typeface="Arial"/>
              <a:ea typeface="Arial"/>
              <a:cs typeface="Arial"/>
              <a:sym typeface="Arial"/>
            </a:endParaRPr>
          </a:p>
        </p:txBody>
      </p:sp>
      <p:sp>
        <p:nvSpPr>
          <p:cNvPr id="617" name="Google Shape;617;p6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61"/>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(cont.)</a:t>
            </a:r>
            <a:endParaRPr/>
          </a:p>
        </p:txBody>
      </p:sp>
      <p:sp>
        <p:nvSpPr>
          <p:cNvPr id="623" name="Google Shape;623;p61"/>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3333FF"/>
              </a:buClr>
              <a:buSzPts val="3300"/>
              <a:buFont typeface="Corsiva"/>
              <a:buChar char="•"/>
            </a:pPr>
            <a:r>
              <a:rPr lang="en" sz="2300">
                <a:solidFill>
                  <a:srgbClr val="3333FF"/>
                </a:solidFill>
                <a:latin typeface="Corsiva"/>
                <a:ea typeface="Corsiva"/>
                <a:cs typeface="Corsiva"/>
                <a:sym typeface="Corsiva"/>
              </a:rPr>
              <a:t>Θ-notation</a:t>
            </a:r>
            <a:endParaRPr sz="2300">
              <a:solidFill>
                <a:srgbClr val="3333FF"/>
              </a:solidFill>
            </a:endParaRPr>
          </a:p>
        </p:txBody>
      </p:sp>
      <p:pic>
        <p:nvPicPr>
          <p:cNvPr id="624" name="Google Shape;624;p61"/>
          <p:cNvPicPr preferRelativeResize="0"/>
          <p:nvPr/>
        </p:nvPicPr>
        <p:blipFill rotWithShape="1">
          <a:blip r:embed="rId3">
            <a:alphaModFix/>
          </a:blip>
          <a:srcRect b="0" l="0" r="0" t="0"/>
          <a:stretch/>
        </p:blipFill>
        <p:spPr>
          <a:xfrm>
            <a:off x="285750" y="1931201"/>
            <a:ext cx="4709807" cy="3212300"/>
          </a:xfrm>
          <a:prstGeom prst="rect">
            <a:avLst/>
          </a:prstGeom>
          <a:noFill/>
          <a:ln>
            <a:noFill/>
          </a:ln>
        </p:spPr>
      </p:pic>
      <p:pic>
        <p:nvPicPr>
          <p:cNvPr id="625" name="Google Shape;625;p61"/>
          <p:cNvPicPr preferRelativeResize="0"/>
          <p:nvPr/>
        </p:nvPicPr>
        <p:blipFill rotWithShape="1">
          <a:blip r:embed="rId4">
            <a:alphaModFix/>
          </a:blip>
          <a:srcRect b="0" l="0" r="0" t="0"/>
          <a:stretch/>
        </p:blipFill>
        <p:spPr>
          <a:xfrm>
            <a:off x="285750" y="1190900"/>
            <a:ext cx="8355326" cy="891550"/>
          </a:xfrm>
          <a:prstGeom prst="rect">
            <a:avLst/>
          </a:prstGeom>
          <a:noFill/>
          <a:ln>
            <a:noFill/>
          </a:ln>
        </p:spPr>
      </p:pic>
      <p:sp>
        <p:nvSpPr>
          <p:cNvPr id="626" name="Google Shape;626;p61"/>
          <p:cNvSpPr/>
          <p:nvPr/>
        </p:nvSpPr>
        <p:spPr>
          <a:xfrm>
            <a:off x="4825550" y="2214691"/>
            <a:ext cx="4089300" cy="123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50000"/>
              </a:lnSpc>
              <a:spcBef>
                <a:spcPts val="0"/>
              </a:spcBef>
              <a:spcAft>
                <a:spcPts val="0"/>
              </a:spcAft>
              <a:buClr>
                <a:schemeClr val="accent2"/>
              </a:buClr>
              <a:buSzPts val="2000"/>
              <a:buFont typeface="Comic Sans MS"/>
              <a:buNone/>
            </a:pPr>
            <a:r>
              <a:rPr b="0" i="0" lang="en" sz="2000" u="none" cap="none" strike="noStrike">
                <a:solidFill>
                  <a:schemeClr val="accent2"/>
                </a:solidFill>
                <a:latin typeface="Comic Sans MS"/>
                <a:ea typeface="Comic Sans MS"/>
                <a:cs typeface="Comic Sans MS"/>
                <a:sym typeface="Comic Sans MS"/>
              </a:rPr>
              <a:t>    </a:t>
            </a:r>
            <a:r>
              <a:rPr b="0" i="0" lang="en" sz="2000" u="none" cap="none" strike="noStrike">
                <a:solidFill>
                  <a:srgbClr val="DD0111"/>
                </a:solidFill>
                <a:latin typeface="Comic Sans MS"/>
                <a:ea typeface="Comic Sans MS"/>
                <a:cs typeface="Comic Sans MS"/>
                <a:sym typeface="Comic Sans MS"/>
              </a:rPr>
              <a:t>Θ(g(n))</a:t>
            </a:r>
            <a:r>
              <a:rPr b="0" i="0" lang="en" sz="2000" u="none" cap="none" strike="noStrike">
                <a:solidFill>
                  <a:srgbClr val="DD0111"/>
                </a:solidFill>
                <a:latin typeface="Arial"/>
                <a:ea typeface="Arial"/>
                <a:cs typeface="Arial"/>
                <a:sym typeface="Arial"/>
              </a:rPr>
              <a:t> is the set of functions with the same order of growth as </a:t>
            </a:r>
            <a:r>
              <a:rPr b="0" i="0" lang="en" sz="2000" u="none" cap="none" strike="noStrike">
                <a:solidFill>
                  <a:srgbClr val="DD0111"/>
                </a:solidFill>
                <a:latin typeface="Comic Sans MS"/>
                <a:ea typeface="Comic Sans MS"/>
                <a:cs typeface="Comic Sans MS"/>
                <a:sym typeface="Comic Sans MS"/>
              </a:rPr>
              <a:t>g(n)</a:t>
            </a:r>
            <a:endParaRPr b="0" i="0" sz="2400" u="none" cap="none" strike="noStrike">
              <a:solidFill>
                <a:srgbClr val="DD0111"/>
              </a:solidFill>
              <a:latin typeface="Comic Sans MS"/>
              <a:ea typeface="Comic Sans MS"/>
              <a:cs typeface="Comic Sans MS"/>
              <a:sym typeface="Comic Sans MS"/>
            </a:endParaRPr>
          </a:p>
          <a:p>
            <a:pPr indent="-190500" lvl="0" marL="342900" marR="0" rtl="0" algn="l">
              <a:lnSpc>
                <a:spcPct val="150000"/>
              </a:lnSpc>
              <a:spcBef>
                <a:spcPts val="480"/>
              </a:spcBef>
              <a:spcAft>
                <a:spcPts val="0"/>
              </a:spcAft>
              <a:buClr>
                <a:schemeClr val="accent2"/>
              </a:buClr>
              <a:buSzPts val="2400"/>
              <a:buFont typeface="Arial"/>
              <a:buNone/>
            </a:pPr>
            <a:r>
              <a:t/>
            </a:r>
            <a:endParaRPr b="0" i="0" sz="2400" u="none" cap="none" strike="noStrike">
              <a:solidFill>
                <a:srgbClr val="DD0111"/>
              </a:solidFill>
              <a:latin typeface="Arial"/>
              <a:ea typeface="Arial"/>
              <a:cs typeface="Arial"/>
              <a:sym typeface="Arial"/>
            </a:endParaRPr>
          </a:p>
        </p:txBody>
      </p:sp>
      <p:sp>
        <p:nvSpPr>
          <p:cNvPr id="627" name="Google Shape;627;p6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62"/>
          <p:cNvSpPr txBox="1"/>
          <p:nvPr>
            <p:ph idx="1" type="body"/>
          </p:nvPr>
        </p:nvSpPr>
        <p:spPr>
          <a:xfrm>
            <a:off x="307975" y="714375"/>
            <a:ext cx="8415300" cy="4420800"/>
          </a:xfrm>
          <a:prstGeom prst="rect">
            <a:avLst/>
          </a:prstGeom>
          <a:noFill/>
          <a:ln>
            <a:noFill/>
          </a:ln>
        </p:spPr>
        <p:txBody>
          <a:bodyPr anchorCtr="0" anchor="t" bIns="45700" lIns="91425" spcFirstLastPara="1" rIns="91425" wrap="square" tIns="45700">
            <a:noAutofit/>
          </a:bodyPr>
          <a:lstStyle/>
          <a:p>
            <a:pPr indent="-330200" lvl="1" marL="742950" rtl="0" algn="l">
              <a:lnSpc>
                <a:spcPct val="180000"/>
              </a:lnSpc>
              <a:spcBef>
                <a:spcPts val="0"/>
              </a:spcBef>
              <a:spcAft>
                <a:spcPts val="0"/>
              </a:spcAft>
              <a:buClr>
                <a:srgbClr val="3333FF"/>
              </a:buClr>
              <a:buSzPts val="3100"/>
              <a:buFont typeface="Comic Sans MS"/>
              <a:buChar char="–"/>
            </a:pPr>
            <a:r>
              <a:rPr lang="en" sz="2100">
                <a:solidFill>
                  <a:srgbClr val="3333FF"/>
                </a:solidFill>
                <a:latin typeface="Comic Sans MS"/>
                <a:ea typeface="Comic Sans MS"/>
                <a:cs typeface="Comic Sans MS"/>
                <a:sym typeface="Comic Sans MS"/>
              </a:rPr>
              <a:t>n</a:t>
            </a:r>
            <a:r>
              <a:rPr baseline="30000" lang="en" sz="2100">
                <a:solidFill>
                  <a:srgbClr val="3333FF"/>
                </a:solidFill>
                <a:latin typeface="Comic Sans MS"/>
                <a:ea typeface="Comic Sans MS"/>
                <a:cs typeface="Comic Sans MS"/>
                <a:sym typeface="Comic Sans MS"/>
              </a:rPr>
              <a:t>2</a:t>
            </a:r>
            <a:r>
              <a:rPr lang="en" sz="2100">
                <a:solidFill>
                  <a:srgbClr val="3333FF"/>
                </a:solidFill>
                <a:latin typeface="Comic Sans MS"/>
                <a:ea typeface="Comic Sans MS"/>
                <a:cs typeface="Comic Sans MS"/>
                <a:sym typeface="Comic Sans MS"/>
              </a:rPr>
              <a:t>/2 –n/2 = Θ(n</a:t>
            </a:r>
            <a:r>
              <a:rPr baseline="30000" lang="en" sz="2100">
                <a:solidFill>
                  <a:srgbClr val="3333FF"/>
                </a:solidFill>
                <a:latin typeface="Comic Sans MS"/>
                <a:ea typeface="Comic Sans MS"/>
                <a:cs typeface="Comic Sans MS"/>
                <a:sym typeface="Comic Sans MS"/>
              </a:rPr>
              <a:t>2</a:t>
            </a:r>
            <a:r>
              <a:rPr lang="en" sz="2100">
                <a:solidFill>
                  <a:srgbClr val="3333FF"/>
                </a:solidFill>
                <a:latin typeface="Comic Sans MS"/>
                <a:ea typeface="Comic Sans MS"/>
                <a:cs typeface="Comic Sans MS"/>
                <a:sym typeface="Comic Sans MS"/>
              </a:rPr>
              <a:t>)</a:t>
            </a:r>
            <a:endParaRPr sz="2100">
              <a:solidFill>
                <a:srgbClr val="3333FF"/>
              </a:solidFill>
            </a:endParaRPr>
          </a:p>
          <a:p>
            <a:pPr indent="-190500" lvl="2" marL="1143000" rtl="0" algn="l">
              <a:lnSpc>
                <a:spcPct val="180000"/>
              </a:lnSpc>
              <a:spcBef>
                <a:spcPts val="480"/>
              </a:spcBef>
              <a:spcAft>
                <a:spcPts val="0"/>
              </a:spcAft>
              <a:buClr>
                <a:srgbClr val="434343"/>
              </a:buClr>
              <a:buSzPts val="1800"/>
              <a:buFont typeface="Arial"/>
              <a:buChar char="•"/>
            </a:pPr>
            <a:r>
              <a:rPr lang="en" sz="1800">
                <a:solidFill>
                  <a:srgbClr val="434343"/>
                </a:solidFill>
              </a:rPr>
              <a:t>½ n</a:t>
            </a:r>
            <a:r>
              <a:rPr baseline="30000" lang="en" sz="1800">
                <a:solidFill>
                  <a:srgbClr val="434343"/>
                </a:solidFill>
              </a:rPr>
              <a:t>2</a:t>
            </a:r>
            <a:r>
              <a:rPr lang="en" sz="1800">
                <a:solidFill>
                  <a:srgbClr val="434343"/>
                </a:solidFill>
              </a:rPr>
              <a:t> - ½ n ≤ ½ n</a:t>
            </a:r>
            <a:r>
              <a:rPr baseline="30000" lang="en" sz="1800">
                <a:solidFill>
                  <a:srgbClr val="434343"/>
                </a:solidFill>
              </a:rPr>
              <a:t>2</a:t>
            </a:r>
            <a:r>
              <a:rPr lang="en" sz="1800">
                <a:solidFill>
                  <a:srgbClr val="434343"/>
                </a:solidFill>
              </a:rPr>
              <a:t> ∀n ≥ 0    ⇒   c</a:t>
            </a:r>
            <a:r>
              <a:rPr baseline="-25000" lang="en" sz="1800">
                <a:solidFill>
                  <a:srgbClr val="434343"/>
                </a:solidFill>
              </a:rPr>
              <a:t>2</a:t>
            </a:r>
            <a:r>
              <a:rPr lang="en" sz="1800">
                <a:solidFill>
                  <a:srgbClr val="434343"/>
                </a:solidFill>
              </a:rPr>
              <a:t>= ½</a:t>
            </a:r>
            <a:endParaRPr sz="800">
              <a:solidFill>
                <a:srgbClr val="434343"/>
              </a:solidFill>
            </a:endParaRPr>
          </a:p>
          <a:p>
            <a:pPr indent="-190500" lvl="2" marL="1143000" rtl="0" algn="l">
              <a:lnSpc>
                <a:spcPct val="180000"/>
              </a:lnSpc>
              <a:spcBef>
                <a:spcPts val="480"/>
              </a:spcBef>
              <a:spcAft>
                <a:spcPts val="0"/>
              </a:spcAft>
              <a:buClr>
                <a:srgbClr val="434343"/>
              </a:buClr>
              <a:buSzPts val="1800"/>
              <a:buFont typeface="Arial"/>
              <a:buChar char="•"/>
            </a:pPr>
            <a:r>
              <a:rPr lang="en" sz="1800">
                <a:solidFill>
                  <a:srgbClr val="434343"/>
                </a:solidFill>
              </a:rPr>
              <a:t>½ n</a:t>
            </a:r>
            <a:r>
              <a:rPr baseline="30000" lang="en" sz="1800">
                <a:solidFill>
                  <a:srgbClr val="434343"/>
                </a:solidFill>
              </a:rPr>
              <a:t>2</a:t>
            </a:r>
            <a:r>
              <a:rPr lang="en" sz="1800">
                <a:solidFill>
                  <a:srgbClr val="434343"/>
                </a:solidFill>
              </a:rPr>
              <a:t> - ½ n ≥ ½ n</a:t>
            </a:r>
            <a:r>
              <a:rPr baseline="30000" lang="en" sz="1800">
                <a:solidFill>
                  <a:srgbClr val="434343"/>
                </a:solidFill>
              </a:rPr>
              <a:t>2</a:t>
            </a:r>
            <a:r>
              <a:rPr lang="en" sz="1800">
                <a:solidFill>
                  <a:srgbClr val="434343"/>
                </a:solidFill>
              </a:rPr>
              <a:t> - ½ n * ½ n ( ∀n ≥ 2 ) = ¼ n</a:t>
            </a:r>
            <a:r>
              <a:rPr baseline="30000" lang="en" sz="1800">
                <a:solidFill>
                  <a:srgbClr val="434343"/>
                </a:solidFill>
              </a:rPr>
              <a:t>2</a:t>
            </a:r>
            <a:r>
              <a:rPr lang="en" sz="1800">
                <a:solidFill>
                  <a:srgbClr val="434343"/>
                </a:solidFill>
              </a:rPr>
              <a:t> </a:t>
            </a:r>
            <a:endParaRPr sz="1800">
              <a:solidFill>
                <a:srgbClr val="434343"/>
              </a:solidFill>
            </a:endParaRPr>
          </a:p>
          <a:p>
            <a:pPr indent="-190500" lvl="2" marL="1143000" rtl="0" algn="l">
              <a:lnSpc>
                <a:spcPct val="180000"/>
              </a:lnSpc>
              <a:spcBef>
                <a:spcPts val="480"/>
              </a:spcBef>
              <a:spcAft>
                <a:spcPts val="0"/>
              </a:spcAft>
              <a:buClr>
                <a:srgbClr val="434343"/>
              </a:buClr>
              <a:buSzPts val="1800"/>
              <a:buFont typeface="Arial"/>
              <a:buChar char="•"/>
            </a:pPr>
            <a:r>
              <a:rPr lang="en" sz="1800">
                <a:solidFill>
                  <a:srgbClr val="434343"/>
                </a:solidFill>
              </a:rPr>
              <a:t>⇒   c</a:t>
            </a:r>
            <a:r>
              <a:rPr baseline="-25000" lang="en" sz="1800">
                <a:solidFill>
                  <a:srgbClr val="434343"/>
                </a:solidFill>
              </a:rPr>
              <a:t>1</a:t>
            </a:r>
            <a:r>
              <a:rPr lang="en" sz="1800">
                <a:solidFill>
                  <a:srgbClr val="434343"/>
                </a:solidFill>
              </a:rPr>
              <a:t>= ¼ </a:t>
            </a:r>
            <a:endParaRPr sz="1800">
              <a:solidFill>
                <a:srgbClr val="434343"/>
              </a:solidFill>
            </a:endParaRPr>
          </a:p>
          <a:p>
            <a:pPr indent="-285750" lvl="1" marL="742950" rtl="0" algn="l">
              <a:lnSpc>
                <a:spcPct val="180000"/>
              </a:lnSpc>
              <a:spcBef>
                <a:spcPts val="480"/>
              </a:spcBef>
              <a:spcAft>
                <a:spcPts val="0"/>
              </a:spcAft>
              <a:buClr>
                <a:schemeClr val="dk1"/>
              </a:buClr>
              <a:buSzPts val="2400"/>
              <a:buFont typeface="Comic Sans MS"/>
              <a:buChar char="–"/>
            </a:pPr>
            <a:r>
              <a:rPr lang="en" sz="2100">
                <a:solidFill>
                  <a:srgbClr val="3333FF"/>
                </a:solidFill>
                <a:latin typeface="Comic Sans MS"/>
                <a:ea typeface="Comic Sans MS"/>
                <a:cs typeface="Comic Sans MS"/>
                <a:sym typeface="Comic Sans MS"/>
              </a:rPr>
              <a:t>n ≠ Θ(n</a:t>
            </a:r>
            <a:r>
              <a:rPr baseline="30000" lang="en" sz="2100">
                <a:solidFill>
                  <a:srgbClr val="3333FF"/>
                </a:solidFill>
                <a:latin typeface="Comic Sans MS"/>
                <a:ea typeface="Comic Sans MS"/>
                <a:cs typeface="Comic Sans MS"/>
                <a:sym typeface="Comic Sans MS"/>
              </a:rPr>
              <a:t>2</a:t>
            </a:r>
            <a:r>
              <a:rPr lang="en" sz="2100">
                <a:solidFill>
                  <a:srgbClr val="3333FF"/>
                </a:solidFill>
                <a:latin typeface="Comic Sans MS"/>
                <a:ea typeface="Comic Sans MS"/>
                <a:cs typeface="Comic Sans MS"/>
                <a:sym typeface="Comic Sans MS"/>
              </a:rPr>
              <a:t>)</a:t>
            </a:r>
            <a:r>
              <a:rPr lang="en" sz="1300">
                <a:latin typeface="Comic Sans MS"/>
                <a:ea typeface="Comic Sans MS"/>
                <a:cs typeface="Comic Sans MS"/>
                <a:sym typeface="Comic Sans MS"/>
              </a:rPr>
              <a:t>: </a:t>
            </a:r>
            <a:endParaRPr sz="1300">
              <a:latin typeface="Comic Sans MS"/>
              <a:ea typeface="Comic Sans MS"/>
              <a:cs typeface="Comic Sans MS"/>
              <a:sym typeface="Comic Sans MS"/>
            </a:endParaRPr>
          </a:p>
          <a:p>
            <a:pPr indent="0" lvl="0" marL="558800" rtl="0" algn="l">
              <a:lnSpc>
                <a:spcPct val="180000"/>
              </a:lnSpc>
              <a:spcBef>
                <a:spcPts val="480"/>
              </a:spcBef>
              <a:spcAft>
                <a:spcPts val="0"/>
              </a:spcAft>
              <a:buSzPts val="1400"/>
              <a:buNone/>
            </a:pPr>
            <a:r>
              <a:rPr lang="en" sz="1600">
                <a:solidFill>
                  <a:srgbClr val="434343"/>
                </a:solidFill>
                <a:latin typeface="Comic Sans MS"/>
                <a:ea typeface="Comic Sans MS"/>
                <a:cs typeface="Comic Sans MS"/>
                <a:sym typeface="Comic Sans MS"/>
              </a:rPr>
              <a:t>c</a:t>
            </a:r>
            <a:r>
              <a:rPr baseline="-25000" lang="en" sz="1600">
                <a:solidFill>
                  <a:srgbClr val="434343"/>
                </a:solidFill>
                <a:latin typeface="Comic Sans MS"/>
                <a:ea typeface="Comic Sans MS"/>
                <a:cs typeface="Comic Sans MS"/>
                <a:sym typeface="Comic Sans MS"/>
              </a:rPr>
              <a:t>1</a:t>
            </a:r>
            <a:r>
              <a:rPr lang="en" sz="1600">
                <a:solidFill>
                  <a:srgbClr val="434343"/>
                </a:solidFill>
                <a:latin typeface="Comic Sans MS"/>
                <a:ea typeface="Comic Sans MS"/>
                <a:cs typeface="Comic Sans MS"/>
                <a:sym typeface="Comic Sans MS"/>
              </a:rPr>
              <a:t> n</a:t>
            </a:r>
            <a:r>
              <a:rPr baseline="30000" lang="en" sz="1600">
                <a:solidFill>
                  <a:srgbClr val="434343"/>
                </a:solidFill>
                <a:latin typeface="Comic Sans MS"/>
                <a:ea typeface="Comic Sans MS"/>
                <a:cs typeface="Comic Sans MS"/>
                <a:sym typeface="Comic Sans MS"/>
              </a:rPr>
              <a:t>2</a:t>
            </a:r>
            <a:r>
              <a:rPr lang="en" sz="1600">
                <a:solidFill>
                  <a:srgbClr val="434343"/>
                </a:solidFill>
                <a:latin typeface="Comic Sans MS"/>
                <a:ea typeface="Comic Sans MS"/>
                <a:cs typeface="Comic Sans MS"/>
                <a:sym typeface="Comic Sans MS"/>
              </a:rPr>
              <a:t> ≤ n ≤ c</a:t>
            </a:r>
            <a:r>
              <a:rPr baseline="-25000" lang="en" sz="1600">
                <a:solidFill>
                  <a:srgbClr val="434343"/>
                </a:solidFill>
                <a:latin typeface="Comic Sans MS"/>
                <a:ea typeface="Comic Sans MS"/>
                <a:cs typeface="Comic Sans MS"/>
                <a:sym typeface="Comic Sans MS"/>
              </a:rPr>
              <a:t>2</a:t>
            </a:r>
            <a:r>
              <a:rPr lang="en" sz="1600">
                <a:solidFill>
                  <a:srgbClr val="434343"/>
                </a:solidFill>
                <a:latin typeface="Comic Sans MS"/>
                <a:ea typeface="Comic Sans MS"/>
                <a:cs typeface="Comic Sans MS"/>
                <a:sym typeface="Comic Sans MS"/>
              </a:rPr>
              <a:t> n</a:t>
            </a:r>
            <a:r>
              <a:rPr baseline="30000" lang="en" sz="1600">
                <a:solidFill>
                  <a:srgbClr val="434343"/>
                </a:solidFill>
                <a:latin typeface="Comic Sans MS"/>
                <a:ea typeface="Comic Sans MS"/>
                <a:cs typeface="Comic Sans MS"/>
                <a:sym typeface="Comic Sans MS"/>
              </a:rPr>
              <a:t>2</a:t>
            </a:r>
            <a:r>
              <a:rPr baseline="30000" lang="en">
                <a:solidFill>
                  <a:srgbClr val="434343"/>
                </a:solidFill>
              </a:rPr>
              <a:t> </a:t>
            </a:r>
            <a:endParaRPr sz="1600">
              <a:solidFill>
                <a:srgbClr val="434343"/>
              </a:solidFill>
            </a:endParaRPr>
          </a:p>
          <a:p>
            <a:pPr indent="-285750" lvl="1" marL="742950" rtl="0" algn="l">
              <a:lnSpc>
                <a:spcPct val="180000"/>
              </a:lnSpc>
              <a:spcBef>
                <a:spcPts val="480"/>
              </a:spcBef>
              <a:spcAft>
                <a:spcPts val="0"/>
              </a:spcAft>
              <a:buClr>
                <a:schemeClr val="dk1"/>
              </a:buClr>
              <a:buSzPts val="2000"/>
              <a:buFont typeface="Arial"/>
              <a:buNone/>
            </a:pPr>
            <a:r>
              <a:rPr lang="en" sz="1800">
                <a:solidFill>
                  <a:srgbClr val="434343"/>
                </a:solidFill>
              </a:rPr>
              <a:t>	⇒ only holds for: </a:t>
            </a:r>
            <a:r>
              <a:rPr lang="en" sz="1800">
                <a:solidFill>
                  <a:srgbClr val="434343"/>
                </a:solidFill>
                <a:latin typeface="Comic Sans MS"/>
                <a:ea typeface="Comic Sans MS"/>
                <a:cs typeface="Comic Sans MS"/>
                <a:sym typeface="Comic Sans MS"/>
              </a:rPr>
              <a:t>n ≤ 1/</a:t>
            </a:r>
            <a:r>
              <a:rPr lang="en" sz="1200">
                <a:solidFill>
                  <a:srgbClr val="434343"/>
                </a:solidFill>
                <a:latin typeface="Comic Sans MS"/>
                <a:ea typeface="Comic Sans MS"/>
                <a:cs typeface="Comic Sans MS"/>
                <a:sym typeface="Comic Sans MS"/>
              </a:rPr>
              <a:t>c</a:t>
            </a:r>
            <a:r>
              <a:rPr baseline="-25000" lang="en" sz="1200">
                <a:solidFill>
                  <a:srgbClr val="434343"/>
                </a:solidFill>
                <a:latin typeface="Comic Sans MS"/>
                <a:ea typeface="Comic Sans MS"/>
                <a:cs typeface="Comic Sans MS"/>
                <a:sym typeface="Comic Sans MS"/>
              </a:rPr>
              <a:t>1</a:t>
            </a:r>
            <a:endParaRPr sz="1200">
              <a:solidFill>
                <a:srgbClr val="434343"/>
              </a:solidFill>
              <a:latin typeface="Comic Sans MS"/>
              <a:ea typeface="Comic Sans MS"/>
              <a:cs typeface="Comic Sans MS"/>
              <a:sym typeface="Comic Sans MS"/>
            </a:endParaRPr>
          </a:p>
        </p:txBody>
      </p:sp>
      <p:sp>
        <p:nvSpPr>
          <p:cNvPr id="633" name="Google Shape;633;p62"/>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634" name="Google Shape;634;p6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id="639" name="Google Shape;639;p63"/>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Examples</a:t>
            </a:r>
            <a:endParaRPr/>
          </a:p>
        </p:txBody>
      </p:sp>
      <p:sp>
        <p:nvSpPr>
          <p:cNvPr id="640" name="Google Shape;640;p63"/>
          <p:cNvSpPr txBox="1"/>
          <p:nvPr>
            <p:ph idx="1" type="body"/>
          </p:nvPr>
        </p:nvSpPr>
        <p:spPr>
          <a:xfrm>
            <a:off x="596175" y="883650"/>
            <a:ext cx="7719900" cy="3792600"/>
          </a:xfrm>
          <a:prstGeom prst="rect">
            <a:avLst/>
          </a:prstGeom>
          <a:noFill/>
          <a:ln>
            <a:noFill/>
          </a:ln>
        </p:spPr>
        <p:txBody>
          <a:bodyPr anchorCtr="0" anchor="t" bIns="34275" lIns="68575" spcFirstLastPara="1" rIns="68575" wrap="square" tIns="34275">
            <a:noAutofit/>
          </a:bodyPr>
          <a:lstStyle/>
          <a:p>
            <a:pPr indent="-254000" lvl="0" marL="254000" rtl="0" algn="l">
              <a:lnSpc>
                <a:spcPct val="95000"/>
              </a:lnSpc>
              <a:spcBef>
                <a:spcPts val="0"/>
              </a:spcBef>
              <a:spcAft>
                <a:spcPts val="0"/>
              </a:spcAft>
              <a:buClr>
                <a:schemeClr val="accent2"/>
              </a:buClr>
              <a:buSzPts val="2743"/>
              <a:buFont typeface="Arial"/>
              <a:buChar char="●"/>
            </a:pPr>
            <a:r>
              <a:rPr lang="en" sz="2465"/>
              <a:t>Prove that:</a:t>
            </a:r>
            <a:endParaRPr sz="2465"/>
          </a:p>
          <a:p>
            <a:pPr indent="-114300" lvl="0" marL="254000" rtl="0" algn="l">
              <a:lnSpc>
                <a:spcPct val="95000"/>
              </a:lnSpc>
              <a:spcBef>
                <a:spcPts val="400"/>
              </a:spcBef>
              <a:spcAft>
                <a:spcPts val="0"/>
              </a:spcAft>
              <a:buClr>
                <a:schemeClr val="accent2"/>
              </a:buClr>
              <a:buSzPts val="1942"/>
              <a:buFont typeface="Arial"/>
              <a:buNone/>
            </a:pPr>
            <a:r>
              <a:t/>
            </a:r>
            <a:endParaRPr sz="2465"/>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Let </a:t>
            </a:r>
            <a:r>
              <a:rPr i="1" lang="en" sz="2465">
                <a:solidFill>
                  <a:srgbClr val="3333FF"/>
                </a:solidFill>
              </a:rPr>
              <a:t>c</a:t>
            </a:r>
            <a:r>
              <a:rPr baseline="-25000" i="1" lang="en" sz="2465">
                <a:solidFill>
                  <a:srgbClr val="3333FF"/>
                </a:solidFill>
              </a:rPr>
              <a:t>1</a:t>
            </a:r>
            <a:r>
              <a:rPr lang="en" sz="2465">
                <a:solidFill>
                  <a:srgbClr val="3333FF"/>
                </a:solidFill>
              </a:rPr>
              <a:t> = 21 and </a:t>
            </a:r>
            <a:r>
              <a:rPr i="1" lang="en" sz="2465">
                <a:solidFill>
                  <a:srgbClr val="3333FF"/>
                </a:solidFill>
              </a:rPr>
              <a:t>n</a:t>
            </a:r>
            <a:r>
              <a:rPr baseline="-25000" i="1" lang="en" sz="2465">
                <a:solidFill>
                  <a:srgbClr val="3333FF"/>
                </a:solidFill>
              </a:rPr>
              <a:t>0</a:t>
            </a:r>
            <a:r>
              <a:rPr lang="en" sz="2465">
                <a:solidFill>
                  <a:srgbClr val="3333FF"/>
                </a:solidFill>
              </a:rPr>
              <a:t> = 10</a:t>
            </a:r>
            <a:endParaRPr sz="2465">
              <a:solidFill>
                <a:srgbClr val="3333FF"/>
              </a:solidFill>
            </a:endParaRPr>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21</a:t>
            </a:r>
            <a:r>
              <a:rPr i="1" lang="en" sz="2465">
                <a:solidFill>
                  <a:srgbClr val="3333FF"/>
                </a:solidFill>
              </a:rPr>
              <a:t>n</a:t>
            </a:r>
            <a:r>
              <a:rPr baseline="30000" lang="en" sz="2465">
                <a:solidFill>
                  <a:srgbClr val="3333FF"/>
                </a:solidFill>
              </a:rPr>
              <a:t>3</a:t>
            </a:r>
            <a:r>
              <a:rPr lang="en" sz="2465">
                <a:solidFill>
                  <a:srgbClr val="3333FF"/>
                </a:solidFill>
              </a:rPr>
              <a:t> &gt; 20</a:t>
            </a:r>
            <a:r>
              <a:rPr i="1" lang="en" sz="2465">
                <a:solidFill>
                  <a:srgbClr val="3333FF"/>
                </a:solidFill>
              </a:rPr>
              <a:t>n</a:t>
            </a:r>
            <a:r>
              <a:rPr baseline="30000" lang="en" sz="2465">
                <a:solidFill>
                  <a:srgbClr val="3333FF"/>
                </a:solidFill>
              </a:rPr>
              <a:t>3</a:t>
            </a:r>
            <a:r>
              <a:rPr lang="en" sz="2465">
                <a:solidFill>
                  <a:srgbClr val="3333FF"/>
                </a:solidFill>
              </a:rPr>
              <a:t> + 7</a:t>
            </a:r>
            <a:r>
              <a:rPr i="1" lang="en" sz="2465">
                <a:solidFill>
                  <a:srgbClr val="3333FF"/>
                </a:solidFill>
              </a:rPr>
              <a:t>n</a:t>
            </a:r>
            <a:r>
              <a:rPr lang="en" sz="2465">
                <a:solidFill>
                  <a:srgbClr val="3333FF"/>
                </a:solidFill>
              </a:rPr>
              <a:t> + 1000  for all </a:t>
            </a:r>
            <a:r>
              <a:rPr i="1" lang="en" sz="2465">
                <a:solidFill>
                  <a:srgbClr val="3333FF"/>
                </a:solidFill>
              </a:rPr>
              <a:t>n</a:t>
            </a:r>
            <a:r>
              <a:rPr lang="en" sz="2465">
                <a:solidFill>
                  <a:srgbClr val="3333FF"/>
                </a:solidFill>
              </a:rPr>
              <a:t> &gt; 10</a:t>
            </a:r>
            <a:endParaRPr sz="2465">
              <a:solidFill>
                <a:srgbClr val="3333FF"/>
              </a:solidFill>
            </a:endParaRPr>
          </a:p>
          <a:p>
            <a:pPr indent="-254000" lvl="0" marL="254000" rtl="0" algn="l">
              <a:lnSpc>
                <a:spcPct val="95000"/>
              </a:lnSpc>
              <a:spcBef>
                <a:spcPts val="400"/>
              </a:spcBef>
              <a:spcAft>
                <a:spcPts val="0"/>
              </a:spcAft>
              <a:buClr>
                <a:schemeClr val="accent2"/>
              </a:buClr>
              <a:buSzPts val="1942"/>
              <a:buFont typeface="Noto Sans Symbols"/>
              <a:buNone/>
            </a:pPr>
            <a:r>
              <a:rPr lang="en" sz="2465">
                <a:solidFill>
                  <a:srgbClr val="3333FF"/>
                </a:solidFill>
              </a:rPr>
              <a:t>	 </a:t>
            </a:r>
            <a:r>
              <a:rPr i="1" lang="en" sz="2465">
                <a:solidFill>
                  <a:srgbClr val="3333FF"/>
                </a:solidFill>
              </a:rPr>
              <a:t>n</a:t>
            </a:r>
            <a:r>
              <a:rPr baseline="30000" lang="en" sz="2465">
                <a:solidFill>
                  <a:srgbClr val="3333FF"/>
                </a:solidFill>
              </a:rPr>
              <a:t>3</a:t>
            </a:r>
            <a:r>
              <a:rPr lang="en" sz="2465">
                <a:solidFill>
                  <a:srgbClr val="3333FF"/>
                </a:solidFill>
              </a:rPr>
              <a:t> &gt; 7</a:t>
            </a:r>
            <a:r>
              <a:rPr i="1" lang="en" sz="2465">
                <a:solidFill>
                  <a:srgbClr val="3333FF"/>
                </a:solidFill>
              </a:rPr>
              <a:t>n</a:t>
            </a:r>
            <a:r>
              <a:rPr lang="en" sz="2465">
                <a:solidFill>
                  <a:srgbClr val="3333FF"/>
                </a:solidFill>
              </a:rPr>
              <a:t> + 1000  for all </a:t>
            </a:r>
            <a:r>
              <a:rPr i="1" lang="en" sz="2465">
                <a:solidFill>
                  <a:srgbClr val="3333FF"/>
                </a:solidFill>
              </a:rPr>
              <a:t>n</a:t>
            </a:r>
            <a:r>
              <a:rPr lang="en" sz="2465">
                <a:solidFill>
                  <a:srgbClr val="3333FF"/>
                </a:solidFill>
              </a:rPr>
              <a:t> &gt; 10</a:t>
            </a:r>
            <a:endParaRPr sz="2465">
              <a:solidFill>
                <a:srgbClr val="3333FF"/>
              </a:solidFill>
            </a:endParaRPr>
          </a:p>
          <a:p>
            <a:pPr indent="-254000" lvl="0" marL="254000" rtl="0" algn="l">
              <a:lnSpc>
                <a:spcPct val="95000"/>
              </a:lnSpc>
              <a:spcBef>
                <a:spcPts val="400"/>
              </a:spcBef>
              <a:spcAft>
                <a:spcPts val="0"/>
              </a:spcAft>
              <a:buClr>
                <a:schemeClr val="accent2"/>
              </a:buClr>
              <a:buSzPts val="1942"/>
              <a:buFont typeface="Noto Sans Symbols"/>
              <a:buNone/>
            </a:pPr>
            <a:r>
              <a:rPr lang="en" sz="2465">
                <a:solidFill>
                  <a:srgbClr val="3333FF"/>
                </a:solidFill>
              </a:rPr>
              <a:t>	TRUE, but we also need…</a:t>
            </a:r>
            <a:endParaRPr sz="2465">
              <a:solidFill>
                <a:srgbClr val="3333FF"/>
              </a:solidFill>
            </a:endParaRPr>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Let </a:t>
            </a:r>
            <a:r>
              <a:rPr i="1" lang="en" sz="2465">
                <a:solidFill>
                  <a:srgbClr val="3333FF"/>
                </a:solidFill>
              </a:rPr>
              <a:t>c</a:t>
            </a:r>
            <a:r>
              <a:rPr baseline="-25000" i="1" lang="en" sz="2465">
                <a:solidFill>
                  <a:srgbClr val="3333FF"/>
                </a:solidFill>
              </a:rPr>
              <a:t>2</a:t>
            </a:r>
            <a:r>
              <a:rPr lang="en" sz="2465">
                <a:solidFill>
                  <a:srgbClr val="3333FF"/>
                </a:solidFill>
              </a:rPr>
              <a:t> = 20 and </a:t>
            </a:r>
            <a:r>
              <a:rPr i="1" lang="en" sz="2465">
                <a:solidFill>
                  <a:srgbClr val="3333FF"/>
                </a:solidFill>
              </a:rPr>
              <a:t>n</a:t>
            </a:r>
            <a:r>
              <a:rPr baseline="-25000" i="1" lang="en" sz="2465">
                <a:solidFill>
                  <a:srgbClr val="3333FF"/>
                </a:solidFill>
              </a:rPr>
              <a:t>0</a:t>
            </a:r>
            <a:r>
              <a:rPr lang="en" sz="2465">
                <a:solidFill>
                  <a:srgbClr val="3333FF"/>
                </a:solidFill>
              </a:rPr>
              <a:t> = 1</a:t>
            </a:r>
            <a:endParaRPr sz="2465">
              <a:solidFill>
                <a:srgbClr val="3333FF"/>
              </a:solidFill>
            </a:endParaRPr>
          </a:p>
          <a:p>
            <a:pPr indent="-254000" lvl="0" marL="254000" rtl="0" algn="l">
              <a:lnSpc>
                <a:spcPct val="95000"/>
              </a:lnSpc>
              <a:spcBef>
                <a:spcPts val="400"/>
              </a:spcBef>
              <a:spcAft>
                <a:spcPts val="0"/>
              </a:spcAft>
              <a:buClr>
                <a:srgbClr val="3333FF"/>
              </a:buClr>
              <a:buSzPts val="2743"/>
              <a:buFont typeface="Arial"/>
              <a:buChar char="●"/>
            </a:pPr>
            <a:r>
              <a:rPr lang="en" sz="2465">
                <a:solidFill>
                  <a:srgbClr val="3333FF"/>
                </a:solidFill>
              </a:rPr>
              <a:t>20</a:t>
            </a:r>
            <a:r>
              <a:rPr i="1" lang="en" sz="2465">
                <a:solidFill>
                  <a:srgbClr val="3333FF"/>
                </a:solidFill>
              </a:rPr>
              <a:t>n</a:t>
            </a:r>
            <a:r>
              <a:rPr baseline="30000" lang="en" sz="2465">
                <a:solidFill>
                  <a:srgbClr val="3333FF"/>
                </a:solidFill>
              </a:rPr>
              <a:t>3</a:t>
            </a:r>
            <a:r>
              <a:rPr lang="en" sz="2465">
                <a:solidFill>
                  <a:srgbClr val="3333FF"/>
                </a:solidFill>
              </a:rPr>
              <a:t> &lt; 20</a:t>
            </a:r>
            <a:r>
              <a:rPr i="1" lang="en" sz="2465">
                <a:solidFill>
                  <a:srgbClr val="3333FF"/>
                </a:solidFill>
              </a:rPr>
              <a:t>n</a:t>
            </a:r>
            <a:r>
              <a:rPr baseline="30000" lang="en" sz="2465">
                <a:solidFill>
                  <a:srgbClr val="3333FF"/>
                </a:solidFill>
              </a:rPr>
              <a:t>3</a:t>
            </a:r>
            <a:r>
              <a:rPr lang="en" sz="2465">
                <a:solidFill>
                  <a:srgbClr val="3333FF"/>
                </a:solidFill>
              </a:rPr>
              <a:t> + 7</a:t>
            </a:r>
            <a:r>
              <a:rPr i="1" lang="en" sz="2465">
                <a:solidFill>
                  <a:srgbClr val="3333FF"/>
                </a:solidFill>
              </a:rPr>
              <a:t>n</a:t>
            </a:r>
            <a:r>
              <a:rPr lang="en" sz="2465">
                <a:solidFill>
                  <a:srgbClr val="3333FF"/>
                </a:solidFill>
              </a:rPr>
              <a:t> + 1000  for all </a:t>
            </a:r>
            <a:r>
              <a:rPr i="1" lang="en" sz="2465">
                <a:solidFill>
                  <a:srgbClr val="3333FF"/>
                </a:solidFill>
              </a:rPr>
              <a:t>n</a:t>
            </a:r>
            <a:r>
              <a:rPr lang="en" sz="2465">
                <a:solidFill>
                  <a:srgbClr val="3333FF"/>
                </a:solidFill>
              </a:rPr>
              <a:t> ≥ 1</a:t>
            </a:r>
            <a:endParaRPr sz="2465">
              <a:solidFill>
                <a:srgbClr val="3333FF"/>
              </a:solidFill>
            </a:endParaRPr>
          </a:p>
          <a:p>
            <a:pPr indent="-254000" lvl="0" marL="254000" rtl="0" algn="l">
              <a:lnSpc>
                <a:spcPct val="95000"/>
              </a:lnSpc>
              <a:spcBef>
                <a:spcPts val="400"/>
              </a:spcBef>
              <a:spcAft>
                <a:spcPts val="0"/>
              </a:spcAft>
              <a:buClr>
                <a:schemeClr val="accent2"/>
              </a:buClr>
              <a:buSzPts val="1942"/>
              <a:buFont typeface="Noto Sans Symbols"/>
              <a:buNone/>
            </a:pPr>
            <a:r>
              <a:rPr lang="en" sz="2465">
                <a:solidFill>
                  <a:srgbClr val="3333FF"/>
                </a:solidFill>
              </a:rPr>
              <a:t>	TRUE</a:t>
            </a:r>
            <a:endParaRPr sz="2465">
              <a:solidFill>
                <a:srgbClr val="3333FF"/>
              </a:solidFill>
            </a:endParaRPr>
          </a:p>
        </p:txBody>
      </p:sp>
      <p:sp>
        <p:nvSpPr>
          <p:cNvPr id="641" name="Google Shape;641;p63"/>
          <p:cNvSpPr txBox="1"/>
          <p:nvPr/>
        </p:nvSpPr>
        <p:spPr>
          <a:xfrm>
            <a:off x="1796725" y="1226325"/>
            <a:ext cx="7098600" cy="963300"/>
          </a:xfrm>
          <a:prstGeom prst="rect">
            <a:avLst/>
          </a:prstGeom>
          <a:blipFill rotWithShape="1">
            <a:blip r:embed="rId3">
              <a:alphaModFix/>
            </a:blip>
            <a:stretch>
              <a:fillRect b="0" l="0" r="0" t="0"/>
            </a:stretch>
          </a:blip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 </a:t>
            </a:r>
            <a:endParaRPr b="0" i="0" sz="1100" u="none" cap="none" strike="noStrike">
              <a:solidFill>
                <a:srgbClr val="000000"/>
              </a:solidFill>
              <a:latin typeface="Arial"/>
              <a:ea typeface="Arial"/>
              <a:cs typeface="Arial"/>
              <a:sym typeface="Arial"/>
            </a:endParaRPr>
          </a:p>
        </p:txBody>
      </p:sp>
      <p:sp>
        <p:nvSpPr>
          <p:cNvPr id="642" name="Google Shape;642;p6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4"/>
          <p:cNvSpPr txBox="1"/>
          <p:nvPr>
            <p:ph idx="1" type="body"/>
          </p:nvPr>
        </p:nvSpPr>
        <p:spPr>
          <a:xfrm>
            <a:off x="350838" y="683122"/>
            <a:ext cx="8229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2"/>
              </a:buClr>
              <a:buSzPts val="2800"/>
              <a:buFont typeface="Arial"/>
              <a:buChar char="•"/>
            </a:pPr>
            <a:r>
              <a:rPr lang="en"/>
              <a:t>Subset relations between order-of-growth sets.</a:t>
            </a:r>
            <a:endParaRPr/>
          </a:p>
        </p:txBody>
      </p:sp>
      <p:sp>
        <p:nvSpPr>
          <p:cNvPr id="648" name="Google Shape;648;p64"/>
          <p:cNvSpPr/>
          <p:nvPr/>
        </p:nvSpPr>
        <p:spPr>
          <a:xfrm>
            <a:off x="1451500" y="1392225"/>
            <a:ext cx="5671500" cy="3634800"/>
          </a:xfrm>
          <a:prstGeom prst="rect">
            <a:avLst/>
          </a:prstGeom>
          <a:solidFill>
            <a:srgbClr val="FFFFFF"/>
          </a:solidFill>
          <a:ln cap="flat" cmpd="sng" w="38100">
            <a:solidFill>
              <a:srgbClr val="3333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accent2"/>
              </a:buClr>
              <a:buSzPts val="2400"/>
              <a:buFont typeface="Arial"/>
              <a:buNone/>
            </a:pPr>
            <a:r>
              <a:t/>
            </a:r>
            <a:endParaRPr b="0" i="0" sz="2400" u="sng" cap="none" strike="noStrike">
              <a:solidFill>
                <a:srgbClr val="3333FF"/>
              </a:solidFill>
              <a:latin typeface="Times New Roman"/>
              <a:ea typeface="Times New Roman"/>
              <a:cs typeface="Times New Roman"/>
              <a:sym typeface="Times New Roman"/>
            </a:endParaRPr>
          </a:p>
        </p:txBody>
      </p:sp>
      <p:sp>
        <p:nvSpPr>
          <p:cNvPr id="649" name="Google Shape;649;p64"/>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Relations Between Different Sets</a:t>
            </a:r>
            <a:endParaRPr/>
          </a:p>
        </p:txBody>
      </p:sp>
      <p:sp>
        <p:nvSpPr>
          <p:cNvPr id="650" name="Google Shape;650;p64"/>
          <p:cNvSpPr/>
          <p:nvPr/>
        </p:nvSpPr>
        <p:spPr>
          <a:xfrm>
            <a:off x="1785116" y="2626475"/>
            <a:ext cx="3069300" cy="2000700"/>
          </a:xfrm>
          <a:prstGeom prst="ellipse">
            <a:avLst/>
          </a:prstGeom>
          <a:solidFill>
            <a:srgbClr val="FF9900"/>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51" name="Google Shape;651;p64"/>
          <p:cNvSpPr/>
          <p:nvPr/>
        </p:nvSpPr>
        <p:spPr>
          <a:xfrm>
            <a:off x="3519921" y="2626475"/>
            <a:ext cx="3069300" cy="2000700"/>
          </a:xfrm>
          <a:prstGeom prst="ellipse">
            <a:avLst/>
          </a:prstGeom>
          <a:solidFill>
            <a:srgbClr val="00FF00">
              <a:alpha val="48235"/>
            </a:srgbClr>
          </a:solidFill>
          <a:ln cap="flat" cmpd="sng" w="38100">
            <a:solidFill>
              <a:srgbClr val="3333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sng" cap="none" strike="noStrike">
              <a:solidFill>
                <a:srgbClr val="3333FF"/>
              </a:solidFill>
              <a:latin typeface="Arial"/>
              <a:ea typeface="Arial"/>
              <a:cs typeface="Arial"/>
              <a:sym typeface="Arial"/>
            </a:endParaRPr>
          </a:p>
        </p:txBody>
      </p:sp>
      <p:sp>
        <p:nvSpPr>
          <p:cNvPr id="652" name="Google Shape;652;p64"/>
          <p:cNvSpPr txBox="1"/>
          <p:nvPr/>
        </p:nvSpPr>
        <p:spPr>
          <a:xfrm>
            <a:off x="3636102" y="1900925"/>
            <a:ext cx="13023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1" i="0" lang="en" sz="3200" u="none" cap="none" strike="noStrike">
                <a:solidFill>
                  <a:srgbClr val="0000FF"/>
                </a:solidFill>
                <a:latin typeface="Times New Roman"/>
                <a:ea typeface="Times New Roman"/>
                <a:cs typeface="Times New Roman"/>
                <a:sym typeface="Times New Roman"/>
              </a:rPr>
              <a:t>R</a:t>
            </a:r>
            <a:r>
              <a:rPr b="0" i="0" lang="en" sz="3200" u="none" cap="none" strike="noStrike">
                <a:solidFill>
                  <a:srgbClr val="0000FF"/>
                </a:solidFill>
                <a:latin typeface="Times New Roman"/>
                <a:ea typeface="Times New Roman"/>
                <a:cs typeface="Times New Roman"/>
                <a:sym typeface="Times New Roman"/>
              </a:rPr>
              <a:t>→</a:t>
            </a:r>
            <a:r>
              <a:rPr b="1" i="0" lang="en" sz="3200" u="none" cap="none" strike="noStrike">
                <a:solidFill>
                  <a:srgbClr val="0000FF"/>
                </a:solidFill>
                <a:latin typeface="Times New Roman"/>
                <a:ea typeface="Times New Roman"/>
                <a:cs typeface="Times New Roman"/>
                <a:sym typeface="Times New Roman"/>
              </a:rPr>
              <a:t>R</a:t>
            </a:r>
            <a:endParaRPr b="1" i="0" sz="3200" u="none" cap="none" strike="noStrike">
              <a:solidFill>
                <a:srgbClr val="0000FF"/>
              </a:solidFill>
              <a:latin typeface="Times New Roman"/>
              <a:ea typeface="Times New Roman"/>
              <a:cs typeface="Times New Roman"/>
              <a:sym typeface="Times New Roman"/>
            </a:endParaRPr>
          </a:p>
        </p:txBody>
      </p:sp>
      <p:sp>
        <p:nvSpPr>
          <p:cNvPr id="653" name="Google Shape;653;p64"/>
          <p:cNvSpPr/>
          <p:nvPr/>
        </p:nvSpPr>
        <p:spPr>
          <a:xfrm>
            <a:off x="1785116" y="2626475"/>
            <a:ext cx="3069300" cy="2000700"/>
          </a:xfrm>
          <a:prstGeom prst="ellipse">
            <a:avLst/>
          </a:prstGeom>
          <a:noFill/>
          <a:ln cap="flat" cmpd="sng" w="38100">
            <a:solidFill>
              <a:srgbClr val="3333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accent2"/>
              </a:buClr>
              <a:buSzPts val="1800"/>
              <a:buFont typeface="Arial"/>
              <a:buNone/>
            </a:pPr>
            <a:r>
              <a:t/>
            </a:r>
            <a:endParaRPr b="0" i="0" sz="1800" u="sng" cap="none" strike="noStrike">
              <a:solidFill>
                <a:srgbClr val="3333FF"/>
              </a:solidFill>
              <a:latin typeface="Arial"/>
              <a:ea typeface="Arial"/>
              <a:cs typeface="Arial"/>
              <a:sym typeface="Arial"/>
            </a:endParaRPr>
          </a:p>
        </p:txBody>
      </p:sp>
      <p:sp>
        <p:nvSpPr>
          <p:cNvPr id="654" name="Google Shape;654;p64"/>
          <p:cNvSpPr txBox="1"/>
          <p:nvPr/>
        </p:nvSpPr>
        <p:spPr>
          <a:xfrm>
            <a:off x="5004175" y="1948575"/>
            <a:ext cx="12600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0" i="0" lang="en" sz="3200" u="none" cap="none" strike="noStrike">
                <a:solidFill>
                  <a:srgbClr val="0000FF"/>
                </a:solidFill>
                <a:latin typeface="Times New Roman"/>
                <a:ea typeface="Times New Roman"/>
                <a:cs typeface="Times New Roman"/>
                <a:sym typeface="Times New Roman"/>
              </a:rPr>
              <a:t>Ω( </a:t>
            </a:r>
            <a:r>
              <a:rPr b="0" i="1" lang="en" sz="3200" u="none" cap="none" strike="noStrike">
                <a:solidFill>
                  <a:srgbClr val="0000FF"/>
                </a:solidFill>
                <a:latin typeface="Times New Roman"/>
                <a:ea typeface="Times New Roman"/>
                <a:cs typeface="Times New Roman"/>
                <a:sym typeface="Times New Roman"/>
              </a:rPr>
              <a:t>f </a:t>
            </a:r>
            <a:r>
              <a:rPr b="0" i="0" lang="en" sz="3200" u="none" cap="none" strike="noStrike">
                <a:solidFill>
                  <a:srgbClr val="0000FF"/>
                </a:solidFill>
                <a:latin typeface="Times New Roman"/>
                <a:ea typeface="Times New Roman"/>
                <a:cs typeface="Times New Roman"/>
                <a:sym typeface="Times New Roman"/>
              </a:rPr>
              <a:t>)</a:t>
            </a:r>
            <a:endParaRPr b="0" i="0" sz="3200" u="none" cap="none" strike="noStrike">
              <a:solidFill>
                <a:srgbClr val="0000FF"/>
              </a:solidFill>
              <a:latin typeface="Times New Roman"/>
              <a:ea typeface="Times New Roman"/>
              <a:cs typeface="Times New Roman"/>
              <a:sym typeface="Times New Roman"/>
            </a:endParaRPr>
          </a:p>
        </p:txBody>
      </p:sp>
      <p:sp>
        <p:nvSpPr>
          <p:cNvPr id="655" name="Google Shape;655;p64"/>
          <p:cNvSpPr txBox="1"/>
          <p:nvPr/>
        </p:nvSpPr>
        <p:spPr>
          <a:xfrm>
            <a:off x="2104996" y="1948575"/>
            <a:ext cx="13686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0" i="0" lang="en" sz="3200" u="none" cap="none" strike="noStrike">
                <a:solidFill>
                  <a:srgbClr val="0000FF"/>
                </a:solidFill>
                <a:latin typeface="Times New Roman"/>
                <a:ea typeface="Times New Roman"/>
                <a:cs typeface="Times New Roman"/>
                <a:sym typeface="Times New Roman"/>
              </a:rPr>
              <a:t>O( </a:t>
            </a:r>
            <a:r>
              <a:rPr b="0" i="1" lang="en" sz="3200" u="none" cap="none" strike="noStrike">
                <a:solidFill>
                  <a:srgbClr val="0000FF"/>
                </a:solidFill>
                <a:latin typeface="Times New Roman"/>
                <a:ea typeface="Times New Roman"/>
                <a:cs typeface="Times New Roman"/>
                <a:sym typeface="Times New Roman"/>
              </a:rPr>
              <a:t>f </a:t>
            </a:r>
            <a:r>
              <a:rPr b="0" i="0" lang="en" sz="3200" u="none" cap="none" strike="noStrike">
                <a:solidFill>
                  <a:srgbClr val="0000FF"/>
                </a:solidFill>
                <a:latin typeface="Times New Roman"/>
                <a:ea typeface="Times New Roman"/>
                <a:cs typeface="Times New Roman"/>
                <a:sym typeface="Times New Roman"/>
              </a:rPr>
              <a:t>)</a:t>
            </a:r>
            <a:endParaRPr b="0" i="0" sz="3200" u="none" cap="none" strike="noStrike">
              <a:solidFill>
                <a:srgbClr val="0000FF"/>
              </a:solidFill>
              <a:latin typeface="Times New Roman"/>
              <a:ea typeface="Times New Roman"/>
              <a:cs typeface="Times New Roman"/>
              <a:sym typeface="Times New Roman"/>
            </a:endParaRPr>
          </a:p>
        </p:txBody>
      </p:sp>
      <p:sp>
        <p:nvSpPr>
          <p:cNvPr id="656" name="Google Shape;656;p64"/>
          <p:cNvSpPr txBox="1"/>
          <p:nvPr/>
        </p:nvSpPr>
        <p:spPr>
          <a:xfrm>
            <a:off x="3724248" y="3283275"/>
            <a:ext cx="1130100" cy="5850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Times New Roman"/>
              <a:buNone/>
            </a:pPr>
            <a:r>
              <a:rPr b="0" i="0" lang="en" sz="3200" u="none" cap="none" strike="noStrike">
                <a:solidFill>
                  <a:srgbClr val="0000FF"/>
                </a:solidFill>
                <a:latin typeface="Times New Roman"/>
                <a:ea typeface="Times New Roman"/>
                <a:cs typeface="Times New Roman"/>
                <a:sym typeface="Times New Roman"/>
              </a:rPr>
              <a:t>Θ( </a:t>
            </a:r>
            <a:r>
              <a:rPr b="0" i="1" lang="en" sz="3200" u="none" cap="none" strike="noStrike">
                <a:solidFill>
                  <a:srgbClr val="0000FF"/>
                </a:solidFill>
                <a:latin typeface="Times New Roman"/>
                <a:ea typeface="Times New Roman"/>
                <a:cs typeface="Times New Roman"/>
                <a:sym typeface="Times New Roman"/>
              </a:rPr>
              <a:t>f </a:t>
            </a:r>
            <a:r>
              <a:rPr b="0" i="0" lang="en" sz="3200" u="none" cap="none" strike="noStrike">
                <a:solidFill>
                  <a:srgbClr val="0000FF"/>
                </a:solidFill>
                <a:latin typeface="Times New Roman"/>
                <a:ea typeface="Times New Roman"/>
                <a:cs typeface="Times New Roman"/>
                <a:sym typeface="Times New Roman"/>
              </a:rPr>
              <a:t>)</a:t>
            </a:r>
            <a:endParaRPr b="0" i="0" sz="3200" u="none" cap="none" strike="noStrike">
              <a:solidFill>
                <a:srgbClr val="0000FF"/>
              </a:solidFill>
              <a:latin typeface="Times New Roman"/>
              <a:ea typeface="Times New Roman"/>
              <a:cs typeface="Times New Roman"/>
              <a:sym typeface="Times New Roman"/>
            </a:endParaRPr>
          </a:p>
        </p:txBody>
      </p:sp>
      <p:sp>
        <p:nvSpPr>
          <p:cNvPr id="657" name="Google Shape;657;p64"/>
          <p:cNvSpPr txBox="1"/>
          <p:nvPr/>
        </p:nvSpPr>
        <p:spPr>
          <a:xfrm>
            <a:off x="3832051" y="2866525"/>
            <a:ext cx="802200" cy="4617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 sz="2400" u="none" cap="none" strike="noStrike">
                <a:solidFill>
                  <a:srgbClr val="0000FF"/>
                </a:solidFill>
                <a:latin typeface="Times New Roman"/>
                <a:ea typeface="Times New Roman"/>
                <a:cs typeface="Times New Roman"/>
                <a:sym typeface="Times New Roman"/>
              </a:rPr>
              <a:t>• </a:t>
            </a:r>
            <a:r>
              <a:rPr b="0" i="1" lang="en" sz="2400" u="none" cap="none" strike="noStrike">
                <a:solidFill>
                  <a:srgbClr val="0000FF"/>
                </a:solidFill>
                <a:latin typeface="Times New Roman"/>
                <a:ea typeface="Times New Roman"/>
                <a:cs typeface="Times New Roman"/>
                <a:sym typeface="Times New Roman"/>
              </a:rPr>
              <a:t>f</a:t>
            </a:r>
            <a:endParaRPr b="0" i="0" sz="2400" u="none" cap="none" strike="noStrike">
              <a:solidFill>
                <a:srgbClr val="0000FF"/>
              </a:solidFill>
              <a:latin typeface="Times New Roman"/>
              <a:ea typeface="Times New Roman"/>
              <a:cs typeface="Times New Roman"/>
              <a:sym typeface="Times New Roman"/>
            </a:endParaRPr>
          </a:p>
        </p:txBody>
      </p:sp>
      <p:sp>
        <p:nvSpPr>
          <p:cNvPr id="658" name="Google Shape;658;p6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5"/>
          <p:cNvSpPr txBox="1"/>
          <p:nvPr>
            <p:ph type="title"/>
          </p:nvPr>
        </p:nvSpPr>
        <p:spPr>
          <a:xfrm>
            <a:off x="341313" y="75010"/>
            <a:ext cx="8229600" cy="68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Logarithms and properties</a:t>
            </a:r>
            <a:endParaRPr/>
          </a:p>
        </p:txBody>
      </p:sp>
      <p:sp>
        <p:nvSpPr>
          <p:cNvPr id="664" name="Google Shape;664;p65"/>
          <p:cNvSpPr txBox="1"/>
          <p:nvPr>
            <p:ph idx="1" type="body"/>
          </p:nvPr>
        </p:nvSpPr>
        <p:spPr>
          <a:xfrm>
            <a:off x="350838" y="910829"/>
            <a:ext cx="8320200" cy="3807600"/>
          </a:xfrm>
          <a:prstGeom prst="rect">
            <a:avLst/>
          </a:prstGeom>
          <a:noFill/>
          <a:ln>
            <a:noFill/>
          </a:ln>
        </p:spPr>
        <p:txBody>
          <a:bodyPr anchorCtr="0" anchor="t" bIns="45700" lIns="91425" spcFirstLastPara="1" rIns="91425" wrap="square" tIns="45700">
            <a:noAutofit/>
          </a:bodyPr>
          <a:lstStyle/>
          <a:p>
            <a:pPr indent="-342900" lvl="0" marL="342900" rtl="0" algn="l">
              <a:lnSpc>
                <a:spcPct val="150000"/>
              </a:lnSpc>
              <a:spcBef>
                <a:spcPts val="0"/>
              </a:spcBef>
              <a:spcAft>
                <a:spcPts val="0"/>
              </a:spcAft>
              <a:buClr>
                <a:schemeClr val="accent2"/>
              </a:buClr>
              <a:buSzPts val="2400"/>
              <a:buFont typeface="Arial"/>
              <a:buChar char="•"/>
            </a:pPr>
            <a:r>
              <a:rPr lang="en" sz="2400"/>
              <a:t>In algorithm analysis we often use the notation </a:t>
            </a:r>
            <a:r>
              <a:rPr lang="en" sz="2400">
                <a:solidFill>
                  <a:srgbClr val="CC0000"/>
                </a:solidFill>
              </a:rPr>
              <a:t>“</a:t>
            </a:r>
            <a:r>
              <a:rPr lang="en" sz="2400">
                <a:solidFill>
                  <a:srgbClr val="CC0000"/>
                </a:solidFill>
                <a:latin typeface="Comic Sans MS"/>
                <a:ea typeface="Comic Sans MS"/>
                <a:cs typeface="Comic Sans MS"/>
                <a:sym typeface="Comic Sans MS"/>
              </a:rPr>
              <a:t>log n</a:t>
            </a:r>
            <a:r>
              <a:rPr lang="en" sz="2400">
                <a:solidFill>
                  <a:srgbClr val="CC0000"/>
                </a:solidFill>
              </a:rPr>
              <a:t>”</a:t>
            </a:r>
            <a:r>
              <a:rPr lang="en" sz="2400"/>
              <a:t> without specifying the base</a:t>
            </a:r>
            <a:endParaRPr sz="2400"/>
          </a:p>
          <a:p>
            <a:pPr indent="0" lvl="0" marL="0" rtl="0" algn="l">
              <a:lnSpc>
                <a:spcPct val="150000"/>
              </a:lnSpc>
              <a:spcBef>
                <a:spcPts val="0"/>
              </a:spcBef>
              <a:spcAft>
                <a:spcPts val="0"/>
              </a:spcAft>
              <a:buSzPts val="1800"/>
              <a:buNone/>
            </a:pPr>
            <a:r>
              <a:t/>
            </a:r>
            <a:endParaRPr sz="2400"/>
          </a:p>
          <a:p>
            <a:pPr indent="0" lvl="0" marL="0" rtl="0" algn="l">
              <a:lnSpc>
                <a:spcPct val="150000"/>
              </a:lnSpc>
              <a:spcBef>
                <a:spcPts val="0"/>
              </a:spcBef>
              <a:spcAft>
                <a:spcPts val="0"/>
              </a:spcAft>
              <a:buSzPts val="1800"/>
              <a:buNone/>
            </a:pPr>
            <a:r>
              <a:t/>
            </a:r>
            <a:endParaRPr sz="2400"/>
          </a:p>
        </p:txBody>
      </p:sp>
      <p:pic>
        <p:nvPicPr>
          <p:cNvPr id="665" name="Google Shape;665;p65"/>
          <p:cNvPicPr preferRelativeResize="0"/>
          <p:nvPr/>
        </p:nvPicPr>
        <p:blipFill rotWithShape="1">
          <a:blip r:embed="rId3">
            <a:alphaModFix/>
          </a:blip>
          <a:srcRect b="0" l="0" r="0" t="0"/>
          <a:stretch/>
        </p:blipFill>
        <p:spPr>
          <a:xfrm>
            <a:off x="2747825" y="2111950"/>
            <a:ext cx="1371599" cy="809626"/>
          </a:xfrm>
          <a:prstGeom prst="rect">
            <a:avLst/>
          </a:prstGeom>
          <a:noFill/>
          <a:ln>
            <a:noFill/>
          </a:ln>
        </p:spPr>
      </p:pic>
      <p:pic>
        <p:nvPicPr>
          <p:cNvPr id="666" name="Google Shape;666;p65"/>
          <p:cNvPicPr preferRelativeResize="0"/>
          <p:nvPr/>
        </p:nvPicPr>
        <p:blipFill rotWithShape="1">
          <a:blip r:embed="rId4">
            <a:alphaModFix/>
          </a:blip>
          <a:srcRect b="0" l="0" r="0" t="0"/>
          <a:stretch/>
        </p:blipFill>
        <p:spPr>
          <a:xfrm>
            <a:off x="5519600" y="2102425"/>
            <a:ext cx="837012" cy="358379"/>
          </a:xfrm>
          <a:prstGeom prst="rect">
            <a:avLst/>
          </a:prstGeom>
          <a:noFill/>
          <a:ln>
            <a:noFill/>
          </a:ln>
        </p:spPr>
      </p:pic>
      <p:sp>
        <p:nvSpPr>
          <p:cNvPr id="667" name="Google Shape;667;p65"/>
          <p:cNvSpPr txBox="1"/>
          <p:nvPr/>
        </p:nvSpPr>
        <p:spPr>
          <a:xfrm>
            <a:off x="690425" y="2176244"/>
            <a:ext cx="1835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Arial"/>
                <a:ea typeface="Arial"/>
                <a:cs typeface="Arial"/>
                <a:sym typeface="Arial"/>
              </a:rPr>
              <a:t>Binary logarithm</a:t>
            </a:r>
            <a:endParaRPr b="0" i="0" sz="1400" u="none" cap="none" strike="noStrike">
              <a:solidFill>
                <a:srgbClr val="000000"/>
              </a:solidFill>
              <a:latin typeface="Arial"/>
              <a:ea typeface="Arial"/>
              <a:cs typeface="Arial"/>
              <a:sym typeface="Arial"/>
            </a:endParaRPr>
          </a:p>
        </p:txBody>
      </p:sp>
      <p:sp>
        <p:nvSpPr>
          <p:cNvPr id="668" name="Google Shape;668;p65"/>
          <p:cNvSpPr txBox="1"/>
          <p:nvPr/>
        </p:nvSpPr>
        <p:spPr>
          <a:xfrm>
            <a:off x="690425" y="2577485"/>
            <a:ext cx="19242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 sz="1800" u="none" cap="none" strike="noStrike">
                <a:solidFill>
                  <a:schemeClr val="dk1"/>
                </a:solidFill>
                <a:latin typeface="Arial"/>
                <a:ea typeface="Arial"/>
                <a:cs typeface="Arial"/>
                <a:sym typeface="Arial"/>
              </a:rPr>
              <a:t>Natural logarithm</a:t>
            </a:r>
            <a:endParaRPr b="0" i="0" sz="1400" u="none" cap="none" strike="noStrike">
              <a:solidFill>
                <a:srgbClr val="000000"/>
              </a:solidFill>
              <a:latin typeface="Arial"/>
              <a:ea typeface="Arial"/>
              <a:cs typeface="Arial"/>
              <a:sym typeface="Arial"/>
            </a:endParaRPr>
          </a:p>
        </p:txBody>
      </p:sp>
      <p:pic>
        <p:nvPicPr>
          <p:cNvPr id="669" name="Google Shape;669;p65"/>
          <p:cNvPicPr preferRelativeResize="0"/>
          <p:nvPr/>
        </p:nvPicPr>
        <p:blipFill rotWithShape="1">
          <a:blip r:embed="rId5">
            <a:alphaModFix/>
          </a:blip>
          <a:srcRect b="0" l="0" r="0" t="0"/>
          <a:stretch/>
        </p:blipFill>
        <p:spPr>
          <a:xfrm>
            <a:off x="2806563" y="2991822"/>
            <a:ext cx="1524002" cy="702468"/>
          </a:xfrm>
          <a:prstGeom prst="rect">
            <a:avLst/>
          </a:prstGeom>
          <a:noFill/>
          <a:ln>
            <a:noFill/>
          </a:ln>
        </p:spPr>
      </p:pic>
      <p:pic>
        <p:nvPicPr>
          <p:cNvPr id="670" name="Google Shape;670;p65"/>
          <p:cNvPicPr preferRelativeResize="0"/>
          <p:nvPr/>
        </p:nvPicPr>
        <p:blipFill rotWithShape="1">
          <a:blip r:embed="rId6">
            <a:alphaModFix/>
          </a:blip>
          <a:srcRect b="0" l="0" r="0" t="0"/>
          <a:stretch/>
        </p:blipFill>
        <p:spPr>
          <a:xfrm>
            <a:off x="6710225" y="2120285"/>
            <a:ext cx="711995" cy="325041"/>
          </a:xfrm>
          <a:prstGeom prst="rect">
            <a:avLst/>
          </a:prstGeom>
          <a:noFill/>
          <a:ln>
            <a:noFill/>
          </a:ln>
        </p:spPr>
      </p:pic>
      <p:pic>
        <p:nvPicPr>
          <p:cNvPr id="671" name="Google Shape;671;p65"/>
          <p:cNvPicPr preferRelativeResize="0"/>
          <p:nvPr/>
        </p:nvPicPr>
        <p:blipFill rotWithShape="1">
          <a:blip r:embed="rId7">
            <a:alphaModFix/>
          </a:blip>
          <a:srcRect b="0" l="0" r="0" t="0"/>
          <a:stretch/>
        </p:blipFill>
        <p:spPr>
          <a:xfrm>
            <a:off x="5548175" y="2544147"/>
            <a:ext cx="833437" cy="317897"/>
          </a:xfrm>
          <a:prstGeom prst="rect">
            <a:avLst/>
          </a:prstGeom>
          <a:noFill/>
          <a:ln>
            <a:noFill/>
          </a:ln>
        </p:spPr>
      </p:pic>
      <p:pic>
        <p:nvPicPr>
          <p:cNvPr id="672" name="Google Shape;672;p65"/>
          <p:cNvPicPr preferRelativeResize="0"/>
          <p:nvPr/>
        </p:nvPicPr>
        <p:blipFill rotWithShape="1">
          <a:blip r:embed="rId8">
            <a:alphaModFix/>
          </a:blip>
          <a:srcRect b="0" l="0" r="0" t="0"/>
          <a:stretch/>
        </p:blipFill>
        <p:spPr>
          <a:xfrm>
            <a:off x="6710225" y="2544147"/>
            <a:ext cx="1231106" cy="317898"/>
          </a:xfrm>
          <a:prstGeom prst="rect">
            <a:avLst/>
          </a:prstGeom>
          <a:noFill/>
          <a:ln>
            <a:noFill/>
          </a:ln>
        </p:spPr>
      </p:pic>
      <p:pic>
        <p:nvPicPr>
          <p:cNvPr id="673" name="Google Shape;673;p65"/>
          <p:cNvPicPr preferRelativeResize="0"/>
          <p:nvPr/>
        </p:nvPicPr>
        <p:blipFill rotWithShape="1">
          <a:blip r:embed="rId9">
            <a:alphaModFix/>
          </a:blip>
          <a:srcRect b="0" l="0" r="0" t="0"/>
          <a:stretch/>
        </p:blipFill>
        <p:spPr>
          <a:xfrm>
            <a:off x="5548175" y="2907288"/>
            <a:ext cx="733426" cy="620316"/>
          </a:xfrm>
          <a:prstGeom prst="rect">
            <a:avLst/>
          </a:prstGeom>
          <a:noFill/>
          <a:ln>
            <a:noFill/>
          </a:ln>
        </p:spPr>
      </p:pic>
      <p:pic>
        <p:nvPicPr>
          <p:cNvPr id="674" name="Google Shape;674;p65"/>
          <p:cNvPicPr preferRelativeResize="0"/>
          <p:nvPr/>
        </p:nvPicPr>
        <p:blipFill rotWithShape="1">
          <a:blip r:embed="rId10">
            <a:alphaModFix/>
          </a:blip>
          <a:srcRect b="0" l="0" r="0" t="0"/>
          <a:stretch/>
        </p:blipFill>
        <p:spPr>
          <a:xfrm>
            <a:off x="6710225" y="3066831"/>
            <a:ext cx="1165625" cy="300038"/>
          </a:xfrm>
          <a:prstGeom prst="rect">
            <a:avLst/>
          </a:prstGeom>
          <a:noFill/>
          <a:ln>
            <a:noFill/>
          </a:ln>
        </p:spPr>
      </p:pic>
      <p:pic>
        <p:nvPicPr>
          <p:cNvPr id="675" name="Google Shape;675;p65"/>
          <p:cNvPicPr preferRelativeResize="0"/>
          <p:nvPr/>
        </p:nvPicPr>
        <p:blipFill rotWithShape="1">
          <a:blip r:embed="rId11">
            <a:alphaModFix/>
          </a:blip>
          <a:srcRect b="0" l="0" r="0" t="0"/>
          <a:stretch/>
        </p:blipFill>
        <p:spPr>
          <a:xfrm>
            <a:off x="5664063" y="4070529"/>
            <a:ext cx="771527" cy="339327"/>
          </a:xfrm>
          <a:prstGeom prst="rect">
            <a:avLst/>
          </a:prstGeom>
          <a:noFill/>
          <a:ln>
            <a:noFill/>
          </a:ln>
        </p:spPr>
      </p:pic>
      <p:pic>
        <p:nvPicPr>
          <p:cNvPr id="676" name="Google Shape;676;p65"/>
          <p:cNvPicPr preferRelativeResize="0"/>
          <p:nvPr/>
        </p:nvPicPr>
        <p:blipFill rotWithShape="1">
          <a:blip r:embed="rId12">
            <a:alphaModFix/>
          </a:blip>
          <a:srcRect b="0" l="0" r="0" t="0"/>
          <a:stretch/>
        </p:blipFill>
        <p:spPr>
          <a:xfrm>
            <a:off x="6838813" y="3569275"/>
            <a:ext cx="507208" cy="300037"/>
          </a:xfrm>
          <a:prstGeom prst="rect">
            <a:avLst/>
          </a:prstGeom>
          <a:noFill/>
          <a:ln>
            <a:noFill/>
          </a:ln>
        </p:spPr>
      </p:pic>
      <p:pic>
        <p:nvPicPr>
          <p:cNvPr id="677" name="Google Shape;677;p65"/>
          <p:cNvPicPr preferRelativeResize="0"/>
          <p:nvPr/>
        </p:nvPicPr>
        <p:blipFill rotWithShape="1">
          <a:blip r:embed="rId13">
            <a:alphaModFix/>
          </a:blip>
          <a:srcRect b="0" l="0" r="0" t="0"/>
          <a:stretch/>
        </p:blipFill>
        <p:spPr>
          <a:xfrm>
            <a:off x="5770425" y="3588325"/>
            <a:ext cx="715569" cy="301229"/>
          </a:xfrm>
          <a:prstGeom prst="rect">
            <a:avLst/>
          </a:prstGeom>
          <a:noFill/>
          <a:ln>
            <a:noFill/>
          </a:ln>
        </p:spPr>
      </p:pic>
      <p:pic>
        <p:nvPicPr>
          <p:cNvPr id="678" name="Google Shape;678;p65"/>
          <p:cNvPicPr preferRelativeResize="0"/>
          <p:nvPr/>
        </p:nvPicPr>
        <p:blipFill rotWithShape="1">
          <a:blip r:embed="rId14">
            <a:alphaModFix/>
          </a:blip>
          <a:srcRect b="0" l="0" r="0" t="0"/>
          <a:stretch/>
        </p:blipFill>
        <p:spPr>
          <a:xfrm>
            <a:off x="6807063" y="3996710"/>
            <a:ext cx="639365" cy="640557"/>
          </a:xfrm>
          <a:prstGeom prst="rect">
            <a:avLst/>
          </a:prstGeom>
          <a:noFill/>
          <a:ln>
            <a:noFill/>
          </a:ln>
        </p:spPr>
      </p:pic>
      <p:sp>
        <p:nvSpPr>
          <p:cNvPr id="679" name="Google Shape;679;p65"/>
          <p:cNvSpPr txBox="1"/>
          <p:nvPr>
            <p:ph idx="12" type="sldNum"/>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66"/>
          <p:cNvSpPr txBox="1"/>
          <p:nvPr>
            <p:ph type="title"/>
          </p:nvPr>
        </p:nvSpPr>
        <p:spPr>
          <a:xfrm>
            <a:off x="341313" y="276832"/>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Simplifying Assumptions</a:t>
            </a:r>
            <a:endParaRPr/>
          </a:p>
        </p:txBody>
      </p:sp>
      <p:sp>
        <p:nvSpPr>
          <p:cNvPr id="686" name="Google Shape;686;p66"/>
          <p:cNvSpPr txBox="1"/>
          <p:nvPr>
            <p:ph idx="1" type="body"/>
          </p:nvPr>
        </p:nvSpPr>
        <p:spPr>
          <a:xfrm>
            <a:off x="341325" y="1354901"/>
            <a:ext cx="8229600" cy="3401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accent2"/>
              </a:buClr>
              <a:buSzPts val="1800"/>
              <a:buFont typeface="Arial"/>
              <a:buNone/>
            </a:pPr>
            <a:r>
              <a:rPr lang="en" sz="2100">
                <a:solidFill>
                  <a:srgbClr val="3333FF"/>
                </a:solidFill>
              </a:rPr>
              <a:t>1.</a:t>
            </a:r>
            <a:r>
              <a:rPr lang="en" sz="2100">
                <a:solidFill>
                  <a:srgbClr val="434343"/>
                </a:solidFill>
              </a:rPr>
              <a:t> If f(n) = O(g(n)) and g(n) = O(h(n)), then f(n) = O(h(n))</a:t>
            </a:r>
            <a:endParaRPr sz="2100">
              <a:solidFill>
                <a:srgbClr val="434343"/>
              </a:solidFill>
            </a:endParaRPr>
          </a:p>
          <a:p>
            <a:pPr indent="0" lvl="0" marL="0" rtl="0" algn="l">
              <a:lnSpc>
                <a:spcPct val="100000"/>
              </a:lnSpc>
              <a:spcBef>
                <a:spcPts val="0"/>
              </a:spcBef>
              <a:spcAft>
                <a:spcPts val="0"/>
              </a:spcAft>
              <a:buClr>
                <a:schemeClr val="accent2"/>
              </a:buClr>
              <a:buSzPts val="1800"/>
              <a:buFont typeface="Arial"/>
              <a:buNone/>
            </a:pPr>
            <a:r>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3333FF"/>
                </a:solidFill>
              </a:rPr>
              <a:t>2.</a:t>
            </a:r>
            <a:r>
              <a:rPr lang="en" sz="2100">
                <a:solidFill>
                  <a:srgbClr val="434343"/>
                </a:solidFill>
              </a:rPr>
              <a:t> If f(n) = O(kg(n)) for any k &gt; 0, then f(n) = O(g(n))</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3333FF"/>
                </a:solidFill>
              </a:rPr>
              <a:t>3. </a:t>
            </a:r>
            <a:r>
              <a:rPr lang="en" sz="2100">
                <a:solidFill>
                  <a:srgbClr val="434343"/>
                </a:solidFill>
              </a:rPr>
              <a:t>If f</a:t>
            </a:r>
            <a:r>
              <a:rPr baseline="-25000" lang="en" sz="2100">
                <a:solidFill>
                  <a:srgbClr val="434343"/>
                </a:solidFill>
              </a:rPr>
              <a:t>1</a:t>
            </a:r>
            <a:r>
              <a:rPr lang="en" sz="2100">
                <a:solidFill>
                  <a:srgbClr val="434343"/>
                </a:solidFill>
              </a:rPr>
              <a:t>(n) = O(g</a:t>
            </a:r>
            <a:r>
              <a:rPr baseline="-25000" lang="en" sz="2100">
                <a:solidFill>
                  <a:srgbClr val="434343"/>
                </a:solidFill>
              </a:rPr>
              <a:t>1</a:t>
            </a:r>
            <a:r>
              <a:rPr lang="en" sz="2100">
                <a:solidFill>
                  <a:srgbClr val="434343"/>
                </a:solidFill>
              </a:rPr>
              <a:t>(n)) and f</a:t>
            </a:r>
            <a:r>
              <a:rPr baseline="-25000" lang="en" sz="2100">
                <a:solidFill>
                  <a:srgbClr val="434343"/>
                </a:solidFill>
              </a:rPr>
              <a:t>2</a:t>
            </a:r>
            <a:r>
              <a:rPr lang="en" sz="2100">
                <a:solidFill>
                  <a:srgbClr val="434343"/>
                </a:solidFill>
              </a:rPr>
              <a:t>(n) = O(g</a:t>
            </a:r>
            <a:r>
              <a:rPr baseline="-25000" lang="en" sz="2100">
                <a:solidFill>
                  <a:srgbClr val="434343"/>
                </a:solidFill>
              </a:rPr>
              <a:t>2</a:t>
            </a:r>
            <a:r>
              <a:rPr lang="en" sz="2100">
                <a:solidFill>
                  <a:srgbClr val="434343"/>
                </a:solidFill>
              </a:rPr>
              <a:t>(n)),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434343"/>
                </a:solidFill>
              </a:rPr>
              <a:t>		then f</a:t>
            </a:r>
            <a:r>
              <a:rPr baseline="-25000" lang="en" sz="2100">
                <a:solidFill>
                  <a:srgbClr val="434343"/>
                </a:solidFill>
              </a:rPr>
              <a:t>1</a:t>
            </a:r>
            <a:r>
              <a:rPr lang="en" sz="2100">
                <a:solidFill>
                  <a:srgbClr val="434343"/>
                </a:solidFill>
              </a:rPr>
              <a:t>(n) + f</a:t>
            </a:r>
            <a:r>
              <a:rPr baseline="-25000" lang="en" sz="2100">
                <a:solidFill>
                  <a:srgbClr val="434343"/>
                </a:solidFill>
              </a:rPr>
              <a:t>2</a:t>
            </a:r>
            <a:r>
              <a:rPr lang="en" sz="2100">
                <a:solidFill>
                  <a:srgbClr val="434343"/>
                </a:solidFill>
              </a:rPr>
              <a:t>(n) = O(max (g</a:t>
            </a:r>
            <a:r>
              <a:rPr baseline="-25000" lang="en" sz="2100">
                <a:solidFill>
                  <a:srgbClr val="434343"/>
                </a:solidFill>
              </a:rPr>
              <a:t>1</a:t>
            </a:r>
            <a:r>
              <a:rPr lang="en" sz="2100">
                <a:solidFill>
                  <a:srgbClr val="434343"/>
                </a:solidFill>
              </a:rPr>
              <a:t>(n), g</a:t>
            </a:r>
            <a:r>
              <a:rPr baseline="-25000" lang="en" sz="2100">
                <a:solidFill>
                  <a:srgbClr val="434343"/>
                </a:solidFill>
              </a:rPr>
              <a:t>2</a:t>
            </a:r>
            <a:r>
              <a:rPr lang="en" sz="2100">
                <a:solidFill>
                  <a:srgbClr val="434343"/>
                </a:solidFill>
              </a:rPr>
              <a:t>(n)))</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3333FF"/>
                </a:solidFill>
              </a:rPr>
              <a:t>4.</a:t>
            </a:r>
            <a:r>
              <a:rPr lang="en" sz="2100">
                <a:solidFill>
                  <a:srgbClr val="434343"/>
                </a:solidFill>
              </a:rPr>
              <a:t> If f</a:t>
            </a:r>
            <a:r>
              <a:rPr baseline="-25000" lang="en" sz="2100">
                <a:solidFill>
                  <a:srgbClr val="434343"/>
                </a:solidFill>
              </a:rPr>
              <a:t>1</a:t>
            </a:r>
            <a:r>
              <a:rPr lang="en" sz="2100">
                <a:solidFill>
                  <a:srgbClr val="434343"/>
                </a:solidFill>
              </a:rPr>
              <a:t>(n) = O(g</a:t>
            </a:r>
            <a:r>
              <a:rPr baseline="-25000" lang="en" sz="2100">
                <a:solidFill>
                  <a:srgbClr val="434343"/>
                </a:solidFill>
              </a:rPr>
              <a:t>1</a:t>
            </a:r>
            <a:r>
              <a:rPr lang="en" sz="2100">
                <a:solidFill>
                  <a:srgbClr val="434343"/>
                </a:solidFill>
              </a:rPr>
              <a:t>(n)) and f</a:t>
            </a:r>
            <a:r>
              <a:rPr baseline="-25000" lang="en" sz="2100">
                <a:solidFill>
                  <a:srgbClr val="434343"/>
                </a:solidFill>
              </a:rPr>
              <a:t>2</a:t>
            </a:r>
            <a:r>
              <a:rPr lang="en" sz="2100">
                <a:solidFill>
                  <a:srgbClr val="434343"/>
                </a:solidFill>
              </a:rPr>
              <a:t>(n) = O(g</a:t>
            </a:r>
            <a:r>
              <a:rPr baseline="-25000" lang="en" sz="2100">
                <a:solidFill>
                  <a:srgbClr val="434343"/>
                </a:solidFill>
              </a:rPr>
              <a:t>2</a:t>
            </a:r>
            <a:r>
              <a:rPr lang="en" sz="2100">
                <a:solidFill>
                  <a:srgbClr val="434343"/>
                </a:solidFill>
              </a:rPr>
              <a:t>(n)), </a:t>
            </a:r>
            <a:endParaRPr sz="2100">
              <a:solidFill>
                <a:srgbClr val="434343"/>
              </a:solidFill>
            </a:endParaRPr>
          </a:p>
          <a:p>
            <a:pPr indent="0" lvl="0" marL="0" rtl="0" algn="l">
              <a:lnSpc>
                <a:spcPct val="100000"/>
              </a:lnSpc>
              <a:spcBef>
                <a:spcPts val="360"/>
              </a:spcBef>
              <a:spcAft>
                <a:spcPts val="0"/>
              </a:spcAft>
              <a:buClr>
                <a:schemeClr val="accent2"/>
              </a:buClr>
              <a:buSzPts val="1800"/>
              <a:buFont typeface="Arial"/>
              <a:buNone/>
            </a:pPr>
            <a:r>
              <a:rPr lang="en" sz="2100">
                <a:solidFill>
                  <a:srgbClr val="434343"/>
                </a:solidFill>
              </a:rPr>
              <a:t>		then f</a:t>
            </a:r>
            <a:r>
              <a:rPr baseline="-25000" lang="en" sz="2100">
                <a:solidFill>
                  <a:srgbClr val="434343"/>
                </a:solidFill>
              </a:rPr>
              <a:t>1</a:t>
            </a:r>
            <a:r>
              <a:rPr lang="en" sz="2100">
                <a:solidFill>
                  <a:srgbClr val="434343"/>
                </a:solidFill>
              </a:rPr>
              <a:t>(n) * f</a:t>
            </a:r>
            <a:r>
              <a:rPr baseline="-25000" lang="en" sz="2100">
                <a:solidFill>
                  <a:srgbClr val="434343"/>
                </a:solidFill>
              </a:rPr>
              <a:t>2</a:t>
            </a:r>
            <a:r>
              <a:rPr lang="en" sz="2100">
                <a:solidFill>
                  <a:srgbClr val="434343"/>
                </a:solidFill>
              </a:rPr>
              <a:t>(n) = O(g</a:t>
            </a:r>
            <a:r>
              <a:rPr baseline="-25000" lang="en" sz="2100">
                <a:solidFill>
                  <a:srgbClr val="434343"/>
                </a:solidFill>
              </a:rPr>
              <a:t>1</a:t>
            </a:r>
            <a:r>
              <a:rPr lang="en" sz="2100">
                <a:solidFill>
                  <a:srgbClr val="434343"/>
                </a:solidFill>
              </a:rPr>
              <a:t>(n) * g</a:t>
            </a:r>
            <a:r>
              <a:rPr baseline="-25000" lang="en" sz="2100">
                <a:solidFill>
                  <a:srgbClr val="434343"/>
                </a:solidFill>
              </a:rPr>
              <a:t>2</a:t>
            </a:r>
            <a:r>
              <a:rPr lang="en" sz="2100">
                <a:solidFill>
                  <a:srgbClr val="434343"/>
                </a:solidFill>
              </a:rPr>
              <a:t>(n))</a:t>
            </a:r>
            <a:endParaRPr sz="2100">
              <a:solidFill>
                <a:srgbClr val="434343"/>
              </a:solidFill>
            </a:endParaRPr>
          </a:p>
        </p:txBody>
      </p:sp>
      <p:sp>
        <p:nvSpPr>
          <p:cNvPr id="687" name="Google Shape;687;p66"/>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7"/>
          <p:cNvSpPr txBox="1"/>
          <p:nvPr>
            <p:ph type="title"/>
          </p:nvPr>
        </p:nvSpPr>
        <p:spPr>
          <a:xfrm>
            <a:off x="1379560" y="156132"/>
            <a:ext cx="6172200" cy="5100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Some Simplified Rules</a:t>
            </a:r>
            <a:endParaRPr/>
          </a:p>
        </p:txBody>
      </p:sp>
      <p:sp>
        <p:nvSpPr>
          <p:cNvPr id="693" name="Google Shape;693;p67"/>
          <p:cNvSpPr txBox="1"/>
          <p:nvPr>
            <p:ph idx="1" type="body"/>
          </p:nvPr>
        </p:nvSpPr>
        <p:spPr>
          <a:xfrm>
            <a:off x="350838" y="820954"/>
            <a:ext cx="8229600" cy="4130400"/>
          </a:xfrm>
          <a:prstGeom prst="rect">
            <a:avLst/>
          </a:prstGeom>
          <a:noFill/>
          <a:ln>
            <a:noFill/>
          </a:ln>
        </p:spPr>
        <p:txBody>
          <a:bodyPr anchorCtr="0" anchor="t" bIns="34275" lIns="68575" spcFirstLastPara="1" rIns="68575" wrap="square" tIns="34275">
            <a:noAutofit/>
          </a:bodyPr>
          <a:lstStyle/>
          <a:p>
            <a:pPr indent="-254000" lvl="0" marL="254000" rtl="0" algn="l">
              <a:lnSpc>
                <a:spcPct val="105000"/>
              </a:lnSpc>
              <a:spcBef>
                <a:spcPts val="0"/>
              </a:spcBef>
              <a:spcAft>
                <a:spcPts val="0"/>
              </a:spcAft>
              <a:buClr>
                <a:srgbClr val="434343"/>
              </a:buClr>
              <a:buSzPts val="2200"/>
              <a:buFont typeface="Arial"/>
              <a:buChar char="●"/>
            </a:pPr>
            <a:r>
              <a:rPr lang="en" sz="1900">
                <a:solidFill>
                  <a:srgbClr val="434343"/>
                </a:solidFill>
              </a:rPr>
              <a:t>O(1) = c , where c is a constant</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O(n) = c*n = cn , where c is constant and n is variable </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c</a:t>
            </a:r>
            <a:r>
              <a:rPr baseline="-25000" lang="en" sz="1900">
                <a:solidFill>
                  <a:srgbClr val="434343"/>
                </a:solidFill>
              </a:rPr>
              <a:t>1</a:t>
            </a:r>
            <a:r>
              <a:rPr lang="en" sz="1900">
                <a:solidFill>
                  <a:srgbClr val="434343"/>
                </a:solidFill>
              </a:rPr>
              <a:t>*O(1) = c</a:t>
            </a:r>
            <a:r>
              <a:rPr baseline="-25000" lang="en" sz="1900">
                <a:solidFill>
                  <a:srgbClr val="434343"/>
                </a:solidFill>
              </a:rPr>
              <a:t>1</a:t>
            </a:r>
            <a:r>
              <a:rPr lang="en" sz="1900">
                <a:solidFill>
                  <a:srgbClr val="434343"/>
                </a:solidFill>
              </a:rPr>
              <a:t>*c = c</a:t>
            </a:r>
            <a:r>
              <a:rPr baseline="-25000" lang="en" sz="1900">
                <a:solidFill>
                  <a:srgbClr val="434343"/>
                </a:solidFill>
              </a:rPr>
              <a:t>2</a:t>
            </a:r>
            <a:r>
              <a:rPr lang="en" sz="1900">
                <a:solidFill>
                  <a:srgbClr val="434343"/>
                </a:solidFill>
              </a:rPr>
              <a:t>  = O(1) , where c,c</a:t>
            </a:r>
            <a:r>
              <a:rPr baseline="-25000" lang="en" sz="1900">
                <a:solidFill>
                  <a:srgbClr val="434343"/>
                </a:solidFill>
              </a:rPr>
              <a:t>1</a:t>
            </a:r>
            <a:r>
              <a:rPr lang="en" sz="1900">
                <a:solidFill>
                  <a:srgbClr val="434343"/>
                </a:solidFill>
              </a:rPr>
              <a:t>,c</a:t>
            </a:r>
            <a:r>
              <a:rPr baseline="-25000" lang="en" sz="1900">
                <a:solidFill>
                  <a:srgbClr val="434343"/>
                </a:solidFill>
              </a:rPr>
              <a:t>2</a:t>
            </a:r>
            <a:r>
              <a:rPr lang="en" sz="1900">
                <a:solidFill>
                  <a:srgbClr val="434343"/>
                </a:solidFill>
              </a:rPr>
              <a:t> are constants</a:t>
            </a:r>
            <a:r>
              <a:rPr baseline="-25000" lang="en" sz="1900">
                <a:solidFill>
                  <a:srgbClr val="434343"/>
                </a:solidFill>
              </a:rPr>
              <a:t>    </a:t>
            </a:r>
            <a:r>
              <a:rPr lang="en" sz="1900">
                <a:solidFill>
                  <a:srgbClr val="434343"/>
                </a:solidFill>
              </a:rPr>
              <a:t> </a:t>
            </a:r>
            <a:endParaRPr sz="1900">
              <a:solidFill>
                <a:srgbClr val="434343"/>
              </a:solidFill>
            </a:endParaRPr>
          </a:p>
          <a:p>
            <a:pPr indent="-222250" lvl="1" marL="558800" rtl="0" algn="l">
              <a:lnSpc>
                <a:spcPct val="105000"/>
              </a:lnSpc>
              <a:spcBef>
                <a:spcPts val="400"/>
              </a:spcBef>
              <a:spcAft>
                <a:spcPts val="0"/>
              </a:spcAft>
              <a:buClr>
                <a:srgbClr val="434343"/>
              </a:buClr>
              <a:buSzPts val="1900"/>
              <a:buFont typeface="Arial"/>
              <a:buChar char="○"/>
            </a:pPr>
            <a:r>
              <a:rPr lang="en" sz="1500">
                <a:solidFill>
                  <a:srgbClr val="434343"/>
                </a:solidFill>
              </a:rPr>
              <a:t>O(1) + O(1) + O(1) = 3*O(1) = O(1)</a:t>
            </a:r>
            <a:endParaRPr sz="1500">
              <a:solidFill>
                <a:srgbClr val="434343"/>
              </a:solidFill>
            </a:endParaRPr>
          </a:p>
          <a:p>
            <a:pPr indent="-222250" lvl="1" marL="558800" rtl="0" algn="l">
              <a:lnSpc>
                <a:spcPct val="105000"/>
              </a:lnSpc>
              <a:spcBef>
                <a:spcPts val="400"/>
              </a:spcBef>
              <a:spcAft>
                <a:spcPts val="0"/>
              </a:spcAft>
              <a:buClr>
                <a:srgbClr val="434343"/>
              </a:buClr>
              <a:buSzPts val="1900"/>
              <a:buFont typeface="Arial"/>
              <a:buChar char="○"/>
            </a:pPr>
            <a:r>
              <a:rPr lang="en" sz="1500">
                <a:solidFill>
                  <a:srgbClr val="434343"/>
                </a:solidFill>
              </a:rPr>
              <a:t>5*O(1) = O(1)</a:t>
            </a:r>
            <a:endParaRPr sz="15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n*O(1) = n*c = cn = O(n) , where c is constant and n is variable </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O(m) + O(n) ≠ O(m+n)</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O(m) * O(n) = c</a:t>
            </a:r>
            <a:r>
              <a:rPr baseline="-25000" lang="en" sz="1900">
                <a:solidFill>
                  <a:srgbClr val="434343"/>
                </a:solidFill>
              </a:rPr>
              <a:t>1</a:t>
            </a:r>
            <a:r>
              <a:rPr lang="en" sz="1900">
                <a:solidFill>
                  <a:srgbClr val="434343"/>
                </a:solidFill>
              </a:rPr>
              <a:t>mc</a:t>
            </a:r>
            <a:r>
              <a:rPr baseline="-25000" lang="en" sz="1900">
                <a:solidFill>
                  <a:srgbClr val="434343"/>
                </a:solidFill>
              </a:rPr>
              <a:t>2</a:t>
            </a:r>
            <a:r>
              <a:rPr lang="en" sz="1900">
                <a:solidFill>
                  <a:srgbClr val="434343"/>
                </a:solidFill>
              </a:rPr>
              <a:t>n = (c</a:t>
            </a:r>
            <a:r>
              <a:rPr baseline="-25000" lang="en" sz="1900">
                <a:solidFill>
                  <a:srgbClr val="434343"/>
                </a:solidFill>
              </a:rPr>
              <a:t>1</a:t>
            </a:r>
            <a:r>
              <a:rPr lang="en" sz="1900">
                <a:solidFill>
                  <a:srgbClr val="434343"/>
                </a:solidFill>
              </a:rPr>
              <a:t>*c</a:t>
            </a:r>
            <a:r>
              <a:rPr baseline="-25000" lang="en" sz="1900">
                <a:solidFill>
                  <a:srgbClr val="434343"/>
                </a:solidFill>
              </a:rPr>
              <a:t>2</a:t>
            </a:r>
            <a:r>
              <a:rPr lang="en" sz="1900">
                <a:solidFill>
                  <a:srgbClr val="434343"/>
                </a:solidFill>
              </a:rPr>
              <a:t>)(mn) = (c</a:t>
            </a:r>
            <a:r>
              <a:rPr baseline="-25000" lang="en" sz="1900">
                <a:solidFill>
                  <a:srgbClr val="434343"/>
                </a:solidFill>
              </a:rPr>
              <a:t>2</a:t>
            </a:r>
            <a:r>
              <a:rPr lang="en" sz="1900">
                <a:solidFill>
                  <a:srgbClr val="434343"/>
                </a:solidFill>
              </a:rPr>
              <a:t>)(mn) = O(mn) </a:t>
            </a:r>
            <a:endParaRPr sz="19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O(m)*O(n)*O(p)*O(q) = O(m(n(p(q)))) = O(mnpq)</a:t>
            </a:r>
            <a:endParaRPr sz="1900">
              <a:solidFill>
                <a:srgbClr val="434343"/>
              </a:solidFill>
            </a:endParaRPr>
          </a:p>
          <a:p>
            <a:pPr indent="-222250" lvl="1" marL="558800" rtl="0" algn="l">
              <a:lnSpc>
                <a:spcPct val="105000"/>
              </a:lnSpc>
              <a:spcBef>
                <a:spcPts val="400"/>
              </a:spcBef>
              <a:spcAft>
                <a:spcPts val="0"/>
              </a:spcAft>
              <a:buClr>
                <a:srgbClr val="434343"/>
              </a:buClr>
              <a:buSzPts val="1900"/>
              <a:buFont typeface="Arial"/>
              <a:buChar char="○"/>
            </a:pPr>
            <a:r>
              <a:rPr lang="en" sz="1500">
                <a:solidFill>
                  <a:srgbClr val="434343"/>
                </a:solidFill>
              </a:rPr>
              <a:t>Example nested for loops</a:t>
            </a:r>
            <a:endParaRPr sz="1500">
              <a:solidFill>
                <a:srgbClr val="434343"/>
              </a:solidFill>
            </a:endParaRPr>
          </a:p>
          <a:p>
            <a:pPr indent="-254000" lvl="0" marL="254000" rtl="0" algn="l">
              <a:lnSpc>
                <a:spcPct val="105000"/>
              </a:lnSpc>
              <a:spcBef>
                <a:spcPts val="400"/>
              </a:spcBef>
              <a:spcAft>
                <a:spcPts val="0"/>
              </a:spcAft>
              <a:buClr>
                <a:srgbClr val="434343"/>
              </a:buClr>
              <a:buSzPts val="2200"/>
              <a:buFont typeface="Arial"/>
              <a:buChar char="●"/>
            </a:pPr>
            <a:r>
              <a:rPr lang="en" sz="1900">
                <a:solidFill>
                  <a:srgbClr val="434343"/>
                </a:solidFill>
              </a:rPr>
              <a:t> O(an</a:t>
            </a:r>
            <a:r>
              <a:rPr baseline="30000" lang="en" sz="1900">
                <a:solidFill>
                  <a:srgbClr val="434343"/>
                </a:solidFill>
              </a:rPr>
              <a:t>2</a:t>
            </a:r>
            <a:r>
              <a:rPr lang="en" sz="1900">
                <a:solidFill>
                  <a:srgbClr val="434343"/>
                </a:solidFill>
              </a:rPr>
              <a:t> + bn + c) = O(n</a:t>
            </a:r>
            <a:r>
              <a:rPr baseline="30000" lang="en" sz="1900">
                <a:solidFill>
                  <a:srgbClr val="434343"/>
                </a:solidFill>
              </a:rPr>
              <a:t>2</a:t>
            </a:r>
            <a:r>
              <a:rPr lang="en" sz="1900">
                <a:solidFill>
                  <a:srgbClr val="434343"/>
                </a:solidFill>
              </a:rPr>
              <a:t>) where a, b , c are constants </a:t>
            </a:r>
            <a:endParaRPr sz="1900">
              <a:solidFill>
                <a:srgbClr val="434343"/>
              </a:solidFill>
            </a:endParaRPr>
          </a:p>
        </p:txBody>
      </p:sp>
      <p:sp>
        <p:nvSpPr>
          <p:cNvPr id="694" name="Google Shape;694;p6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3">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68"/>
          <p:cNvSpPr txBox="1"/>
          <p:nvPr/>
        </p:nvSpPr>
        <p:spPr>
          <a:xfrm>
            <a:off x="6553200" y="4798219"/>
            <a:ext cx="2133600" cy="2430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 sz="1100" u="none" cap="none" strike="noStrike">
                <a:solidFill>
                  <a:schemeClr val="dk1"/>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sp>
        <p:nvSpPr>
          <p:cNvPr id="700" name="Google Shape;700;p68"/>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0000"/>
              </a:buClr>
              <a:buSzPts val="1400"/>
              <a:buFont typeface="Arial"/>
              <a:buNone/>
            </a:pPr>
            <a:r>
              <a:rPr lang="en"/>
              <a:t>Common Summations</a:t>
            </a:r>
            <a:endParaRPr/>
          </a:p>
        </p:txBody>
      </p:sp>
      <p:sp>
        <p:nvSpPr>
          <p:cNvPr id="701" name="Google Shape;701;p68"/>
          <p:cNvSpPr txBox="1"/>
          <p:nvPr>
            <p:ph idx="1" type="body"/>
          </p:nvPr>
        </p:nvSpPr>
        <p:spPr>
          <a:xfrm>
            <a:off x="350838" y="683121"/>
            <a:ext cx="4038600" cy="2855700"/>
          </a:xfrm>
          <a:prstGeom prst="rect">
            <a:avLst/>
          </a:prstGeom>
          <a:noFill/>
          <a:ln>
            <a:noFill/>
          </a:ln>
        </p:spPr>
        <p:txBody>
          <a:bodyPr anchorCtr="0" anchor="t" bIns="45700" lIns="91425" spcFirstLastPara="1" rIns="91425" wrap="square" tIns="45700">
            <a:noAutofit/>
          </a:bodyPr>
          <a:lstStyle/>
          <a:p>
            <a:pPr indent="-342900" lvl="0" marL="342900" rtl="0" algn="l">
              <a:lnSpc>
                <a:spcPct val="200000"/>
              </a:lnSpc>
              <a:spcBef>
                <a:spcPts val="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Arithmetic series: </a:t>
            </a:r>
            <a:endParaRPr/>
          </a:p>
          <a:p>
            <a:pPr indent="-342900" lvl="0" marL="342900" rtl="0" algn="l">
              <a:lnSpc>
                <a:spcPct val="200000"/>
              </a:lnSpc>
              <a:spcBef>
                <a:spcPts val="48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Geometric series:</a:t>
            </a:r>
            <a:endParaRPr/>
          </a:p>
          <a:p>
            <a:pPr indent="-285750" lvl="1" marL="742950" rtl="0" algn="l">
              <a:lnSpc>
                <a:spcPct val="200000"/>
              </a:lnSpc>
              <a:spcBef>
                <a:spcPts val="400"/>
              </a:spcBef>
              <a:spcAft>
                <a:spcPts val="0"/>
              </a:spcAft>
              <a:buClr>
                <a:schemeClr val="dk1"/>
              </a:buClr>
              <a:buSzPts val="2000"/>
              <a:buFont typeface="Arial"/>
              <a:buChar char="–"/>
            </a:pPr>
            <a:r>
              <a:rPr b="0" i="0" lang="en" sz="2000" u="none">
                <a:solidFill>
                  <a:schemeClr val="dk1"/>
                </a:solidFill>
                <a:latin typeface="Arial"/>
                <a:ea typeface="Arial"/>
                <a:cs typeface="Arial"/>
                <a:sym typeface="Arial"/>
              </a:rPr>
              <a:t>Special case: |</a:t>
            </a:r>
            <a:r>
              <a:rPr b="0" i="0" lang="en" sz="2000" u="none">
                <a:solidFill>
                  <a:schemeClr val="dk1"/>
                </a:solidFill>
                <a:latin typeface="Corsiva"/>
                <a:ea typeface="Corsiva"/>
                <a:cs typeface="Corsiva"/>
                <a:sym typeface="Corsiva"/>
              </a:rPr>
              <a:t>x| &lt; 1:</a:t>
            </a:r>
            <a:endParaRPr/>
          </a:p>
          <a:p>
            <a:pPr indent="-342900" lvl="0" marL="342900" rtl="0" algn="l">
              <a:lnSpc>
                <a:spcPct val="200000"/>
              </a:lnSpc>
              <a:spcBef>
                <a:spcPts val="48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Harmonic series:</a:t>
            </a:r>
            <a:endParaRPr/>
          </a:p>
          <a:p>
            <a:pPr indent="-342900" lvl="0" marL="342900" rtl="0" algn="l">
              <a:lnSpc>
                <a:spcPct val="200000"/>
              </a:lnSpc>
              <a:spcBef>
                <a:spcPts val="480"/>
              </a:spcBef>
              <a:spcAft>
                <a:spcPts val="0"/>
              </a:spcAft>
              <a:buClr>
                <a:schemeClr val="accent2"/>
              </a:buClr>
              <a:buSzPts val="2400"/>
              <a:buFont typeface="Arial"/>
              <a:buChar char="•"/>
            </a:pPr>
            <a:r>
              <a:rPr b="0" i="0" lang="en" sz="2400" u="none">
                <a:solidFill>
                  <a:schemeClr val="accent2"/>
                </a:solidFill>
                <a:latin typeface="Arial"/>
                <a:ea typeface="Arial"/>
                <a:cs typeface="Arial"/>
                <a:sym typeface="Arial"/>
              </a:rPr>
              <a:t>Other important formulas:</a:t>
            </a:r>
            <a:endParaRPr/>
          </a:p>
        </p:txBody>
      </p:sp>
      <p:pic>
        <p:nvPicPr>
          <p:cNvPr id="702" name="Google Shape;702;p68"/>
          <p:cNvPicPr preferRelativeResize="0"/>
          <p:nvPr>
            <p:ph idx="1" type="body"/>
          </p:nvPr>
        </p:nvPicPr>
        <p:blipFill rotWithShape="1">
          <a:blip r:embed="rId3">
            <a:alphaModFix/>
          </a:blip>
          <a:srcRect b="0" l="0" r="0" t="0"/>
          <a:stretch/>
        </p:blipFill>
        <p:spPr>
          <a:xfrm>
            <a:off x="6083775" y="752300"/>
            <a:ext cx="543000" cy="443100"/>
          </a:xfrm>
          <a:prstGeom prst="rect">
            <a:avLst/>
          </a:prstGeom>
          <a:noFill/>
          <a:ln>
            <a:noFill/>
          </a:ln>
        </p:spPr>
      </p:pic>
      <p:pic>
        <p:nvPicPr>
          <p:cNvPr id="703" name="Google Shape;703;p68"/>
          <p:cNvPicPr preferRelativeResize="0"/>
          <p:nvPr/>
        </p:nvPicPr>
        <p:blipFill rotWithShape="1">
          <a:blip r:embed="rId4">
            <a:alphaModFix/>
          </a:blip>
          <a:srcRect b="0" l="0" r="0" t="0"/>
          <a:stretch/>
        </p:blipFill>
        <p:spPr>
          <a:xfrm>
            <a:off x="4516437" y="760425"/>
            <a:ext cx="1484708" cy="485775"/>
          </a:xfrm>
          <a:prstGeom prst="rect">
            <a:avLst/>
          </a:prstGeom>
          <a:noFill/>
          <a:ln>
            <a:noFill/>
          </a:ln>
        </p:spPr>
      </p:pic>
      <p:pic>
        <p:nvPicPr>
          <p:cNvPr id="704" name="Google Shape;704;p68"/>
          <p:cNvPicPr preferRelativeResize="0"/>
          <p:nvPr/>
        </p:nvPicPr>
        <p:blipFill rotWithShape="1">
          <a:blip r:embed="rId5">
            <a:alphaModFix/>
          </a:blip>
          <a:srcRect b="0" l="0" r="0" t="0"/>
          <a:stretch/>
        </p:blipFill>
        <p:spPr>
          <a:xfrm>
            <a:off x="6683762" y="1425756"/>
            <a:ext cx="1013220" cy="471489"/>
          </a:xfrm>
          <a:prstGeom prst="rect">
            <a:avLst/>
          </a:prstGeom>
          <a:noFill/>
          <a:ln>
            <a:noFill/>
          </a:ln>
        </p:spPr>
      </p:pic>
      <p:pic>
        <p:nvPicPr>
          <p:cNvPr id="705" name="Google Shape;705;p68"/>
          <p:cNvPicPr preferRelativeResize="0"/>
          <p:nvPr/>
        </p:nvPicPr>
        <p:blipFill rotWithShape="1">
          <a:blip r:embed="rId6">
            <a:alphaModFix/>
          </a:blip>
          <a:srcRect b="0" l="0" r="0" t="0"/>
          <a:stretch/>
        </p:blipFill>
        <p:spPr>
          <a:xfrm>
            <a:off x="4572012" y="1524221"/>
            <a:ext cx="1956198" cy="485775"/>
          </a:xfrm>
          <a:prstGeom prst="rect">
            <a:avLst/>
          </a:prstGeom>
          <a:noFill/>
          <a:ln>
            <a:noFill/>
          </a:ln>
        </p:spPr>
      </p:pic>
      <p:pic>
        <p:nvPicPr>
          <p:cNvPr id="706" name="Google Shape;706;p68"/>
          <p:cNvPicPr preferRelativeResize="0"/>
          <p:nvPr/>
        </p:nvPicPr>
        <p:blipFill rotWithShape="1">
          <a:blip r:embed="rId7">
            <a:alphaModFix/>
          </a:blip>
          <a:srcRect b="0" l="0" r="0" t="0"/>
          <a:stretch/>
        </p:blipFill>
        <p:spPr>
          <a:xfrm>
            <a:off x="5387975" y="2205038"/>
            <a:ext cx="385763" cy="442912"/>
          </a:xfrm>
          <a:prstGeom prst="rect">
            <a:avLst/>
          </a:prstGeom>
          <a:noFill/>
          <a:ln>
            <a:noFill/>
          </a:ln>
        </p:spPr>
      </p:pic>
      <p:pic>
        <p:nvPicPr>
          <p:cNvPr id="707" name="Google Shape;707;p68"/>
          <p:cNvPicPr preferRelativeResize="0"/>
          <p:nvPr/>
        </p:nvPicPr>
        <p:blipFill rotWithShape="1">
          <a:blip r:embed="rId8">
            <a:alphaModFix/>
          </a:blip>
          <a:srcRect b="0" l="0" r="0" t="0"/>
          <a:stretch/>
        </p:blipFill>
        <p:spPr>
          <a:xfrm>
            <a:off x="4545012" y="2189559"/>
            <a:ext cx="557212" cy="485776"/>
          </a:xfrm>
          <a:prstGeom prst="rect">
            <a:avLst/>
          </a:prstGeom>
          <a:noFill/>
          <a:ln>
            <a:noFill/>
          </a:ln>
        </p:spPr>
      </p:pic>
      <p:pic>
        <p:nvPicPr>
          <p:cNvPr id="708" name="Google Shape;708;p68"/>
          <p:cNvPicPr preferRelativeResize="0"/>
          <p:nvPr/>
        </p:nvPicPr>
        <p:blipFill rotWithShape="1">
          <a:blip r:embed="rId9">
            <a:alphaModFix/>
          </a:blip>
          <a:srcRect b="0" l="0" r="0" t="0"/>
          <a:stretch/>
        </p:blipFill>
        <p:spPr>
          <a:xfrm>
            <a:off x="6489700" y="3066465"/>
            <a:ext cx="428626" cy="200025"/>
          </a:xfrm>
          <a:prstGeom prst="rect">
            <a:avLst/>
          </a:prstGeom>
          <a:noFill/>
          <a:ln>
            <a:noFill/>
          </a:ln>
        </p:spPr>
      </p:pic>
      <p:pic>
        <p:nvPicPr>
          <p:cNvPr id="709" name="Google Shape;709;p68"/>
          <p:cNvPicPr preferRelativeResize="0"/>
          <p:nvPr/>
        </p:nvPicPr>
        <p:blipFill rotWithShape="1">
          <a:blip r:embed="rId10">
            <a:alphaModFix/>
          </a:blip>
          <a:srcRect b="0" l="0" r="0" t="0"/>
          <a:stretch/>
        </p:blipFill>
        <p:spPr>
          <a:xfrm>
            <a:off x="4545012" y="2953356"/>
            <a:ext cx="1427561" cy="485775"/>
          </a:xfrm>
          <a:prstGeom prst="rect">
            <a:avLst/>
          </a:prstGeom>
          <a:noFill/>
          <a:ln>
            <a:noFill/>
          </a:ln>
        </p:spPr>
      </p:pic>
      <p:pic>
        <p:nvPicPr>
          <p:cNvPr id="710" name="Google Shape;710;p68"/>
          <p:cNvPicPr preferRelativeResize="0"/>
          <p:nvPr/>
        </p:nvPicPr>
        <p:blipFill rotWithShape="1">
          <a:blip r:embed="rId11">
            <a:alphaModFix/>
          </a:blip>
          <a:srcRect b="0" l="0" r="0" t="0"/>
          <a:stretch/>
        </p:blipFill>
        <p:spPr>
          <a:xfrm>
            <a:off x="4545012" y="3717144"/>
            <a:ext cx="500064" cy="485775"/>
          </a:xfrm>
          <a:prstGeom prst="rect">
            <a:avLst/>
          </a:prstGeom>
          <a:noFill/>
          <a:ln>
            <a:noFill/>
          </a:ln>
        </p:spPr>
      </p:pic>
      <p:pic>
        <p:nvPicPr>
          <p:cNvPr id="711" name="Google Shape;711;p68"/>
          <p:cNvPicPr preferRelativeResize="0"/>
          <p:nvPr/>
        </p:nvPicPr>
        <p:blipFill rotWithShape="1">
          <a:blip r:embed="rId12">
            <a:alphaModFix/>
          </a:blip>
          <a:srcRect b="0" l="0" r="0" t="0"/>
          <a:stretch/>
        </p:blipFill>
        <p:spPr>
          <a:xfrm>
            <a:off x="5202237" y="3846922"/>
            <a:ext cx="542927" cy="228600"/>
          </a:xfrm>
          <a:prstGeom prst="rect">
            <a:avLst/>
          </a:prstGeom>
          <a:noFill/>
          <a:ln>
            <a:noFill/>
          </a:ln>
        </p:spPr>
      </p:pic>
      <p:pic>
        <p:nvPicPr>
          <p:cNvPr id="712" name="Google Shape;712;p68"/>
          <p:cNvPicPr preferRelativeResize="0"/>
          <p:nvPr/>
        </p:nvPicPr>
        <p:blipFill rotWithShape="1">
          <a:blip r:embed="rId13">
            <a:alphaModFix/>
          </a:blip>
          <a:srcRect b="0" l="0" r="0" t="0"/>
          <a:stretch/>
        </p:blipFill>
        <p:spPr>
          <a:xfrm>
            <a:off x="6489712" y="4312438"/>
            <a:ext cx="685801" cy="471488"/>
          </a:xfrm>
          <a:prstGeom prst="rect">
            <a:avLst/>
          </a:prstGeom>
          <a:noFill/>
          <a:ln>
            <a:noFill/>
          </a:ln>
        </p:spPr>
      </p:pic>
      <p:pic>
        <p:nvPicPr>
          <p:cNvPr id="713" name="Google Shape;713;p68"/>
          <p:cNvPicPr preferRelativeResize="0"/>
          <p:nvPr/>
        </p:nvPicPr>
        <p:blipFill rotWithShape="1">
          <a:blip r:embed="rId14">
            <a:alphaModFix/>
          </a:blip>
          <a:srcRect b="0" l="0" r="0" t="0"/>
          <a:stretch/>
        </p:blipFill>
        <p:spPr>
          <a:xfrm>
            <a:off x="4545012" y="4312456"/>
            <a:ext cx="1827606"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7"/>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sz="2700"/>
              <a:t>Analyzing Algorithms</a:t>
            </a:r>
            <a:endParaRPr/>
          </a:p>
        </p:txBody>
      </p:sp>
      <p:sp>
        <p:nvSpPr>
          <p:cNvPr id="126" name="Google Shape;126;p7"/>
          <p:cNvSpPr txBox="1"/>
          <p:nvPr>
            <p:ph idx="1" type="body"/>
          </p:nvPr>
        </p:nvSpPr>
        <p:spPr>
          <a:xfrm>
            <a:off x="457199" y="756047"/>
            <a:ext cx="7898400" cy="4215000"/>
          </a:xfrm>
          <a:prstGeom prst="rect">
            <a:avLst/>
          </a:prstGeom>
          <a:noFill/>
          <a:ln>
            <a:noFill/>
          </a:ln>
        </p:spPr>
        <p:txBody>
          <a:bodyPr anchorCtr="0" anchor="t" bIns="34275" lIns="68575" spcFirstLastPara="1" rIns="68575" wrap="square" tIns="34275">
            <a:noAutofit/>
          </a:bodyPr>
          <a:lstStyle/>
          <a:p>
            <a:pPr indent="-406400" lvl="0" marL="406400" rtl="0" algn="l">
              <a:lnSpc>
                <a:spcPct val="150000"/>
              </a:lnSpc>
              <a:spcBef>
                <a:spcPts val="0"/>
              </a:spcBef>
              <a:spcAft>
                <a:spcPts val="0"/>
              </a:spcAft>
              <a:buClr>
                <a:schemeClr val="accent2"/>
              </a:buClr>
              <a:buSzPts val="1700"/>
              <a:buFont typeface="Arial"/>
              <a:buChar char="●"/>
            </a:pPr>
            <a:r>
              <a:rPr lang="en" sz="1700">
                <a:solidFill>
                  <a:srgbClr val="434343"/>
                </a:solidFill>
              </a:rPr>
              <a:t>Predict the amount of resources required:</a:t>
            </a:r>
            <a:r>
              <a:rPr lang="en" sz="1700"/>
              <a:t> </a:t>
            </a:r>
            <a:endParaRPr sz="2000"/>
          </a:p>
          <a:p>
            <a:pPr indent="-355600" lvl="1" marL="685800" rtl="0" algn="l">
              <a:lnSpc>
                <a:spcPct val="150000"/>
              </a:lnSpc>
              <a:spcBef>
                <a:spcPts val="300"/>
              </a:spcBef>
              <a:spcAft>
                <a:spcPts val="0"/>
              </a:spcAft>
              <a:buClr>
                <a:schemeClr val="dk1"/>
              </a:buClr>
              <a:buSzPts val="1600"/>
              <a:buFont typeface="Arial"/>
              <a:buChar char="•"/>
            </a:pPr>
            <a:r>
              <a:rPr lang="en" sz="1600"/>
              <a:t> </a:t>
            </a:r>
            <a:r>
              <a:rPr lang="en" sz="1600">
                <a:solidFill>
                  <a:srgbClr val="DD0111"/>
                </a:solidFill>
              </a:rPr>
              <a:t>memory</a:t>
            </a:r>
            <a:r>
              <a:rPr lang="en" sz="1600"/>
              <a:t>: </a:t>
            </a:r>
            <a:r>
              <a:rPr lang="en" sz="1600">
                <a:solidFill>
                  <a:srgbClr val="434343"/>
                </a:solidFill>
              </a:rPr>
              <a:t>how much space is needed? </a:t>
            </a:r>
            <a:endParaRPr sz="1600">
              <a:solidFill>
                <a:srgbClr val="434343"/>
              </a:solidFill>
            </a:endParaRPr>
          </a:p>
          <a:p>
            <a:pPr indent="-355600" lvl="1" marL="685800" rtl="0" algn="l">
              <a:lnSpc>
                <a:spcPct val="150000"/>
              </a:lnSpc>
              <a:spcBef>
                <a:spcPts val="300"/>
              </a:spcBef>
              <a:spcAft>
                <a:spcPts val="0"/>
              </a:spcAft>
              <a:buClr>
                <a:schemeClr val="dk1"/>
              </a:buClr>
              <a:buSzPts val="1600"/>
              <a:buFont typeface="Arial"/>
              <a:buChar char="•"/>
            </a:pPr>
            <a:r>
              <a:rPr lang="en" sz="1600"/>
              <a:t> </a:t>
            </a:r>
            <a:r>
              <a:rPr lang="en" sz="1600">
                <a:solidFill>
                  <a:srgbClr val="DD0111"/>
                </a:solidFill>
              </a:rPr>
              <a:t>computational time</a:t>
            </a:r>
            <a:r>
              <a:rPr lang="en" sz="1600"/>
              <a:t>: </a:t>
            </a:r>
            <a:r>
              <a:rPr lang="en" sz="1600">
                <a:solidFill>
                  <a:srgbClr val="434343"/>
                </a:solidFill>
              </a:rPr>
              <a:t>how fast the algorithm runs?</a:t>
            </a:r>
            <a:endParaRPr sz="1600">
              <a:solidFill>
                <a:srgbClr val="434343"/>
              </a:solidFill>
            </a:endParaRPr>
          </a:p>
          <a:p>
            <a:pPr indent="-406400" lvl="0" marL="406400" rtl="0" algn="l">
              <a:lnSpc>
                <a:spcPct val="150000"/>
              </a:lnSpc>
              <a:spcBef>
                <a:spcPts val="300"/>
              </a:spcBef>
              <a:spcAft>
                <a:spcPts val="0"/>
              </a:spcAft>
              <a:buClr>
                <a:srgbClr val="434343"/>
              </a:buClr>
              <a:buSzPts val="1700"/>
              <a:buFont typeface="Arial"/>
              <a:buChar char="●"/>
            </a:pPr>
            <a:r>
              <a:rPr lang="en" sz="1700">
                <a:solidFill>
                  <a:srgbClr val="434343"/>
                </a:solidFill>
              </a:rPr>
              <a:t>FACT: running time grows with the size of the input </a:t>
            </a:r>
            <a:endParaRPr sz="2000">
              <a:solidFill>
                <a:srgbClr val="434343"/>
              </a:solidFill>
            </a:endParaRPr>
          </a:p>
          <a:p>
            <a:pPr indent="-406400" lvl="0" marL="406400" rtl="0" algn="l">
              <a:lnSpc>
                <a:spcPct val="150000"/>
              </a:lnSpc>
              <a:spcBef>
                <a:spcPts val="300"/>
              </a:spcBef>
              <a:spcAft>
                <a:spcPts val="0"/>
              </a:spcAft>
              <a:buClr>
                <a:srgbClr val="434343"/>
              </a:buClr>
              <a:buSzPts val="1700"/>
              <a:buFont typeface="Arial"/>
              <a:buChar char="●"/>
            </a:pPr>
            <a:r>
              <a:rPr lang="en" sz="1700">
                <a:solidFill>
                  <a:srgbClr val="434343"/>
                </a:solidFill>
              </a:rPr>
              <a:t>Input size (number of elements in the input)</a:t>
            </a:r>
            <a:endParaRPr sz="1700">
              <a:solidFill>
                <a:srgbClr val="434343"/>
              </a:solidFill>
              <a:latin typeface="Corsiva"/>
              <a:ea typeface="Corsiva"/>
              <a:cs typeface="Corsiva"/>
              <a:sym typeface="Corsiva"/>
            </a:endParaRPr>
          </a:p>
          <a:p>
            <a:pPr indent="-355600" lvl="1" marL="685800" rtl="0" algn="l">
              <a:lnSpc>
                <a:spcPct val="150000"/>
              </a:lnSpc>
              <a:spcBef>
                <a:spcPts val="300"/>
              </a:spcBef>
              <a:spcAft>
                <a:spcPts val="0"/>
              </a:spcAft>
              <a:buClr>
                <a:srgbClr val="434343"/>
              </a:buClr>
              <a:buSzPts val="1600"/>
              <a:buFont typeface="Arial"/>
              <a:buChar char="○"/>
            </a:pPr>
            <a:r>
              <a:rPr lang="en" sz="1600">
                <a:solidFill>
                  <a:srgbClr val="434343"/>
                </a:solidFill>
              </a:rPr>
              <a:t>Size of an array, polynomial degree, # of elements in a matrix, # of bits in the binary representation of the input, vertices and edges in a graph</a:t>
            </a:r>
            <a:endParaRPr sz="1600">
              <a:solidFill>
                <a:srgbClr val="434343"/>
              </a:solidFill>
            </a:endParaRPr>
          </a:p>
          <a:p>
            <a:pPr indent="-406400" lvl="0" marL="406400" rtl="0" algn="l">
              <a:lnSpc>
                <a:spcPct val="150000"/>
              </a:lnSpc>
              <a:spcBef>
                <a:spcPts val="400"/>
              </a:spcBef>
              <a:spcAft>
                <a:spcPts val="0"/>
              </a:spcAft>
              <a:buClr>
                <a:srgbClr val="DD0111"/>
              </a:buClr>
              <a:buSzPts val="1800"/>
              <a:buFont typeface="Corsiva"/>
              <a:buNone/>
            </a:pPr>
            <a:r>
              <a:rPr lang="en" sz="2000">
                <a:solidFill>
                  <a:srgbClr val="DD0111"/>
                </a:solidFill>
                <a:latin typeface="Corsiva"/>
                <a:ea typeface="Corsiva"/>
                <a:cs typeface="Corsiva"/>
                <a:sym typeface="Corsiva"/>
              </a:rPr>
              <a:t>Def: </a:t>
            </a:r>
            <a:r>
              <a:rPr i="1" lang="en" sz="2000">
                <a:latin typeface="Corsiva"/>
                <a:ea typeface="Corsiva"/>
                <a:cs typeface="Corsiva"/>
                <a:sym typeface="Corsiva"/>
              </a:rPr>
              <a:t>R</a:t>
            </a:r>
            <a:r>
              <a:rPr i="1" lang="en" sz="2000">
                <a:solidFill>
                  <a:srgbClr val="434343"/>
                </a:solidFill>
                <a:latin typeface="Corsiva"/>
                <a:ea typeface="Corsiva"/>
                <a:cs typeface="Corsiva"/>
                <a:sym typeface="Corsiva"/>
              </a:rPr>
              <a:t>unning time = the number of primitive operations (steps) executed before termination</a:t>
            </a:r>
            <a:endParaRPr sz="2000">
              <a:solidFill>
                <a:srgbClr val="434343"/>
              </a:solidFill>
            </a:endParaRPr>
          </a:p>
          <a:p>
            <a:pPr indent="-355600" lvl="1" marL="685800" rtl="0" algn="l">
              <a:lnSpc>
                <a:spcPct val="150000"/>
              </a:lnSpc>
              <a:spcBef>
                <a:spcPts val="300"/>
              </a:spcBef>
              <a:spcAft>
                <a:spcPts val="0"/>
              </a:spcAft>
              <a:buClr>
                <a:srgbClr val="434343"/>
              </a:buClr>
              <a:buSzPts val="1600"/>
              <a:buFont typeface="Arial"/>
              <a:buChar char="○"/>
            </a:pPr>
            <a:r>
              <a:rPr lang="en" sz="1600">
                <a:solidFill>
                  <a:srgbClr val="434343"/>
                </a:solidFill>
              </a:rPr>
              <a:t>Arithmetic operations (+, -, *), data movement, control, decision making (</a:t>
            </a:r>
            <a:r>
              <a:rPr i="1" lang="en" sz="1600">
                <a:solidFill>
                  <a:srgbClr val="434343"/>
                </a:solidFill>
              </a:rPr>
              <a:t>if, while</a:t>
            </a:r>
            <a:r>
              <a:rPr lang="en" sz="1600">
                <a:solidFill>
                  <a:srgbClr val="434343"/>
                </a:solidFill>
              </a:rPr>
              <a:t>), comparison</a:t>
            </a:r>
            <a:endParaRPr sz="1600">
              <a:solidFill>
                <a:srgbClr val="434343"/>
              </a:solidFill>
              <a:latin typeface="Corsiva"/>
              <a:ea typeface="Corsiva"/>
              <a:cs typeface="Corsiva"/>
              <a:sym typeface="Corsiva"/>
            </a:endParaRPr>
          </a:p>
        </p:txBody>
      </p:sp>
      <p:sp>
        <p:nvSpPr>
          <p:cNvPr id="127" name="Google Shape;127;p7"/>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69"/>
          <p:cNvSpPr txBox="1"/>
          <p:nvPr>
            <p:ph idx="1" type="body"/>
          </p:nvPr>
        </p:nvSpPr>
        <p:spPr>
          <a:xfrm>
            <a:off x="350838" y="829866"/>
            <a:ext cx="8229600" cy="4206300"/>
          </a:xfrm>
          <a:prstGeom prst="rect">
            <a:avLst/>
          </a:prstGeom>
          <a:noFill/>
          <a:ln>
            <a:noFill/>
          </a:ln>
        </p:spPr>
        <p:txBody>
          <a:bodyPr anchorCtr="0" anchor="t" bIns="45700" lIns="91425" spcFirstLastPara="1" rIns="91425" wrap="square" tIns="45700">
            <a:noAutofit/>
          </a:bodyPr>
          <a:lstStyle/>
          <a:p>
            <a:pPr indent="-317500" lvl="0" marL="342900" rtl="0" algn="l">
              <a:lnSpc>
                <a:spcPct val="110000"/>
              </a:lnSpc>
              <a:spcBef>
                <a:spcPts val="0"/>
              </a:spcBef>
              <a:spcAft>
                <a:spcPts val="0"/>
              </a:spcAft>
              <a:buClr>
                <a:schemeClr val="accent2"/>
              </a:buClr>
              <a:buSzPts val="2000"/>
              <a:buFont typeface="Arial"/>
              <a:buChar char="•"/>
            </a:pPr>
            <a:r>
              <a:rPr lang="en" sz="2000"/>
              <a:t>For each of the following pairs of functions, either f(n) is O(g(n)), f(n) is Ω(g(n)), or f(n) = Θ(g(n)). Determine which relationship is correct.</a:t>
            </a:r>
            <a:endParaRPr sz="2000"/>
          </a:p>
          <a:p>
            <a:pPr indent="0" lvl="0" marL="254000" rtl="0" algn="l">
              <a:lnSpc>
                <a:spcPct val="110000"/>
              </a:lnSpc>
              <a:spcBef>
                <a:spcPts val="0"/>
              </a:spcBef>
              <a:spcAft>
                <a:spcPts val="0"/>
              </a:spcAft>
              <a:buSzPts val="1400"/>
              <a:buNone/>
            </a:pPr>
            <a:r>
              <a:t/>
            </a:r>
            <a:endParaRPr sz="20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log n</a:t>
            </a:r>
            <a:r>
              <a:rPr baseline="30000" lang="en" sz="2200">
                <a:latin typeface="Comic Sans MS"/>
                <a:ea typeface="Comic Sans MS"/>
                <a:cs typeface="Comic Sans MS"/>
                <a:sym typeface="Comic Sans MS"/>
              </a:rPr>
              <a:t>2</a:t>
            </a:r>
            <a:r>
              <a:rPr lang="en" sz="2200">
                <a:latin typeface="Comic Sans MS"/>
                <a:ea typeface="Comic Sans MS"/>
                <a:cs typeface="Comic Sans MS"/>
                <a:sym typeface="Comic Sans MS"/>
              </a:rPr>
              <a:t>; g(n) = log n + 5</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n; g(n) = log n</a:t>
            </a:r>
            <a:r>
              <a:rPr baseline="30000" lang="en" sz="2200">
                <a:latin typeface="Comic Sans MS"/>
                <a:ea typeface="Comic Sans MS"/>
                <a:cs typeface="Comic Sans MS"/>
                <a:sym typeface="Comic Sans MS"/>
              </a:rPr>
              <a:t>2</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log log n; g(n) = log n</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n; g(n) = log</a:t>
            </a:r>
            <a:r>
              <a:rPr baseline="30000" lang="en" sz="2200">
                <a:latin typeface="Comic Sans MS"/>
                <a:ea typeface="Comic Sans MS"/>
                <a:cs typeface="Comic Sans MS"/>
                <a:sym typeface="Comic Sans MS"/>
              </a:rPr>
              <a:t>2</a:t>
            </a:r>
            <a:r>
              <a:rPr lang="en" sz="2200">
                <a:latin typeface="Comic Sans MS"/>
                <a:ea typeface="Comic Sans MS"/>
                <a:cs typeface="Comic Sans MS"/>
                <a:sym typeface="Comic Sans MS"/>
              </a:rPr>
              <a:t> n</a:t>
            </a:r>
            <a:endParaRPr sz="2200"/>
          </a:p>
        </p:txBody>
      </p:sp>
      <p:sp>
        <p:nvSpPr>
          <p:cNvPr id="719" name="Google Shape;719;p69"/>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a:t>
            </a:r>
            <a:endParaRPr/>
          </a:p>
        </p:txBody>
      </p:sp>
      <p:sp>
        <p:nvSpPr>
          <p:cNvPr id="720" name="Google Shape;720;p69"/>
          <p:cNvSpPr txBox="1"/>
          <p:nvPr/>
        </p:nvSpPr>
        <p:spPr>
          <a:xfrm>
            <a:off x="4945750" y="2083300"/>
            <a:ext cx="32760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Θ (g(n))</a:t>
            </a:r>
            <a:endParaRPr b="0" i="0" sz="1400" u="none" cap="none" strike="noStrike">
              <a:solidFill>
                <a:srgbClr val="000000"/>
              </a:solidFill>
              <a:latin typeface="Arial"/>
              <a:ea typeface="Arial"/>
              <a:cs typeface="Arial"/>
              <a:sym typeface="Arial"/>
            </a:endParaRPr>
          </a:p>
        </p:txBody>
      </p:sp>
      <p:sp>
        <p:nvSpPr>
          <p:cNvPr id="721" name="Google Shape;721;p69"/>
          <p:cNvSpPr txBox="1"/>
          <p:nvPr/>
        </p:nvSpPr>
        <p:spPr>
          <a:xfrm>
            <a:off x="4945750" y="2677808"/>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22" name="Google Shape;722;p69"/>
          <p:cNvSpPr txBox="1"/>
          <p:nvPr/>
        </p:nvSpPr>
        <p:spPr>
          <a:xfrm>
            <a:off x="4938250" y="3272307"/>
            <a:ext cx="3164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O(g(n))</a:t>
            </a:r>
            <a:endParaRPr b="0" i="0" sz="1400" u="none" cap="none" strike="noStrike">
              <a:solidFill>
                <a:srgbClr val="000000"/>
              </a:solidFill>
              <a:latin typeface="Arial"/>
              <a:ea typeface="Arial"/>
              <a:cs typeface="Arial"/>
              <a:sym typeface="Arial"/>
            </a:endParaRPr>
          </a:p>
        </p:txBody>
      </p:sp>
      <p:sp>
        <p:nvSpPr>
          <p:cNvPr id="723" name="Google Shape;723;p69"/>
          <p:cNvSpPr txBox="1"/>
          <p:nvPr/>
        </p:nvSpPr>
        <p:spPr>
          <a:xfrm>
            <a:off x="4945750" y="3842105"/>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24" name="Google Shape;724;p6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70"/>
          <p:cNvSpPr txBox="1"/>
          <p:nvPr>
            <p:ph idx="1" type="body"/>
          </p:nvPr>
        </p:nvSpPr>
        <p:spPr>
          <a:xfrm>
            <a:off x="350838" y="829866"/>
            <a:ext cx="8229600" cy="4206300"/>
          </a:xfrm>
          <a:prstGeom prst="rect">
            <a:avLst/>
          </a:prstGeom>
          <a:noFill/>
          <a:ln>
            <a:noFill/>
          </a:ln>
        </p:spPr>
        <p:txBody>
          <a:bodyPr anchorCtr="0" anchor="t" bIns="45700" lIns="91425" spcFirstLastPara="1" rIns="91425" wrap="square" tIns="45700">
            <a:noAutofit/>
          </a:bodyPr>
          <a:lstStyle/>
          <a:p>
            <a:pPr indent="-317500" lvl="0" marL="342900" rtl="0" algn="l">
              <a:lnSpc>
                <a:spcPct val="110000"/>
              </a:lnSpc>
              <a:spcBef>
                <a:spcPts val="0"/>
              </a:spcBef>
              <a:spcAft>
                <a:spcPts val="0"/>
              </a:spcAft>
              <a:buClr>
                <a:schemeClr val="accent2"/>
              </a:buClr>
              <a:buSzPts val="2000"/>
              <a:buFont typeface="Arial"/>
              <a:buChar char="•"/>
            </a:pPr>
            <a:r>
              <a:rPr lang="en" sz="2000"/>
              <a:t>For each of the following pairs of functions, either f(n) is O(g(n)), f(n) is Ω(g(n)), or f(n) = Θ(g(n)). Determine which relationship is correct.</a:t>
            </a:r>
            <a:endParaRPr sz="2000"/>
          </a:p>
          <a:p>
            <a:pPr indent="0" lvl="0" marL="254000" rtl="0" algn="l">
              <a:lnSpc>
                <a:spcPct val="110000"/>
              </a:lnSpc>
              <a:spcBef>
                <a:spcPts val="0"/>
              </a:spcBef>
              <a:spcAft>
                <a:spcPts val="0"/>
              </a:spcAft>
              <a:buSzPts val="1400"/>
              <a:buNone/>
            </a:pPr>
            <a:r>
              <a:t/>
            </a:r>
            <a:endParaRPr sz="20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n log n + n; g(n) = log n</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10; g(n) = log 10</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2</a:t>
            </a:r>
            <a:r>
              <a:rPr baseline="30000" lang="en" sz="2200">
                <a:latin typeface="Comic Sans MS"/>
                <a:ea typeface="Comic Sans MS"/>
                <a:cs typeface="Comic Sans MS"/>
                <a:sym typeface="Comic Sans MS"/>
              </a:rPr>
              <a:t>n</a:t>
            </a:r>
            <a:r>
              <a:rPr lang="en" sz="2200">
                <a:latin typeface="Comic Sans MS"/>
                <a:ea typeface="Comic Sans MS"/>
                <a:cs typeface="Comic Sans MS"/>
                <a:sym typeface="Comic Sans MS"/>
              </a:rPr>
              <a:t>; g(n) = 10n</a:t>
            </a:r>
            <a:r>
              <a:rPr baseline="30000" lang="en" sz="2200">
                <a:latin typeface="Comic Sans MS"/>
                <a:ea typeface="Comic Sans MS"/>
                <a:cs typeface="Comic Sans MS"/>
                <a:sym typeface="Comic Sans MS"/>
              </a:rPr>
              <a:t>2</a:t>
            </a:r>
            <a:endParaRPr sz="2200"/>
          </a:p>
          <a:p>
            <a:pPr indent="-336550" lvl="1" marL="742950" rtl="0" algn="l">
              <a:lnSpc>
                <a:spcPct val="110000"/>
              </a:lnSpc>
              <a:spcBef>
                <a:spcPts val="480"/>
              </a:spcBef>
              <a:spcAft>
                <a:spcPts val="0"/>
              </a:spcAft>
              <a:buClr>
                <a:schemeClr val="dk1"/>
              </a:buClr>
              <a:buSzPts val="3200"/>
              <a:buFont typeface="Comic Sans MS"/>
              <a:buChar char="–"/>
            </a:pPr>
            <a:r>
              <a:rPr lang="en" sz="2200">
                <a:latin typeface="Comic Sans MS"/>
                <a:ea typeface="Comic Sans MS"/>
                <a:cs typeface="Comic Sans MS"/>
                <a:sym typeface="Comic Sans MS"/>
              </a:rPr>
              <a:t>f(n) = 2</a:t>
            </a:r>
            <a:r>
              <a:rPr baseline="30000" lang="en" sz="2200">
                <a:latin typeface="Comic Sans MS"/>
                <a:ea typeface="Comic Sans MS"/>
                <a:cs typeface="Comic Sans MS"/>
                <a:sym typeface="Comic Sans MS"/>
              </a:rPr>
              <a:t>n</a:t>
            </a:r>
            <a:r>
              <a:rPr lang="en" sz="2200">
                <a:latin typeface="Comic Sans MS"/>
                <a:ea typeface="Comic Sans MS"/>
                <a:cs typeface="Comic Sans MS"/>
                <a:sym typeface="Comic Sans MS"/>
              </a:rPr>
              <a:t>; g(n) = 3</a:t>
            </a:r>
            <a:r>
              <a:rPr baseline="30000" lang="en" sz="2200">
                <a:latin typeface="Comic Sans MS"/>
                <a:ea typeface="Comic Sans MS"/>
                <a:cs typeface="Comic Sans MS"/>
                <a:sym typeface="Comic Sans MS"/>
              </a:rPr>
              <a:t>n</a:t>
            </a:r>
            <a:endParaRPr sz="2200"/>
          </a:p>
        </p:txBody>
      </p:sp>
      <p:sp>
        <p:nvSpPr>
          <p:cNvPr id="730" name="Google Shape;730;p70"/>
          <p:cNvSpPr txBox="1"/>
          <p:nvPr>
            <p:ph type="title"/>
          </p:nvPr>
        </p:nvSpPr>
        <p:spPr>
          <a:xfrm>
            <a:off x="341313" y="562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More Examples</a:t>
            </a:r>
            <a:endParaRPr/>
          </a:p>
        </p:txBody>
      </p:sp>
      <p:sp>
        <p:nvSpPr>
          <p:cNvPr id="731" name="Google Shape;731;p70"/>
          <p:cNvSpPr txBox="1"/>
          <p:nvPr/>
        </p:nvSpPr>
        <p:spPr>
          <a:xfrm>
            <a:off x="5005650" y="2025029"/>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32" name="Google Shape;732;p70"/>
          <p:cNvSpPr txBox="1"/>
          <p:nvPr/>
        </p:nvSpPr>
        <p:spPr>
          <a:xfrm>
            <a:off x="5011500" y="2630703"/>
            <a:ext cx="31377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Θ(g(n))</a:t>
            </a:r>
            <a:endParaRPr b="0" i="0" sz="1400" u="none" cap="none" strike="noStrike">
              <a:solidFill>
                <a:srgbClr val="000000"/>
              </a:solidFill>
              <a:latin typeface="Arial"/>
              <a:ea typeface="Arial"/>
              <a:cs typeface="Arial"/>
              <a:sym typeface="Arial"/>
            </a:endParaRPr>
          </a:p>
        </p:txBody>
      </p:sp>
      <p:sp>
        <p:nvSpPr>
          <p:cNvPr id="733" name="Google Shape;733;p70"/>
          <p:cNvSpPr txBox="1"/>
          <p:nvPr/>
        </p:nvSpPr>
        <p:spPr>
          <a:xfrm>
            <a:off x="5005650" y="3176452"/>
            <a:ext cx="3149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Ω(g(n))</a:t>
            </a:r>
            <a:endParaRPr b="0" i="0" sz="1400" u="none" cap="none" strike="noStrike">
              <a:solidFill>
                <a:srgbClr val="000000"/>
              </a:solidFill>
              <a:latin typeface="Arial"/>
              <a:ea typeface="Arial"/>
              <a:cs typeface="Arial"/>
              <a:sym typeface="Arial"/>
            </a:endParaRPr>
          </a:p>
        </p:txBody>
      </p:sp>
      <p:sp>
        <p:nvSpPr>
          <p:cNvPr id="734" name="Google Shape;734;p70"/>
          <p:cNvSpPr txBox="1"/>
          <p:nvPr/>
        </p:nvSpPr>
        <p:spPr>
          <a:xfrm>
            <a:off x="4998150" y="3792125"/>
            <a:ext cx="31644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omic Sans MS"/>
              <a:buNone/>
            </a:pPr>
            <a:r>
              <a:rPr b="0" i="0" lang="en" sz="2400" u="none" cap="none" strike="noStrike">
                <a:solidFill>
                  <a:schemeClr val="dk1"/>
                </a:solidFill>
                <a:latin typeface="Comic Sans MS"/>
                <a:ea typeface="Comic Sans MS"/>
                <a:cs typeface="Comic Sans MS"/>
                <a:sym typeface="Comic Sans MS"/>
              </a:rPr>
              <a:t>f(n) = O(g(n))</a:t>
            </a:r>
            <a:endParaRPr b="0" i="0" sz="1400" u="none" cap="none" strike="noStrike">
              <a:solidFill>
                <a:srgbClr val="000000"/>
              </a:solidFill>
              <a:latin typeface="Arial"/>
              <a:ea typeface="Arial"/>
              <a:cs typeface="Arial"/>
              <a:sym typeface="Arial"/>
            </a:endParaRPr>
          </a:p>
        </p:txBody>
      </p:sp>
      <p:sp>
        <p:nvSpPr>
          <p:cNvPr id="735" name="Google Shape;735;p70"/>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71"/>
          <p:cNvSpPr txBox="1"/>
          <p:nvPr>
            <p:ph type="title"/>
          </p:nvPr>
        </p:nvSpPr>
        <p:spPr>
          <a:xfrm>
            <a:off x="304038" y="2160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 Examples</a:t>
            </a:r>
            <a:endParaRPr/>
          </a:p>
        </p:txBody>
      </p:sp>
      <p:sp>
        <p:nvSpPr>
          <p:cNvPr id="741" name="Google Shape;741;p71"/>
          <p:cNvSpPr/>
          <p:nvPr/>
        </p:nvSpPr>
        <p:spPr>
          <a:xfrm>
            <a:off x="777924" y="1383901"/>
            <a:ext cx="4789500" cy="3064500"/>
          </a:xfrm>
          <a:prstGeom prst="rect">
            <a:avLst/>
          </a:prstGeom>
          <a:noFill/>
          <a:ln>
            <a:noFill/>
          </a:ln>
        </p:spPr>
        <p:txBody>
          <a:bodyPr anchorCtr="0" anchor="t" bIns="45700" lIns="91425" spcFirstLastPara="1" rIns="91425" wrap="square" tIns="45700">
            <a:noAutofit/>
          </a:bodyPr>
          <a:lstStyle/>
          <a:p>
            <a:pPr indent="-257175" lvl="0" marL="257175" marR="0" rtl="0" algn="l">
              <a:lnSpc>
                <a:spcPct val="120000"/>
              </a:lnSpc>
              <a:spcBef>
                <a:spcPts val="0"/>
              </a:spcBef>
              <a:spcAft>
                <a:spcPts val="0"/>
              </a:spcAft>
              <a:buClr>
                <a:schemeClr val="accent2"/>
              </a:buClr>
              <a:buSzPts val="2100"/>
              <a:buFont typeface="Arial"/>
              <a:buChar char="•"/>
            </a:pPr>
            <a:r>
              <a:rPr b="0" i="0" lang="en" sz="2100" u="none" cap="none" strike="noStrike">
                <a:solidFill>
                  <a:schemeClr val="accent2"/>
                </a:solidFill>
                <a:latin typeface="Arial"/>
                <a:ea typeface="Arial"/>
                <a:cs typeface="Arial"/>
                <a:sym typeface="Arial"/>
              </a:rPr>
              <a:t>O notation</a:t>
            </a:r>
            <a:endParaRPr b="0" i="0" sz="2100" u="none" cap="none" strike="noStrike">
              <a:solidFill>
                <a:schemeClr val="accent2"/>
              </a:solidFill>
              <a:latin typeface="Arial"/>
              <a:ea typeface="Arial"/>
              <a:cs typeface="Arial"/>
              <a:sym typeface="Arial"/>
            </a:endParaRPr>
          </a:p>
          <a:p>
            <a:pPr indent="0" lvl="0" marL="457200" marR="0" rtl="0" algn="l">
              <a:lnSpc>
                <a:spcPct val="120000"/>
              </a:lnSpc>
              <a:spcBef>
                <a:spcPts val="0"/>
              </a:spcBef>
              <a:spcAft>
                <a:spcPts val="0"/>
              </a:spcAft>
              <a:buClr>
                <a:srgbClr val="000000"/>
              </a:buClr>
              <a:buSzPts val="2100"/>
              <a:buFont typeface="Arial"/>
              <a:buNone/>
            </a:pPr>
            <a:r>
              <a:t/>
            </a:r>
            <a:endParaRPr b="0" i="0" sz="2100" u="none" cap="none" strike="noStrike">
              <a:solidFill>
                <a:schemeClr val="accent2"/>
              </a:solidFill>
              <a:latin typeface="Arial"/>
              <a:ea typeface="Arial"/>
              <a:cs typeface="Arial"/>
              <a:sym typeface="Arial"/>
            </a:endParaRPr>
          </a:p>
          <a:p>
            <a:pPr indent="-271461" lvl="1" marL="557212" marR="0" rtl="0" algn="l">
              <a:lnSpc>
                <a:spcPct val="120000"/>
              </a:lnSpc>
              <a:spcBef>
                <a:spcPts val="360"/>
              </a:spcBef>
              <a:spcAft>
                <a:spcPts val="0"/>
              </a:spcAft>
              <a:buClr>
                <a:schemeClr val="dk1"/>
              </a:buClr>
              <a:buSzPts val="2700"/>
              <a:buFont typeface="Comic Sans MS"/>
              <a:buChar char="–"/>
            </a:pPr>
            <a:r>
              <a:rPr b="0" i="0" lang="en" sz="2700" u="none" cap="none" strike="noStrike">
                <a:solidFill>
                  <a:schemeClr val="dk1"/>
                </a:solidFill>
                <a:latin typeface="Comic Sans MS"/>
                <a:ea typeface="Comic Sans MS"/>
                <a:cs typeface="Comic Sans MS"/>
                <a:sym typeface="Comic Sans MS"/>
              </a:rPr>
              <a:t>2n</a:t>
            </a:r>
            <a:r>
              <a:rPr b="0" baseline="30000" i="0" lang="en" sz="2700" u="none" cap="none" strike="noStrike">
                <a:solidFill>
                  <a:schemeClr val="dk1"/>
                </a:solidFill>
                <a:latin typeface="Comic Sans MS"/>
                <a:ea typeface="Comic Sans MS"/>
                <a:cs typeface="Comic Sans MS"/>
                <a:sym typeface="Comic Sans MS"/>
              </a:rPr>
              <a:t>2</a:t>
            </a:r>
            <a:r>
              <a:rPr b="0" i="0" lang="en" sz="2700" u="none" cap="none" strike="noStrike">
                <a:solidFill>
                  <a:schemeClr val="dk1"/>
                </a:solidFill>
                <a:latin typeface="Comic Sans MS"/>
                <a:ea typeface="Comic Sans MS"/>
                <a:cs typeface="Comic Sans MS"/>
                <a:sym typeface="Comic Sans MS"/>
              </a:rPr>
              <a:t> vs. n</a:t>
            </a:r>
            <a:r>
              <a:rPr b="0" baseline="30000" i="0" lang="en" sz="2700" u="none" cap="none" strike="noStrike">
                <a:solidFill>
                  <a:schemeClr val="dk1"/>
                </a:solidFill>
                <a:latin typeface="Comic Sans MS"/>
                <a:ea typeface="Comic Sans MS"/>
                <a:cs typeface="Comic Sans MS"/>
                <a:sym typeface="Comic Sans MS"/>
              </a:rPr>
              <a:t>3</a:t>
            </a:r>
            <a:endParaRPr b="0" i="0" sz="2700" u="none" cap="none" strike="noStrike">
              <a:solidFill>
                <a:schemeClr val="dk1"/>
              </a:solidFill>
              <a:latin typeface="Comic Sans MS"/>
              <a:ea typeface="Comic Sans MS"/>
              <a:cs typeface="Comic Sans MS"/>
              <a:sym typeface="Comic Sans MS"/>
            </a:endParaRPr>
          </a:p>
          <a:p>
            <a:pPr indent="-271461" lvl="1" marL="557212" marR="0" rtl="0" algn="l">
              <a:lnSpc>
                <a:spcPct val="120000"/>
              </a:lnSpc>
              <a:spcBef>
                <a:spcPts val="360"/>
              </a:spcBef>
              <a:spcAft>
                <a:spcPts val="0"/>
              </a:spcAft>
              <a:buClr>
                <a:schemeClr val="dk1"/>
              </a:buClr>
              <a:buSzPts val="2700"/>
              <a:buFont typeface="Comic Sans MS"/>
              <a:buChar char="–"/>
            </a:pPr>
            <a:r>
              <a:rPr b="0" i="0" lang="en" sz="2700" u="none" cap="none" strike="noStrike">
                <a:solidFill>
                  <a:schemeClr val="dk1"/>
                </a:solidFill>
                <a:latin typeface="Comic Sans MS"/>
                <a:ea typeface="Comic Sans MS"/>
                <a:cs typeface="Comic Sans MS"/>
                <a:sym typeface="Comic Sans MS"/>
              </a:rPr>
              <a:t>n</a:t>
            </a:r>
            <a:r>
              <a:rPr b="0" baseline="30000" i="0" lang="en" sz="2700" u="none" cap="none" strike="noStrike">
                <a:solidFill>
                  <a:schemeClr val="dk1"/>
                </a:solidFill>
                <a:latin typeface="Comic Sans MS"/>
                <a:ea typeface="Comic Sans MS"/>
                <a:cs typeface="Comic Sans MS"/>
                <a:sym typeface="Comic Sans MS"/>
              </a:rPr>
              <a:t>2</a:t>
            </a:r>
            <a:r>
              <a:rPr b="0" i="0" lang="en" sz="2700" u="none" cap="none" strike="noStrike">
                <a:solidFill>
                  <a:schemeClr val="dk1"/>
                </a:solidFill>
                <a:latin typeface="Comic Sans MS"/>
                <a:ea typeface="Comic Sans MS"/>
                <a:cs typeface="Comic Sans MS"/>
                <a:sym typeface="Comic Sans MS"/>
              </a:rPr>
              <a:t> vs. n</a:t>
            </a:r>
            <a:r>
              <a:rPr b="0" baseline="30000" i="0" lang="en" sz="2700" u="none" cap="none" strike="noStrike">
                <a:solidFill>
                  <a:schemeClr val="dk1"/>
                </a:solidFill>
                <a:latin typeface="Comic Sans MS"/>
                <a:ea typeface="Comic Sans MS"/>
                <a:cs typeface="Comic Sans MS"/>
                <a:sym typeface="Comic Sans MS"/>
              </a:rPr>
              <a:t>2</a:t>
            </a:r>
            <a:endParaRPr b="0" i="0" sz="2700" u="none" cap="none" strike="noStrike">
              <a:solidFill>
                <a:schemeClr val="dk1"/>
              </a:solidFill>
              <a:latin typeface="Comic Sans MS"/>
              <a:ea typeface="Comic Sans MS"/>
              <a:cs typeface="Comic Sans MS"/>
              <a:sym typeface="Comic Sans MS"/>
            </a:endParaRPr>
          </a:p>
          <a:p>
            <a:pPr indent="-271461" lvl="1" marL="557212" marR="0" rtl="0" algn="l">
              <a:lnSpc>
                <a:spcPct val="120000"/>
              </a:lnSpc>
              <a:spcBef>
                <a:spcPts val="360"/>
              </a:spcBef>
              <a:spcAft>
                <a:spcPts val="0"/>
              </a:spcAft>
              <a:buClr>
                <a:schemeClr val="dk1"/>
              </a:buClr>
              <a:buSzPts val="2700"/>
              <a:buFont typeface="Comic Sans MS"/>
              <a:buChar char="–"/>
            </a:pPr>
            <a:r>
              <a:rPr b="0" i="0" lang="en" sz="2700" u="none" cap="none" strike="noStrike">
                <a:solidFill>
                  <a:schemeClr val="dk1"/>
                </a:solidFill>
                <a:latin typeface="Comic Sans MS"/>
                <a:ea typeface="Comic Sans MS"/>
                <a:cs typeface="Comic Sans MS"/>
                <a:sym typeface="Comic Sans MS"/>
              </a:rPr>
              <a:t>n</a:t>
            </a:r>
            <a:r>
              <a:rPr b="0" baseline="30000" i="0" lang="en" sz="2700" u="none" cap="none" strike="noStrike">
                <a:solidFill>
                  <a:schemeClr val="dk1"/>
                </a:solidFill>
                <a:latin typeface="Comic Sans MS"/>
                <a:ea typeface="Comic Sans MS"/>
                <a:cs typeface="Comic Sans MS"/>
                <a:sym typeface="Comic Sans MS"/>
              </a:rPr>
              <a:t>3</a:t>
            </a:r>
            <a:r>
              <a:rPr b="0" i="0" lang="en" sz="2700" u="none" cap="none" strike="noStrike">
                <a:solidFill>
                  <a:schemeClr val="dk1"/>
                </a:solidFill>
                <a:latin typeface="Comic Sans MS"/>
                <a:ea typeface="Comic Sans MS"/>
                <a:cs typeface="Comic Sans MS"/>
                <a:sym typeface="Comic Sans MS"/>
              </a:rPr>
              <a:t> vs. nlogn</a:t>
            </a:r>
            <a:endParaRPr b="0" i="0" sz="2300" u="none" cap="none" strike="noStrike">
              <a:solidFill>
                <a:srgbClr val="000000"/>
              </a:solidFill>
              <a:latin typeface="Arial"/>
              <a:ea typeface="Arial"/>
              <a:cs typeface="Arial"/>
              <a:sym typeface="Arial"/>
            </a:endParaRPr>
          </a:p>
        </p:txBody>
      </p:sp>
      <p:sp>
        <p:nvSpPr>
          <p:cNvPr id="742" name="Google Shape;742;p71"/>
          <p:cNvSpPr/>
          <p:nvPr/>
        </p:nvSpPr>
        <p:spPr>
          <a:xfrm>
            <a:off x="3826328" y="2161608"/>
            <a:ext cx="2434800" cy="53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2n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 = O(n</a:t>
            </a:r>
            <a:r>
              <a:rPr b="0" baseline="30000" i="0" lang="en" sz="2600" u="none" cap="none" strike="noStrike">
                <a:solidFill>
                  <a:srgbClr val="FF0000"/>
                </a:solidFill>
                <a:latin typeface="Comic Sans MS"/>
                <a:ea typeface="Comic Sans MS"/>
                <a:cs typeface="Comic Sans MS"/>
                <a:sym typeface="Comic Sans MS"/>
              </a:rPr>
              <a:t>3</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43" name="Google Shape;743;p71"/>
          <p:cNvSpPr/>
          <p:nvPr/>
        </p:nvSpPr>
        <p:spPr>
          <a:xfrm>
            <a:off x="3952628" y="2695894"/>
            <a:ext cx="2182200" cy="536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 = O(n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44" name="Google Shape;744;p71"/>
          <p:cNvSpPr/>
          <p:nvPr/>
        </p:nvSpPr>
        <p:spPr>
          <a:xfrm>
            <a:off x="3952628" y="3333207"/>
            <a:ext cx="2576100" cy="534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n</a:t>
            </a:r>
            <a:r>
              <a:rPr b="0" baseline="30000" i="0" lang="en" sz="2600" u="none" cap="none" strike="noStrike">
                <a:solidFill>
                  <a:srgbClr val="FF0000"/>
                </a:solidFill>
                <a:latin typeface="Comic Sans MS"/>
                <a:ea typeface="Comic Sans MS"/>
                <a:cs typeface="Comic Sans MS"/>
                <a:sym typeface="Comic Sans MS"/>
              </a:rPr>
              <a:t>3</a:t>
            </a:r>
            <a:r>
              <a:rPr b="0" i="0" lang="en" sz="2600" u="none" cap="none" strike="noStrike">
                <a:solidFill>
                  <a:srgbClr val="FF0000"/>
                </a:solidFill>
                <a:latin typeface="Comic Sans MS"/>
                <a:ea typeface="Comic Sans MS"/>
                <a:cs typeface="Comic Sans MS"/>
                <a:sym typeface="Comic Sans MS"/>
              </a:rPr>
              <a:t> ≠ O(nlogn)</a:t>
            </a:r>
            <a:endParaRPr b="0" i="0" sz="2200" u="none" cap="none" strike="noStrike">
              <a:solidFill>
                <a:srgbClr val="FF0000"/>
              </a:solidFill>
              <a:latin typeface="Arial"/>
              <a:ea typeface="Arial"/>
              <a:cs typeface="Arial"/>
              <a:sym typeface="Arial"/>
            </a:endParaRPr>
          </a:p>
        </p:txBody>
      </p:sp>
      <p:sp>
        <p:nvSpPr>
          <p:cNvPr id="745" name="Google Shape;745;p71"/>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72"/>
          <p:cNvSpPr txBox="1"/>
          <p:nvPr>
            <p:ph type="title"/>
          </p:nvPr>
        </p:nvSpPr>
        <p:spPr>
          <a:xfrm>
            <a:off x="304038" y="2160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 Examples</a:t>
            </a:r>
            <a:endParaRPr/>
          </a:p>
        </p:txBody>
      </p:sp>
      <p:sp>
        <p:nvSpPr>
          <p:cNvPr id="751" name="Google Shape;751;p72"/>
          <p:cNvSpPr txBox="1"/>
          <p:nvPr>
            <p:ph idx="1" type="body"/>
          </p:nvPr>
        </p:nvSpPr>
        <p:spPr>
          <a:xfrm>
            <a:off x="1265238" y="1316331"/>
            <a:ext cx="6307200" cy="28551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3100"/>
              <a:buFont typeface="Arial"/>
              <a:buChar char="•"/>
            </a:pPr>
            <a:r>
              <a:rPr lang="en" sz="2100"/>
              <a:t>Θ notation</a:t>
            </a:r>
            <a:endParaRPr sz="2100"/>
          </a:p>
          <a:p>
            <a:pPr indent="-349250" lvl="1" marL="742950" rtl="0" algn="l">
              <a:lnSpc>
                <a:spcPct val="120000"/>
              </a:lnSpc>
              <a:spcBef>
                <a:spcPts val="480"/>
              </a:spcBef>
              <a:spcAft>
                <a:spcPts val="0"/>
              </a:spcAft>
              <a:buSzPts val="3400"/>
              <a:buFont typeface="Comic Sans MS"/>
              <a:buChar char="–"/>
            </a:pPr>
            <a:r>
              <a:rPr lang="en" sz="2400">
                <a:solidFill>
                  <a:schemeClr val="dk1"/>
                </a:solidFill>
                <a:latin typeface="Comic Sans MS"/>
                <a:ea typeface="Comic Sans MS"/>
                <a:cs typeface="Comic Sans MS"/>
                <a:sym typeface="Comic Sans MS"/>
              </a:rPr>
              <a:t>n</a:t>
            </a:r>
            <a:r>
              <a:rPr baseline="30000" lang="en" sz="2400">
                <a:solidFill>
                  <a:schemeClr val="dk1"/>
                </a:solidFill>
                <a:latin typeface="Comic Sans MS"/>
                <a:ea typeface="Comic Sans MS"/>
                <a:cs typeface="Comic Sans MS"/>
                <a:sym typeface="Comic Sans MS"/>
              </a:rPr>
              <a:t>2</a:t>
            </a:r>
            <a:r>
              <a:rPr lang="en" sz="2400">
                <a:solidFill>
                  <a:schemeClr val="dk1"/>
                </a:solidFill>
                <a:latin typeface="Comic Sans MS"/>
                <a:ea typeface="Comic Sans MS"/>
                <a:cs typeface="Comic Sans MS"/>
                <a:sym typeface="Comic Sans MS"/>
              </a:rPr>
              <a:t>/2 – n/2</a:t>
            </a:r>
            <a:endParaRPr sz="2400">
              <a:solidFill>
                <a:schemeClr val="dk1"/>
              </a:solidFill>
            </a:endParaRPr>
          </a:p>
          <a:p>
            <a:pPr indent="-349250" lvl="1" marL="742950" rtl="0" algn="l">
              <a:lnSpc>
                <a:spcPct val="120000"/>
              </a:lnSpc>
              <a:spcBef>
                <a:spcPts val="480"/>
              </a:spcBef>
              <a:spcAft>
                <a:spcPts val="0"/>
              </a:spcAft>
              <a:buSzPts val="3400"/>
              <a:buFont typeface="Comic Sans MS"/>
              <a:buChar char="–"/>
            </a:pPr>
            <a:r>
              <a:rPr lang="en" sz="2400">
                <a:solidFill>
                  <a:schemeClr val="dk1"/>
                </a:solidFill>
                <a:latin typeface="Comic Sans MS"/>
                <a:ea typeface="Comic Sans MS"/>
                <a:cs typeface="Comic Sans MS"/>
                <a:sym typeface="Comic Sans MS"/>
              </a:rPr>
              <a:t>(6n</a:t>
            </a:r>
            <a:r>
              <a:rPr baseline="30000" lang="en" sz="2400">
                <a:solidFill>
                  <a:schemeClr val="dk1"/>
                </a:solidFill>
                <a:latin typeface="Comic Sans MS"/>
                <a:ea typeface="Comic Sans MS"/>
                <a:cs typeface="Comic Sans MS"/>
                <a:sym typeface="Comic Sans MS"/>
              </a:rPr>
              <a:t>3 </a:t>
            </a:r>
            <a:r>
              <a:rPr lang="en" sz="2400">
                <a:solidFill>
                  <a:schemeClr val="dk1"/>
                </a:solidFill>
                <a:latin typeface="Comic Sans MS"/>
                <a:ea typeface="Comic Sans MS"/>
                <a:cs typeface="Comic Sans MS"/>
                <a:sym typeface="Comic Sans MS"/>
              </a:rPr>
              <a:t>+ 1)lgn/(n + 1) </a:t>
            </a:r>
            <a:endParaRPr sz="2400">
              <a:solidFill>
                <a:schemeClr val="dk1"/>
              </a:solidFill>
            </a:endParaRPr>
          </a:p>
          <a:p>
            <a:pPr indent="-349250" lvl="1" marL="742950" rtl="0" algn="l">
              <a:lnSpc>
                <a:spcPct val="120000"/>
              </a:lnSpc>
              <a:spcBef>
                <a:spcPts val="480"/>
              </a:spcBef>
              <a:spcAft>
                <a:spcPts val="0"/>
              </a:spcAft>
              <a:buSzPts val="3400"/>
              <a:buFont typeface="Comic Sans MS"/>
              <a:buChar char="–"/>
            </a:pPr>
            <a:r>
              <a:rPr lang="en" sz="2400">
                <a:solidFill>
                  <a:schemeClr val="dk1"/>
                </a:solidFill>
                <a:latin typeface="Comic Sans MS"/>
                <a:ea typeface="Comic Sans MS"/>
                <a:cs typeface="Comic Sans MS"/>
                <a:sym typeface="Comic Sans MS"/>
              </a:rPr>
              <a:t>n vs. n</a:t>
            </a:r>
            <a:r>
              <a:rPr baseline="30000" lang="en" sz="2400">
                <a:solidFill>
                  <a:schemeClr val="dk1"/>
                </a:solidFill>
                <a:latin typeface="Comic Sans MS"/>
                <a:ea typeface="Comic Sans MS"/>
                <a:cs typeface="Comic Sans MS"/>
                <a:sym typeface="Comic Sans MS"/>
              </a:rPr>
              <a:t>2</a:t>
            </a:r>
            <a:endParaRPr sz="2400">
              <a:solidFill>
                <a:schemeClr val="dk1"/>
              </a:solidFill>
              <a:latin typeface="Comic Sans MS"/>
              <a:ea typeface="Comic Sans MS"/>
              <a:cs typeface="Comic Sans MS"/>
              <a:sym typeface="Comic Sans MS"/>
            </a:endParaRPr>
          </a:p>
        </p:txBody>
      </p:sp>
      <p:sp>
        <p:nvSpPr>
          <p:cNvPr id="752" name="Google Shape;752;p72"/>
          <p:cNvSpPr txBox="1"/>
          <p:nvPr/>
        </p:nvSpPr>
        <p:spPr>
          <a:xfrm>
            <a:off x="5206039" y="1914450"/>
            <a:ext cx="19974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 Θ(n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53" name="Google Shape;753;p72"/>
          <p:cNvSpPr txBox="1"/>
          <p:nvPr/>
        </p:nvSpPr>
        <p:spPr>
          <a:xfrm>
            <a:off x="5271450" y="3432025"/>
            <a:ext cx="2301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n ≠ Θ(n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a:t>
            </a:r>
            <a:endParaRPr b="0" i="0" sz="2200" u="none" cap="none" strike="noStrike">
              <a:solidFill>
                <a:srgbClr val="FF0000"/>
              </a:solidFill>
              <a:latin typeface="Arial"/>
              <a:ea typeface="Arial"/>
              <a:cs typeface="Arial"/>
              <a:sym typeface="Arial"/>
            </a:endParaRPr>
          </a:p>
        </p:txBody>
      </p:sp>
      <p:sp>
        <p:nvSpPr>
          <p:cNvPr id="754" name="Google Shape;754;p72"/>
          <p:cNvSpPr txBox="1"/>
          <p:nvPr/>
        </p:nvSpPr>
        <p:spPr>
          <a:xfrm>
            <a:off x="5271457" y="2733388"/>
            <a:ext cx="1932000" cy="492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 sz="2600" u="none" cap="none" strike="noStrike">
                <a:solidFill>
                  <a:srgbClr val="FF0000"/>
                </a:solidFill>
                <a:latin typeface="Comic Sans MS"/>
                <a:ea typeface="Comic Sans MS"/>
                <a:cs typeface="Comic Sans MS"/>
                <a:sym typeface="Comic Sans MS"/>
              </a:rPr>
              <a:t>= Θ(n</a:t>
            </a:r>
            <a:r>
              <a:rPr b="0" baseline="30000" i="0" lang="en" sz="2600" u="none" cap="none" strike="noStrike">
                <a:solidFill>
                  <a:srgbClr val="FF0000"/>
                </a:solidFill>
                <a:latin typeface="Comic Sans MS"/>
                <a:ea typeface="Comic Sans MS"/>
                <a:cs typeface="Comic Sans MS"/>
                <a:sym typeface="Comic Sans MS"/>
              </a:rPr>
              <a:t>2</a:t>
            </a:r>
            <a:r>
              <a:rPr b="0" i="0" lang="en" sz="2600" u="none" cap="none" strike="noStrike">
                <a:solidFill>
                  <a:srgbClr val="FF0000"/>
                </a:solidFill>
                <a:latin typeface="Comic Sans MS"/>
                <a:ea typeface="Comic Sans MS"/>
                <a:cs typeface="Comic Sans MS"/>
                <a:sym typeface="Comic Sans MS"/>
              </a:rPr>
              <a:t>lgn)</a:t>
            </a:r>
            <a:endParaRPr b="0" i="0" sz="2200" u="none" cap="none" strike="noStrike">
              <a:solidFill>
                <a:srgbClr val="FF0000"/>
              </a:solidFill>
              <a:latin typeface="Arial"/>
              <a:ea typeface="Arial"/>
              <a:cs typeface="Arial"/>
              <a:sym typeface="Arial"/>
            </a:endParaRPr>
          </a:p>
        </p:txBody>
      </p:sp>
      <p:sp>
        <p:nvSpPr>
          <p:cNvPr id="755" name="Google Shape;755;p72"/>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73"/>
          <p:cNvSpPr txBox="1"/>
          <p:nvPr>
            <p:ph type="title"/>
          </p:nvPr>
        </p:nvSpPr>
        <p:spPr>
          <a:xfrm>
            <a:off x="304038" y="216057"/>
            <a:ext cx="8229600" cy="510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Asymptotic Notations - Examples</a:t>
            </a:r>
            <a:endParaRPr/>
          </a:p>
        </p:txBody>
      </p:sp>
      <p:sp>
        <p:nvSpPr>
          <p:cNvPr id="761" name="Google Shape;761;p73"/>
          <p:cNvSpPr txBox="1"/>
          <p:nvPr>
            <p:ph idx="1" type="body"/>
          </p:nvPr>
        </p:nvSpPr>
        <p:spPr>
          <a:xfrm>
            <a:off x="1265238" y="1326356"/>
            <a:ext cx="6307200" cy="2855100"/>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2"/>
              </a:buClr>
              <a:buSzPts val="3100"/>
              <a:buFont typeface="Arial"/>
              <a:buChar char="•"/>
            </a:pPr>
            <a:r>
              <a:rPr lang="en" sz="2100"/>
              <a:t>Ω notation</a:t>
            </a:r>
            <a:endParaRPr sz="2100"/>
          </a:p>
          <a:p>
            <a:pPr indent="-361950" lvl="1" marL="742950" rtl="0" algn="l">
              <a:lnSpc>
                <a:spcPct val="120000"/>
              </a:lnSpc>
              <a:spcBef>
                <a:spcPts val="480"/>
              </a:spcBef>
              <a:spcAft>
                <a:spcPts val="0"/>
              </a:spcAft>
              <a:buSzPts val="3600"/>
              <a:buFont typeface="Comic Sans MS"/>
              <a:buChar char="–"/>
            </a:pPr>
            <a:r>
              <a:rPr lang="en" sz="2600">
                <a:solidFill>
                  <a:schemeClr val="dk1"/>
                </a:solidFill>
                <a:latin typeface="Comic Sans MS"/>
                <a:ea typeface="Comic Sans MS"/>
                <a:cs typeface="Comic Sans MS"/>
                <a:sym typeface="Comic Sans MS"/>
              </a:rPr>
              <a:t>n</a:t>
            </a:r>
            <a:r>
              <a:rPr baseline="30000" lang="en" sz="2600">
                <a:solidFill>
                  <a:schemeClr val="dk1"/>
                </a:solidFill>
                <a:latin typeface="Comic Sans MS"/>
                <a:ea typeface="Comic Sans MS"/>
                <a:cs typeface="Comic Sans MS"/>
                <a:sym typeface="Comic Sans MS"/>
              </a:rPr>
              <a:t>3</a:t>
            </a:r>
            <a:r>
              <a:rPr lang="en" sz="2600">
                <a:solidFill>
                  <a:schemeClr val="dk1"/>
                </a:solidFill>
                <a:latin typeface="Comic Sans MS"/>
                <a:ea typeface="Comic Sans MS"/>
                <a:cs typeface="Comic Sans MS"/>
                <a:sym typeface="Comic Sans MS"/>
              </a:rPr>
              <a:t> vs. n</a:t>
            </a:r>
            <a:r>
              <a:rPr baseline="30000" lang="en" sz="2600">
                <a:solidFill>
                  <a:schemeClr val="dk1"/>
                </a:solidFill>
                <a:latin typeface="Comic Sans MS"/>
                <a:ea typeface="Comic Sans MS"/>
                <a:cs typeface="Comic Sans MS"/>
                <a:sym typeface="Comic Sans MS"/>
              </a:rPr>
              <a:t>2</a:t>
            </a:r>
            <a:endParaRPr sz="2600">
              <a:solidFill>
                <a:schemeClr val="dk1"/>
              </a:solidFill>
              <a:latin typeface="Comic Sans MS"/>
              <a:ea typeface="Comic Sans MS"/>
              <a:cs typeface="Comic Sans MS"/>
              <a:sym typeface="Comic Sans MS"/>
            </a:endParaRPr>
          </a:p>
          <a:p>
            <a:pPr indent="-361950" lvl="1" marL="742950" rtl="0" algn="l">
              <a:lnSpc>
                <a:spcPct val="120000"/>
              </a:lnSpc>
              <a:spcBef>
                <a:spcPts val="480"/>
              </a:spcBef>
              <a:spcAft>
                <a:spcPts val="0"/>
              </a:spcAft>
              <a:buSzPts val="3600"/>
              <a:buFont typeface="Comic Sans MS"/>
              <a:buChar char="–"/>
            </a:pPr>
            <a:r>
              <a:rPr lang="en" sz="2600">
                <a:solidFill>
                  <a:schemeClr val="dk1"/>
                </a:solidFill>
                <a:latin typeface="Comic Sans MS"/>
                <a:ea typeface="Comic Sans MS"/>
                <a:cs typeface="Comic Sans MS"/>
                <a:sym typeface="Comic Sans MS"/>
              </a:rPr>
              <a:t>n vs. logn</a:t>
            </a:r>
            <a:endParaRPr sz="2600">
              <a:solidFill>
                <a:schemeClr val="dk1"/>
              </a:solidFill>
            </a:endParaRPr>
          </a:p>
          <a:p>
            <a:pPr indent="-361950" lvl="1" marL="742950" rtl="0" algn="l">
              <a:lnSpc>
                <a:spcPct val="120000"/>
              </a:lnSpc>
              <a:spcBef>
                <a:spcPts val="480"/>
              </a:spcBef>
              <a:spcAft>
                <a:spcPts val="0"/>
              </a:spcAft>
              <a:buSzPts val="3600"/>
              <a:buFont typeface="Comic Sans MS"/>
              <a:buChar char="–"/>
            </a:pPr>
            <a:r>
              <a:rPr lang="en" sz="2600">
                <a:solidFill>
                  <a:schemeClr val="dk1"/>
                </a:solidFill>
                <a:latin typeface="Comic Sans MS"/>
                <a:ea typeface="Comic Sans MS"/>
                <a:cs typeface="Comic Sans MS"/>
                <a:sym typeface="Comic Sans MS"/>
              </a:rPr>
              <a:t>n vs. n</a:t>
            </a:r>
            <a:r>
              <a:rPr baseline="30000" lang="en" sz="2600">
                <a:solidFill>
                  <a:schemeClr val="dk1"/>
                </a:solidFill>
                <a:latin typeface="Comic Sans MS"/>
                <a:ea typeface="Comic Sans MS"/>
                <a:cs typeface="Comic Sans MS"/>
                <a:sym typeface="Comic Sans MS"/>
              </a:rPr>
              <a:t>2</a:t>
            </a:r>
            <a:endParaRPr sz="2600">
              <a:solidFill>
                <a:schemeClr val="dk1"/>
              </a:solidFill>
              <a:latin typeface="Comic Sans MS"/>
              <a:ea typeface="Comic Sans MS"/>
              <a:cs typeface="Comic Sans MS"/>
              <a:sym typeface="Comic Sans MS"/>
            </a:endParaRPr>
          </a:p>
        </p:txBody>
      </p:sp>
      <p:sp>
        <p:nvSpPr>
          <p:cNvPr id="762" name="Google Shape;762;p73"/>
          <p:cNvSpPr/>
          <p:nvPr/>
        </p:nvSpPr>
        <p:spPr>
          <a:xfrm>
            <a:off x="4256775" y="2086875"/>
            <a:ext cx="23958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800" u="none" cap="none" strike="noStrike">
                <a:solidFill>
                  <a:srgbClr val="DD0111"/>
                </a:solidFill>
                <a:latin typeface="Comic Sans MS"/>
                <a:ea typeface="Comic Sans MS"/>
                <a:cs typeface="Comic Sans MS"/>
                <a:sym typeface="Comic Sans MS"/>
              </a:rPr>
              <a:t>n</a:t>
            </a:r>
            <a:r>
              <a:rPr b="0" baseline="30000" i="0" lang="en" sz="2800" u="none" cap="none" strike="noStrike">
                <a:solidFill>
                  <a:srgbClr val="DD0111"/>
                </a:solidFill>
                <a:latin typeface="Comic Sans MS"/>
                <a:ea typeface="Comic Sans MS"/>
                <a:cs typeface="Comic Sans MS"/>
                <a:sym typeface="Comic Sans MS"/>
              </a:rPr>
              <a:t>3</a:t>
            </a:r>
            <a:r>
              <a:rPr b="0" i="0" lang="en" sz="2800" u="none" cap="none" strike="noStrike">
                <a:solidFill>
                  <a:srgbClr val="DD0111"/>
                </a:solidFill>
                <a:latin typeface="Comic Sans MS"/>
                <a:ea typeface="Comic Sans MS"/>
                <a:cs typeface="Comic Sans MS"/>
                <a:sym typeface="Comic Sans MS"/>
              </a:rPr>
              <a:t> = Ω(n</a:t>
            </a:r>
            <a:r>
              <a:rPr b="0" baseline="30000" i="0" lang="en" sz="2800" u="none" cap="none" strike="noStrike">
                <a:solidFill>
                  <a:srgbClr val="DD0111"/>
                </a:solidFill>
                <a:latin typeface="Comic Sans MS"/>
                <a:ea typeface="Comic Sans MS"/>
                <a:cs typeface="Comic Sans MS"/>
                <a:sym typeface="Comic Sans MS"/>
              </a:rPr>
              <a:t>2</a:t>
            </a:r>
            <a:r>
              <a:rPr b="0" i="0" lang="en" sz="2800" u="none" cap="none" strike="noStrike">
                <a:solidFill>
                  <a:srgbClr val="DD0111"/>
                </a:solidFill>
                <a:latin typeface="Comic Sans MS"/>
                <a:ea typeface="Comic Sans MS"/>
                <a:cs typeface="Comic Sans MS"/>
                <a:sym typeface="Comic Sans MS"/>
              </a:rPr>
              <a:t>)</a:t>
            </a:r>
            <a:endParaRPr b="0" i="0" sz="2400" u="none" cap="none" strike="noStrike">
              <a:solidFill>
                <a:srgbClr val="DD0111"/>
              </a:solidFill>
              <a:latin typeface="Arial"/>
              <a:ea typeface="Arial"/>
              <a:cs typeface="Arial"/>
              <a:sym typeface="Arial"/>
            </a:endParaRPr>
          </a:p>
        </p:txBody>
      </p:sp>
      <p:sp>
        <p:nvSpPr>
          <p:cNvPr id="763" name="Google Shape;763;p73"/>
          <p:cNvSpPr/>
          <p:nvPr/>
        </p:nvSpPr>
        <p:spPr>
          <a:xfrm>
            <a:off x="4256775" y="2705645"/>
            <a:ext cx="3275100" cy="653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800" u="none" cap="none" strike="noStrike">
                <a:solidFill>
                  <a:srgbClr val="DD0111"/>
                </a:solidFill>
                <a:latin typeface="Comic Sans MS"/>
                <a:ea typeface="Comic Sans MS"/>
                <a:cs typeface="Comic Sans MS"/>
                <a:sym typeface="Comic Sans MS"/>
              </a:rPr>
              <a:t>n = Ω(logn)</a:t>
            </a:r>
            <a:endParaRPr b="0" i="0" sz="2400" u="none" cap="none" strike="noStrike">
              <a:solidFill>
                <a:srgbClr val="DD0111"/>
              </a:solidFill>
              <a:latin typeface="Arial"/>
              <a:ea typeface="Arial"/>
              <a:cs typeface="Arial"/>
              <a:sym typeface="Arial"/>
            </a:endParaRPr>
          </a:p>
        </p:txBody>
      </p:sp>
      <p:sp>
        <p:nvSpPr>
          <p:cNvPr id="764" name="Google Shape;764;p73"/>
          <p:cNvSpPr/>
          <p:nvPr/>
        </p:nvSpPr>
        <p:spPr>
          <a:xfrm>
            <a:off x="4256775" y="3467525"/>
            <a:ext cx="2776500" cy="510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 sz="2800" u="none" cap="none" strike="noStrike">
                <a:solidFill>
                  <a:srgbClr val="DD0111"/>
                </a:solidFill>
                <a:latin typeface="Comic Sans MS"/>
                <a:ea typeface="Comic Sans MS"/>
                <a:cs typeface="Comic Sans MS"/>
                <a:sym typeface="Comic Sans MS"/>
              </a:rPr>
              <a:t>n ≠ Ω(n</a:t>
            </a:r>
            <a:r>
              <a:rPr b="0" baseline="30000" i="0" lang="en" sz="2800" u="none" cap="none" strike="noStrike">
                <a:solidFill>
                  <a:srgbClr val="DD0111"/>
                </a:solidFill>
                <a:latin typeface="Comic Sans MS"/>
                <a:ea typeface="Comic Sans MS"/>
                <a:cs typeface="Comic Sans MS"/>
                <a:sym typeface="Comic Sans MS"/>
              </a:rPr>
              <a:t>2</a:t>
            </a:r>
            <a:r>
              <a:rPr b="0" i="0" lang="en" sz="2800" u="none" cap="none" strike="noStrike">
                <a:solidFill>
                  <a:srgbClr val="DD0111"/>
                </a:solidFill>
                <a:latin typeface="Comic Sans MS"/>
                <a:ea typeface="Comic Sans MS"/>
                <a:cs typeface="Comic Sans MS"/>
                <a:sym typeface="Comic Sans MS"/>
              </a:rPr>
              <a:t>)</a:t>
            </a:r>
            <a:endParaRPr b="0" i="0" sz="2400" u="none" cap="none" strike="noStrike">
              <a:solidFill>
                <a:srgbClr val="DD0111"/>
              </a:solidFill>
              <a:latin typeface="Arial"/>
              <a:ea typeface="Arial"/>
              <a:cs typeface="Arial"/>
              <a:sym typeface="Arial"/>
            </a:endParaRPr>
          </a:p>
        </p:txBody>
      </p:sp>
      <p:sp>
        <p:nvSpPr>
          <p:cNvPr id="765" name="Google Shape;765;p73"/>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74"/>
          <p:cNvSpPr txBox="1"/>
          <p:nvPr>
            <p:ph type="title"/>
          </p:nvPr>
        </p:nvSpPr>
        <p:spPr>
          <a:xfrm>
            <a:off x="1485900" y="317183"/>
            <a:ext cx="6172200" cy="488700"/>
          </a:xfrm>
          <a:prstGeom prst="rect">
            <a:avLst/>
          </a:prstGeom>
          <a:noFill/>
          <a:ln>
            <a:noFill/>
          </a:ln>
        </p:spPr>
        <p:txBody>
          <a:bodyPr anchorCtr="0" anchor="ctr" bIns="34275" lIns="68575" spcFirstLastPara="1" rIns="68575" wrap="square" tIns="34275">
            <a:normAutofit fontScale="90000"/>
          </a:bodyPr>
          <a:lstStyle/>
          <a:p>
            <a:pPr indent="0" lvl="0" marL="0" rtl="0" algn="ctr">
              <a:lnSpc>
                <a:spcPct val="100000"/>
              </a:lnSpc>
              <a:spcBef>
                <a:spcPts val="0"/>
              </a:spcBef>
              <a:spcAft>
                <a:spcPts val="0"/>
              </a:spcAft>
              <a:buSzPct val="111111"/>
              <a:buNone/>
            </a:pPr>
            <a:r>
              <a:rPr lang="en"/>
              <a:t>Summary</a:t>
            </a:r>
            <a:endParaRPr/>
          </a:p>
        </p:txBody>
      </p:sp>
      <p:sp>
        <p:nvSpPr>
          <p:cNvPr id="771" name="Google Shape;771;p74"/>
          <p:cNvSpPr txBox="1"/>
          <p:nvPr>
            <p:ph idx="1" type="body"/>
          </p:nvPr>
        </p:nvSpPr>
        <p:spPr>
          <a:xfrm>
            <a:off x="420053" y="1045845"/>
            <a:ext cx="8358300" cy="3548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434343"/>
              </a:buClr>
              <a:buSzPts val="2300"/>
              <a:buFont typeface="Arial"/>
              <a:buChar char="●"/>
            </a:pPr>
            <a:r>
              <a:rPr lang="en" sz="2000">
                <a:solidFill>
                  <a:srgbClr val="434343"/>
                </a:solidFill>
              </a:rPr>
              <a:t>Time complexity is a measure of algorithm efficiency</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Efficient algorithm plays the major role in determining the running time.</a:t>
            </a:r>
            <a:endParaRPr sz="2000">
              <a:solidFill>
                <a:srgbClr val="434343"/>
              </a:solidFill>
            </a:endParaRPr>
          </a:p>
          <a:p>
            <a:pPr indent="0" lvl="0" marL="0" rtl="0" algn="l">
              <a:lnSpc>
                <a:spcPct val="115000"/>
              </a:lnSpc>
              <a:spcBef>
                <a:spcPts val="400"/>
              </a:spcBef>
              <a:spcAft>
                <a:spcPts val="0"/>
              </a:spcAft>
              <a:buClr>
                <a:srgbClr val="FF0000"/>
              </a:buClr>
              <a:buSzPts val="2100"/>
              <a:buFont typeface="Arial"/>
              <a:buNone/>
            </a:pPr>
            <a:r>
              <a:rPr lang="en" sz="2000">
                <a:solidFill>
                  <a:srgbClr val="DD0111"/>
                </a:solidFill>
              </a:rPr>
              <a:t>Q:  Is it possible to determine running time based on algorithm’s time complexity alone?</a:t>
            </a:r>
            <a:endParaRPr sz="2000">
              <a:solidFill>
                <a:srgbClr val="DD0111"/>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Minor tweaks in the code can cut down the running time by a factor too.</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Other items like CPU speed, memory speed, device I/O speed can help as well.</a:t>
            </a:r>
            <a:endParaRPr sz="2000">
              <a:solidFill>
                <a:srgbClr val="434343"/>
              </a:solidFill>
            </a:endParaRPr>
          </a:p>
          <a:p>
            <a:pPr indent="-254000" lvl="0" marL="254000" rtl="0" algn="l">
              <a:lnSpc>
                <a:spcPct val="115000"/>
              </a:lnSpc>
              <a:spcBef>
                <a:spcPts val="400"/>
              </a:spcBef>
              <a:spcAft>
                <a:spcPts val="0"/>
              </a:spcAft>
              <a:buClr>
                <a:srgbClr val="434343"/>
              </a:buClr>
              <a:buSzPts val="2300"/>
              <a:buFont typeface="Arial"/>
              <a:buChar char="●"/>
            </a:pPr>
            <a:r>
              <a:rPr lang="en" sz="2000">
                <a:solidFill>
                  <a:srgbClr val="434343"/>
                </a:solidFill>
              </a:rPr>
              <a:t>For certain problems, it is possible to allocate additional space &amp; improve time complexity.</a:t>
            </a:r>
            <a:endParaRPr sz="2000">
              <a:solidFill>
                <a:srgbClr val="434343"/>
              </a:solidFill>
            </a:endParaRPr>
          </a:p>
        </p:txBody>
      </p:sp>
      <p:sp>
        <p:nvSpPr>
          <p:cNvPr id="772" name="Google Shape;772;p74"/>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8"/>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Algorithm Analysis: Example</a:t>
            </a:r>
            <a:endParaRPr/>
          </a:p>
        </p:txBody>
      </p:sp>
      <p:sp>
        <p:nvSpPr>
          <p:cNvPr id="134" name="Google Shape;134;p8"/>
          <p:cNvSpPr txBox="1"/>
          <p:nvPr>
            <p:ph idx="1" type="body"/>
          </p:nvPr>
        </p:nvSpPr>
        <p:spPr>
          <a:xfrm>
            <a:off x="517848" y="809625"/>
            <a:ext cx="8169000" cy="4110000"/>
          </a:xfrm>
          <a:prstGeom prst="rect">
            <a:avLst/>
          </a:prstGeom>
          <a:noFill/>
          <a:ln>
            <a:noFill/>
          </a:ln>
        </p:spPr>
        <p:txBody>
          <a:bodyPr anchorCtr="0" anchor="t" bIns="34275" lIns="68575" spcFirstLastPara="1" rIns="68575" wrap="square" tIns="34275">
            <a:normAutofit lnSpcReduction="10000"/>
          </a:bodyPr>
          <a:lstStyle/>
          <a:p>
            <a:pPr indent="-254000" lvl="0" marL="254000" rtl="0" algn="l">
              <a:lnSpc>
                <a:spcPct val="115000"/>
              </a:lnSpc>
              <a:spcBef>
                <a:spcPts val="0"/>
              </a:spcBef>
              <a:spcAft>
                <a:spcPts val="0"/>
              </a:spcAft>
              <a:buClr>
                <a:srgbClr val="DD0111"/>
              </a:buClr>
              <a:buSzPts val="2100"/>
              <a:buFont typeface="Corsiva"/>
              <a:buChar char="●"/>
            </a:pPr>
            <a:r>
              <a:rPr lang="en" sz="2100">
                <a:solidFill>
                  <a:srgbClr val="DD0111"/>
                </a:solidFill>
                <a:latin typeface="Corsiva"/>
                <a:ea typeface="Corsiva"/>
                <a:cs typeface="Corsiva"/>
                <a:sym typeface="Corsiva"/>
              </a:rPr>
              <a:t>Alg.:</a:t>
            </a:r>
            <a:r>
              <a:rPr lang="en" sz="2100"/>
              <a:t> </a:t>
            </a:r>
            <a:r>
              <a:rPr lang="en" sz="2100">
                <a:solidFill>
                  <a:srgbClr val="434343"/>
                </a:solidFill>
                <a:latin typeface="Arial"/>
                <a:ea typeface="Arial"/>
                <a:cs typeface="Arial"/>
                <a:sym typeface="Arial"/>
              </a:rPr>
              <a:t>MIN (a[1], …, a[n])</a:t>
            </a:r>
            <a:endParaRPr sz="21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m ← a[1];			</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for i ← 2 to n			</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if a[i] &lt; m 			</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Arial"/>
              <a:buNone/>
            </a:pPr>
            <a:r>
              <a:rPr lang="en" sz="1800">
                <a:solidFill>
                  <a:srgbClr val="434343"/>
                </a:solidFill>
                <a:latin typeface="Arial"/>
                <a:ea typeface="Arial"/>
                <a:cs typeface="Arial"/>
                <a:sym typeface="Arial"/>
              </a:rPr>
              <a:t>			then m ← a[i];</a:t>
            </a:r>
            <a:r>
              <a:rPr lang="en" sz="1500">
                <a:solidFill>
                  <a:srgbClr val="434343"/>
                </a:solidFill>
                <a:latin typeface="Corsiva"/>
                <a:ea typeface="Corsiva"/>
                <a:cs typeface="Corsiva"/>
                <a:sym typeface="Corsiva"/>
              </a:rPr>
              <a:t>		</a:t>
            </a:r>
            <a:endParaRPr>
              <a:solidFill>
                <a:srgbClr val="434343"/>
              </a:solidFill>
            </a:endParaRPr>
          </a:p>
          <a:p>
            <a:pPr indent="-254000" lvl="0" marL="254000" rtl="0" algn="l">
              <a:lnSpc>
                <a:spcPct val="115000"/>
              </a:lnSpc>
              <a:spcBef>
                <a:spcPts val="400"/>
              </a:spcBef>
              <a:spcAft>
                <a:spcPts val="0"/>
              </a:spcAft>
              <a:buClr>
                <a:srgbClr val="434343"/>
              </a:buClr>
              <a:buSzPts val="1800"/>
              <a:buFont typeface="Arial"/>
              <a:buChar char="●"/>
            </a:pPr>
            <a:r>
              <a:rPr b="1" lang="en" sz="1800">
                <a:solidFill>
                  <a:srgbClr val="434343"/>
                </a:solidFill>
              </a:rPr>
              <a:t>Running time</a:t>
            </a:r>
            <a:r>
              <a:rPr lang="en" sz="1800">
                <a:solidFill>
                  <a:srgbClr val="434343"/>
                </a:solidFill>
              </a:rPr>
              <a:t>: </a:t>
            </a:r>
            <a:endParaRPr>
              <a:solidFill>
                <a:srgbClr val="434343"/>
              </a:solidFill>
            </a:endParaRPr>
          </a:p>
          <a:p>
            <a:pPr indent="-234950" lvl="1" marL="558800" rtl="0" algn="l">
              <a:lnSpc>
                <a:spcPct val="115000"/>
              </a:lnSpc>
              <a:spcBef>
                <a:spcPts val="400"/>
              </a:spcBef>
              <a:spcAft>
                <a:spcPts val="0"/>
              </a:spcAft>
              <a:buClr>
                <a:srgbClr val="434343"/>
              </a:buClr>
              <a:buSzPts val="2100"/>
              <a:buFont typeface="Arial"/>
              <a:buChar char="○"/>
            </a:pPr>
            <a:r>
              <a:rPr lang="en" sz="1700">
                <a:solidFill>
                  <a:srgbClr val="434343"/>
                </a:solidFill>
              </a:rPr>
              <a:t>the number of primitive operations (steps) executed before termination</a:t>
            </a:r>
            <a:endParaRPr sz="1700">
              <a:solidFill>
                <a:srgbClr val="434343"/>
              </a:solidFill>
            </a:endParaRPr>
          </a:p>
          <a:p>
            <a:pPr indent="-215900" lvl="1" marL="558800" rtl="0" algn="l">
              <a:lnSpc>
                <a:spcPct val="115000"/>
              </a:lnSpc>
              <a:spcBef>
                <a:spcPts val="300"/>
              </a:spcBef>
              <a:spcAft>
                <a:spcPts val="0"/>
              </a:spcAft>
              <a:buClr>
                <a:schemeClr val="dk1"/>
              </a:buClr>
              <a:buSzPts val="1500"/>
              <a:buFont typeface="Corsiva"/>
              <a:buNone/>
            </a:pPr>
            <a:r>
              <a:rPr lang="en" sz="1800">
                <a:solidFill>
                  <a:srgbClr val="434343"/>
                </a:solidFill>
                <a:latin typeface="Corsiva"/>
                <a:ea typeface="Corsiva"/>
                <a:cs typeface="Corsiva"/>
                <a:sym typeface="Corsiva"/>
              </a:rPr>
              <a:t>T(n)  =1</a:t>
            </a:r>
            <a:r>
              <a:rPr lang="en" sz="1800">
                <a:solidFill>
                  <a:srgbClr val="434343"/>
                </a:solidFill>
              </a:rPr>
              <a:t> [first step] + </a:t>
            </a:r>
            <a:r>
              <a:rPr lang="en" sz="1800">
                <a:solidFill>
                  <a:srgbClr val="434343"/>
                </a:solidFill>
                <a:latin typeface="Corsiva"/>
                <a:ea typeface="Corsiva"/>
                <a:cs typeface="Corsiva"/>
                <a:sym typeface="Corsiva"/>
              </a:rPr>
              <a:t>(n) </a:t>
            </a:r>
            <a:r>
              <a:rPr lang="en" sz="1800">
                <a:solidFill>
                  <a:srgbClr val="434343"/>
                </a:solidFill>
              </a:rPr>
              <a:t>[for loop] + </a:t>
            </a:r>
            <a:r>
              <a:rPr lang="en" sz="1800">
                <a:solidFill>
                  <a:srgbClr val="434343"/>
                </a:solidFill>
                <a:latin typeface="Corsiva"/>
                <a:ea typeface="Corsiva"/>
                <a:cs typeface="Corsiva"/>
                <a:sym typeface="Corsiva"/>
              </a:rPr>
              <a:t>(n-1)</a:t>
            </a:r>
            <a:r>
              <a:rPr lang="en" sz="1800">
                <a:solidFill>
                  <a:srgbClr val="434343"/>
                </a:solidFill>
              </a:rPr>
              <a:t> [if condition] + </a:t>
            </a:r>
            <a:r>
              <a:rPr lang="en" sz="1800">
                <a:solidFill>
                  <a:srgbClr val="434343"/>
                </a:solidFill>
                <a:latin typeface="Corsiva"/>
                <a:ea typeface="Corsiva"/>
                <a:cs typeface="Corsiva"/>
                <a:sym typeface="Corsiva"/>
              </a:rPr>
              <a:t>(n-1)</a:t>
            </a:r>
            <a:r>
              <a:rPr lang="en" sz="1800">
                <a:solidFill>
                  <a:srgbClr val="434343"/>
                </a:solidFill>
              </a:rPr>
              <a:t> [the assignment in then] = </a:t>
            </a:r>
            <a:r>
              <a:rPr lang="en" sz="1800">
                <a:solidFill>
                  <a:srgbClr val="434343"/>
                </a:solidFill>
                <a:latin typeface="Corsiva"/>
                <a:ea typeface="Corsiva"/>
                <a:cs typeface="Corsiva"/>
                <a:sym typeface="Corsiva"/>
              </a:rPr>
              <a:t>3n - 1</a:t>
            </a:r>
            <a:endParaRPr sz="1700">
              <a:solidFill>
                <a:srgbClr val="434343"/>
              </a:solidFill>
            </a:endParaRPr>
          </a:p>
          <a:p>
            <a:pPr indent="-254000" lvl="0" marL="254000" rtl="0" algn="l">
              <a:lnSpc>
                <a:spcPct val="115000"/>
              </a:lnSpc>
              <a:spcBef>
                <a:spcPts val="400"/>
              </a:spcBef>
              <a:spcAft>
                <a:spcPts val="0"/>
              </a:spcAft>
              <a:buClr>
                <a:srgbClr val="434343"/>
              </a:buClr>
              <a:buSzPts val="2100"/>
              <a:buFont typeface="Arial"/>
              <a:buChar char="●"/>
            </a:pPr>
            <a:r>
              <a:rPr lang="en" sz="2100">
                <a:solidFill>
                  <a:srgbClr val="434343"/>
                </a:solidFill>
              </a:rPr>
              <a:t>Order (rate) of growth: </a:t>
            </a:r>
            <a:endParaRPr sz="2100">
              <a:solidFill>
                <a:srgbClr val="434343"/>
              </a:solidFill>
            </a:endParaRPr>
          </a:p>
          <a:p>
            <a:pPr indent="-228600" lvl="1" marL="558800" rtl="0" algn="l">
              <a:lnSpc>
                <a:spcPct val="115000"/>
              </a:lnSpc>
              <a:spcBef>
                <a:spcPts val="300"/>
              </a:spcBef>
              <a:spcAft>
                <a:spcPts val="0"/>
              </a:spcAft>
              <a:buClr>
                <a:srgbClr val="434343"/>
              </a:buClr>
              <a:buSzPts val="1800"/>
              <a:buFont typeface="Arial"/>
              <a:buChar char="○"/>
            </a:pPr>
            <a:r>
              <a:rPr lang="en" sz="1800">
                <a:solidFill>
                  <a:srgbClr val="434343"/>
                </a:solidFill>
              </a:rPr>
              <a:t>The leading term of the formula</a:t>
            </a:r>
            <a:endParaRPr sz="1700">
              <a:solidFill>
                <a:srgbClr val="434343"/>
              </a:solidFill>
            </a:endParaRPr>
          </a:p>
          <a:p>
            <a:pPr indent="-228600" lvl="1" marL="558800" rtl="0" algn="l">
              <a:lnSpc>
                <a:spcPct val="115000"/>
              </a:lnSpc>
              <a:spcBef>
                <a:spcPts val="300"/>
              </a:spcBef>
              <a:spcAft>
                <a:spcPts val="0"/>
              </a:spcAft>
              <a:buClr>
                <a:srgbClr val="434343"/>
              </a:buClr>
              <a:buSzPts val="1800"/>
              <a:buFont typeface="Arial"/>
              <a:buChar char="○"/>
            </a:pPr>
            <a:r>
              <a:rPr lang="en" sz="1800">
                <a:solidFill>
                  <a:srgbClr val="434343"/>
                </a:solidFill>
              </a:rPr>
              <a:t>Expresses the asymptotic behavior of the algorithm</a:t>
            </a:r>
            <a:endParaRPr sz="1700">
              <a:solidFill>
                <a:srgbClr val="434343"/>
              </a:solidFill>
            </a:endParaRPr>
          </a:p>
        </p:txBody>
      </p:sp>
      <p:sp>
        <p:nvSpPr>
          <p:cNvPr id="135" name="Google Shape;135;p8"/>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9"/>
          <p:cNvSpPr txBox="1"/>
          <p:nvPr>
            <p:ph type="title"/>
          </p:nvPr>
        </p:nvSpPr>
        <p:spPr>
          <a:xfrm>
            <a:off x="341313" y="75010"/>
            <a:ext cx="8229600" cy="680100"/>
          </a:xfrm>
          <a:prstGeom prst="rect">
            <a:avLst/>
          </a:prstGeom>
          <a:noFill/>
          <a:ln>
            <a:noFill/>
          </a:ln>
        </p:spPr>
        <p:txBody>
          <a:bodyPr anchorCtr="0" anchor="ctr" bIns="34275" lIns="68575" spcFirstLastPara="1" rIns="68575" wrap="square" tIns="34275">
            <a:normAutofit/>
          </a:bodyPr>
          <a:lstStyle/>
          <a:p>
            <a:pPr indent="0" lvl="0" marL="0" rtl="0" algn="ctr">
              <a:lnSpc>
                <a:spcPct val="100000"/>
              </a:lnSpc>
              <a:spcBef>
                <a:spcPts val="0"/>
              </a:spcBef>
              <a:spcAft>
                <a:spcPts val="0"/>
              </a:spcAft>
              <a:buSzPts val="3000"/>
              <a:buNone/>
            </a:pPr>
            <a:r>
              <a:rPr lang="en"/>
              <a:t>Typical Running Time Functions</a:t>
            </a:r>
            <a:endParaRPr/>
          </a:p>
        </p:txBody>
      </p:sp>
      <p:sp>
        <p:nvSpPr>
          <p:cNvPr id="141" name="Google Shape;141;p9"/>
          <p:cNvSpPr txBox="1"/>
          <p:nvPr>
            <p:ph idx="1" type="body"/>
          </p:nvPr>
        </p:nvSpPr>
        <p:spPr>
          <a:xfrm>
            <a:off x="350838" y="910829"/>
            <a:ext cx="8229600" cy="3807600"/>
          </a:xfrm>
          <a:prstGeom prst="rect">
            <a:avLst/>
          </a:prstGeom>
          <a:noFill/>
          <a:ln>
            <a:noFill/>
          </a:ln>
        </p:spPr>
        <p:txBody>
          <a:bodyPr anchorCtr="0" anchor="t" bIns="34275" lIns="68575" spcFirstLastPara="1" rIns="68575" wrap="square" tIns="34275">
            <a:normAutofit/>
          </a:bodyPr>
          <a:lstStyle/>
          <a:p>
            <a:pPr indent="-254000" lvl="0" marL="254000" rtl="0" algn="l">
              <a:lnSpc>
                <a:spcPct val="130000"/>
              </a:lnSpc>
              <a:spcBef>
                <a:spcPts val="0"/>
              </a:spcBef>
              <a:spcAft>
                <a:spcPts val="0"/>
              </a:spcAft>
              <a:buClr>
                <a:srgbClr val="434343"/>
              </a:buClr>
              <a:buSzPts val="1800"/>
              <a:buFont typeface="Arial"/>
              <a:buChar char="●"/>
            </a:pPr>
            <a:r>
              <a:rPr lang="en" sz="1800">
                <a:solidFill>
                  <a:srgbClr val="434343"/>
                </a:solidFill>
                <a:latin typeface="Arial"/>
                <a:ea typeface="Arial"/>
                <a:cs typeface="Arial"/>
                <a:sym typeface="Arial"/>
              </a:rPr>
              <a:t>1 (constant running time): </a:t>
            </a:r>
            <a:endParaRPr>
              <a:solidFill>
                <a:srgbClr val="434343"/>
              </a:solidFil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Instructions are executed once or a few times</a:t>
            </a:r>
            <a:endParaRPr>
              <a:solidFill>
                <a:srgbClr val="434343"/>
              </a:solidFill>
            </a:endParaRPr>
          </a:p>
          <a:p>
            <a:pPr indent="-254000" lvl="0" marL="254000" rtl="0" algn="l">
              <a:lnSpc>
                <a:spcPct val="13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logN (logarithmic)</a:t>
            </a:r>
            <a:endParaRPr>
              <a:solidFill>
                <a:srgbClr val="434343"/>
              </a:solidFil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A big problem is solved by cutting the original problem in smaller sizes, by a constant fraction at each step</a:t>
            </a:r>
            <a:endParaRPr>
              <a:solidFill>
                <a:srgbClr val="434343"/>
              </a:solidFill>
            </a:endParaRPr>
          </a:p>
          <a:p>
            <a:pPr indent="-254000" lvl="0" marL="254000" rtl="0" algn="l">
              <a:lnSpc>
                <a:spcPct val="13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 (linear)</a:t>
            </a:r>
            <a:endParaRPr>
              <a:solidFill>
                <a:srgbClr val="434343"/>
              </a:solidFil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A small amount of processing is done on each input element</a:t>
            </a:r>
            <a:endParaRPr>
              <a:solidFill>
                <a:srgbClr val="434343"/>
              </a:solidFill>
            </a:endParaRPr>
          </a:p>
          <a:p>
            <a:pPr indent="-254000" lvl="0" marL="254000" rtl="0" algn="l">
              <a:lnSpc>
                <a:spcPct val="130000"/>
              </a:lnSpc>
              <a:spcBef>
                <a:spcPts val="400"/>
              </a:spcBef>
              <a:spcAft>
                <a:spcPts val="0"/>
              </a:spcAft>
              <a:buClr>
                <a:srgbClr val="434343"/>
              </a:buClr>
              <a:buSzPts val="1800"/>
              <a:buFont typeface="Arial"/>
              <a:buChar char="●"/>
            </a:pPr>
            <a:r>
              <a:rPr lang="en" sz="1800">
                <a:solidFill>
                  <a:srgbClr val="434343"/>
                </a:solidFill>
                <a:latin typeface="Arial"/>
                <a:ea typeface="Arial"/>
                <a:cs typeface="Arial"/>
                <a:sym typeface="Arial"/>
              </a:rPr>
              <a:t>N logN</a:t>
            </a:r>
            <a:endParaRPr sz="1800">
              <a:solidFill>
                <a:srgbClr val="434343"/>
              </a:solidFill>
              <a:latin typeface="Arial"/>
              <a:ea typeface="Arial"/>
              <a:cs typeface="Arial"/>
              <a:sym typeface="Arial"/>
            </a:endParaRPr>
          </a:p>
          <a:p>
            <a:pPr indent="-209550" lvl="1" marL="558800" rtl="0" algn="l">
              <a:lnSpc>
                <a:spcPct val="130000"/>
              </a:lnSpc>
              <a:spcBef>
                <a:spcPts val="300"/>
              </a:spcBef>
              <a:spcAft>
                <a:spcPts val="0"/>
              </a:spcAft>
              <a:buClr>
                <a:srgbClr val="434343"/>
              </a:buClr>
              <a:buSzPts val="1500"/>
              <a:buFont typeface="Arial"/>
              <a:buChar char="○"/>
            </a:pPr>
            <a:r>
              <a:rPr lang="en" sz="1500">
                <a:solidFill>
                  <a:srgbClr val="434343"/>
                </a:solidFill>
                <a:latin typeface="Arial"/>
                <a:ea typeface="Arial"/>
                <a:cs typeface="Arial"/>
                <a:sym typeface="Arial"/>
              </a:rPr>
              <a:t>A problem is solved by dividing it into smaller problems, solving them independently and combining the solution</a:t>
            </a:r>
            <a:endParaRPr>
              <a:solidFill>
                <a:srgbClr val="434343"/>
              </a:solidFill>
            </a:endParaRPr>
          </a:p>
        </p:txBody>
      </p:sp>
      <p:sp>
        <p:nvSpPr>
          <p:cNvPr id="142" name="Google Shape;142;p9"/>
          <p:cNvSpPr txBox="1"/>
          <p:nvPr>
            <p:ph idx="12" type="sldNum"/>
          </p:nvPr>
        </p:nvSpPr>
        <p:spPr>
          <a:xfrm>
            <a:off x="6553200" y="4798219"/>
            <a:ext cx="2133600" cy="2430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