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Lo+8qr3iNvTN9XER6Andwxi0v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BCF622-AB5B-4503-ABD0-4E312393C312}">
  <a:tblStyle styleId="{D8BCF622-AB5B-4503-ABD0-4E312393C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fa3d2f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2fa3d2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4eab454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24eab45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Dynamic Programming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0-1 Knapsack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US"/>
              <a:t>Find the items:</a:t>
            </a:r>
            <a:endParaRPr b="1"/>
          </a:p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graphicFrame>
        <p:nvGraphicFramePr>
          <p:cNvPr id="141" name="Google Shape;141;p16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{D8BCF622-AB5B-4503-ABD0-4E312393C312}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</a:t>
                      </a:r>
                      <a:r>
                        <a:rPr baseline="-25000"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r>
                        <a:rPr baseline="-25000" lang="en-US" sz="1400" u="none" cap="none" strike="noStrike"/>
                        <a:t>i</a:t>
                      </a:r>
                      <a:endParaRPr baseline="-25000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16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5777400" y="379825"/>
            <a:ext cx="32244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Starting from the answer cell, check the upper cell.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If the values are same, then don’t select the item, otherwise select that.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Now, find out the remaining profit in the upper row.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4841400" y="3137425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100975" y="3083425"/>
            <a:ext cx="10518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Not same, So select this.</a:t>
            </a:r>
            <a:endParaRPr b="0" i="0" sz="12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Remaining Profit: 6 - 4 = 2.</a:t>
            </a:r>
            <a:endParaRPr b="0" i="0" sz="12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18938" y="3270163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{ 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514900" y="3020125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 = 8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{3, 4, 5, 6}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{2, 3, 4, 1}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US"/>
              <a:t>Now Find the items:</a:t>
            </a:r>
            <a:endParaRPr b="1"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{D8BCF622-AB5B-4503-ABD0-4E312393C312}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</a:t>
                      </a:r>
                      <a:r>
                        <a:rPr baseline="-25000"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r>
                        <a:rPr baseline="-25000" lang="en-US" sz="1400" u="none" cap="none" strike="noStrike"/>
                        <a:t>i</a:t>
                      </a:r>
                      <a:endParaRPr baseline="-25000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7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5911125" y="131150"/>
            <a:ext cx="30906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Starting from the answer cell, check the upper cell.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If the values are same, then don’t select the item, otherwise select that.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Now, find out the remaining profit in the upper row.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963750" y="2718025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100975" y="3083425"/>
            <a:ext cx="1051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Same, So don’t select this</a:t>
            </a:r>
            <a:endParaRPr b="0" i="0" sz="12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18938" y="3270163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{ 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0}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999400" y="290017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650525" y="3003332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 = 8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{3, 4, </a:t>
            </a:r>
            <a:r>
              <a:rPr b="1" lang="en-US" sz="1600">
                <a:solidFill>
                  <a:schemeClr val="dk2"/>
                </a:solidFill>
              </a:rPr>
              <a:t>5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chemeClr val="dk2"/>
                </a:solidFill>
              </a:rPr>
              <a:t>6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{2, 3, </a:t>
            </a:r>
            <a:r>
              <a:rPr b="1" lang="en-US" sz="1600">
                <a:solidFill>
                  <a:schemeClr val="dk2"/>
                </a:solidFill>
              </a:rPr>
              <a:t>4, 1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US"/>
              <a:t>Now Find the items:</a:t>
            </a:r>
            <a:endParaRPr b="1"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{D8BCF622-AB5B-4503-ABD0-4E312393C312}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</a:t>
                      </a:r>
                      <a:r>
                        <a:rPr baseline="-25000"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r>
                        <a:rPr baseline="-25000" lang="en-US" sz="1400" u="none" cap="none" strike="noStrike"/>
                        <a:t>i</a:t>
                      </a:r>
                      <a:endParaRPr baseline="-25000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8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911125" y="108525"/>
            <a:ext cx="3090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Starting from the answer cell, check the upper cell.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If the values are same, then don’t select the item, otherwise select that.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Now, find out the remaining profit in the upper row.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2963750" y="2286450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100975" y="3083425"/>
            <a:ext cx="12024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Not same, So select this.</a:t>
            </a:r>
            <a:endParaRPr b="0" i="0" sz="12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Remaining Profit: 2-2 = 0.</a:t>
            </a:r>
            <a:endParaRPr b="0" i="0" sz="12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Reached 0th row.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618938" y="3270163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18938" y="2582400"/>
            <a:ext cx="338725" cy="276325"/>
          </a:xfrm>
          <a:custGeom>
            <a:rect b="b" l="l" r="r" t="t"/>
            <a:pathLst>
              <a:path extrusionOk="0" h="11053" w="13549">
                <a:moveTo>
                  <a:pt x="0" y="6418"/>
                </a:moveTo>
                <a:cubicBezTo>
                  <a:pt x="2612" y="6792"/>
                  <a:pt x="3779" y="11053"/>
                  <a:pt x="6418" y="11053"/>
                </a:cubicBezTo>
                <a:cubicBezTo>
                  <a:pt x="7907" y="11053"/>
                  <a:pt x="7732" y="8370"/>
                  <a:pt x="8558" y="7131"/>
                </a:cubicBezTo>
                <a:cubicBezTo>
                  <a:pt x="10167" y="4717"/>
                  <a:pt x="12253" y="2596"/>
                  <a:pt x="13549" y="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600075" y="3038432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 = 8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{3, 4, </a:t>
            </a:r>
            <a:r>
              <a:rPr b="1" lang="en-US" sz="1600">
                <a:solidFill>
                  <a:schemeClr val="dk2"/>
                </a:solidFill>
              </a:rPr>
              <a:t>5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chemeClr val="dk2"/>
                </a:solidFill>
              </a:rPr>
              <a:t>6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{2, 3, </a:t>
            </a:r>
            <a:r>
              <a:rPr b="1" lang="en-US" sz="1600">
                <a:solidFill>
                  <a:schemeClr val="dk2"/>
                </a:solidFill>
              </a:rPr>
              <a:t>4, 1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Given,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W, total weight capacity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List of the weights of some items, w</a:t>
            </a:r>
            <a:r>
              <a:rPr baseline="-25000" lang="en-US"/>
              <a:t>i</a:t>
            </a:r>
            <a:endParaRPr baseline="-25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List of the values or prices of those items, v</a:t>
            </a:r>
            <a:r>
              <a:rPr baseline="-25000" lang="en-US"/>
              <a:t>i </a:t>
            </a:r>
            <a:r>
              <a:rPr lang="en-US"/>
              <a:t>or p</a:t>
            </a:r>
            <a:r>
              <a:rPr baseline="-25000" lang="en-US"/>
              <a:t>i</a:t>
            </a:r>
            <a:endParaRPr baseline="-2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Objective:</a:t>
            </a:r>
            <a:r>
              <a:rPr lang="en-US"/>
              <a:t> pick some items such as the capacity does not exceed and also the value is maximized.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 = 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</a:t>
            </a:r>
            <a:r>
              <a:rPr b="1" baseline="-25000" lang="en-US"/>
              <a:t>i</a:t>
            </a:r>
            <a:r>
              <a:rPr b="1" lang="en-US"/>
              <a:t> = {3, 4, 5, 6}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p</a:t>
            </a:r>
            <a:r>
              <a:rPr b="1" baseline="-25000" lang="en-US"/>
              <a:t>i</a:t>
            </a:r>
            <a:r>
              <a:rPr b="1" lang="en-US"/>
              <a:t> = {2, 3, 4, 1}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/>
              <a:t>n = 4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-US"/>
              <a:t>Solution 1: </a:t>
            </a:r>
            <a:r>
              <a:rPr lang="en-US"/>
              <a:t>Brute Force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/>
              <a:t>Brute Force Solution: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If we choose a item we put 1 and otherwise 0.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So, the solutions can be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{1, 0, 0, 1}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{0, 1, 1, 0}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2</a:t>
            </a:r>
            <a:r>
              <a:rPr baseline="30000" lang="en-US" sz="1600"/>
              <a:t>n</a:t>
            </a:r>
            <a:r>
              <a:rPr lang="en-US" sz="1600"/>
              <a:t> = 2</a:t>
            </a:r>
            <a:r>
              <a:rPr baseline="30000" lang="en-US" sz="1600"/>
              <a:t>4</a:t>
            </a:r>
            <a:r>
              <a:rPr lang="en-US" sz="1600"/>
              <a:t> = 16 possible solutions</a:t>
            </a:r>
            <a:endParaRPr sz="1600"/>
          </a:p>
        </p:txBody>
      </p:sp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6223100" y="1276725"/>
            <a:ext cx="2406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W = 8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w</a:t>
            </a:r>
            <a:r>
              <a:rPr b="1" baseline="-25000" lang="en-US" sz="1800">
                <a:solidFill>
                  <a:schemeClr val="dk2"/>
                </a:solidFill>
              </a:rPr>
              <a:t>i</a:t>
            </a:r>
            <a:r>
              <a:rPr b="1" lang="en-US" sz="1800">
                <a:solidFill>
                  <a:schemeClr val="dk2"/>
                </a:solidFill>
              </a:rPr>
              <a:t> = {3, 4, 5, 6}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p</a:t>
            </a:r>
            <a:r>
              <a:rPr b="1" baseline="-25000" lang="en-US" sz="1800">
                <a:solidFill>
                  <a:schemeClr val="dk2"/>
                </a:solidFill>
              </a:rPr>
              <a:t>i</a:t>
            </a:r>
            <a:r>
              <a:rPr b="1" lang="en-US" sz="1800">
                <a:solidFill>
                  <a:schemeClr val="dk2"/>
                </a:solidFill>
              </a:rPr>
              <a:t> = {2, 3, 4, 1}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n = 4</a:t>
            </a:r>
            <a:endParaRPr b="1"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699" y="8557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677190"/>
            <a:ext cx="5407833" cy="41408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/>
          <p:nvPr/>
        </p:nvSpPr>
        <p:spPr>
          <a:xfrm>
            <a:off x="3342289" y="3108960"/>
            <a:ext cx="5082900" cy="258600"/>
          </a:xfrm>
          <a:prstGeom prst="rect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take i-th item as its weight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exceeds capacity wt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2495317" y="3982970"/>
            <a:ext cx="1581900" cy="612300"/>
          </a:xfrm>
          <a:prstGeom prst="rect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after taking the i-th 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4182511" y="3983558"/>
            <a:ext cx="1581900" cy="612300"/>
          </a:xfrm>
          <a:prstGeom prst="rect">
            <a:avLst/>
          </a:prstGeom>
          <a:noFill/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without taking the i-th 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rot="-5400000">
            <a:off x="3192749" y="3073162"/>
            <a:ext cx="258600" cy="1510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 rot="-5400000">
            <a:off x="4442685" y="3409513"/>
            <a:ext cx="258600" cy="80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Dynamic Programming Solution: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Formula for filling up a cell: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Suppose the cell is M[i, wt]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	              0  		if i = 0 or wt =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en-US"/>
              <a:t>M[i, wt] =       M[i-1, wt]	if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&gt; wt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	               max (v[i] + M[i-1, wt - w[i]], M[i-1, wt]) otherwise </a:t>
            </a:r>
            <a:endParaRPr/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6213175" y="1221250"/>
            <a:ext cx="2184900" cy="187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W = 8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w</a:t>
            </a:r>
            <a:r>
              <a:rPr b="1" baseline="-25000" lang="en-US" sz="1800">
                <a:solidFill>
                  <a:schemeClr val="dk2"/>
                </a:solidFill>
              </a:rPr>
              <a:t>i</a:t>
            </a:r>
            <a:r>
              <a:rPr b="1" lang="en-US" sz="1800">
                <a:solidFill>
                  <a:schemeClr val="dk2"/>
                </a:solidFill>
              </a:rPr>
              <a:t> = {3, 4, 5, 6}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p</a:t>
            </a:r>
            <a:r>
              <a:rPr b="1" baseline="-25000" lang="en-US" sz="1800">
                <a:solidFill>
                  <a:schemeClr val="dk2"/>
                </a:solidFill>
              </a:rPr>
              <a:t>i</a:t>
            </a:r>
            <a:r>
              <a:rPr b="1" lang="en-US" sz="1800">
                <a:solidFill>
                  <a:schemeClr val="dk2"/>
                </a:solidFill>
              </a:rPr>
              <a:t> = {2, 3, 4, 1}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n = 4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387366" y="2571750"/>
            <a:ext cx="252248" cy="167232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US"/>
              <a:t>Fill the tables:</a:t>
            </a:r>
            <a:endParaRPr b="1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{D8BCF622-AB5B-4503-ABD0-4E312393C312}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</a:t>
                      </a:r>
                      <a:r>
                        <a:rPr baseline="-25000"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r>
                        <a:rPr baseline="-25000" lang="en-US" sz="1400" u="none" cap="none" strike="noStrike"/>
                        <a:t>i</a:t>
                      </a:r>
                      <a:endParaRPr baseline="-25000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5741750" y="1232150"/>
            <a:ext cx="3090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430700" y="3671957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 = 8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{3, 4, </a:t>
            </a:r>
            <a:r>
              <a:rPr b="1" lang="en-US" sz="1600">
                <a:solidFill>
                  <a:schemeClr val="dk2"/>
                </a:solidFill>
              </a:rPr>
              <a:t>5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chemeClr val="dk2"/>
                </a:solidFill>
              </a:rPr>
              <a:t>6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{2, 3, </a:t>
            </a:r>
            <a:r>
              <a:rPr b="1" lang="en-US" sz="1600">
                <a:solidFill>
                  <a:schemeClr val="dk2"/>
                </a:solidFill>
              </a:rPr>
              <a:t>4, 1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 rot="5400000">
            <a:off x="3185134" y="-200450"/>
            <a:ext cx="416100" cy="3408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235525" y="927275"/>
            <a:ext cx="57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wt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flipH="1" rot="10800000">
            <a:off x="1378025" y="4099000"/>
            <a:ext cx="114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1191575" y="4455400"/>
            <a:ext cx="3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2fa3d2f3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US"/>
              <a:t>Fill the tables:</a:t>
            </a:r>
            <a:endParaRPr b="1"/>
          </a:p>
        </p:txBody>
      </p:sp>
      <p:sp>
        <p:nvSpPr>
          <p:cNvPr id="112" name="Google Shape;112;g322fa3d2f3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graphicFrame>
        <p:nvGraphicFramePr>
          <p:cNvPr id="113" name="Google Shape;113;g322fa3d2f35_0_0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{D8BCF622-AB5B-4503-ABD0-4E312393C312}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</a:t>
                      </a:r>
                      <a:r>
                        <a:rPr baseline="-25000"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r>
                        <a:rPr baseline="-25000" lang="en-US" sz="1400" u="none" cap="none" strike="noStrike"/>
                        <a:t>i</a:t>
                      </a:r>
                      <a:endParaRPr baseline="-25000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g322fa3d2f35_0_0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22fa3d2f35_0_0"/>
          <p:cNvSpPr txBox="1"/>
          <p:nvPr/>
        </p:nvSpPr>
        <p:spPr>
          <a:xfrm>
            <a:off x="5741750" y="1232150"/>
            <a:ext cx="3090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22fa3d2f35_0_0"/>
          <p:cNvSpPr txBox="1"/>
          <p:nvPr/>
        </p:nvSpPr>
        <p:spPr>
          <a:xfrm>
            <a:off x="6243575" y="2994257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 = 8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{3, 4, </a:t>
            </a:r>
            <a:r>
              <a:rPr b="1" lang="en-US" sz="1600">
                <a:solidFill>
                  <a:schemeClr val="dk2"/>
                </a:solidFill>
              </a:rPr>
              <a:t>5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chemeClr val="dk2"/>
                </a:solidFill>
              </a:rPr>
              <a:t>6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{2, 3, </a:t>
            </a:r>
            <a:r>
              <a:rPr b="1" lang="en-US" sz="1600">
                <a:solidFill>
                  <a:schemeClr val="dk2"/>
                </a:solidFill>
              </a:rPr>
              <a:t>4, 1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22fa3d2f35_0_0"/>
          <p:cNvSpPr/>
          <p:nvPr/>
        </p:nvSpPr>
        <p:spPr>
          <a:xfrm rot="5400000">
            <a:off x="3185134" y="-200450"/>
            <a:ext cx="416100" cy="3408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22fa3d2f35_0_0"/>
          <p:cNvSpPr txBox="1"/>
          <p:nvPr/>
        </p:nvSpPr>
        <p:spPr>
          <a:xfrm>
            <a:off x="3235525" y="927275"/>
            <a:ext cx="57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wt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9" name="Google Shape;119;g322fa3d2f35_0_0"/>
          <p:cNvCxnSpPr/>
          <p:nvPr/>
        </p:nvCxnSpPr>
        <p:spPr>
          <a:xfrm flipH="1" rot="10800000">
            <a:off x="1378025" y="4099000"/>
            <a:ext cx="114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g322fa3d2f35_0_0"/>
          <p:cNvSpPr txBox="1"/>
          <p:nvPr/>
        </p:nvSpPr>
        <p:spPr>
          <a:xfrm>
            <a:off x="1191575" y="4455400"/>
            <a:ext cx="3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24eab4548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US"/>
              <a:t>Find the items:</a:t>
            </a:r>
            <a:endParaRPr b="1"/>
          </a:p>
        </p:txBody>
      </p:sp>
      <p:sp>
        <p:nvSpPr>
          <p:cNvPr id="126" name="Google Shape;126;g3224eab4548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0/1 Knapsack Problem</a:t>
            </a:r>
            <a:endParaRPr/>
          </a:p>
        </p:txBody>
      </p:sp>
      <p:graphicFrame>
        <p:nvGraphicFramePr>
          <p:cNvPr id="127" name="Google Shape;127;g3224eab4548_0_10"/>
          <p:cNvGraphicFramePr/>
          <p:nvPr/>
        </p:nvGraphicFramePr>
        <p:xfrm>
          <a:off x="453300" y="1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{D8BCF622-AB5B-4503-ABD0-4E312393C312}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</a:t>
                      </a:r>
                      <a:r>
                        <a:rPr baseline="-25000" lang="en-US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r>
                        <a:rPr baseline="-25000" lang="en-US" sz="1400" u="none" cap="none" strike="noStrike"/>
                        <a:t>i</a:t>
                      </a:r>
                      <a:endParaRPr baseline="-25000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g3224eab4548_0_10"/>
          <p:cNvSpPr txBox="1"/>
          <p:nvPr/>
        </p:nvSpPr>
        <p:spPr>
          <a:xfrm>
            <a:off x="4324600" y="4170100"/>
            <a:ext cx="1051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224eab4548_0_10"/>
          <p:cNvSpPr txBox="1"/>
          <p:nvPr/>
        </p:nvSpPr>
        <p:spPr>
          <a:xfrm>
            <a:off x="5741750" y="198975"/>
            <a:ext cx="32781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Starting from the answer cell, check the upper cell.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If the values are same, then don’t select the item, otherwise select that.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Now, find out the remaining profit in the upper row.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224eab4548_0_10"/>
          <p:cNvSpPr/>
          <p:nvPr/>
        </p:nvSpPr>
        <p:spPr>
          <a:xfrm>
            <a:off x="4832475" y="3565300"/>
            <a:ext cx="1695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224eab4548_0_10"/>
          <p:cNvSpPr txBox="1"/>
          <p:nvPr/>
        </p:nvSpPr>
        <p:spPr>
          <a:xfrm>
            <a:off x="5047500" y="3520225"/>
            <a:ext cx="1051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Same, So don’t select this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224eab4548_0_10"/>
          <p:cNvSpPr/>
          <p:nvPr/>
        </p:nvSpPr>
        <p:spPr>
          <a:xfrm>
            <a:off x="999400" y="3662425"/>
            <a:ext cx="219600" cy="365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224eab4548_0_10"/>
          <p:cNvSpPr txBox="1"/>
          <p:nvPr/>
        </p:nvSpPr>
        <p:spPr>
          <a:xfrm>
            <a:off x="5777400" y="4423425"/>
            <a:ext cx="301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{ , 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,0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224eab4548_0_10"/>
          <p:cNvSpPr txBox="1"/>
          <p:nvPr/>
        </p:nvSpPr>
        <p:spPr>
          <a:xfrm>
            <a:off x="6243575" y="2994257"/>
            <a:ext cx="17127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 = 8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{3, 4, </a:t>
            </a:r>
            <a:r>
              <a:rPr b="1" lang="en-US" sz="1600">
                <a:solidFill>
                  <a:schemeClr val="dk2"/>
                </a:solidFill>
              </a:rPr>
              <a:t>5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chemeClr val="dk2"/>
                </a:solidFill>
              </a:rPr>
              <a:t>6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{2, 3, </a:t>
            </a:r>
            <a:r>
              <a:rPr b="1" lang="en-US" sz="1600">
                <a:solidFill>
                  <a:schemeClr val="dk2"/>
                </a:solidFill>
              </a:rPr>
              <a:t>4, 1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