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embeddedFontLst>
    <p:embeddedFont>
      <p:font typeface="Proxima Nova"/>
      <p:regular r:id="rId27"/>
      <p:bold r:id="rId28"/>
      <p:italic r:id="rId29"/>
      <p:boldItalic r:id="rId30"/>
    </p:embeddedFont>
    <p:embeddedFont>
      <p:font typeface="Courgette"/>
      <p:regular r:id="rId31"/>
    </p:embeddedFont>
    <p:embeddedFont>
      <p:font typeface="Proxima Nova Semibold"/>
      <p:regular r:id="rId32"/>
      <p:bold r:id="rId33"/>
      <p:boldItalic r:id="rId34"/>
    </p:embeddedFont>
    <p:embeddedFont>
      <p:font typeface="Alfa Slab One"/>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6" roundtripDataSignature="AMtx7miqJvH4Dldqp1bVCVbvQUsLyPns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68A3242-C750-4D9B-8D47-025A2258A974}">
  <a:tblStyle styleId="{968A3242-C750-4D9B-8D47-025A2258A97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ProximaNova-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Courgette-regular.fntdata"/><Relationship Id="rId30" Type="http://schemas.openxmlformats.org/officeDocument/2006/relationships/font" Target="fonts/ProximaNova-boldItalic.fntdata"/><Relationship Id="rId11" Type="http://schemas.openxmlformats.org/officeDocument/2006/relationships/slide" Target="slides/slide4.xml"/><Relationship Id="rId33" Type="http://schemas.openxmlformats.org/officeDocument/2006/relationships/font" Target="fonts/ProximaNovaSemibold-bold.fntdata"/><Relationship Id="rId10" Type="http://schemas.openxmlformats.org/officeDocument/2006/relationships/slide" Target="slides/slide3.xml"/><Relationship Id="rId32" Type="http://schemas.openxmlformats.org/officeDocument/2006/relationships/font" Target="fonts/ProximaNovaSemibold-regular.fntdata"/><Relationship Id="rId13" Type="http://schemas.openxmlformats.org/officeDocument/2006/relationships/slide" Target="slides/slide6.xml"/><Relationship Id="rId35" Type="http://schemas.openxmlformats.org/officeDocument/2006/relationships/font" Target="fonts/AlfaSlabOne-regular.fntdata"/><Relationship Id="rId12" Type="http://schemas.openxmlformats.org/officeDocument/2006/relationships/slide" Target="slides/slide5.xml"/><Relationship Id="rId34" Type="http://schemas.openxmlformats.org/officeDocument/2006/relationships/font" Target="fonts/ProximaNovaSemibold-boldItalic.fntdata"/><Relationship Id="rId15" Type="http://schemas.openxmlformats.org/officeDocument/2006/relationships/slide" Target="slides/slide8.xml"/><Relationship Id="rId14" Type="http://schemas.openxmlformats.org/officeDocument/2006/relationships/slide" Target="slides/slide7.xml"/><Relationship Id="rId36" Type="http://customschemas.google.com/relationships/presentationmetadata" Target="meta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6" name="Google Shape;28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5" name="Google Shape;30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 name="Google Shape;34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5" name="Google Shape;38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5" name="Google Shape;39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4" name="Google Shape;40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1"/>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1"/>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2" name="Google Shape;12;p21"/>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4" name="Google Shape;5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31"/>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7" name="Google Shape;57;p31"/>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8" name="Google Shape;5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9" name="Shape 59"/>
        <p:cNvGrpSpPr/>
        <p:nvPr/>
      </p:nvGrpSpPr>
      <p:grpSpPr>
        <a:xfrm>
          <a:off x="0" y="0"/>
          <a:ext cx="0" cy="0"/>
          <a:chOff x="0" y="0"/>
          <a:chExt cx="0" cy="0"/>
        </a:xfrm>
      </p:grpSpPr>
      <p:sp>
        <p:nvSpPr>
          <p:cNvPr id="60" name="Google Shape;60;p32"/>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1" name="Google Shape;6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2" name="Shape 62"/>
        <p:cNvGrpSpPr/>
        <p:nvPr/>
      </p:nvGrpSpPr>
      <p:grpSpPr>
        <a:xfrm>
          <a:off x="0" y="0"/>
          <a:ext cx="0" cy="0"/>
          <a:chOff x="0" y="0"/>
          <a:chExt cx="0" cy="0"/>
        </a:xfrm>
      </p:grpSpPr>
      <p:sp>
        <p:nvSpPr>
          <p:cNvPr id="63" name="Google Shape;63;p33"/>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4" name="Google Shape;64;p3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5" name="Google Shape;65;p33"/>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66" name="Google Shape;66;p33"/>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7" name="Google Shape;67;p3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68" name="Google Shape;68;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 name="Shape 69"/>
        <p:cNvGrpSpPr/>
        <p:nvPr/>
      </p:nvGrpSpPr>
      <p:grpSpPr>
        <a:xfrm>
          <a:off x="0" y="0"/>
          <a:ext cx="0" cy="0"/>
          <a:chOff x="0" y="0"/>
          <a:chExt cx="0" cy="0"/>
        </a:xfrm>
      </p:grpSpPr>
      <p:sp>
        <p:nvSpPr>
          <p:cNvPr id="70" name="Google Shape;70;p34"/>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71" name="Google Shape;7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2" name="Shape 72"/>
        <p:cNvGrpSpPr/>
        <p:nvPr/>
      </p:nvGrpSpPr>
      <p:grpSpPr>
        <a:xfrm>
          <a:off x="0" y="0"/>
          <a:ext cx="0" cy="0"/>
          <a:chOff x="0" y="0"/>
          <a:chExt cx="0" cy="0"/>
        </a:xfrm>
      </p:grpSpPr>
      <p:sp>
        <p:nvSpPr>
          <p:cNvPr id="73" name="Google Shape;73;p35"/>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74" name="Google Shape;74;p35"/>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75" name="Google Shape;75;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0" name="Shape 80"/>
        <p:cNvGrpSpPr/>
        <p:nvPr/>
      </p:nvGrpSpPr>
      <p:grpSpPr>
        <a:xfrm>
          <a:off x="0" y="0"/>
          <a:ext cx="0" cy="0"/>
          <a:chOff x="0" y="0"/>
          <a:chExt cx="0" cy="0"/>
        </a:xfrm>
      </p:grpSpPr>
      <p:sp>
        <p:nvSpPr>
          <p:cNvPr id="81" name="Google Shape;81;p3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82" name="Google Shape;82;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3" name="Google Shape;83;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4" name="Shape 84"/>
        <p:cNvGrpSpPr/>
        <p:nvPr/>
      </p:nvGrpSpPr>
      <p:grpSpPr>
        <a:xfrm>
          <a:off x="0" y="0"/>
          <a:ext cx="0" cy="0"/>
          <a:chOff x="0" y="0"/>
          <a:chExt cx="0" cy="0"/>
        </a:xfrm>
      </p:grpSpPr>
      <p:sp>
        <p:nvSpPr>
          <p:cNvPr id="85" name="Google Shape;85;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6" name="Google Shape;86;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7" name="Shape 87"/>
        <p:cNvGrpSpPr/>
        <p:nvPr/>
      </p:nvGrpSpPr>
      <p:grpSpPr>
        <a:xfrm>
          <a:off x="0" y="0"/>
          <a:ext cx="0" cy="0"/>
          <a:chOff x="0" y="0"/>
          <a:chExt cx="0" cy="0"/>
        </a:xfrm>
      </p:grpSpPr>
      <p:sp>
        <p:nvSpPr>
          <p:cNvPr id="88" name="Google Shape;88;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9" name="Google Shape;89;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0" name="Google Shape;90;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sp>
        <p:nvSpPr>
          <p:cNvPr id="92" name="Google Shape;92;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3" name="Google Shape;93;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4" name="Google Shape;94;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5" name="Google Shape;9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2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2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 name="Google Shape;17;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8" name="Google Shape;18;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9" name="Google Shape;19;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sp>
        <p:nvSpPr>
          <p:cNvPr id="97" name="Google Shape;97;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8" name="Google Shape;98;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9" name="Shape 99"/>
        <p:cNvGrpSpPr/>
        <p:nvPr/>
      </p:nvGrpSpPr>
      <p:grpSpPr>
        <a:xfrm>
          <a:off x="0" y="0"/>
          <a:ext cx="0" cy="0"/>
          <a:chOff x="0" y="0"/>
          <a:chExt cx="0" cy="0"/>
        </a:xfrm>
      </p:grpSpPr>
      <p:sp>
        <p:nvSpPr>
          <p:cNvPr id="100" name="Google Shape;100;p4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1" name="Google Shape;101;p4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2" name="Google Shape;102;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3" name="Shape 103"/>
        <p:cNvGrpSpPr/>
        <p:nvPr/>
      </p:nvGrpSpPr>
      <p:grpSpPr>
        <a:xfrm>
          <a:off x="0" y="0"/>
          <a:ext cx="0" cy="0"/>
          <a:chOff x="0" y="0"/>
          <a:chExt cx="0" cy="0"/>
        </a:xfrm>
      </p:grpSpPr>
      <p:sp>
        <p:nvSpPr>
          <p:cNvPr id="104" name="Google Shape;104;p4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5" name="Google Shape;105;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6" name="Shape 106"/>
        <p:cNvGrpSpPr/>
        <p:nvPr/>
      </p:nvGrpSpPr>
      <p:grpSpPr>
        <a:xfrm>
          <a:off x="0" y="0"/>
          <a:ext cx="0" cy="0"/>
          <a:chOff x="0" y="0"/>
          <a:chExt cx="0" cy="0"/>
        </a:xfrm>
      </p:grpSpPr>
      <p:sp>
        <p:nvSpPr>
          <p:cNvPr id="107" name="Google Shape;107;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9" name="Google Shape;109;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0" name="Google Shape;110;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11" name="Google Shape;111;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2" name="Shape 112"/>
        <p:cNvGrpSpPr/>
        <p:nvPr/>
      </p:nvGrpSpPr>
      <p:grpSpPr>
        <a:xfrm>
          <a:off x="0" y="0"/>
          <a:ext cx="0" cy="0"/>
          <a:chOff x="0" y="0"/>
          <a:chExt cx="0" cy="0"/>
        </a:xfrm>
      </p:grpSpPr>
      <p:sp>
        <p:nvSpPr>
          <p:cNvPr id="113" name="Google Shape;113;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14" name="Google Shape;114;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5" name="Shape 115"/>
        <p:cNvGrpSpPr/>
        <p:nvPr/>
      </p:nvGrpSpPr>
      <p:grpSpPr>
        <a:xfrm>
          <a:off x="0" y="0"/>
          <a:ext cx="0" cy="0"/>
          <a:chOff x="0" y="0"/>
          <a:chExt cx="0" cy="0"/>
        </a:xfrm>
      </p:grpSpPr>
      <p:sp>
        <p:nvSpPr>
          <p:cNvPr id="116" name="Google Shape;116;p4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17" name="Google Shape;117;p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18" name="Google Shape;118;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9" name="Shape 119"/>
        <p:cNvGrpSpPr/>
        <p:nvPr/>
      </p:nvGrpSpPr>
      <p:grpSpPr>
        <a:xfrm>
          <a:off x="0" y="0"/>
          <a:ext cx="0" cy="0"/>
          <a:chOff x="0" y="0"/>
          <a:chExt cx="0" cy="0"/>
        </a:xfrm>
      </p:grpSpPr>
      <p:sp>
        <p:nvSpPr>
          <p:cNvPr id="120" name="Google Shape;120;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0" name="Shape 20"/>
        <p:cNvGrpSpPr/>
        <p:nvPr/>
      </p:nvGrpSpPr>
      <p:grpSpPr>
        <a:xfrm>
          <a:off x="0" y="0"/>
          <a:ext cx="0" cy="0"/>
          <a:chOff x="0" y="0"/>
          <a:chExt cx="0" cy="0"/>
        </a:xfrm>
      </p:grpSpPr>
      <p:sp>
        <p:nvSpPr>
          <p:cNvPr id="21" name="Google Shape;21;p23"/>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 name="Google Shape;22;p23"/>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3" name="Google Shape;23;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4" name="Google Shape;24;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5" name="Google Shape;25;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2">
    <p:spTree>
      <p:nvGrpSpPr>
        <p:cNvPr id="26" name="Shape 26"/>
        <p:cNvGrpSpPr/>
        <p:nvPr/>
      </p:nvGrpSpPr>
      <p:grpSpPr>
        <a:xfrm>
          <a:off x="0" y="0"/>
          <a:ext cx="0" cy="0"/>
          <a:chOff x="0" y="0"/>
          <a:chExt cx="0" cy="0"/>
        </a:xfrm>
      </p:grpSpPr>
      <p:sp>
        <p:nvSpPr>
          <p:cNvPr id="27" name="Google Shape;27;p24"/>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24"/>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9" name="Google Shape;29;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30" name="Google Shape;30;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31" name="Google Shape;31;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
        <p:nvSpPr>
          <p:cNvPr id="33" name="Google Shape;3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3">
    <p:spTree>
      <p:nvGrpSpPr>
        <p:cNvPr id="34" name="Shape 34"/>
        <p:cNvGrpSpPr/>
        <p:nvPr/>
      </p:nvGrpSpPr>
      <p:grpSpPr>
        <a:xfrm>
          <a:off x="0" y="0"/>
          <a:ext cx="0" cy="0"/>
          <a:chOff x="0" y="0"/>
          <a:chExt cx="0" cy="0"/>
        </a:xfrm>
      </p:grpSpPr>
      <p:sp>
        <p:nvSpPr>
          <p:cNvPr id="35" name="Google Shape;35;p26"/>
          <p:cNvSpPr txBox="1"/>
          <p:nvPr>
            <p:ph type="title"/>
          </p:nvPr>
        </p:nvSpPr>
        <p:spPr>
          <a:xfrm>
            <a:off x="623890"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 name="Google Shape;36;p26"/>
          <p:cNvSpPr txBox="1"/>
          <p:nvPr>
            <p:ph idx="1" type="body"/>
          </p:nvPr>
        </p:nvSpPr>
        <p:spPr>
          <a:xfrm>
            <a:off x="623890" y="3442099"/>
            <a:ext cx="7886700" cy="1125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37" name="Google Shape;37;p26"/>
          <p:cNvSpPr txBox="1"/>
          <p:nvPr>
            <p:ph idx="10" type="dt"/>
          </p:nvPr>
        </p:nvSpPr>
        <p:spPr>
          <a:xfrm>
            <a:off x="628651" y="4767264"/>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38" name="Google Shape;38;p26"/>
          <p:cNvSpPr txBox="1"/>
          <p:nvPr>
            <p:ph idx="11" type="ftr"/>
          </p:nvPr>
        </p:nvSpPr>
        <p:spPr>
          <a:xfrm>
            <a:off x="3028953" y="4767264"/>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39" name="Google Shape;39;p26"/>
          <p:cNvSpPr txBox="1"/>
          <p:nvPr>
            <p:ph idx="12" type="sldNum"/>
          </p:nvPr>
        </p:nvSpPr>
        <p:spPr>
          <a:xfrm>
            <a:off x="6457951" y="4767264"/>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 name="Shape 40"/>
        <p:cNvGrpSpPr/>
        <p:nvPr/>
      </p:nvGrpSpPr>
      <p:grpSpPr>
        <a:xfrm>
          <a:off x="0" y="0"/>
          <a:ext cx="0" cy="0"/>
          <a:chOff x="0" y="0"/>
          <a:chExt cx="0" cy="0"/>
        </a:xfrm>
      </p:grpSpPr>
      <p:sp>
        <p:nvSpPr>
          <p:cNvPr id="41" name="Google Shape;41;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2" name="Google Shape;42;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3" name="Google Shape;4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4" name="Shape 44"/>
        <p:cNvGrpSpPr/>
        <p:nvPr/>
      </p:nvGrpSpPr>
      <p:grpSpPr>
        <a:xfrm>
          <a:off x="0" y="0"/>
          <a:ext cx="0" cy="0"/>
          <a:chOff x="0" y="0"/>
          <a:chExt cx="0" cy="0"/>
        </a:xfrm>
      </p:grpSpPr>
      <p:sp>
        <p:nvSpPr>
          <p:cNvPr id="45" name="Google Shape;45;p28"/>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46" name="Google Shape;4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7" name="Shape 47"/>
        <p:cNvGrpSpPr/>
        <p:nvPr/>
      </p:nvGrpSpPr>
      <p:grpSpPr>
        <a:xfrm>
          <a:off x="0" y="0"/>
          <a:ext cx="0" cy="0"/>
          <a:chOff x="0" y="0"/>
          <a:chExt cx="0" cy="0"/>
        </a:xfrm>
      </p:grpSpPr>
      <p:sp>
        <p:nvSpPr>
          <p:cNvPr id="48" name="Google Shape;48;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9" name="Google Shape;49;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0" name="Google Shape;50;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1" name="Google Shape;5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2" Type="http://schemas.openxmlformats.org/officeDocument/2006/relationships/theme" Target="../theme/theme2.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76" name="Shape 76"/>
        <p:cNvGrpSpPr/>
        <p:nvPr/>
      </p:nvGrpSpPr>
      <p:grpSpPr>
        <a:xfrm>
          <a:off x="0" y="0"/>
          <a:ext cx="0" cy="0"/>
          <a:chOff x="0" y="0"/>
          <a:chExt cx="0" cy="0"/>
        </a:xfrm>
      </p:grpSpPr>
      <p:sp>
        <p:nvSpPr>
          <p:cNvPr id="77" name="Google Shape;77;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8" name="Google Shape;78;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79" name="Google Shape;7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lang="en"/>
              <a:t>Algorithms</a:t>
            </a:r>
            <a:endParaRPr/>
          </a:p>
        </p:txBody>
      </p:sp>
      <p:sp>
        <p:nvSpPr>
          <p:cNvPr id="126" name="Google Shape;126;p1"/>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00000"/>
              </a:lnSpc>
              <a:spcBef>
                <a:spcPts val="0"/>
              </a:spcBef>
              <a:spcAft>
                <a:spcPts val="0"/>
              </a:spcAft>
              <a:buSzPct val="100000"/>
              <a:buNone/>
            </a:pPr>
            <a:r>
              <a:rPr b="1" lang="en">
                <a:solidFill>
                  <a:srgbClr val="5B0F00"/>
                </a:solidFill>
              </a:rPr>
              <a:t>Lecture 2</a:t>
            </a:r>
            <a:endParaRPr b="1">
              <a:solidFill>
                <a:srgbClr val="5B0F00"/>
              </a:solidFill>
            </a:endParaRPr>
          </a:p>
          <a:p>
            <a:pPr indent="0" lvl="0" marL="0" rtl="0" algn="ctr">
              <a:lnSpc>
                <a:spcPct val="100000"/>
              </a:lnSpc>
              <a:spcBef>
                <a:spcPts val="0"/>
              </a:spcBef>
              <a:spcAft>
                <a:spcPts val="0"/>
              </a:spcAft>
              <a:buSzPct val="100000"/>
              <a:buNone/>
            </a:pPr>
            <a:r>
              <a:rPr b="1" lang="en">
                <a:solidFill>
                  <a:srgbClr val="0000FF"/>
                </a:solidFill>
              </a:rPr>
              <a:t>Searching with Divide and Conquer</a:t>
            </a:r>
            <a:endParaRPr b="1">
              <a:solidFill>
                <a:srgbClr val="0000FF"/>
              </a:solidFill>
            </a:endParaRPr>
          </a:p>
        </p:txBody>
      </p:sp>
      <p:sp>
        <p:nvSpPr>
          <p:cNvPr id="127" name="Google Shape;127;p1"/>
          <p:cNvSpPr txBox="1"/>
          <p:nvPr/>
        </p:nvSpPr>
        <p:spPr>
          <a:xfrm>
            <a:off x="1978800" y="3899325"/>
            <a:ext cx="5186400" cy="104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A61C00"/>
                </a:solidFill>
                <a:latin typeface="Proxima Nova"/>
                <a:ea typeface="Proxima Nova"/>
                <a:cs typeface="Proxima Nova"/>
                <a:sym typeface="Proxima Nova"/>
              </a:rPr>
              <a:t>Prantik Paul [PNP]</a:t>
            </a:r>
            <a:endParaRPr b="1" i="0" sz="1700" u="none" cap="none" strike="noStrike">
              <a:solidFill>
                <a:srgbClr val="A61C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A61C00"/>
                </a:solidFill>
                <a:latin typeface="Proxima Nova"/>
                <a:ea typeface="Proxima Nova"/>
                <a:cs typeface="Proxima Nova"/>
                <a:sym typeface="Proxima Nova"/>
              </a:rPr>
              <a:t>Lecturer</a:t>
            </a:r>
            <a:endParaRPr b="1" i="0" sz="1700" u="none" cap="none" strike="noStrike">
              <a:solidFill>
                <a:srgbClr val="A61C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A61C00"/>
                </a:solidFill>
                <a:latin typeface="Proxima Nova"/>
                <a:ea typeface="Proxima Nova"/>
                <a:cs typeface="Proxima Nova"/>
                <a:sym typeface="Proxima Nova"/>
              </a:rPr>
              <a:t>Department of Computer Science and Engineering</a:t>
            </a:r>
            <a:endParaRPr b="1" i="0" sz="1700" u="none" cap="none" strike="noStrike">
              <a:solidFill>
                <a:srgbClr val="A61C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A61C00"/>
                </a:solidFill>
                <a:latin typeface="Proxima Nova"/>
                <a:ea typeface="Proxima Nova"/>
                <a:cs typeface="Proxima Nova"/>
                <a:sym typeface="Proxima Nova"/>
              </a:rPr>
              <a:t>BRAC University </a:t>
            </a:r>
            <a:endParaRPr b="1" i="0" sz="1700" u="none" cap="none" strike="noStrike">
              <a:solidFill>
                <a:srgbClr val="A61C00"/>
              </a:solidFill>
              <a:latin typeface="Proxima Nova"/>
              <a:ea typeface="Proxima Nova"/>
              <a:cs typeface="Proxima Nova"/>
              <a:sym typeface="Proxima Nova"/>
            </a:endParaRPr>
          </a:p>
        </p:txBody>
      </p:sp>
      <p:sp>
        <p:nvSpPr>
          <p:cNvPr id="128" name="Google Shape;12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0"/>
          <p:cNvSpPr txBox="1"/>
          <p:nvPr/>
        </p:nvSpPr>
        <p:spPr>
          <a:xfrm>
            <a:off x="4672143" y="910802"/>
            <a:ext cx="3734400" cy="35325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434343"/>
                </a:solidFill>
                <a:latin typeface="Calibri"/>
                <a:ea typeface="Calibri"/>
                <a:cs typeface="Calibri"/>
                <a:sym typeface="Calibri"/>
              </a:rPr>
              <a:t>boolean binarySearch(A[], </a:t>
            </a:r>
            <a:r>
              <a:rPr b="0" i="0" lang="en" sz="1500" u="none" cap="none" strike="noStrike">
                <a:solidFill>
                  <a:srgbClr val="434343"/>
                </a:solidFill>
                <a:latin typeface="Courgette"/>
                <a:ea typeface="Courgette"/>
                <a:cs typeface="Courgette"/>
                <a:sym typeface="Courgette"/>
              </a:rPr>
              <a:t>l</a:t>
            </a:r>
            <a:r>
              <a:rPr b="0" i="0" lang="en" sz="1500" u="none" cap="none" strike="noStrike">
                <a:solidFill>
                  <a:srgbClr val="434343"/>
                </a:solidFill>
                <a:latin typeface="Calibri"/>
                <a:ea typeface="Calibri"/>
                <a:cs typeface="Calibri"/>
                <a:sym typeface="Calibri"/>
              </a:rPr>
              <a:t> , r, item){</a:t>
            </a:r>
            <a:endParaRPr b="0" i="0" sz="11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434343"/>
                </a:solidFill>
                <a:latin typeface="Calibri"/>
                <a:ea typeface="Calibri"/>
                <a:cs typeface="Calibri"/>
                <a:sym typeface="Calibri"/>
              </a:rPr>
              <a:t>	while (</a:t>
            </a:r>
            <a:r>
              <a:rPr b="0" i="0" lang="en" sz="1500" u="none" cap="none" strike="noStrike">
                <a:solidFill>
                  <a:srgbClr val="434343"/>
                </a:solidFill>
                <a:latin typeface="Courgette"/>
                <a:ea typeface="Courgette"/>
                <a:cs typeface="Courgette"/>
                <a:sym typeface="Courgette"/>
              </a:rPr>
              <a:t>l</a:t>
            </a:r>
            <a:r>
              <a:rPr b="0" i="0" lang="en" sz="1500" u="none" cap="none" strike="noStrike">
                <a:solidFill>
                  <a:srgbClr val="434343"/>
                </a:solidFill>
                <a:latin typeface="Calibri"/>
                <a:ea typeface="Calibri"/>
                <a:cs typeface="Calibri"/>
                <a:sym typeface="Calibri"/>
              </a:rPr>
              <a:t> &lt;=r){</a:t>
            </a:r>
            <a:endParaRPr b="0" i="0" sz="11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434343"/>
                </a:solidFill>
                <a:latin typeface="Calibri"/>
                <a:ea typeface="Calibri"/>
                <a:cs typeface="Calibri"/>
                <a:sym typeface="Calibri"/>
              </a:rPr>
              <a:t>		mid = (</a:t>
            </a:r>
            <a:r>
              <a:rPr b="0" i="0" lang="en" sz="1500" u="none" cap="none" strike="noStrike">
                <a:solidFill>
                  <a:srgbClr val="434343"/>
                </a:solidFill>
                <a:latin typeface="Courgette"/>
                <a:ea typeface="Courgette"/>
                <a:cs typeface="Courgette"/>
                <a:sym typeface="Courgette"/>
              </a:rPr>
              <a:t>l</a:t>
            </a:r>
            <a:r>
              <a:rPr b="0" i="0" lang="en" sz="1500" u="none" cap="none" strike="noStrike">
                <a:solidFill>
                  <a:srgbClr val="434343"/>
                </a:solidFill>
                <a:latin typeface="Calibri"/>
                <a:ea typeface="Calibri"/>
                <a:cs typeface="Calibri"/>
                <a:sym typeface="Calibri"/>
              </a:rPr>
              <a:t> +r)/2;</a:t>
            </a:r>
            <a:endParaRPr b="0" i="0" sz="11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434343"/>
                </a:solidFill>
                <a:latin typeface="Calibri"/>
                <a:ea typeface="Calibri"/>
                <a:cs typeface="Calibri"/>
                <a:sym typeface="Calibri"/>
              </a:rPr>
              <a:t>		if (A[mid]==item){</a:t>
            </a:r>
            <a:endParaRPr b="0" i="0" sz="11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434343"/>
                </a:solidFill>
                <a:latin typeface="Calibri"/>
                <a:ea typeface="Calibri"/>
                <a:cs typeface="Calibri"/>
                <a:sym typeface="Calibri"/>
              </a:rPr>
              <a:t>			return true;</a:t>
            </a:r>
            <a:endParaRPr b="0" i="0" sz="11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434343"/>
                </a:solidFill>
                <a:latin typeface="Calibri"/>
                <a:ea typeface="Calibri"/>
                <a:cs typeface="Calibri"/>
                <a:sym typeface="Calibri"/>
              </a:rPr>
              <a:t>		}else{</a:t>
            </a:r>
            <a:endParaRPr b="0" i="0" sz="11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434343"/>
                </a:solidFill>
                <a:latin typeface="Calibri"/>
                <a:ea typeface="Calibri"/>
                <a:cs typeface="Calibri"/>
                <a:sym typeface="Calibri"/>
              </a:rPr>
              <a:t>			if (item&lt;A[mid]){</a:t>
            </a:r>
            <a:endParaRPr b="0" i="0" sz="11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434343"/>
                </a:solidFill>
                <a:latin typeface="Calibri"/>
                <a:ea typeface="Calibri"/>
                <a:cs typeface="Calibri"/>
                <a:sym typeface="Calibri"/>
              </a:rPr>
              <a:t>				r = mid-1;</a:t>
            </a:r>
            <a:endParaRPr b="0" i="0" sz="11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434343"/>
                </a:solidFill>
                <a:latin typeface="Calibri"/>
                <a:ea typeface="Calibri"/>
                <a:cs typeface="Calibri"/>
                <a:sym typeface="Calibri"/>
              </a:rPr>
              <a:t>			}else{</a:t>
            </a:r>
            <a:endParaRPr b="0" i="0" sz="11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434343"/>
                </a:solidFill>
                <a:latin typeface="Calibri"/>
                <a:ea typeface="Calibri"/>
                <a:cs typeface="Calibri"/>
                <a:sym typeface="Calibri"/>
              </a:rPr>
              <a:t>				</a:t>
            </a:r>
            <a:r>
              <a:rPr b="0" i="0" lang="en" sz="1500" u="none" cap="none" strike="noStrike">
                <a:solidFill>
                  <a:srgbClr val="434343"/>
                </a:solidFill>
                <a:latin typeface="Courgette"/>
                <a:ea typeface="Courgette"/>
                <a:cs typeface="Courgette"/>
                <a:sym typeface="Courgette"/>
              </a:rPr>
              <a:t> l</a:t>
            </a:r>
            <a:r>
              <a:rPr b="0" i="0" lang="en" sz="1500" u="none" cap="none" strike="noStrike">
                <a:solidFill>
                  <a:srgbClr val="434343"/>
                </a:solidFill>
                <a:latin typeface="Calibri"/>
                <a:ea typeface="Calibri"/>
                <a:cs typeface="Calibri"/>
                <a:sym typeface="Calibri"/>
              </a:rPr>
              <a:t> = mid+1;</a:t>
            </a:r>
            <a:endParaRPr b="0" i="0" sz="11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434343"/>
                </a:solidFill>
                <a:latin typeface="Calibri"/>
                <a:ea typeface="Calibri"/>
                <a:cs typeface="Calibri"/>
                <a:sym typeface="Calibri"/>
              </a:rPr>
              <a:t>			}</a:t>
            </a:r>
            <a:endParaRPr b="0" i="0" sz="11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434343"/>
                </a:solidFill>
                <a:latin typeface="Calibri"/>
                <a:ea typeface="Calibri"/>
                <a:cs typeface="Calibri"/>
                <a:sym typeface="Calibri"/>
              </a:rPr>
              <a:t>		}</a:t>
            </a:r>
            <a:endParaRPr b="0" i="0" sz="11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434343"/>
                </a:solidFill>
                <a:latin typeface="Calibri"/>
                <a:ea typeface="Calibri"/>
                <a:cs typeface="Calibri"/>
                <a:sym typeface="Calibri"/>
              </a:rPr>
              <a:t>	}</a:t>
            </a:r>
            <a:endParaRPr b="0" i="0" sz="11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434343"/>
                </a:solidFill>
                <a:latin typeface="Calibri"/>
                <a:ea typeface="Calibri"/>
                <a:cs typeface="Calibri"/>
                <a:sym typeface="Calibri"/>
              </a:rPr>
              <a:t>	return false;</a:t>
            </a:r>
            <a:endParaRPr b="0" i="0" sz="11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434343"/>
                </a:solidFill>
                <a:latin typeface="Calibri"/>
                <a:ea typeface="Calibri"/>
                <a:cs typeface="Calibri"/>
                <a:sym typeface="Calibri"/>
              </a:rPr>
              <a:t>}</a:t>
            </a:r>
            <a:endParaRPr b="0" i="0" sz="1500" u="none" cap="none" strike="noStrike">
              <a:solidFill>
                <a:srgbClr val="434343"/>
              </a:solidFill>
              <a:latin typeface="Calibri"/>
              <a:ea typeface="Calibri"/>
              <a:cs typeface="Calibri"/>
              <a:sym typeface="Calibri"/>
            </a:endParaRPr>
          </a:p>
        </p:txBody>
      </p:sp>
      <p:graphicFrame>
        <p:nvGraphicFramePr>
          <p:cNvPr id="258" name="Google Shape;258;p10"/>
          <p:cNvGraphicFramePr/>
          <p:nvPr/>
        </p:nvGraphicFramePr>
        <p:xfrm>
          <a:off x="790409" y="2360663"/>
          <a:ext cx="3000000" cy="3000000"/>
        </p:xfrm>
        <a:graphic>
          <a:graphicData uri="http://schemas.openxmlformats.org/drawingml/2006/table">
            <a:tbl>
              <a:tblPr bandRow="1" firstRow="1">
                <a:noFill/>
                <a:tableStyleId>{968A3242-C750-4D9B-8D47-025A2258A974}</a:tableStyleId>
              </a:tblPr>
              <a:tblGrid>
                <a:gridCol w="660075"/>
                <a:gridCol w="660075"/>
                <a:gridCol w="660075"/>
                <a:gridCol w="660075"/>
                <a:gridCol w="660075"/>
              </a:tblGrid>
              <a:tr h="2781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0</a:t>
                      </a:r>
                      <a:endParaRPr sz="14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1</a:t>
                      </a:r>
                      <a:endParaRPr sz="14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2</a:t>
                      </a:r>
                      <a:endParaRPr sz="14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3</a:t>
                      </a:r>
                      <a:endParaRPr sz="14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4</a:t>
                      </a:r>
                      <a:endParaRPr sz="14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r>
            </a:tbl>
          </a:graphicData>
        </a:graphic>
      </p:graphicFrame>
      <p:sp>
        <p:nvSpPr>
          <p:cNvPr id="259" name="Google Shape;259;p10"/>
          <p:cNvSpPr txBox="1"/>
          <p:nvPr/>
        </p:nvSpPr>
        <p:spPr>
          <a:xfrm>
            <a:off x="988801" y="1882298"/>
            <a:ext cx="246300" cy="346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urgette"/>
                <a:ea typeface="Courgette"/>
                <a:cs typeface="Courgette"/>
                <a:sym typeface="Courgette"/>
              </a:rPr>
              <a:t>l</a:t>
            </a:r>
            <a:endParaRPr b="0" i="0" sz="500" u="none" cap="none" strike="noStrike">
              <a:solidFill>
                <a:schemeClr val="dk1"/>
              </a:solidFill>
              <a:latin typeface="Courgette"/>
              <a:ea typeface="Courgette"/>
              <a:cs typeface="Courgette"/>
              <a:sym typeface="Courgette"/>
            </a:endParaRPr>
          </a:p>
        </p:txBody>
      </p:sp>
      <p:sp>
        <p:nvSpPr>
          <p:cNvPr id="260" name="Google Shape;260;p10"/>
          <p:cNvSpPr txBox="1"/>
          <p:nvPr/>
        </p:nvSpPr>
        <p:spPr>
          <a:xfrm>
            <a:off x="3677701" y="1837233"/>
            <a:ext cx="246300" cy="346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urgette"/>
                <a:ea typeface="Courgette"/>
                <a:cs typeface="Courgette"/>
                <a:sym typeface="Courgette"/>
              </a:rPr>
              <a:t>r</a:t>
            </a:r>
            <a:endParaRPr b="0" i="0" sz="200" u="none" cap="none" strike="noStrike">
              <a:solidFill>
                <a:srgbClr val="000000"/>
              </a:solidFill>
              <a:latin typeface="Arial"/>
              <a:ea typeface="Arial"/>
              <a:cs typeface="Arial"/>
              <a:sym typeface="Arial"/>
            </a:endParaRPr>
          </a:p>
        </p:txBody>
      </p:sp>
      <p:sp>
        <p:nvSpPr>
          <p:cNvPr id="261" name="Google Shape;261;p10"/>
          <p:cNvSpPr txBox="1"/>
          <p:nvPr/>
        </p:nvSpPr>
        <p:spPr>
          <a:xfrm>
            <a:off x="2108441" y="1882200"/>
            <a:ext cx="821100" cy="346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urgette"/>
                <a:ea typeface="Courgette"/>
                <a:cs typeface="Courgette"/>
                <a:sym typeface="Courgette"/>
              </a:rPr>
              <a:t>mid</a:t>
            </a:r>
            <a:endParaRPr b="0" i="0" sz="500" u="none" cap="none" strike="noStrike">
              <a:solidFill>
                <a:schemeClr val="dk1"/>
              </a:solidFill>
              <a:latin typeface="Courgette"/>
              <a:ea typeface="Courgette"/>
              <a:cs typeface="Courgette"/>
              <a:sym typeface="Courgette"/>
            </a:endParaRPr>
          </a:p>
        </p:txBody>
      </p:sp>
      <p:sp>
        <p:nvSpPr>
          <p:cNvPr id="262" name="Google Shape;262;p10"/>
          <p:cNvSpPr/>
          <p:nvPr/>
        </p:nvSpPr>
        <p:spPr>
          <a:xfrm>
            <a:off x="2279882" y="2999942"/>
            <a:ext cx="346800" cy="393000"/>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63" name="Google Shape;263;p10"/>
          <p:cNvSpPr txBox="1"/>
          <p:nvPr/>
        </p:nvSpPr>
        <p:spPr>
          <a:xfrm>
            <a:off x="2665639" y="3081974"/>
            <a:ext cx="615900" cy="5001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Calibri"/>
                <a:ea typeface="Calibri"/>
                <a:cs typeface="Calibri"/>
                <a:sym typeface="Calibri"/>
              </a:rPr>
              <a:t>60&gt; 34</a:t>
            </a:r>
            <a:endParaRPr b="1" i="0" sz="1400" u="none" cap="none" strike="noStrike">
              <a:solidFill>
                <a:srgbClr val="FF0000"/>
              </a:solidFill>
              <a:latin typeface="Calibri"/>
              <a:ea typeface="Calibri"/>
              <a:cs typeface="Calibri"/>
              <a:sym typeface="Calibri"/>
            </a:endParaRPr>
          </a:p>
        </p:txBody>
      </p:sp>
      <p:sp>
        <p:nvSpPr>
          <p:cNvPr id="264" name="Google Shape;264;p10"/>
          <p:cNvSpPr txBox="1"/>
          <p:nvPr/>
        </p:nvSpPr>
        <p:spPr>
          <a:xfrm>
            <a:off x="3026472" y="1867541"/>
            <a:ext cx="246300" cy="346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urgette"/>
                <a:ea typeface="Courgette"/>
                <a:cs typeface="Courgette"/>
                <a:sym typeface="Courgette"/>
              </a:rPr>
              <a:t>l</a:t>
            </a:r>
            <a:endParaRPr b="0" i="0" sz="500" u="none" cap="none" strike="noStrike">
              <a:solidFill>
                <a:schemeClr val="dk1"/>
              </a:solidFill>
              <a:latin typeface="Courgette"/>
              <a:ea typeface="Courgette"/>
              <a:cs typeface="Courgette"/>
              <a:sym typeface="Courgette"/>
            </a:endParaRPr>
          </a:p>
        </p:txBody>
      </p:sp>
      <p:sp>
        <p:nvSpPr>
          <p:cNvPr id="265" name="Google Shape;265;p10"/>
          <p:cNvSpPr txBox="1"/>
          <p:nvPr/>
        </p:nvSpPr>
        <p:spPr>
          <a:xfrm>
            <a:off x="2844247" y="1578200"/>
            <a:ext cx="764700" cy="346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urgette"/>
                <a:ea typeface="Courgette"/>
                <a:cs typeface="Courgette"/>
                <a:sym typeface="Courgette"/>
              </a:rPr>
              <a:t>mid</a:t>
            </a:r>
            <a:endParaRPr b="0" i="0" sz="500" u="none" cap="none" strike="noStrike">
              <a:solidFill>
                <a:schemeClr val="dk1"/>
              </a:solidFill>
              <a:latin typeface="Courgette"/>
              <a:ea typeface="Courgette"/>
              <a:cs typeface="Courgette"/>
              <a:sym typeface="Courgette"/>
            </a:endParaRPr>
          </a:p>
        </p:txBody>
      </p:sp>
      <p:sp>
        <p:nvSpPr>
          <p:cNvPr id="266" name="Google Shape;266;p10"/>
          <p:cNvSpPr/>
          <p:nvPr/>
        </p:nvSpPr>
        <p:spPr>
          <a:xfrm>
            <a:off x="2940698" y="3007082"/>
            <a:ext cx="346800" cy="393000"/>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67" name="Google Shape;267;p10"/>
          <p:cNvSpPr txBox="1"/>
          <p:nvPr/>
        </p:nvSpPr>
        <p:spPr>
          <a:xfrm>
            <a:off x="3337171" y="3078398"/>
            <a:ext cx="615900" cy="5001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Calibri"/>
                <a:ea typeface="Calibri"/>
                <a:cs typeface="Calibri"/>
                <a:sym typeface="Calibri"/>
              </a:rPr>
              <a:t>60&gt; 58</a:t>
            </a:r>
            <a:endParaRPr b="1" i="0" sz="1400" u="none" cap="none" strike="noStrike">
              <a:solidFill>
                <a:srgbClr val="FF0000"/>
              </a:solidFill>
              <a:latin typeface="Calibri"/>
              <a:ea typeface="Calibri"/>
              <a:cs typeface="Calibri"/>
              <a:sym typeface="Calibri"/>
            </a:endParaRPr>
          </a:p>
        </p:txBody>
      </p:sp>
      <p:sp>
        <p:nvSpPr>
          <p:cNvPr id="268" name="Google Shape;268;p10"/>
          <p:cNvSpPr txBox="1"/>
          <p:nvPr/>
        </p:nvSpPr>
        <p:spPr>
          <a:xfrm>
            <a:off x="3677707" y="1656804"/>
            <a:ext cx="246300" cy="346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urgette"/>
                <a:ea typeface="Courgette"/>
                <a:cs typeface="Courgette"/>
                <a:sym typeface="Courgette"/>
              </a:rPr>
              <a:t>l</a:t>
            </a:r>
            <a:endParaRPr b="0" i="0" sz="500" u="none" cap="none" strike="noStrike">
              <a:solidFill>
                <a:schemeClr val="dk1"/>
              </a:solidFill>
              <a:latin typeface="Courgette"/>
              <a:ea typeface="Courgette"/>
              <a:cs typeface="Courgette"/>
              <a:sym typeface="Courgette"/>
            </a:endParaRPr>
          </a:p>
        </p:txBody>
      </p:sp>
      <p:sp>
        <p:nvSpPr>
          <p:cNvPr id="269" name="Google Shape;269;p10"/>
          <p:cNvSpPr/>
          <p:nvPr/>
        </p:nvSpPr>
        <p:spPr>
          <a:xfrm>
            <a:off x="3546086" y="3009302"/>
            <a:ext cx="346800" cy="393000"/>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70" name="Google Shape;270;p10"/>
          <p:cNvSpPr txBox="1"/>
          <p:nvPr/>
        </p:nvSpPr>
        <p:spPr>
          <a:xfrm>
            <a:off x="779689" y="2739022"/>
            <a:ext cx="664500" cy="2847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7</a:t>
            </a:r>
            <a:endParaRPr b="0" i="0" sz="1400" u="none" cap="none" strike="noStrike">
              <a:solidFill>
                <a:schemeClr val="dk1"/>
              </a:solidFill>
              <a:latin typeface="Calibri"/>
              <a:ea typeface="Calibri"/>
              <a:cs typeface="Calibri"/>
              <a:sym typeface="Calibri"/>
            </a:endParaRPr>
          </a:p>
        </p:txBody>
      </p:sp>
      <p:sp>
        <p:nvSpPr>
          <p:cNvPr id="271" name="Google Shape;271;p10"/>
          <p:cNvSpPr txBox="1"/>
          <p:nvPr/>
        </p:nvSpPr>
        <p:spPr>
          <a:xfrm>
            <a:off x="1451201" y="2738873"/>
            <a:ext cx="664500" cy="2847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12</a:t>
            </a:r>
            <a:endParaRPr b="0" i="0" sz="1400" u="none" cap="none" strike="noStrike">
              <a:solidFill>
                <a:schemeClr val="dk1"/>
              </a:solidFill>
              <a:latin typeface="Calibri"/>
              <a:ea typeface="Calibri"/>
              <a:cs typeface="Calibri"/>
              <a:sym typeface="Calibri"/>
            </a:endParaRPr>
          </a:p>
        </p:txBody>
      </p:sp>
      <p:sp>
        <p:nvSpPr>
          <p:cNvPr id="272" name="Google Shape;272;p10"/>
          <p:cNvSpPr txBox="1"/>
          <p:nvPr/>
        </p:nvSpPr>
        <p:spPr>
          <a:xfrm>
            <a:off x="3432084" y="2736092"/>
            <a:ext cx="650100" cy="2847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87</a:t>
            </a:r>
            <a:endParaRPr b="0" i="0" sz="1400" u="none" cap="none" strike="noStrike">
              <a:solidFill>
                <a:schemeClr val="dk1"/>
              </a:solidFill>
              <a:latin typeface="Calibri"/>
              <a:ea typeface="Calibri"/>
              <a:cs typeface="Calibri"/>
              <a:sym typeface="Calibri"/>
            </a:endParaRPr>
          </a:p>
        </p:txBody>
      </p:sp>
      <p:sp>
        <p:nvSpPr>
          <p:cNvPr id="273" name="Google Shape;273;p10"/>
          <p:cNvSpPr txBox="1"/>
          <p:nvPr/>
        </p:nvSpPr>
        <p:spPr>
          <a:xfrm>
            <a:off x="2762542" y="2733351"/>
            <a:ext cx="664500" cy="2847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58</a:t>
            </a:r>
            <a:endParaRPr b="0" i="0" sz="1400" u="none" cap="none" strike="noStrike">
              <a:solidFill>
                <a:schemeClr val="dk1"/>
              </a:solidFill>
              <a:latin typeface="Calibri"/>
              <a:ea typeface="Calibri"/>
              <a:cs typeface="Calibri"/>
              <a:sym typeface="Calibri"/>
            </a:endParaRPr>
          </a:p>
        </p:txBody>
      </p:sp>
      <p:sp>
        <p:nvSpPr>
          <p:cNvPr id="274" name="Google Shape;274;p10"/>
          <p:cNvSpPr txBox="1"/>
          <p:nvPr/>
        </p:nvSpPr>
        <p:spPr>
          <a:xfrm>
            <a:off x="2119803" y="2735440"/>
            <a:ext cx="636000" cy="2847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34</a:t>
            </a:r>
            <a:endParaRPr b="0" i="0" sz="1400" u="none" cap="none" strike="noStrike">
              <a:solidFill>
                <a:schemeClr val="dk1"/>
              </a:solidFill>
              <a:latin typeface="Calibri"/>
              <a:ea typeface="Calibri"/>
              <a:cs typeface="Calibri"/>
              <a:sym typeface="Calibri"/>
            </a:endParaRPr>
          </a:p>
        </p:txBody>
      </p:sp>
      <p:sp>
        <p:nvSpPr>
          <p:cNvPr id="275" name="Google Shape;275;p10"/>
          <p:cNvSpPr txBox="1"/>
          <p:nvPr/>
        </p:nvSpPr>
        <p:spPr>
          <a:xfrm>
            <a:off x="3531776" y="1313775"/>
            <a:ext cx="821100" cy="346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urgette"/>
                <a:ea typeface="Courgette"/>
                <a:cs typeface="Courgette"/>
                <a:sym typeface="Courgette"/>
              </a:rPr>
              <a:t>mid</a:t>
            </a:r>
            <a:endParaRPr b="0" i="0" sz="500" u="none" cap="none" strike="noStrike">
              <a:solidFill>
                <a:schemeClr val="dk1"/>
              </a:solidFill>
              <a:latin typeface="Courgette"/>
              <a:ea typeface="Courgette"/>
              <a:cs typeface="Courgette"/>
              <a:sym typeface="Courgette"/>
            </a:endParaRPr>
          </a:p>
        </p:txBody>
      </p:sp>
      <p:sp>
        <p:nvSpPr>
          <p:cNvPr id="276" name="Google Shape;276;p10"/>
          <p:cNvSpPr txBox="1"/>
          <p:nvPr/>
        </p:nvSpPr>
        <p:spPr>
          <a:xfrm>
            <a:off x="3973507" y="3080102"/>
            <a:ext cx="615900" cy="5001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Calibri"/>
                <a:ea typeface="Calibri"/>
                <a:cs typeface="Calibri"/>
                <a:sym typeface="Calibri"/>
              </a:rPr>
              <a:t>60&lt; 87</a:t>
            </a:r>
            <a:endParaRPr b="1" i="0" sz="1400" u="none" cap="none" strike="noStrike">
              <a:solidFill>
                <a:srgbClr val="FF0000"/>
              </a:solidFill>
              <a:latin typeface="Calibri"/>
              <a:ea typeface="Calibri"/>
              <a:cs typeface="Calibri"/>
              <a:sym typeface="Calibri"/>
            </a:endParaRPr>
          </a:p>
        </p:txBody>
      </p:sp>
      <p:sp>
        <p:nvSpPr>
          <p:cNvPr id="277" name="Google Shape;277;p10"/>
          <p:cNvSpPr/>
          <p:nvPr/>
        </p:nvSpPr>
        <p:spPr>
          <a:xfrm>
            <a:off x="2942480" y="1707962"/>
            <a:ext cx="1054500" cy="368700"/>
          </a:xfrm>
          <a:prstGeom prst="ellipse">
            <a:avLst/>
          </a:prstGeom>
          <a:no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78" name="Google Shape;278;p10"/>
          <p:cNvSpPr txBox="1"/>
          <p:nvPr/>
        </p:nvSpPr>
        <p:spPr>
          <a:xfrm>
            <a:off x="2974518" y="1643581"/>
            <a:ext cx="246300" cy="346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ourgette"/>
                <a:ea typeface="Courgette"/>
                <a:cs typeface="Courgette"/>
                <a:sym typeface="Courgette"/>
              </a:rPr>
              <a:t>r</a:t>
            </a:r>
            <a:endParaRPr b="0" i="0" sz="200" u="none" cap="none" strike="noStrike">
              <a:solidFill>
                <a:srgbClr val="000000"/>
              </a:solidFill>
              <a:latin typeface="Arial"/>
              <a:ea typeface="Arial"/>
              <a:cs typeface="Arial"/>
              <a:sym typeface="Arial"/>
            </a:endParaRPr>
          </a:p>
        </p:txBody>
      </p:sp>
      <p:sp>
        <p:nvSpPr>
          <p:cNvPr id="279" name="Google Shape;279;p10"/>
          <p:cNvSpPr txBox="1"/>
          <p:nvPr/>
        </p:nvSpPr>
        <p:spPr>
          <a:xfrm>
            <a:off x="623888" y="515632"/>
            <a:ext cx="3780300" cy="5982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Binary Search</a:t>
            </a:r>
            <a:endParaRPr b="0" i="0" sz="3300" u="none" cap="none" strike="noStrike">
              <a:solidFill>
                <a:schemeClr val="dk1"/>
              </a:solidFill>
              <a:latin typeface="Calibri"/>
              <a:ea typeface="Calibri"/>
              <a:cs typeface="Calibri"/>
              <a:sym typeface="Calibri"/>
            </a:endParaRPr>
          </a:p>
        </p:txBody>
      </p:sp>
      <p:sp>
        <p:nvSpPr>
          <p:cNvPr id="280" name="Google Shape;280;p10"/>
          <p:cNvSpPr txBox="1"/>
          <p:nvPr/>
        </p:nvSpPr>
        <p:spPr>
          <a:xfrm>
            <a:off x="634124" y="944549"/>
            <a:ext cx="3437700" cy="427200"/>
          </a:xfrm>
          <a:prstGeom prst="rect">
            <a:avLst/>
          </a:prstGeom>
          <a:noFill/>
          <a:ln>
            <a:noFill/>
          </a:ln>
        </p:spPr>
        <p:txBody>
          <a:bodyPr anchorCtr="0" anchor="t" bIns="34275" lIns="68575" spcFirstLastPara="1" rIns="68575" wrap="square" tIns="34275">
            <a:noAutofit/>
          </a:bodyPr>
          <a:lstStyle/>
          <a:p>
            <a:pPr indent="-177800" lvl="0" marL="177800" marR="0" rtl="0" algn="l">
              <a:lnSpc>
                <a:spcPct val="90000"/>
              </a:lnSpc>
              <a:spcBef>
                <a:spcPts val="0"/>
              </a:spcBef>
              <a:spcAft>
                <a:spcPts val="0"/>
              </a:spcAft>
              <a:buClr>
                <a:srgbClr val="000000"/>
              </a:buClr>
              <a:buSzPts val="1800"/>
              <a:buFont typeface="Arial"/>
              <a:buNone/>
            </a:pPr>
            <a:r>
              <a:rPr b="0" i="0" lang="en" sz="1800" u="none" cap="none" strike="noStrike">
                <a:solidFill>
                  <a:srgbClr val="7F7F7F"/>
                </a:solidFill>
                <a:latin typeface="Calibri"/>
                <a:ea typeface="Calibri"/>
                <a:cs typeface="Calibri"/>
                <a:sym typeface="Calibri"/>
              </a:rPr>
              <a:t>Simulation</a:t>
            </a:r>
            <a:endParaRPr b="0" i="0" sz="1800" u="none" cap="none" strike="noStrike">
              <a:solidFill>
                <a:srgbClr val="7F7F7F"/>
              </a:solidFill>
              <a:latin typeface="Calibri"/>
              <a:ea typeface="Calibri"/>
              <a:cs typeface="Calibri"/>
              <a:sym typeface="Calibri"/>
            </a:endParaRPr>
          </a:p>
        </p:txBody>
      </p:sp>
      <p:sp>
        <p:nvSpPr>
          <p:cNvPr id="281" name="Google Shape;28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282" name="Google Shape;282;p10"/>
          <p:cNvSpPr/>
          <p:nvPr/>
        </p:nvSpPr>
        <p:spPr>
          <a:xfrm>
            <a:off x="779700" y="3475100"/>
            <a:ext cx="1115400" cy="656100"/>
          </a:xfrm>
          <a:prstGeom prst="wedgeEllipseCallout">
            <a:avLst>
              <a:gd fmla="val -20833" name="adj1"/>
              <a:gd fmla="val 62500" name="adj2"/>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83" name="Google Shape;283;p10"/>
          <p:cNvSpPr txBox="1"/>
          <p:nvPr/>
        </p:nvSpPr>
        <p:spPr>
          <a:xfrm>
            <a:off x="967111" y="3642709"/>
            <a:ext cx="789000" cy="438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chemeClr val="dk1"/>
                </a:solidFill>
                <a:latin typeface="Calibri"/>
                <a:ea typeface="Calibri"/>
                <a:cs typeface="Calibri"/>
                <a:sym typeface="Calibri"/>
              </a:rPr>
              <a:t>Searching </a:t>
            </a:r>
            <a:br>
              <a:rPr b="0" i="0" lang="en" sz="1200" u="none" cap="none" strike="noStrike">
                <a:solidFill>
                  <a:schemeClr val="dk1"/>
                </a:solidFill>
                <a:latin typeface="Calibri"/>
                <a:ea typeface="Calibri"/>
                <a:cs typeface="Calibri"/>
                <a:sym typeface="Calibri"/>
              </a:rPr>
            </a:br>
            <a:r>
              <a:rPr b="0" i="0" lang="en" sz="1200" u="none" cap="none" strike="noStrike">
                <a:solidFill>
                  <a:schemeClr val="dk1"/>
                </a:solidFill>
                <a:latin typeface="Calibri"/>
                <a:ea typeface="Calibri"/>
                <a:cs typeface="Calibri"/>
                <a:sym typeface="Calibri"/>
              </a:rPr>
              <a:t>for 60</a:t>
            </a:r>
            <a:endParaRPr b="0" i="0" sz="9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59"/>
                                        </p:tgtEl>
                                      </p:cBhvr>
                                    </p:animEffect>
                                    <p:set>
                                      <p:cBhvr>
                                        <p:cTn dur="1" fill="hold">
                                          <p:stCondLst>
                                            <p:cond delay="500"/>
                                          </p:stCondLst>
                                        </p:cTn>
                                        <p:tgtEl>
                                          <p:spTgt spid="25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61"/>
                                        </p:tgtEl>
                                      </p:cBhvr>
                                    </p:animEffect>
                                    <p:set>
                                      <p:cBhvr>
                                        <p:cTn dur="1" fill="hold">
                                          <p:stCondLst>
                                            <p:cond delay="500"/>
                                          </p:stCondLst>
                                        </p:cTn>
                                        <p:tgtEl>
                                          <p:spTgt spid="26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62"/>
                                        </p:tgtEl>
                                      </p:cBhvr>
                                    </p:animEffect>
                                    <p:set>
                                      <p:cBhvr>
                                        <p:cTn dur="1" fill="hold">
                                          <p:stCondLst>
                                            <p:cond delay="500"/>
                                          </p:stCondLst>
                                        </p:cTn>
                                        <p:tgtEl>
                                          <p:spTgt spid="26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63"/>
                                        </p:tgtEl>
                                      </p:cBhvr>
                                    </p:animEffect>
                                    <p:set>
                                      <p:cBhvr>
                                        <p:cTn dur="1" fill="hold">
                                          <p:stCondLst>
                                            <p:cond delay="500"/>
                                          </p:stCondLst>
                                        </p:cTn>
                                        <p:tgtEl>
                                          <p:spTgt spid="26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5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64"/>
                                        </p:tgtEl>
                                      </p:cBhvr>
                                    </p:animEffect>
                                    <p:set>
                                      <p:cBhvr>
                                        <p:cTn dur="1" fill="hold">
                                          <p:stCondLst>
                                            <p:cond delay="500"/>
                                          </p:stCondLst>
                                        </p:cTn>
                                        <p:tgtEl>
                                          <p:spTgt spid="26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5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65"/>
                                        </p:tgtEl>
                                      </p:cBhvr>
                                    </p:animEffect>
                                    <p:set>
                                      <p:cBhvr>
                                        <p:cTn dur="1" fill="hold">
                                          <p:stCondLst>
                                            <p:cond delay="500"/>
                                          </p:stCondLst>
                                        </p:cTn>
                                        <p:tgtEl>
                                          <p:spTgt spid="26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66"/>
                                        </p:tgtEl>
                                      </p:cBhvr>
                                    </p:animEffect>
                                    <p:set>
                                      <p:cBhvr>
                                        <p:cTn dur="1" fill="hold">
                                          <p:stCondLst>
                                            <p:cond delay="500"/>
                                          </p:stCondLst>
                                        </p:cTn>
                                        <p:tgtEl>
                                          <p:spTgt spid="26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67"/>
                                        </p:tgtEl>
                                      </p:cBhvr>
                                    </p:animEffect>
                                    <p:set>
                                      <p:cBhvr>
                                        <p:cTn dur="1" fill="hold">
                                          <p:stCondLst>
                                            <p:cond delay="500"/>
                                          </p:stCondLst>
                                        </p:cTn>
                                        <p:tgtEl>
                                          <p:spTgt spid="26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5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60"/>
                                        </p:tgtEl>
                                      </p:cBhvr>
                                    </p:animEffect>
                                    <p:set>
                                      <p:cBhvr>
                                        <p:cTn dur="1" fill="hold">
                                          <p:stCondLst>
                                            <p:cond delay="500"/>
                                          </p:stCondLst>
                                        </p:cTn>
                                        <p:tgtEl>
                                          <p:spTgt spid="26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76"/>
                                        </p:tgtEl>
                                      </p:cBhvr>
                                    </p:animEffect>
                                    <p:set>
                                      <p:cBhvr>
                                        <p:cTn dur="1" fill="hold">
                                          <p:stCondLst>
                                            <p:cond delay="500"/>
                                          </p:stCondLst>
                                        </p:cTn>
                                        <p:tgtEl>
                                          <p:spTgt spid="27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75"/>
                                        </p:tgtEl>
                                      </p:cBhvr>
                                    </p:animEffect>
                                    <p:set>
                                      <p:cBhvr>
                                        <p:cTn dur="1" fill="hold">
                                          <p:stCondLst>
                                            <p:cond delay="500"/>
                                          </p:stCondLst>
                                        </p:cTn>
                                        <p:tgtEl>
                                          <p:spTgt spid="27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69"/>
                                        </p:tgtEl>
                                      </p:cBhvr>
                                    </p:animEffect>
                                    <p:set>
                                      <p:cBhvr>
                                        <p:cTn dur="1" fill="hold">
                                          <p:stCondLst>
                                            <p:cond delay="500"/>
                                          </p:stCondLst>
                                        </p:cTn>
                                        <p:tgtEl>
                                          <p:spTgt spid="26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1"/>
          <p:cNvSpPr txBox="1"/>
          <p:nvPr>
            <p:ph idx="12" type="sldNum"/>
          </p:nvPr>
        </p:nvSpPr>
        <p:spPr>
          <a:xfrm>
            <a:off x="6354344" y="3497413"/>
            <a:ext cx="411600" cy="295200"/>
          </a:xfrm>
          <a:prstGeom prst="rect">
            <a:avLst/>
          </a:prstGeom>
          <a:noFill/>
          <a:ln>
            <a:noFill/>
          </a:ln>
        </p:spPr>
        <p:txBody>
          <a:bodyPr anchorCtr="0" anchor="ctr" bIns="34275" lIns="68575" spcFirstLastPara="1" rIns="68575" wrap="square" tIns="34275">
            <a:normAutofit fontScale="62500"/>
          </a:bodyPr>
          <a:lstStyle/>
          <a:p>
            <a:pPr indent="0" lvl="0" marL="0" rtl="0" algn="ctr">
              <a:lnSpc>
                <a:spcPct val="100000"/>
              </a:lnSpc>
              <a:spcBef>
                <a:spcPts val="0"/>
              </a:spcBef>
              <a:spcAft>
                <a:spcPts val="0"/>
              </a:spcAft>
              <a:buSzPct val="160000"/>
              <a:buNone/>
            </a:pPr>
            <a:r>
              <a:rPr lang="en"/>
              <a:t>Summer 2020</a:t>
            </a:r>
            <a:endParaRPr/>
          </a:p>
        </p:txBody>
      </p:sp>
      <p:sp>
        <p:nvSpPr>
          <p:cNvPr id="289" name="Google Shape;289;p11"/>
          <p:cNvSpPr txBox="1"/>
          <p:nvPr/>
        </p:nvSpPr>
        <p:spPr>
          <a:xfrm>
            <a:off x="623888" y="515632"/>
            <a:ext cx="3780300" cy="5982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Binary Search</a:t>
            </a:r>
            <a:endParaRPr b="0" i="0" sz="3300" u="none" cap="none" strike="noStrike">
              <a:solidFill>
                <a:schemeClr val="dk1"/>
              </a:solidFill>
              <a:latin typeface="Calibri"/>
              <a:ea typeface="Calibri"/>
              <a:cs typeface="Calibri"/>
              <a:sym typeface="Calibri"/>
            </a:endParaRPr>
          </a:p>
        </p:txBody>
      </p:sp>
      <p:sp>
        <p:nvSpPr>
          <p:cNvPr id="290" name="Google Shape;290;p11"/>
          <p:cNvSpPr txBox="1"/>
          <p:nvPr/>
        </p:nvSpPr>
        <p:spPr>
          <a:xfrm>
            <a:off x="634124" y="944549"/>
            <a:ext cx="3437700" cy="427200"/>
          </a:xfrm>
          <a:prstGeom prst="rect">
            <a:avLst/>
          </a:prstGeom>
          <a:noFill/>
          <a:ln>
            <a:noFill/>
          </a:ln>
        </p:spPr>
        <p:txBody>
          <a:bodyPr anchorCtr="0" anchor="t" bIns="34275" lIns="68575" spcFirstLastPara="1" rIns="68575" wrap="square" tIns="34275">
            <a:noAutofit/>
          </a:bodyPr>
          <a:lstStyle/>
          <a:p>
            <a:pPr indent="-177800" lvl="0" marL="177800" marR="0" rtl="0" algn="l">
              <a:lnSpc>
                <a:spcPct val="90000"/>
              </a:lnSpc>
              <a:spcBef>
                <a:spcPts val="0"/>
              </a:spcBef>
              <a:spcAft>
                <a:spcPts val="0"/>
              </a:spcAft>
              <a:buClr>
                <a:srgbClr val="000000"/>
              </a:buClr>
              <a:buSzPts val="1800"/>
              <a:buFont typeface="Arial"/>
              <a:buNone/>
            </a:pPr>
            <a:r>
              <a:rPr b="0" i="0" lang="en" sz="1800" u="none" cap="none" strike="noStrike">
                <a:solidFill>
                  <a:srgbClr val="7F7F7F"/>
                </a:solidFill>
                <a:latin typeface="Calibri"/>
                <a:ea typeface="Calibri"/>
                <a:cs typeface="Calibri"/>
                <a:sym typeface="Calibri"/>
              </a:rPr>
              <a:t>Time Complexity (Iterative)</a:t>
            </a:r>
            <a:endParaRPr b="0" i="0" sz="1800" u="none" cap="none" strike="noStrike">
              <a:solidFill>
                <a:srgbClr val="7F7F7F"/>
              </a:solidFill>
              <a:latin typeface="Calibri"/>
              <a:ea typeface="Calibri"/>
              <a:cs typeface="Calibri"/>
              <a:sym typeface="Calibri"/>
            </a:endParaRPr>
          </a:p>
        </p:txBody>
      </p:sp>
      <p:sp>
        <p:nvSpPr>
          <p:cNvPr id="291" name="Google Shape;291;p11"/>
          <p:cNvSpPr txBox="1"/>
          <p:nvPr/>
        </p:nvSpPr>
        <p:spPr>
          <a:xfrm>
            <a:off x="696514" y="1328729"/>
            <a:ext cx="2465400" cy="3070800"/>
          </a:xfrm>
          <a:prstGeom prst="rect">
            <a:avLst/>
          </a:prstGeom>
          <a:noFill/>
          <a:ln>
            <a:noFill/>
          </a:ln>
        </p:spPr>
        <p:txBody>
          <a:bodyPr anchorCtr="0" anchor="t" bIns="34275" lIns="68575" spcFirstLastPara="1" rIns="68575" wrap="square" tIns="34275">
            <a:spAutoFit/>
          </a:bodyPr>
          <a:lstStyle/>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In order to compute the time  complexity of divide and conquer problems we will focus on the problem size and </a:t>
            </a:r>
            <a:r>
              <a:rPr b="1" i="0" lang="en" sz="1500" u="none" cap="none" strike="noStrike">
                <a:solidFill>
                  <a:schemeClr val="dk1"/>
                </a:solidFill>
                <a:latin typeface="Calibri"/>
                <a:ea typeface="Calibri"/>
                <a:cs typeface="Calibri"/>
                <a:sym typeface="Calibri"/>
              </a:rPr>
              <a:t>work done </a:t>
            </a:r>
            <a:r>
              <a:rPr b="0" i="0" lang="en" sz="1500" u="none" cap="none" strike="noStrike">
                <a:solidFill>
                  <a:schemeClr val="dk1"/>
                </a:solidFill>
                <a:latin typeface="Calibri"/>
                <a:ea typeface="Calibri"/>
                <a:cs typeface="Calibri"/>
                <a:sym typeface="Calibri"/>
              </a:rPr>
              <a:t>at every step.</a:t>
            </a:r>
            <a:r>
              <a:rPr b="1" i="0" lang="en" sz="1500" u="none" cap="none" strike="noStrike">
                <a:solidFill>
                  <a:schemeClr val="dk1"/>
                </a:solidFill>
                <a:latin typeface="Calibri"/>
                <a:ea typeface="Calibri"/>
                <a:cs typeface="Calibri"/>
                <a:sym typeface="Calibri"/>
              </a:rPr>
              <a:t> </a:t>
            </a:r>
            <a:r>
              <a:rPr b="0" i="0" lang="en" sz="1500" u="none" cap="none" strike="noStrike">
                <a:solidFill>
                  <a:schemeClr val="dk1"/>
                </a:solidFill>
                <a:latin typeface="Calibri"/>
                <a:ea typeface="Calibri"/>
                <a:cs typeface="Calibri"/>
                <a:sym typeface="Calibri"/>
              </a:rPr>
              <a:t>Work done refers to finding the mid, matching, changing left or right. These are constant operations. Refer to the previous slide. You will see that at each step the problem size (range) was reducing by factor of 2. </a:t>
            </a:r>
            <a:endParaRPr b="0" i="0" sz="1500" u="none" cap="none" strike="noStrike">
              <a:solidFill>
                <a:schemeClr val="dk1"/>
              </a:solidFill>
              <a:latin typeface="Calibri"/>
              <a:ea typeface="Calibri"/>
              <a:cs typeface="Calibri"/>
              <a:sym typeface="Calibri"/>
            </a:endParaRPr>
          </a:p>
        </p:txBody>
      </p:sp>
      <p:sp>
        <p:nvSpPr>
          <p:cNvPr id="292" name="Google Shape;292;p11"/>
          <p:cNvSpPr txBox="1"/>
          <p:nvPr/>
        </p:nvSpPr>
        <p:spPr>
          <a:xfrm>
            <a:off x="3361222" y="1346585"/>
            <a:ext cx="2529000" cy="3070800"/>
          </a:xfrm>
          <a:prstGeom prst="rect">
            <a:avLst/>
          </a:prstGeom>
          <a:noFill/>
          <a:ln>
            <a:noFill/>
          </a:ln>
        </p:spPr>
        <p:txBody>
          <a:bodyPr anchorCtr="0" anchor="t" bIns="34275" lIns="68575" spcFirstLastPara="1" rIns="68575" wrap="square" tIns="34275">
            <a:spAutoFit/>
          </a:bodyPr>
          <a:lstStyle/>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Initially the domain of search was the entire array of length </a:t>
            </a:r>
            <a:r>
              <a:rPr b="1" i="1" lang="en" sz="1500" u="none" cap="none" strike="noStrike">
                <a:solidFill>
                  <a:schemeClr val="dk1"/>
                </a:solidFill>
                <a:latin typeface="Calibri"/>
                <a:ea typeface="Calibri"/>
                <a:cs typeface="Calibri"/>
                <a:sym typeface="Calibri"/>
              </a:rPr>
              <a:t>n</a:t>
            </a:r>
            <a:r>
              <a:rPr b="0" i="0" lang="en" sz="1500" u="none" cap="none" strike="noStrike">
                <a:solidFill>
                  <a:schemeClr val="dk1"/>
                </a:solidFill>
                <a:latin typeface="Calibri"/>
                <a:ea typeface="Calibri"/>
                <a:cs typeface="Calibri"/>
                <a:sym typeface="Calibri"/>
              </a:rPr>
              <a:t>. In the second step we only considered the right half. The domain got reduced to </a:t>
            </a:r>
            <a:r>
              <a:rPr b="1" i="1" lang="en" sz="1500" u="none" cap="none" strike="noStrike">
                <a:solidFill>
                  <a:schemeClr val="dk1"/>
                </a:solidFill>
                <a:latin typeface="Calibri"/>
                <a:ea typeface="Calibri"/>
                <a:cs typeface="Calibri"/>
                <a:sym typeface="Calibri"/>
              </a:rPr>
              <a:t>n/2</a:t>
            </a:r>
            <a:r>
              <a:rPr b="0" i="0" lang="en" sz="1500" u="none" cap="none" strike="noStrike">
                <a:solidFill>
                  <a:schemeClr val="dk1"/>
                </a:solidFill>
                <a:latin typeface="Calibri"/>
                <a:ea typeface="Calibri"/>
                <a:cs typeface="Calibri"/>
                <a:sym typeface="Calibri"/>
              </a:rPr>
              <a:t>. In the following steps this sub problem was getting smaller by factor of 2; </a:t>
            </a:r>
            <a:r>
              <a:rPr b="1" i="1" lang="en" sz="1500" u="none" cap="none" strike="noStrike">
                <a:solidFill>
                  <a:schemeClr val="dk1"/>
                </a:solidFill>
                <a:latin typeface="Calibri"/>
                <a:ea typeface="Calibri"/>
                <a:cs typeface="Calibri"/>
                <a:sym typeface="Calibri"/>
              </a:rPr>
              <a:t>n/4, n/8, … </a:t>
            </a:r>
            <a:r>
              <a:rPr b="0" i="0" lang="en" sz="1500" u="none" cap="none" strike="noStrike">
                <a:solidFill>
                  <a:schemeClr val="dk1"/>
                </a:solidFill>
                <a:latin typeface="Calibri"/>
                <a:ea typeface="Calibri"/>
                <a:cs typeface="Calibri"/>
                <a:sym typeface="Calibri"/>
              </a:rPr>
              <a:t>until 1 or 0. We need to count how many steps it took for the problem of size </a:t>
            </a:r>
            <a:r>
              <a:rPr b="1" i="1" lang="en" sz="1500" u="none" cap="none" strike="noStrike">
                <a:solidFill>
                  <a:schemeClr val="dk1"/>
                </a:solidFill>
                <a:latin typeface="Calibri"/>
                <a:ea typeface="Calibri"/>
                <a:cs typeface="Calibri"/>
                <a:sym typeface="Calibri"/>
              </a:rPr>
              <a:t>n</a:t>
            </a:r>
            <a:r>
              <a:rPr b="0" i="0" lang="en" sz="1500" u="none" cap="none" strike="noStrike">
                <a:solidFill>
                  <a:schemeClr val="dk1"/>
                </a:solidFill>
                <a:latin typeface="Calibri"/>
                <a:ea typeface="Calibri"/>
                <a:cs typeface="Calibri"/>
                <a:sym typeface="Calibri"/>
              </a:rPr>
              <a:t> to become 0 or 1  then multiply it by work done at each step.</a:t>
            </a:r>
            <a:endParaRPr b="0" i="0" sz="1500" u="none" cap="none" strike="noStrike">
              <a:solidFill>
                <a:schemeClr val="dk1"/>
              </a:solidFill>
              <a:latin typeface="Calibri"/>
              <a:ea typeface="Calibri"/>
              <a:cs typeface="Calibri"/>
              <a:sym typeface="Calibri"/>
            </a:endParaRPr>
          </a:p>
        </p:txBody>
      </p:sp>
      <p:graphicFrame>
        <p:nvGraphicFramePr>
          <p:cNvPr id="293" name="Google Shape;293;p11"/>
          <p:cNvGraphicFramePr/>
          <p:nvPr/>
        </p:nvGraphicFramePr>
        <p:xfrm>
          <a:off x="6129342" y="1429147"/>
          <a:ext cx="3000000" cy="3000000"/>
        </p:xfrm>
        <a:graphic>
          <a:graphicData uri="http://schemas.openxmlformats.org/drawingml/2006/table">
            <a:tbl>
              <a:tblPr bandRow="1" firstRow="1">
                <a:noFill/>
                <a:tableStyleId>{968A3242-C750-4D9B-8D47-025A2258A974}</a:tableStyleId>
              </a:tblPr>
              <a:tblGrid>
                <a:gridCol w="1153700"/>
                <a:gridCol w="1153700"/>
              </a:tblGrid>
              <a:tr h="27815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Problem Size</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Step No.</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7815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n</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0 </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5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n/2</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1</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5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n/4</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2</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5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n/8</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3</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5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5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1</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k</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2"/>
          <p:cNvSpPr txBox="1"/>
          <p:nvPr/>
        </p:nvSpPr>
        <p:spPr>
          <a:xfrm>
            <a:off x="3911213" y="1339446"/>
            <a:ext cx="4329300" cy="2839800"/>
          </a:xfrm>
          <a:prstGeom prst="rect">
            <a:avLst/>
          </a:prstGeom>
          <a:noFill/>
          <a:ln>
            <a:noFill/>
          </a:ln>
        </p:spPr>
        <p:txBody>
          <a:bodyPr anchorCtr="0" anchor="t" bIns="34275" lIns="68575" spcFirstLastPara="1" rIns="68575" wrap="square" tIns="34275">
            <a:spAutoFit/>
          </a:bodyPr>
          <a:lstStyle/>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It took </a:t>
            </a:r>
            <a:r>
              <a:rPr b="1" i="1" lang="en" sz="1500" u="none" cap="none" strike="noStrike">
                <a:solidFill>
                  <a:schemeClr val="dk1"/>
                </a:solidFill>
                <a:latin typeface="Calibri"/>
                <a:ea typeface="Calibri"/>
                <a:cs typeface="Calibri"/>
                <a:sym typeface="Calibri"/>
              </a:rPr>
              <a:t>k</a:t>
            </a:r>
            <a:r>
              <a:rPr b="0" i="0" lang="en" sz="1500" u="none" cap="none" strike="noStrike">
                <a:solidFill>
                  <a:schemeClr val="dk1"/>
                </a:solidFill>
                <a:latin typeface="Calibri"/>
                <a:ea typeface="Calibri"/>
                <a:cs typeface="Calibri"/>
                <a:sym typeface="Calibri"/>
              </a:rPr>
              <a:t> steps for the searching to end and work done at each step was constant. We need to find </a:t>
            </a:r>
            <a:r>
              <a:rPr b="1" i="1" lang="en" sz="1500" u="none" cap="none" strike="noStrike">
                <a:solidFill>
                  <a:schemeClr val="dk1"/>
                </a:solidFill>
                <a:latin typeface="Calibri"/>
                <a:ea typeface="Calibri"/>
                <a:cs typeface="Calibri"/>
                <a:sym typeface="Calibri"/>
              </a:rPr>
              <a:t>k</a:t>
            </a:r>
            <a:r>
              <a:rPr b="0" i="0" lang="en" sz="1500" u="none" cap="none" strike="noStrike">
                <a:solidFill>
                  <a:schemeClr val="dk1"/>
                </a:solidFill>
                <a:latin typeface="Calibri"/>
                <a:ea typeface="Calibri"/>
                <a:cs typeface="Calibri"/>
                <a:sym typeface="Calibri"/>
              </a:rPr>
              <a:t> in terms of </a:t>
            </a:r>
            <a:r>
              <a:rPr b="1" i="1" lang="en" sz="1500" u="none" cap="none" strike="noStrike">
                <a:solidFill>
                  <a:schemeClr val="dk1"/>
                </a:solidFill>
                <a:latin typeface="Calibri"/>
                <a:ea typeface="Calibri"/>
                <a:cs typeface="Calibri"/>
                <a:sym typeface="Calibri"/>
              </a:rPr>
              <a:t>n. </a:t>
            </a:r>
            <a:r>
              <a:rPr b="0" i="0" lang="en" sz="1500" u="none" cap="none" strike="noStrike">
                <a:solidFill>
                  <a:schemeClr val="dk1"/>
                </a:solidFill>
                <a:latin typeface="Calibri"/>
                <a:ea typeface="Calibri"/>
                <a:cs typeface="Calibri"/>
                <a:sym typeface="Calibri"/>
              </a:rPr>
              <a:t>If you notice the divisors of the problem size </a:t>
            </a:r>
            <a:r>
              <a:rPr b="0" i="0" lang="en" sz="1500" u="none" cap="none" strike="noStrike">
                <a:solidFill>
                  <a:srgbClr val="FF0000"/>
                </a:solidFill>
                <a:latin typeface="Calibri"/>
                <a:ea typeface="Calibri"/>
                <a:cs typeface="Calibri"/>
                <a:sym typeface="Calibri"/>
              </a:rPr>
              <a:t>(marked red)</a:t>
            </a:r>
            <a:r>
              <a:rPr b="0" i="0" lang="en" sz="1500" u="none" cap="none" strike="noStrike">
                <a:solidFill>
                  <a:schemeClr val="dk1"/>
                </a:solidFill>
                <a:latin typeface="Calibri"/>
                <a:ea typeface="Calibri"/>
                <a:cs typeface="Calibri"/>
                <a:sym typeface="Calibri"/>
              </a:rPr>
              <a:t> are all powers of 2 and we can use the step numbers as exponents. Therefore each problem size can  be written as, </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rPr b="1" i="1" lang="en" sz="1500" u="none" cap="none" strike="noStrike">
                <a:solidFill>
                  <a:schemeClr val="dk1"/>
                </a:solidFill>
                <a:latin typeface="Calibri"/>
                <a:ea typeface="Calibri"/>
                <a:cs typeface="Calibri"/>
                <a:sym typeface="Calibri"/>
              </a:rPr>
              <a:t>n/2^(step no.)</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The last line can be written an, </a:t>
            </a:r>
            <a:r>
              <a:rPr b="1" i="1" lang="en" sz="1500" u="none" cap="none" strike="noStrike">
                <a:solidFill>
                  <a:schemeClr val="dk1"/>
                </a:solidFill>
                <a:latin typeface="Calibri"/>
                <a:ea typeface="Calibri"/>
                <a:cs typeface="Calibri"/>
                <a:sym typeface="Calibri"/>
              </a:rPr>
              <a:t>1 = n/2^k</a:t>
            </a:r>
            <a:r>
              <a:rPr b="0" i="0" lang="en" sz="1500" u="none" cap="none" strike="noStrike">
                <a:solidFill>
                  <a:schemeClr val="dk1"/>
                </a:solidFill>
                <a:latin typeface="Calibri"/>
                <a:ea typeface="Calibri"/>
                <a:cs typeface="Calibri"/>
                <a:sym typeface="Calibri"/>
              </a:rPr>
              <a:t>.</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If we solve it, we will find that </a:t>
            </a:r>
            <a:r>
              <a:rPr b="1" i="1" lang="en" sz="1500" u="none" cap="none" strike="noStrike">
                <a:solidFill>
                  <a:schemeClr val="dk1"/>
                </a:solidFill>
                <a:latin typeface="Calibri"/>
                <a:ea typeface="Calibri"/>
                <a:cs typeface="Calibri"/>
                <a:sym typeface="Calibri"/>
              </a:rPr>
              <a:t>k = log</a:t>
            </a:r>
            <a:r>
              <a:rPr b="1" baseline="-25000" i="1" lang="en" sz="1500" u="none" cap="none" strike="noStrike">
                <a:solidFill>
                  <a:schemeClr val="dk1"/>
                </a:solidFill>
                <a:latin typeface="Calibri"/>
                <a:ea typeface="Calibri"/>
                <a:cs typeface="Calibri"/>
                <a:sym typeface="Calibri"/>
              </a:rPr>
              <a:t>2</a:t>
            </a:r>
            <a:r>
              <a:rPr b="1" i="1" lang="en" sz="1500" u="none" cap="none" strike="noStrike">
                <a:solidFill>
                  <a:schemeClr val="dk1"/>
                </a:solidFill>
                <a:latin typeface="Calibri"/>
                <a:ea typeface="Calibri"/>
                <a:cs typeface="Calibri"/>
                <a:sym typeface="Calibri"/>
              </a:rPr>
              <a:t>n</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Therefore the time complexity is </a:t>
            </a:r>
            <a:r>
              <a:rPr b="1" i="1" lang="en" sz="1500" u="none" cap="none" strike="noStrike">
                <a:solidFill>
                  <a:schemeClr val="dk1"/>
                </a:solidFill>
                <a:latin typeface="Calibri"/>
                <a:ea typeface="Calibri"/>
                <a:cs typeface="Calibri"/>
                <a:sym typeface="Calibri"/>
              </a:rPr>
              <a:t>log</a:t>
            </a:r>
            <a:r>
              <a:rPr b="1" baseline="-25000" i="1" lang="en" sz="1500" u="none" cap="none" strike="noStrike">
                <a:solidFill>
                  <a:schemeClr val="dk1"/>
                </a:solidFill>
                <a:latin typeface="Calibri"/>
                <a:ea typeface="Calibri"/>
                <a:cs typeface="Calibri"/>
                <a:sym typeface="Calibri"/>
              </a:rPr>
              <a:t>2</a:t>
            </a:r>
            <a:r>
              <a:rPr b="1" i="1" lang="en" sz="1500" u="none" cap="none" strike="noStrike">
                <a:solidFill>
                  <a:schemeClr val="dk1"/>
                </a:solidFill>
                <a:latin typeface="Calibri"/>
                <a:ea typeface="Calibri"/>
                <a:cs typeface="Calibri"/>
                <a:sym typeface="Calibri"/>
              </a:rPr>
              <a:t>n </a:t>
            </a:r>
            <a:r>
              <a:rPr b="0" i="0" lang="en" sz="1500" u="none" cap="none" strike="noStrike">
                <a:solidFill>
                  <a:schemeClr val="dk1"/>
                </a:solidFill>
                <a:latin typeface="Calibri"/>
                <a:ea typeface="Calibri"/>
                <a:cs typeface="Calibri"/>
                <a:sym typeface="Calibri"/>
              </a:rPr>
              <a:t>x </a:t>
            </a:r>
            <a:r>
              <a:rPr b="1" i="1" lang="en" sz="1500" u="none" cap="none" strike="noStrike">
                <a:solidFill>
                  <a:schemeClr val="dk1"/>
                </a:solidFill>
                <a:latin typeface="Calibri"/>
                <a:ea typeface="Calibri"/>
                <a:cs typeface="Calibri"/>
                <a:sym typeface="Calibri"/>
              </a:rPr>
              <a:t>1</a:t>
            </a:r>
            <a:r>
              <a:rPr b="0" i="0" lang="en" sz="1500" u="none" cap="none" strike="noStrike">
                <a:solidFill>
                  <a:schemeClr val="dk1"/>
                </a:solidFill>
                <a:latin typeface="Calibri"/>
                <a:ea typeface="Calibri"/>
                <a:cs typeface="Calibri"/>
                <a:sym typeface="Calibri"/>
              </a:rPr>
              <a:t>, which eventually is O(</a:t>
            </a:r>
            <a:r>
              <a:rPr b="1" i="1" lang="en" sz="1500" u="none" cap="none" strike="noStrike">
                <a:solidFill>
                  <a:schemeClr val="dk1"/>
                </a:solidFill>
                <a:latin typeface="Calibri"/>
                <a:ea typeface="Calibri"/>
                <a:cs typeface="Calibri"/>
                <a:sym typeface="Calibri"/>
              </a:rPr>
              <a:t>log</a:t>
            </a:r>
            <a:r>
              <a:rPr b="1" baseline="-25000" i="1" lang="en" sz="1500" u="none" cap="none" strike="noStrike">
                <a:solidFill>
                  <a:schemeClr val="dk1"/>
                </a:solidFill>
                <a:latin typeface="Calibri"/>
                <a:ea typeface="Calibri"/>
                <a:cs typeface="Calibri"/>
                <a:sym typeface="Calibri"/>
              </a:rPr>
              <a:t>2</a:t>
            </a:r>
            <a:r>
              <a:rPr b="1" i="1" lang="en" sz="1500" u="none" cap="none" strike="noStrike">
                <a:solidFill>
                  <a:schemeClr val="dk1"/>
                </a:solidFill>
                <a:latin typeface="Calibri"/>
                <a:ea typeface="Calibri"/>
                <a:cs typeface="Calibri"/>
                <a:sym typeface="Calibri"/>
              </a:rPr>
              <a:t>n</a:t>
            </a:r>
            <a:r>
              <a:rPr b="0" i="0" lang="en" sz="1500" u="none" cap="none" strike="noStrike">
                <a:solidFill>
                  <a:schemeClr val="dk1"/>
                </a:solidFill>
                <a:latin typeface="Calibri"/>
                <a:ea typeface="Calibri"/>
                <a:cs typeface="Calibri"/>
                <a:sym typeface="Calibri"/>
              </a:rPr>
              <a:t>)</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p:txBody>
      </p:sp>
      <p:sp>
        <p:nvSpPr>
          <p:cNvPr id="299" name="Google Shape;299;p12"/>
          <p:cNvSpPr txBox="1"/>
          <p:nvPr/>
        </p:nvSpPr>
        <p:spPr>
          <a:xfrm>
            <a:off x="623888" y="515632"/>
            <a:ext cx="3780300" cy="5982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Binary Search</a:t>
            </a:r>
            <a:endParaRPr b="0" i="0" sz="3300" u="none" cap="none" strike="noStrike">
              <a:solidFill>
                <a:schemeClr val="dk1"/>
              </a:solidFill>
              <a:latin typeface="Calibri"/>
              <a:ea typeface="Calibri"/>
              <a:cs typeface="Calibri"/>
              <a:sym typeface="Calibri"/>
            </a:endParaRPr>
          </a:p>
        </p:txBody>
      </p:sp>
      <p:sp>
        <p:nvSpPr>
          <p:cNvPr id="300" name="Google Shape;300;p12"/>
          <p:cNvSpPr txBox="1"/>
          <p:nvPr/>
        </p:nvSpPr>
        <p:spPr>
          <a:xfrm>
            <a:off x="634124" y="944549"/>
            <a:ext cx="3437700" cy="427200"/>
          </a:xfrm>
          <a:prstGeom prst="rect">
            <a:avLst/>
          </a:prstGeom>
          <a:noFill/>
          <a:ln>
            <a:noFill/>
          </a:ln>
        </p:spPr>
        <p:txBody>
          <a:bodyPr anchorCtr="0" anchor="t" bIns="34275" lIns="68575" spcFirstLastPara="1" rIns="68575" wrap="square" tIns="34275">
            <a:noAutofit/>
          </a:bodyPr>
          <a:lstStyle/>
          <a:p>
            <a:pPr indent="-177800" lvl="0" marL="177800" marR="0" rtl="0" algn="l">
              <a:lnSpc>
                <a:spcPct val="90000"/>
              </a:lnSpc>
              <a:spcBef>
                <a:spcPts val="0"/>
              </a:spcBef>
              <a:spcAft>
                <a:spcPts val="0"/>
              </a:spcAft>
              <a:buClr>
                <a:srgbClr val="000000"/>
              </a:buClr>
              <a:buSzPts val="1800"/>
              <a:buFont typeface="Arial"/>
              <a:buNone/>
            </a:pPr>
            <a:r>
              <a:rPr b="0" i="0" lang="en" sz="1800" u="none" cap="none" strike="noStrike">
                <a:solidFill>
                  <a:srgbClr val="7F7F7F"/>
                </a:solidFill>
                <a:latin typeface="Calibri"/>
                <a:ea typeface="Calibri"/>
                <a:cs typeface="Calibri"/>
                <a:sym typeface="Calibri"/>
              </a:rPr>
              <a:t>Time Complexity (Iterative) Contd.</a:t>
            </a:r>
            <a:endParaRPr b="0" i="0" sz="1800" u="none" cap="none" strike="noStrike">
              <a:solidFill>
                <a:srgbClr val="7F7F7F"/>
              </a:solidFill>
              <a:latin typeface="Calibri"/>
              <a:ea typeface="Calibri"/>
              <a:cs typeface="Calibri"/>
              <a:sym typeface="Calibri"/>
            </a:endParaRPr>
          </a:p>
        </p:txBody>
      </p:sp>
      <p:graphicFrame>
        <p:nvGraphicFramePr>
          <p:cNvPr id="301" name="Google Shape;301;p12"/>
          <p:cNvGraphicFramePr/>
          <p:nvPr/>
        </p:nvGraphicFramePr>
        <p:xfrm>
          <a:off x="728663" y="1391689"/>
          <a:ext cx="3000000" cy="3000000"/>
        </p:xfrm>
        <a:graphic>
          <a:graphicData uri="http://schemas.openxmlformats.org/drawingml/2006/table">
            <a:tbl>
              <a:tblPr bandRow="1" firstRow="1">
                <a:noFill/>
                <a:tableStyleId>{968A3242-C750-4D9B-8D47-025A2258A974}</a:tableStyleId>
              </a:tblPr>
              <a:tblGrid>
                <a:gridCol w="1009675"/>
                <a:gridCol w="987850"/>
                <a:gridCol w="987850"/>
              </a:tblGrid>
              <a:tr h="35075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Problem Size</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Step No.</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Work done at each step</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5075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n</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0 </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1</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75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n/</a:t>
                      </a:r>
                      <a:r>
                        <a:rPr lang="en" sz="1500" u="none" cap="none" strike="noStrike">
                          <a:solidFill>
                            <a:srgbClr val="FF0000"/>
                          </a:solidFill>
                        </a:rPr>
                        <a:t>2</a:t>
                      </a:r>
                      <a:endParaRPr sz="1500" u="none" cap="none" strike="noStrike">
                        <a:solidFill>
                          <a:srgbClr val="FF0000"/>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1</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1</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75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n/</a:t>
                      </a:r>
                      <a:r>
                        <a:rPr lang="en" sz="1500" u="none" cap="none" strike="noStrike">
                          <a:solidFill>
                            <a:srgbClr val="FF0000"/>
                          </a:solidFill>
                        </a:rPr>
                        <a:t>4</a:t>
                      </a:r>
                      <a:endParaRPr sz="1500" u="none" cap="none" strike="noStrike">
                        <a:solidFill>
                          <a:srgbClr val="FF0000"/>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2</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1</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75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n/</a:t>
                      </a:r>
                      <a:r>
                        <a:rPr lang="en" sz="1500" u="none" cap="none" strike="noStrike">
                          <a:solidFill>
                            <a:srgbClr val="FF0000"/>
                          </a:solidFill>
                        </a:rPr>
                        <a:t>8</a:t>
                      </a:r>
                      <a:endParaRPr sz="1500" u="none" cap="none" strike="noStrike">
                        <a:solidFill>
                          <a:srgbClr val="FF0000"/>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3</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1</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75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1</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75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1</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k</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1</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02" name="Google Shape;30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3"/>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Binary Search</a:t>
            </a:r>
            <a:endParaRPr/>
          </a:p>
        </p:txBody>
      </p:sp>
      <p:sp>
        <p:nvSpPr>
          <p:cNvPr id="308" name="Google Shape;308;p13"/>
          <p:cNvSpPr txBox="1"/>
          <p:nvPr>
            <p:ph idx="1" type="body"/>
          </p:nvPr>
        </p:nvSpPr>
        <p:spPr>
          <a:xfrm>
            <a:off x="628650" y="1382100"/>
            <a:ext cx="8372100" cy="32634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800"/>
              </a:spcBef>
              <a:spcAft>
                <a:spcPts val="0"/>
              </a:spcAft>
              <a:buClr>
                <a:schemeClr val="dk1"/>
              </a:buClr>
              <a:buSzPts val="525"/>
              <a:buNone/>
            </a:pPr>
            <a:r>
              <a:rPr b="1" lang="en" sz="2300">
                <a:solidFill>
                  <a:schemeClr val="accent5"/>
                </a:solidFill>
              </a:rPr>
              <a:t>→ Finding upper and lower bound</a:t>
            </a:r>
            <a:endParaRPr b="1" sz="1250">
              <a:solidFill>
                <a:schemeClr val="accent5"/>
              </a:solidFill>
            </a:endParaRPr>
          </a:p>
          <a:p>
            <a:pPr indent="0" lvl="0" marL="0" rtl="0" algn="l">
              <a:lnSpc>
                <a:spcPct val="70000"/>
              </a:lnSpc>
              <a:spcBef>
                <a:spcPts val="800"/>
              </a:spcBef>
              <a:spcAft>
                <a:spcPts val="0"/>
              </a:spcAft>
              <a:buClr>
                <a:schemeClr val="dk1"/>
              </a:buClr>
              <a:buSzPts val="525"/>
              <a:buNone/>
            </a:pPr>
            <a:r>
              <a:rPr lang="en" sz="750"/>
              <a:t> </a:t>
            </a:r>
            <a:endParaRPr sz="750"/>
          </a:p>
        </p:txBody>
      </p:sp>
      <p:sp>
        <p:nvSpPr>
          <p:cNvPr id="309" name="Google Shape;309;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
              <a:t>‹#›</a:t>
            </a:fld>
            <a:endParaRPr/>
          </a:p>
        </p:txBody>
      </p:sp>
      <p:pic>
        <p:nvPicPr>
          <p:cNvPr id="310" name="Google Shape;310;p13"/>
          <p:cNvPicPr preferRelativeResize="0"/>
          <p:nvPr/>
        </p:nvPicPr>
        <p:blipFill rotWithShape="1">
          <a:blip r:embed="rId3">
            <a:alphaModFix/>
          </a:blip>
          <a:srcRect b="0" l="0" r="0" t="0"/>
          <a:stretch/>
        </p:blipFill>
        <p:spPr>
          <a:xfrm>
            <a:off x="628650" y="1959650"/>
            <a:ext cx="6915175" cy="1224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4"/>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Ternary Search</a:t>
            </a:r>
            <a:endParaRPr/>
          </a:p>
        </p:txBody>
      </p:sp>
      <p:sp>
        <p:nvSpPr>
          <p:cNvPr id="316" name="Google Shape;316;p14"/>
          <p:cNvSpPr txBox="1"/>
          <p:nvPr>
            <p:ph idx="1" type="body"/>
          </p:nvPr>
        </p:nvSpPr>
        <p:spPr>
          <a:xfrm>
            <a:off x="628650" y="1101325"/>
            <a:ext cx="8282100" cy="3263400"/>
          </a:xfrm>
          <a:prstGeom prst="rect">
            <a:avLst/>
          </a:prstGeom>
          <a:noFill/>
          <a:ln>
            <a:noFill/>
          </a:ln>
        </p:spPr>
        <p:txBody>
          <a:bodyPr anchorCtr="0" anchor="t" bIns="34275" lIns="68575" spcFirstLastPara="1" rIns="68575" wrap="square" tIns="34275">
            <a:noAutofit/>
          </a:bodyPr>
          <a:lstStyle/>
          <a:p>
            <a:pPr indent="-177800" lvl="0" marL="177800" rtl="0" algn="l">
              <a:lnSpc>
                <a:spcPct val="150000"/>
              </a:lnSpc>
              <a:spcBef>
                <a:spcPts val="0"/>
              </a:spcBef>
              <a:spcAft>
                <a:spcPts val="0"/>
              </a:spcAft>
              <a:buClr>
                <a:srgbClr val="434343"/>
              </a:buClr>
              <a:buSzPts val="1700"/>
              <a:buChar char="•"/>
            </a:pPr>
            <a:r>
              <a:rPr lang="en" sz="1700">
                <a:solidFill>
                  <a:srgbClr val="434343"/>
                </a:solidFill>
              </a:rPr>
              <a:t>A divide and conquer algorithm</a:t>
            </a:r>
            <a:endParaRPr sz="650">
              <a:solidFill>
                <a:srgbClr val="434343"/>
              </a:solidFill>
            </a:endParaRPr>
          </a:p>
          <a:p>
            <a:pPr indent="-177800" lvl="0" marL="177800" rtl="0" algn="l">
              <a:lnSpc>
                <a:spcPct val="150000"/>
              </a:lnSpc>
              <a:spcBef>
                <a:spcPts val="800"/>
              </a:spcBef>
              <a:spcAft>
                <a:spcPts val="0"/>
              </a:spcAft>
              <a:buClr>
                <a:srgbClr val="434343"/>
              </a:buClr>
              <a:buSzPts val="1700"/>
              <a:buChar char="•"/>
            </a:pPr>
            <a:r>
              <a:rPr lang="en" sz="1700">
                <a:solidFill>
                  <a:srgbClr val="434343"/>
                </a:solidFill>
              </a:rPr>
              <a:t>Very similar to binary search except that the array is broken down into 3 portions</a:t>
            </a:r>
            <a:endParaRPr sz="650">
              <a:solidFill>
                <a:srgbClr val="434343"/>
              </a:solidFill>
            </a:endParaRPr>
          </a:p>
          <a:p>
            <a:pPr indent="-177800" lvl="0" marL="177800" rtl="0" algn="l">
              <a:lnSpc>
                <a:spcPct val="150000"/>
              </a:lnSpc>
              <a:spcBef>
                <a:spcPts val="800"/>
              </a:spcBef>
              <a:spcAft>
                <a:spcPts val="0"/>
              </a:spcAft>
              <a:buClr>
                <a:srgbClr val="434343"/>
              </a:buClr>
              <a:buSzPts val="1700"/>
              <a:buChar char="•"/>
            </a:pPr>
            <a:r>
              <a:rPr lang="en" sz="1700">
                <a:solidFill>
                  <a:srgbClr val="434343"/>
                </a:solidFill>
              </a:rPr>
              <a:t>There are 2 “mids” and we check for the item, </a:t>
            </a:r>
            <a:r>
              <a:rPr b="1" i="1" lang="en" sz="1700">
                <a:solidFill>
                  <a:srgbClr val="434343"/>
                </a:solidFill>
              </a:rPr>
              <a:t>k</a:t>
            </a:r>
            <a:r>
              <a:rPr lang="en" sz="1700">
                <a:solidFill>
                  <a:srgbClr val="434343"/>
                </a:solidFill>
              </a:rPr>
              <a:t> inside both of them </a:t>
            </a:r>
            <a:endParaRPr sz="1700" u="sng">
              <a:solidFill>
                <a:srgbClr val="434343"/>
              </a:solidFill>
            </a:endParaRPr>
          </a:p>
          <a:p>
            <a:pPr indent="-177800" lvl="0" marL="177800" rtl="0" algn="l">
              <a:lnSpc>
                <a:spcPct val="150000"/>
              </a:lnSpc>
              <a:spcBef>
                <a:spcPts val="800"/>
              </a:spcBef>
              <a:spcAft>
                <a:spcPts val="0"/>
              </a:spcAft>
              <a:buClr>
                <a:schemeClr val="dk1"/>
              </a:buClr>
              <a:buSzPts val="1700"/>
              <a:buChar char="•"/>
            </a:pPr>
            <a:r>
              <a:rPr lang="en" sz="1700">
                <a:solidFill>
                  <a:srgbClr val="434343"/>
                </a:solidFill>
              </a:rPr>
              <a:t>If we find then bingo! Else we check</a:t>
            </a:r>
            <a:r>
              <a:rPr lang="en" sz="1700"/>
              <a:t> </a:t>
            </a:r>
            <a:r>
              <a:rPr lang="en" sz="1700">
                <a:solidFill>
                  <a:srgbClr val="FF0000"/>
                </a:solidFill>
              </a:rPr>
              <a:t>if k &lt; first mid </a:t>
            </a:r>
            <a:r>
              <a:rPr lang="en" sz="1700"/>
              <a:t>or </a:t>
            </a:r>
            <a:r>
              <a:rPr lang="en" sz="1700">
                <a:solidFill>
                  <a:srgbClr val="FF0000"/>
                </a:solidFill>
              </a:rPr>
              <a:t>k &gt; second mid </a:t>
            </a:r>
            <a:r>
              <a:rPr lang="en" sz="1700"/>
              <a:t>or</a:t>
            </a:r>
            <a:r>
              <a:rPr lang="en" sz="1700">
                <a:solidFill>
                  <a:srgbClr val="FF0000"/>
                </a:solidFill>
              </a:rPr>
              <a:t> k &gt; first mid and k &lt; second mid</a:t>
            </a:r>
            <a:r>
              <a:rPr lang="en" sz="1700">
                <a:solidFill>
                  <a:srgbClr val="434343"/>
                </a:solidFill>
              </a:rPr>
              <a:t>? If the first condition is true we look into the rightmost portion of the array. If the second condition is true we look into the leftmost portion of the array else we look into the centre portion.</a:t>
            </a:r>
            <a:endParaRPr sz="650">
              <a:solidFill>
                <a:srgbClr val="434343"/>
              </a:solidFill>
            </a:endParaRPr>
          </a:p>
          <a:p>
            <a:pPr indent="-177800" lvl="0" marL="177800" rtl="0" algn="l">
              <a:lnSpc>
                <a:spcPct val="150000"/>
              </a:lnSpc>
              <a:spcBef>
                <a:spcPts val="800"/>
              </a:spcBef>
              <a:spcAft>
                <a:spcPts val="0"/>
              </a:spcAft>
              <a:buClr>
                <a:srgbClr val="434343"/>
              </a:buClr>
              <a:buSzPts val="1700"/>
              <a:buChar char="•"/>
            </a:pPr>
            <a:r>
              <a:rPr lang="en" sz="1700">
                <a:solidFill>
                  <a:srgbClr val="434343"/>
                </a:solidFill>
              </a:rPr>
              <a:t>Note that the red marked conditions are true if and only if the array is sorted.</a:t>
            </a:r>
            <a:endParaRPr sz="650"/>
          </a:p>
        </p:txBody>
      </p:sp>
      <p:sp>
        <p:nvSpPr>
          <p:cNvPr id="317" name="Google Shape;317;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5"/>
          <p:cNvSpPr txBox="1"/>
          <p:nvPr>
            <p:ph type="title"/>
          </p:nvPr>
        </p:nvSpPr>
        <p:spPr>
          <a:xfrm>
            <a:off x="623890" y="217065"/>
            <a:ext cx="7886700" cy="5982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Calibri"/>
              <a:buNone/>
            </a:pPr>
            <a:r>
              <a:rPr lang="en" sz="2700"/>
              <a:t>Ternary Search</a:t>
            </a:r>
            <a:endParaRPr sz="2700"/>
          </a:p>
        </p:txBody>
      </p:sp>
      <p:sp>
        <p:nvSpPr>
          <p:cNvPr id="323" name="Google Shape;323;p15"/>
          <p:cNvSpPr txBox="1"/>
          <p:nvPr>
            <p:ph idx="1" type="body"/>
          </p:nvPr>
        </p:nvSpPr>
        <p:spPr>
          <a:xfrm>
            <a:off x="634126" y="719885"/>
            <a:ext cx="7886700" cy="4272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888888"/>
              </a:buClr>
              <a:buSzPts val="1800"/>
              <a:buNone/>
            </a:pPr>
            <a:r>
              <a:rPr lang="en"/>
              <a:t>Pseudo code (Iterative)</a:t>
            </a:r>
            <a:endParaRPr/>
          </a:p>
        </p:txBody>
      </p:sp>
      <p:sp>
        <p:nvSpPr>
          <p:cNvPr id="324" name="Google Shape;324;p15"/>
          <p:cNvSpPr txBox="1"/>
          <p:nvPr/>
        </p:nvSpPr>
        <p:spPr>
          <a:xfrm>
            <a:off x="717940" y="1077087"/>
            <a:ext cx="4511100" cy="39480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boolean TernarySearch(A[], </a:t>
            </a:r>
            <a:r>
              <a:rPr b="0" i="0" lang="en" sz="1400" u="none" cap="none" strike="noStrike">
                <a:solidFill>
                  <a:srgbClr val="000000"/>
                </a:solidFill>
                <a:latin typeface="Courgette"/>
                <a:ea typeface="Courgette"/>
                <a:cs typeface="Courgette"/>
                <a:sym typeface="Courgette"/>
              </a:rPr>
              <a:t>l</a:t>
            </a:r>
            <a:r>
              <a:rPr b="0" i="0" lang="en" sz="1400" u="none" cap="none" strike="noStrike">
                <a:solidFill>
                  <a:srgbClr val="000000"/>
                </a:solidFill>
                <a:latin typeface="Calibri"/>
                <a:ea typeface="Calibri"/>
                <a:cs typeface="Calibri"/>
                <a:sym typeface="Calibri"/>
              </a:rPr>
              <a:t> , r, item){</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	while (</a:t>
            </a:r>
            <a:r>
              <a:rPr b="0" i="0" lang="en" sz="1400" u="none" cap="none" strike="noStrike">
                <a:solidFill>
                  <a:srgbClr val="000000"/>
                </a:solidFill>
                <a:latin typeface="Courgette"/>
                <a:ea typeface="Courgette"/>
                <a:cs typeface="Courgette"/>
                <a:sym typeface="Courgette"/>
              </a:rPr>
              <a:t>l</a:t>
            </a:r>
            <a:r>
              <a:rPr b="0" i="0" lang="en" sz="1400" u="none" cap="none" strike="noStrike">
                <a:solidFill>
                  <a:srgbClr val="000000"/>
                </a:solidFill>
                <a:latin typeface="Calibri"/>
                <a:ea typeface="Calibri"/>
                <a:cs typeface="Calibri"/>
                <a:sym typeface="Calibri"/>
              </a:rPr>
              <a:t> &lt;=r){</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		mid1 =</a:t>
            </a:r>
            <a:r>
              <a:rPr b="0" i="0" lang="en" sz="1400" u="none" cap="none" strike="noStrike">
                <a:solidFill>
                  <a:srgbClr val="000000"/>
                </a:solidFill>
                <a:latin typeface="Courgette"/>
                <a:ea typeface="Courgette"/>
                <a:cs typeface="Courgette"/>
                <a:sym typeface="Courgette"/>
              </a:rPr>
              <a:t> l</a:t>
            </a:r>
            <a:r>
              <a:rPr b="0" i="0" lang="en" sz="1400" u="none" cap="none" strike="noStrike">
                <a:solidFill>
                  <a:srgbClr val="000000"/>
                </a:solidFill>
                <a:latin typeface="Calibri"/>
                <a:ea typeface="Calibri"/>
                <a:cs typeface="Calibri"/>
                <a:sym typeface="Calibri"/>
              </a:rPr>
              <a:t> + (r - </a:t>
            </a:r>
            <a:r>
              <a:rPr b="0" i="0" lang="en" sz="1400" u="none" cap="none" strike="noStrike">
                <a:solidFill>
                  <a:srgbClr val="000000"/>
                </a:solidFill>
                <a:latin typeface="Courgette"/>
                <a:ea typeface="Courgette"/>
                <a:cs typeface="Courgette"/>
                <a:sym typeface="Courgette"/>
              </a:rPr>
              <a:t>l</a:t>
            </a:r>
            <a:r>
              <a:rPr b="0" i="0" lang="en" sz="1400" u="none" cap="none" strike="noStrike">
                <a:solidFill>
                  <a:srgbClr val="000000"/>
                </a:solidFill>
                <a:latin typeface="Calibri"/>
                <a:ea typeface="Calibri"/>
                <a:cs typeface="Calibri"/>
                <a:sym typeface="Calibri"/>
              </a:rPr>
              <a:t>)/3;</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		mid2 = r - (r - </a:t>
            </a:r>
            <a:r>
              <a:rPr b="0" i="0" lang="en" sz="1400" u="none" cap="none" strike="noStrike">
                <a:solidFill>
                  <a:srgbClr val="000000"/>
                </a:solidFill>
                <a:latin typeface="Courgette"/>
                <a:ea typeface="Courgette"/>
                <a:cs typeface="Courgette"/>
                <a:sym typeface="Courgette"/>
              </a:rPr>
              <a:t>l</a:t>
            </a:r>
            <a:r>
              <a:rPr b="0" i="0" lang="en" sz="1400" u="none" cap="none" strike="noStrike">
                <a:solidFill>
                  <a:srgbClr val="000000"/>
                </a:solidFill>
                <a:latin typeface="Calibri"/>
                <a:ea typeface="Calibri"/>
                <a:cs typeface="Calibri"/>
                <a:sym typeface="Calibri"/>
              </a:rPr>
              <a:t>)/3</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		if (A[mid1]==item || A[mid2]==item){</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			return true;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		}else{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			if (item&lt;A[mid1]){</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				r = mid1-1;</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			}elseif (item&gt;A[mid2]){</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				</a:t>
            </a:r>
            <a:r>
              <a:rPr b="0" i="0" lang="en" sz="1400" u="none" cap="none" strike="noStrike">
                <a:solidFill>
                  <a:srgbClr val="000000"/>
                </a:solidFill>
                <a:latin typeface="Courgette"/>
                <a:ea typeface="Courgette"/>
                <a:cs typeface="Courgette"/>
                <a:sym typeface="Courgette"/>
              </a:rPr>
              <a:t> l</a:t>
            </a:r>
            <a:r>
              <a:rPr b="0" i="0" lang="en" sz="1400" u="none" cap="none" strike="noStrike">
                <a:solidFill>
                  <a:srgbClr val="000000"/>
                </a:solidFill>
                <a:latin typeface="Calibri"/>
                <a:ea typeface="Calibri"/>
                <a:cs typeface="Calibri"/>
                <a:sym typeface="Calibri"/>
              </a:rPr>
              <a:t> = mid2+1;</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			}else{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				</a:t>
            </a:r>
            <a:r>
              <a:rPr b="0" i="0" lang="en" sz="1400" u="none" cap="none" strike="noStrike">
                <a:solidFill>
                  <a:srgbClr val="000000"/>
                </a:solidFill>
                <a:latin typeface="Courgette"/>
                <a:ea typeface="Courgette"/>
                <a:cs typeface="Courgette"/>
                <a:sym typeface="Courgette"/>
              </a:rPr>
              <a:t> l</a:t>
            </a:r>
            <a:r>
              <a:rPr b="0" i="0" lang="en" sz="1400" u="none" cap="none" strike="noStrike">
                <a:solidFill>
                  <a:srgbClr val="000000"/>
                </a:solidFill>
                <a:latin typeface="Calibri"/>
                <a:ea typeface="Calibri"/>
                <a:cs typeface="Calibri"/>
                <a:sym typeface="Calibri"/>
              </a:rPr>
              <a:t> =mid1+1; r = mid2-1;</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	return false;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p:txBody>
      </p:sp>
      <p:cxnSp>
        <p:nvCxnSpPr>
          <p:cNvPr id="325" name="Google Shape;325;p15"/>
          <p:cNvCxnSpPr/>
          <p:nvPr/>
        </p:nvCxnSpPr>
        <p:spPr>
          <a:xfrm flipH="1">
            <a:off x="2412041" y="815865"/>
            <a:ext cx="2849700" cy="592500"/>
          </a:xfrm>
          <a:prstGeom prst="straightConnector1">
            <a:avLst/>
          </a:prstGeom>
          <a:noFill/>
          <a:ln cap="flat" cmpd="sng" w="38100">
            <a:solidFill>
              <a:schemeClr val="dk1"/>
            </a:solidFill>
            <a:prstDash val="solid"/>
            <a:miter lim="800000"/>
            <a:headEnd len="sm" w="sm" type="none"/>
            <a:tailEnd len="med" w="med" type="stealth"/>
          </a:ln>
        </p:spPr>
      </p:cxnSp>
      <p:cxnSp>
        <p:nvCxnSpPr>
          <p:cNvPr id="326" name="Google Shape;326;p15"/>
          <p:cNvCxnSpPr>
            <a:stCxn id="327" idx="1"/>
          </p:cNvCxnSpPr>
          <p:nvPr/>
        </p:nvCxnSpPr>
        <p:spPr>
          <a:xfrm flipH="1">
            <a:off x="3500207" y="1335852"/>
            <a:ext cx="1850700" cy="402300"/>
          </a:xfrm>
          <a:prstGeom prst="straightConnector1">
            <a:avLst/>
          </a:prstGeom>
          <a:noFill/>
          <a:ln cap="flat" cmpd="sng" w="38100">
            <a:solidFill>
              <a:schemeClr val="dk1"/>
            </a:solidFill>
            <a:prstDash val="solid"/>
            <a:miter lim="800000"/>
            <a:headEnd len="sm" w="sm" type="none"/>
            <a:tailEnd len="med" w="med" type="stealth"/>
          </a:ln>
        </p:spPr>
      </p:cxnSp>
      <p:cxnSp>
        <p:nvCxnSpPr>
          <p:cNvPr id="328" name="Google Shape;328;p15"/>
          <p:cNvCxnSpPr/>
          <p:nvPr/>
        </p:nvCxnSpPr>
        <p:spPr>
          <a:xfrm flipH="1">
            <a:off x="4493287" y="1655378"/>
            <a:ext cx="839400" cy="260100"/>
          </a:xfrm>
          <a:prstGeom prst="straightConnector1">
            <a:avLst/>
          </a:prstGeom>
          <a:noFill/>
          <a:ln cap="flat" cmpd="sng" w="38100">
            <a:solidFill>
              <a:schemeClr val="dk1"/>
            </a:solidFill>
            <a:prstDash val="solid"/>
            <a:miter lim="800000"/>
            <a:headEnd len="sm" w="sm" type="none"/>
            <a:tailEnd len="med" w="med" type="stealth"/>
          </a:ln>
        </p:spPr>
      </p:cxnSp>
      <p:cxnSp>
        <p:nvCxnSpPr>
          <p:cNvPr id="329" name="Google Shape;329;p15"/>
          <p:cNvCxnSpPr/>
          <p:nvPr/>
        </p:nvCxnSpPr>
        <p:spPr>
          <a:xfrm flipH="1">
            <a:off x="4269559" y="2258411"/>
            <a:ext cx="1098600" cy="388500"/>
          </a:xfrm>
          <a:prstGeom prst="straightConnector1">
            <a:avLst/>
          </a:prstGeom>
          <a:noFill/>
          <a:ln cap="flat" cmpd="sng" w="38100">
            <a:solidFill>
              <a:schemeClr val="dk1"/>
            </a:solidFill>
            <a:prstDash val="solid"/>
            <a:miter lim="800000"/>
            <a:headEnd len="sm" w="sm" type="none"/>
            <a:tailEnd len="med" w="med" type="stealth"/>
          </a:ln>
        </p:spPr>
      </p:cxnSp>
      <p:cxnSp>
        <p:nvCxnSpPr>
          <p:cNvPr id="330" name="Google Shape;330;p15"/>
          <p:cNvCxnSpPr/>
          <p:nvPr/>
        </p:nvCxnSpPr>
        <p:spPr>
          <a:xfrm flipH="1">
            <a:off x="4595959" y="3097925"/>
            <a:ext cx="772200" cy="90600"/>
          </a:xfrm>
          <a:prstGeom prst="straightConnector1">
            <a:avLst/>
          </a:prstGeom>
          <a:noFill/>
          <a:ln cap="flat" cmpd="sng" w="38100">
            <a:solidFill>
              <a:schemeClr val="dk1"/>
            </a:solidFill>
            <a:prstDash val="solid"/>
            <a:miter lim="800000"/>
            <a:headEnd len="sm" w="sm" type="none"/>
            <a:tailEnd len="med" w="med" type="stealth"/>
          </a:ln>
        </p:spPr>
      </p:cxnSp>
      <p:cxnSp>
        <p:nvCxnSpPr>
          <p:cNvPr id="331" name="Google Shape;331;p15"/>
          <p:cNvCxnSpPr/>
          <p:nvPr/>
        </p:nvCxnSpPr>
        <p:spPr>
          <a:xfrm flipH="1">
            <a:off x="3102066" y="4531232"/>
            <a:ext cx="2253900" cy="50100"/>
          </a:xfrm>
          <a:prstGeom prst="straightConnector1">
            <a:avLst/>
          </a:prstGeom>
          <a:noFill/>
          <a:ln cap="flat" cmpd="sng" w="38100">
            <a:solidFill>
              <a:schemeClr val="dk1"/>
            </a:solidFill>
            <a:prstDash val="solid"/>
            <a:miter lim="800000"/>
            <a:headEnd len="sm" w="sm" type="none"/>
            <a:tailEnd len="med" w="med" type="stealth"/>
          </a:ln>
        </p:spPr>
      </p:cxnSp>
      <p:sp>
        <p:nvSpPr>
          <p:cNvPr id="332" name="Google Shape;332;p15"/>
          <p:cNvSpPr txBox="1"/>
          <p:nvPr/>
        </p:nvSpPr>
        <p:spPr>
          <a:xfrm>
            <a:off x="5343767" y="632197"/>
            <a:ext cx="3182700" cy="531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ourgette"/>
                <a:ea typeface="Courgette"/>
                <a:cs typeface="Courgette"/>
                <a:sym typeface="Courgette"/>
              </a:rPr>
              <a:t>l</a:t>
            </a:r>
            <a:r>
              <a:rPr b="0" i="0" lang="en" sz="1500" u="none" cap="none" strike="noStrike">
                <a:solidFill>
                  <a:schemeClr val="dk1"/>
                </a:solidFill>
                <a:latin typeface="Calibri"/>
                <a:ea typeface="Calibri"/>
                <a:cs typeface="Calibri"/>
                <a:sym typeface="Calibri"/>
              </a:rPr>
              <a:t> must always be less or equal to r for the loop to run</a:t>
            </a:r>
            <a:endParaRPr b="0" i="0" sz="1500" u="none" cap="none" strike="noStrike">
              <a:solidFill>
                <a:schemeClr val="dk1"/>
              </a:solidFill>
              <a:latin typeface="Calibri"/>
              <a:ea typeface="Calibri"/>
              <a:cs typeface="Calibri"/>
              <a:sym typeface="Calibri"/>
            </a:endParaRPr>
          </a:p>
        </p:txBody>
      </p:sp>
      <p:sp>
        <p:nvSpPr>
          <p:cNvPr id="327" name="Google Shape;327;p15"/>
          <p:cNvSpPr txBox="1"/>
          <p:nvPr/>
        </p:nvSpPr>
        <p:spPr>
          <a:xfrm>
            <a:off x="5350907" y="1185852"/>
            <a:ext cx="32289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Find the mid1 and mid2 index</a:t>
            </a:r>
            <a:endParaRPr b="0" i="0" sz="1500" u="none" cap="none" strike="noStrike">
              <a:solidFill>
                <a:schemeClr val="dk1"/>
              </a:solidFill>
              <a:latin typeface="Calibri"/>
              <a:ea typeface="Calibri"/>
              <a:cs typeface="Calibri"/>
              <a:sym typeface="Calibri"/>
            </a:endParaRPr>
          </a:p>
        </p:txBody>
      </p:sp>
      <p:sp>
        <p:nvSpPr>
          <p:cNvPr id="333" name="Google Shape;333;p15"/>
          <p:cNvSpPr txBox="1"/>
          <p:nvPr/>
        </p:nvSpPr>
        <p:spPr>
          <a:xfrm>
            <a:off x="5350907" y="1485900"/>
            <a:ext cx="3732600" cy="531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Check if item matches, return true if does else next step.</a:t>
            </a:r>
            <a:endParaRPr b="0" i="0" sz="1500" u="none" cap="none" strike="noStrike">
              <a:solidFill>
                <a:schemeClr val="dk1"/>
              </a:solidFill>
              <a:latin typeface="Calibri"/>
              <a:ea typeface="Calibri"/>
              <a:cs typeface="Calibri"/>
              <a:sym typeface="Calibri"/>
            </a:endParaRPr>
          </a:p>
        </p:txBody>
      </p:sp>
      <p:sp>
        <p:nvSpPr>
          <p:cNvPr id="334" name="Google Shape;334;p15"/>
          <p:cNvSpPr txBox="1"/>
          <p:nvPr/>
        </p:nvSpPr>
        <p:spPr>
          <a:xfrm>
            <a:off x="5361623" y="2053848"/>
            <a:ext cx="2711100" cy="762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Check if the item is smaller, if yes shift the search range to leftmost portion by moving r</a:t>
            </a:r>
            <a:endParaRPr b="0" i="0" sz="1500" u="none" cap="none" strike="noStrike">
              <a:solidFill>
                <a:schemeClr val="dk1"/>
              </a:solidFill>
              <a:latin typeface="Calibri"/>
              <a:ea typeface="Calibri"/>
              <a:cs typeface="Calibri"/>
              <a:sym typeface="Calibri"/>
            </a:endParaRPr>
          </a:p>
        </p:txBody>
      </p:sp>
      <p:sp>
        <p:nvSpPr>
          <p:cNvPr id="335" name="Google Shape;335;p15"/>
          <p:cNvSpPr txBox="1"/>
          <p:nvPr/>
        </p:nvSpPr>
        <p:spPr>
          <a:xfrm>
            <a:off x="5393769" y="2900403"/>
            <a:ext cx="3273300" cy="762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If the above condition is dissatisfied, shift the search range to rightmost portion by moving </a:t>
            </a:r>
            <a:r>
              <a:rPr b="0" i="0" lang="en" sz="1500" u="none" cap="none" strike="noStrike">
                <a:solidFill>
                  <a:schemeClr val="dk1"/>
                </a:solidFill>
                <a:latin typeface="Courgette"/>
                <a:ea typeface="Courgette"/>
                <a:cs typeface="Courgette"/>
                <a:sym typeface="Courgette"/>
              </a:rPr>
              <a:t>l</a:t>
            </a:r>
            <a:r>
              <a:rPr b="0" i="0" lang="en" sz="1500" u="none" cap="none" strike="noStrike">
                <a:solidFill>
                  <a:schemeClr val="dk1"/>
                </a:solidFill>
                <a:latin typeface="Calibri"/>
                <a:ea typeface="Calibri"/>
                <a:cs typeface="Calibri"/>
                <a:sym typeface="Calibri"/>
              </a:rPr>
              <a:t> </a:t>
            </a:r>
            <a:endParaRPr b="0" i="0" sz="1500" u="none" cap="none" strike="noStrike">
              <a:solidFill>
                <a:schemeClr val="dk1"/>
              </a:solidFill>
              <a:latin typeface="Calibri"/>
              <a:ea typeface="Calibri"/>
              <a:cs typeface="Calibri"/>
              <a:sym typeface="Calibri"/>
            </a:endParaRPr>
          </a:p>
        </p:txBody>
      </p:sp>
      <p:sp>
        <p:nvSpPr>
          <p:cNvPr id="336" name="Google Shape;336;p15"/>
          <p:cNvSpPr txBox="1"/>
          <p:nvPr/>
        </p:nvSpPr>
        <p:spPr>
          <a:xfrm>
            <a:off x="5471617" y="4334132"/>
            <a:ext cx="3521100" cy="531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The program will reach this line after while </a:t>
            </a:r>
            <a:br>
              <a:rPr b="0" i="0" lang="en" sz="1500" u="none" cap="none" strike="noStrike">
                <a:solidFill>
                  <a:schemeClr val="dk1"/>
                </a:solidFill>
                <a:latin typeface="Calibri"/>
                <a:ea typeface="Calibri"/>
                <a:cs typeface="Calibri"/>
                <a:sym typeface="Calibri"/>
              </a:rPr>
            </a:br>
            <a:r>
              <a:rPr b="0" i="0" lang="en" sz="1500" u="none" cap="none" strike="noStrike">
                <a:solidFill>
                  <a:schemeClr val="dk1"/>
                </a:solidFill>
                <a:latin typeface="Calibri"/>
                <a:ea typeface="Calibri"/>
                <a:cs typeface="Calibri"/>
                <a:sym typeface="Calibri"/>
              </a:rPr>
              <a:t>loop is complete. False is returned. </a:t>
            </a:r>
            <a:endParaRPr b="0" i="0" sz="1500" u="none" cap="none" strike="noStrike">
              <a:solidFill>
                <a:schemeClr val="dk1"/>
              </a:solidFill>
              <a:latin typeface="Calibri"/>
              <a:ea typeface="Calibri"/>
              <a:cs typeface="Calibri"/>
              <a:sym typeface="Calibri"/>
            </a:endParaRPr>
          </a:p>
        </p:txBody>
      </p:sp>
      <p:sp>
        <p:nvSpPr>
          <p:cNvPr id="337" name="Google Shape;337;p15"/>
          <p:cNvSpPr txBox="1"/>
          <p:nvPr/>
        </p:nvSpPr>
        <p:spPr>
          <a:xfrm>
            <a:off x="5396725" y="3668015"/>
            <a:ext cx="3431400" cy="531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Else shift the search domain to the middle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portion </a:t>
            </a:r>
            <a:endParaRPr b="0" i="0" sz="1500" u="none" cap="none" strike="noStrike">
              <a:solidFill>
                <a:schemeClr val="dk1"/>
              </a:solidFill>
              <a:latin typeface="Calibri"/>
              <a:ea typeface="Calibri"/>
              <a:cs typeface="Calibri"/>
              <a:sym typeface="Calibri"/>
            </a:endParaRPr>
          </a:p>
        </p:txBody>
      </p:sp>
      <p:cxnSp>
        <p:nvCxnSpPr>
          <p:cNvPr id="338" name="Google Shape;338;p15"/>
          <p:cNvCxnSpPr/>
          <p:nvPr/>
        </p:nvCxnSpPr>
        <p:spPr>
          <a:xfrm rot="10800000">
            <a:off x="4729059" y="3787301"/>
            <a:ext cx="716400" cy="184200"/>
          </a:xfrm>
          <a:prstGeom prst="straightConnector1">
            <a:avLst/>
          </a:prstGeom>
          <a:noFill/>
          <a:ln cap="flat" cmpd="sng" w="38100">
            <a:solidFill>
              <a:schemeClr val="dk1"/>
            </a:solidFill>
            <a:prstDash val="solid"/>
            <a:miter lim="800000"/>
            <a:headEnd len="sm" w="sm" type="none"/>
            <a:tailEnd len="med" w="med" type="stealth"/>
          </a:ln>
        </p:spPr>
      </p:cxnSp>
      <p:sp>
        <p:nvSpPr>
          <p:cNvPr id="339" name="Google Shape;339;p15"/>
          <p:cNvSpPr txBox="1"/>
          <p:nvPr>
            <p:ph idx="12" type="sldNum"/>
          </p:nvPr>
        </p:nvSpPr>
        <p:spPr>
          <a:xfrm>
            <a:off x="6457951" y="4767264"/>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6"/>
          <p:cNvSpPr txBox="1"/>
          <p:nvPr/>
        </p:nvSpPr>
        <p:spPr>
          <a:xfrm>
            <a:off x="6041153" y="3417884"/>
            <a:ext cx="576300" cy="5001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Calibri"/>
                <a:ea typeface="Calibri"/>
                <a:cs typeface="Calibri"/>
                <a:sym typeface="Calibri"/>
              </a:rPr>
              <a:t>17&gt;16</a:t>
            </a:r>
            <a:endParaRPr b="1" i="0" sz="1400" u="none" cap="none" strike="noStrike">
              <a:solidFill>
                <a:srgbClr val="FF0000"/>
              </a:solidFill>
              <a:latin typeface="Calibri"/>
              <a:ea typeface="Calibri"/>
              <a:cs typeface="Calibri"/>
              <a:sym typeface="Calibri"/>
            </a:endParaRPr>
          </a:p>
        </p:txBody>
      </p:sp>
      <p:graphicFrame>
        <p:nvGraphicFramePr>
          <p:cNvPr id="345" name="Google Shape;345;p16"/>
          <p:cNvGraphicFramePr/>
          <p:nvPr/>
        </p:nvGraphicFramePr>
        <p:xfrm>
          <a:off x="1179378" y="2360663"/>
          <a:ext cx="3000000" cy="3000000"/>
        </p:xfrm>
        <a:graphic>
          <a:graphicData uri="http://schemas.openxmlformats.org/drawingml/2006/table">
            <a:tbl>
              <a:tblPr bandRow="1" firstRow="1">
                <a:noFill/>
                <a:tableStyleId>{968A3242-C750-4D9B-8D47-025A2258A974}</a:tableStyleId>
              </a:tblPr>
              <a:tblGrid>
                <a:gridCol w="679425"/>
                <a:gridCol w="679425"/>
                <a:gridCol w="679425"/>
                <a:gridCol w="679425"/>
                <a:gridCol w="679425"/>
                <a:gridCol w="679425"/>
                <a:gridCol w="679425"/>
                <a:gridCol w="679425"/>
                <a:gridCol w="679425"/>
                <a:gridCol w="679425"/>
              </a:tblGrid>
              <a:tr h="2781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0</a:t>
                      </a:r>
                      <a:endParaRPr sz="14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1</a:t>
                      </a:r>
                      <a:endParaRPr sz="14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2</a:t>
                      </a:r>
                      <a:endParaRPr sz="14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3</a:t>
                      </a:r>
                      <a:endParaRPr sz="14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4</a:t>
                      </a:r>
                      <a:endParaRPr sz="14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5</a:t>
                      </a:r>
                      <a:endParaRPr sz="14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6</a:t>
                      </a:r>
                      <a:endParaRPr sz="14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7</a:t>
                      </a:r>
                      <a:endParaRPr sz="14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8</a:t>
                      </a:r>
                      <a:endParaRPr sz="14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9</a:t>
                      </a:r>
                      <a:endParaRPr sz="14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r>
            </a:tbl>
          </a:graphicData>
        </a:graphic>
      </p:graphicFrame>
      <p:sp>
        <p:nvSpPr>
          <p:cNvPr id="346" name="Google Shape;346;p16"/>
          <p:cNvSpPr txBox="1"/>
          <p:nvPr/>
        </p:nvSpPr>
        <p:spPr>
          <a:xfrm>
            <a:off x="1361544" y="1849687"/>
            <a:ext cx="246300" cy="315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0" i="0" lang="en" sz="1600" u="none" cap="none" strike="noStrike">
                <a:solidFill>
                  <a:schemeClr val="dk1"/>
                </a:solidFill>
                <a:latin typeface="Courgette"/>
                <a:ea typeface="Courgette"/>
                <a:cs typeface="Courgette"/>
                <a:sym typeface="Courgette"/>
              </a:rPr>
              <a:t>l</a:t>
            </a:r>
            <a:endParaRPr b="0" i="0" sz="300" u="none" cap="none" strike="noStrike">
              <a:solidFill>
                <a:schemeClr val="dk1"/>
              </a:solidFill>
              <a:latin typeface="Courgette"/>
              <a:ea typeface="Courgette"/>
              <a:cs typeface="Courgette"/>
              <a:sym typeface="Courgette"/>
            </a:endParaRPr>
          </a:p>
        </p:txBody>
      </p:sp>
      <p:sp>
        <p:nvSpPr>
          <p:cNvPr id="347" name="Google Shape;347;p16"/>
          <p:cNvSpPr txBox="1"/>
          <p:nvPr/>
        </p:nvSpPr>
        <p:spPr>
          <a:xfrm>
            <a:off x="3227528" y="1859925"/>
            <a:ext cx="862200" cy="315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0" i="0" lang="en" sz="1600" u="none" cap="none" strike="noStrike">
                <a:solidFill>
                  <a:schemeClr val="dk1"/>
                </a:solidFill>
                <a:latin typeface="Courgette"/>
                <a:ea typeface="Courgette"/>
                <a:cs typeface="Courgette"/>
                <a:sym typeface="Courgette"/>
              </a:rPr>
              <a:t>mid1</a:t>
            </a:r>
            <a:endParaRPr b="0" i="0" sz="300" u="none" cap="none" strike="noStrike">
              <a:solidFill>
                <a:schemeClr val="dk1"/>
              </a:solidFill>
              <a:latin typeface="Courgette"/>
              <a:ea typeface="Courgette"/>
              <a:cs typeface="Courgette"/>
              <a:sym typeface="Courgette"/>
            </a:endParaRPr>
          </a:p>
        </p:txBody>
      </p:sp>
      <p:sp>
        <p:nvSpPr>
          <p:cNvPr id="348" name="Google Shape;348;p16"/>
          <p:cNvSpPr txBox="1"/>
          <p:nvPr/>
        </p:nvSpPr>
        <p:spPr>
          <a:xfrm>
            <a:off x="3330974" y="3440214"/>
            <a:ext cx="488400" cy="5001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Calibri"/>
                <a:ea typeface="Calibri"/>
                <a:cs typeface="Calibri"/>
                <a:sym typeface="Calibri"/>
              </a:rPr>
              <a:t>17&gt;8</a:t>
            </a:r>
            <a:endParaRPr b="1" i="0" sz="1400" u="none" cap="none" strike="noStrike">
              <a:solidFill>
                <a:srgbClr val="FF0000"/>
              </a:solidFill>
              <a:latin typeface="Calibri"/>
              <a:ea typeface="Calibri"/>
              <a:cs typeface="Calibri"/>
              <a:sym typeface="Calibri"/>
            </a:endParaRPr>
          </a:p>
        </p:txBody>
      </p:sp>
      <p:sp>
        <p:nvSpPr>
          <p:cNvPr id="349" name="Google Shape;349;p16"/>
          <p:cNvSpPr/>
          <p:nvPr/>
        </p:nvSpPr>
        <p:spPr>
          <a:xfrm>
            <a:off x="3401321" y="3007083"/>
            <a:ext cx="346800" cy="393000"/>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50" name="Google Shape;350;p16"/>
          <p:cNvSpPr txBox="1"/>
          <p:nvPr/>
        </p:nvSpPr>
        <p:spPr>
          <a:xfrm>
            <a:off x="5302457" y="3405944"/>
            <a:ext cx="615900" cy="5001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Calibri"/>
                <a:ea typeface="Calibri"/>
                <a:cs typeface="Calibri"/>
                <a:sym typeface="Calibri"/>
              </a:rPr>
              <a:t>17&gt; 14</a:t>
            </a:r>
            <a:endParaRPr b="1" i="0" sz="1400" u="none" cap="none" strike="noStrike">
              <a:solidFill>
                <a:srgbClr val="FF0000"/>
              </a:solidFill>
              <a:latin typeface="Calibri"/>
              <a:ea typeface="Calibri"/>
              <a:cs typeface="Calibri"/>
              <a:sym typeface="Calibri"/>
            </a:endParaRPr>
          </a:p>
        </p:txBody>
      </p:sp>
      <p:sp>
        <p:nvSpPr>
          <p:cNvPr id="351" name="Google Shape;351;p16"/>
          <p:cNvSpPr/>
          <p:nvPr/>
        </p:nvSpPr>
        <p:spPr>
          <a:xfrm>
            <a:off x="5439722" y="3009302"/>
            <a:ext cx="346800" cy="393000"/>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52" name="Google Shape;352;p16"/>
          <p:cNvSpPr txBox="1"/>
          <p:nvPr/>
        </p:nvSpPr>
        <p:spPr>
          <a:xfrm>
            <a:off x="1168657" y="2727095"/>
            <a:ext cx="687300" cy="2847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2</a:t>
            </a:r>
            <a:endParaRPr b="0" i="0" sz="1400" u="none" cap="none" strike="noStrike">
              <a:solidFill>
                <a:schemeClr val="dk1"/>
              </a:solidFill>
              <a:latin typeface="Calibri"/>
              <a:ea typeface="Calibri"/>
              <a:cs typeface="Calibri"/>
              <a:sym typeface="Calibri"/>
            </a:endParaRPr>
          </a:p>
        </p:txBody>
      </p:sp>
      <p:sp>
        <p:nvSpPr>
          <p:cNvPr id="353" name="Google Shape;353;p16"/>
          <p:cNvSpPr txBox="1"/>
          <p:nvPr/>
        </p:nvSpPr>
        <p:spPr>
          <a:xfrm>
            <a:off x="1855984" y="2726946"/>
            <a:ext cx="678300" cy="2847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4</a:t>
            </a:r>
            <a:endParaRPr b="0" i="0" sz="1400" u="none" cap="none" strike="noStrike">
              <a:solidFill>
                <a:schemeClr val="dk1"/>
              </a:solidFill>
              <a:latin typeface="Calibri"/>
              <a:ea typeface="Calibri"/>
              <a:cs typeface="Calibri"/>
              <a:sym typeface="Calibri"/>
            </a:endParaRPr>
          </a:p>
        </p:txBody>
      </p:sp>
      <p:sp>
        <p:nvSpPr>
          <p:cNvPr id="354" name="Google Shape;354;p16"/>
          <p:cNvSpPr txBox="1"/>
          <p:nvPr/>
        </p:nvSpPr>
        <p:spPr>
          <a:xfrm>
            <a:off x="3901457" y="2724166"/>
            <a:ext cx="671100" cy="2847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10</a:t>
            </a:r>
            <a:endParaRPr b="0" i="0" sz="1400" u="none" cap="none" strike="noStrike">
              <a:solidFill>
                <a:schemeClr val="dk1"/>
              </a:solidFill>
              <a:latin typeface="Calibri"/>
              <a:ea typeface="Calibri"/>
              <a:cs typeface="Calibri"/>
              <a:sym typeface="Calibri"/>
            </a:endParaRPr>
          </a:p>
        </p:txBody>
      </p:sp>
      <p:sp>
        <p:nvSpPr>
          <p:cNvPr id="355" name="Google Shape;355;p16"/>
          <p:cNvSpPr txBox="1"/>
          <p:nvPr/>
        </p:nvSpPr>
        <p:spPr>
          <a:xfrm>
            <a:off x="3229033" y="2727388"/>
            <a:ext cx="664500" cy="2847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8</a:t>
            </a:r>
            <a:endParaRPr b="0" i="0" sz="1400" u="none" cap="none" strike="noStrike">
              <a:solidFill>
                <a:schemeClr val="dk1"/>
              </a:solidFill>
              <a:latin typeface="Calibri"/>
              <a:ea typeface="Calibri"/>
              <a:cs typeface="Calibri"/>
              <a:sym typeface="Calibri"/>
            </a:endParaRPr>
          </a:p>
        </p:txBody>
      </p:sp>
      <p:sp>
        <p:nvSpPr>
          <p:cNvPr id="356" name="Google Shape;356;p16"/>
          <p:cNvSpPr txBox="1"/>
          <p:nvPr/>
        </p:nvSpPr>
        <p:spPr>
          <a:xfrm>
            <a:off x="2541784" y="2723513"/>
            <a:ext cx="680400" cy="2847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6</a:t>
            </a:r>
            <a:endParaRPr b="0" i="0" sz="1400" u="none" cap="none" strike="noStrike">
              <a:solidFill>
                <a:schemeClr val="dk1"/>
              </a:solidFill>
              <a:latin typeface="Calibri"/>
              <a:ea typeface="Calibri"/>
              <a:cs typeface="Calibri"/>
              <a:sym typeface="Calibri"/>
            </a:endParaRPr>
          </a:p>
        </p:txBody>
      </p:sp>
      <p:sp>
        <p:nvSpPr>
          <p:cNvPr id="357" name="Google Shape;357;p16"/>
          <p:cNvSpPr txBox="1"/>
          <p:nvPr/>
        </p:nvSpPr>
        <p:spPr>
          <a:xfrm>
            <a:off x="6675773" y="3417884"/>
            <a:ext cx="615900" cy="5001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Calibri"/>
                <a:ea typeface="Calibri"/>
                <a:cs typeface="Calibri"/>
                <a:sym typeface="Calibri"/>
              </a:rPr>
              <a:t>17&lt; 18</a:t>
            </a:r>
            <a:endParaRPr b="1" i="0" sz="1400" u="none" cap="none" strike="noStrike">
              <a:solidFill>
                <a:srgbClr val="FF0000"/>
              </a:solidFill>
              <a:latin typeface="Calibri"/>
              <a:ea typeface="Calibri"/>
              <a:cs typeface="Calibri"/>
              <a:sym typeface="Calibri"/>
            </a:endParaRPr>
          </a:p>
        </p:txBody>
      </p:sp>
      <p:sp>
        <p:nvSpPr>
          <p:cNvPr id="358" name="Google Shape;358;p16"/>
          <p:cNvSpPr txBox="1"/>
          <p:nvPr/>
        </p:nvSpPr>
        <p:spPr>
          <a:xfrm>
            <a:off x="623889" y="515634"/>
            <a:ext cx="3780300" cy="5982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Ternary Search</a:t>
            </a:r>
            <a:endParaRPr b="0" i="0" sz="3300" u="none" cap="none" strike="noStrike">
              <a:solidFill>
                <a:schemeClr val="dk1"/>
              </a:solidFill>
              <a:latin typeface="Calibri"/>
              <a:ea typeface="Calibri"/>
              <a:cs typeface="Calibri"/>
              <a:sym typeface="Calibri"/>
            </a:endParaRPr>
          </a:p>
        </p:txBody>
      </p:sp>
      <p:sp>
        <p:nvSpPr>
          <p:cNvPr id="359" name="Google Shape;359;p16"/>
          <p:cNvSpPr txBox="1"/>
          <p:nvPr/>
        </p:nvSpPr>
        <p:spPr>
          <a:xfrm>
            <a:off x="634125" y="944551"/>
            <a:ext cx="3437700" cy="427200"/>
          </a:xfrm>
          <a:prstGeom prst="rect">
            <a:avLst/>
          </a:prstGeom>
          <a:noFill/>
          <a:ln>
            <a:noFill/>
          </a:ln>
        </p:spPr>
        <p:txBody>
          <a:bodyPr anchorCtr="0" anchor="t" bIns="34275" lIns="68575" spcFirstLastPara="1" rIns="68575" wrap="square" tIns="34275">
            <a:noAutofit/>
          </a:bodyPr>
          <a:lstStyle/>
          <a:p>
            <a:pPr indent="-177800" lvl="0" marL="177800" marR="0" rtl="0" algn="l">
              <a:lnSpc>
                <a:spcPct val="90000"/>
              </a:lnSpc>
              <a:spcBef>
                <a:spcPts val="0"/>
              </a:spcBef>
              <a:spcAft>
                <a:spcPts val="0"/>
              </a:spcAft>
              <a:buClr>
                <a:srgbClr val="000000"/>
              </a:buClr>
              <a:buSzPts val="1800"/>
              <a:buFont typeface="Arial"/>
              <a:buNone/>
            </a:pPr>
            <a:r>
              <a:rPr b="0" i="0" lang="en" sz="1800" u="none" cap="none" strike="noStrike">
                <a:solidFill>
                  <a:srgbClr val="7F7F7F"/>
                </a:solidFill>
                <a:latin typeface="Calibri"/>
                <a:ea typeface="Calibri"/>
                <a:cs typeface="Calibri"/>
                <a:sym typeface="Calibri"/>
              </a:rPr>
              <a:t>Simulation</a:t>
            </a:r>
            <a:endParaRPr b="0" i="0" sz="1800" u="none" cap="none" strike="noStrike">
              <a:solidFill>
                <a:srgbClr val="7F7F7F"/>
              </a:solidFill>
              <a:latin typeface="Calibri"/>
              <a:ea typeface="Calibri"/>
              <a:cs typeface="Calibri"/>
              <a:sym typeface="Calibri"/>
            </a:endParaRPr>
          </a:p>
        </p:txBody>
      </p:sp>
      <p:sp>
        <p:nvSpPr>
          <p:cNvPr id="360" name="Google Shape;360;p16"/>
          <p:cNvSpPr txBox="1"/>
          <p:nvPr/>
        </p:nvSpPr>
        <p:spPr>
          <a:xfrm>
            <a:off x="4578950" y="2720254"/>
            <a:ext cx="676200" cy="2847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12</a:t>
            </a:r>
            <a:endParaRPr b="0" i="0" sz="1400" u="none" cap="none" strike="noStrike">
              <a:solidFill>
                <a:schemeClr val="dk1"/>
              </a:solidFill>
              <a:latin typeface="Calibri"/>
              <a:ea typeface="Calibri"/>
              <a:cs typeface="Calibri"/>
              <a:sym typeface="Calibri"/>
            </a:endParaRPr>
          </a:p>
        </p:txBody>
      </p:sp>
      <p:sp>
        <p:nvSpPr>
          <p:cNvPr id="361" name="Google Shape;361;p16"/>
          <p:cNvSpPr txBox="1"/>
          <p:nvPr/>
        </p:nvSpPr>
        <p:spPr>
          <a:xfrm>
            <a:off x="5263372" y="2720105"/>
            <a:ext cx="677700" cy="2847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14</a:t>
            </a:r>
            <a:endParaRPr b="0" i="0" sz="1400" u="none" cap="none" strike="noStrike">
              <a:solidFill>
                <a:schemeClr val="dk1"/>
              </a:solidFill>
              <a:latin typeface="Calibri"/>
              <a:ea typeface="Calibri"/>
              <a:cs typeface="Calibri"/>
              <a:sym typeface="Calibri"/>
            </a:endParaRPr>
          </a:p>
        </p:txBody>
      </p:sp>
      <p:sp>
        <p:nvSpPr>
          <p:cNvPr id="362" name="Google Shape;362;p16"/>
          <p:cNvSpPr txBox="1"/>
          <p:nvPr/>
        </p:nvSpPr>
        <p:spPr>
          <a:xfrm>
            <a:off x="7297927" y="2717324"/>
            <a:ext cx="670800" cy="2847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20</a:t>
            </a:r>
            <a:endParaRPr b="0" i="0" sz="1400" u="none" cap="none" strike="noStrike">
              <a:solidFill>
                <a:schemeClr val="dk1"/>
              </a:solidFill>
              <a:latin typeface="Calibri"/>
              <a:ea typeface="Calibri"/>
              <a:cs typeface="Calibri"/>
              <a:sym typeface="Calibri"/>
            </a:endParaRPr>
          </a:p>
        </p:txBody>
      </p:sp>
      <p:sp>
        <p:nvSpPr>
          <p:cNvPr id="363" name="Google Shape;363;p16"/>
          <p:cNvSpPr txBox="1"/>
          <p:nvPr/>
        </p:nvSpPr>
        <p:spPr>
          <a:xfrm>
            <a:off x="6616457" y="2714583"/>
            <a:ext cx="678300" cy="2847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18</a:t>
            </a:r>
            <a:endParaRPr b="0" i="0" sz="1400" u="none" cap="none" strike="noStrike">
              <a:solidFill>
                <a:schemeClr val="dk1"/>
              </a:solidFill>
              <a:latin typeface="Calibri"/>
              <a:ea typeface="Calibri"/>
              <a:cs typeface="Calibri"/>
              <a:sym typeface="Calibri"/>
            </a:endParaRPr>
          </a:p>
        </p:txBody>
      </p:sp>
      <p:sp>
        <p:nvSpPr>
          <p:cNvPr id="364" name="Google Shape;364;p16"/>
          <p:cNvSpPr txBox="1"/>
          <p:nvPr/>
        </p:nvSpPr>
        <p:spPr>
          <a:xfrm>
            <a:off x="5949866" y="2716672"/>
            <a:ext cx="659100" cy="2847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16</a:t>
            </a:r>
            <a:endParaRPr b="0" i="0" sz="1400" u="none" cap="none" strike="noStrike">
              <a:solidFill>
                <a:schemeClr val="dk1"/>
              </a:solidFill>
              <a:latin typeface="Calibri"/>
              <a:ea typeface="Calibri"/>
              <a:cs typeface="Calibri"/>
              <a:sym typeface="Calibri"/>
            </a:endParaRPr>
          </a:p>
        </p:txBody>
      </p:sp>
      <p:sp>
        <p:nvSpPr>
          <p:cNvPr id="365" name="Google Shape;365;p16"/>
          <p:cNvSpPr txBox="1"/>
          <p:nvPr/>
        </p:nvSpPr>
        <p:spPr>
          <a:xfrm>
            <a:off x="7498831" y="1868774"/>
            <a:ext cx="246300" cy="315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0" i="0" lang="en" sz="1600" u="none" cap="none" strike="noStrike">
                <a:solidFill>
                  <a:schemeClr val="dk1"/>
                </a:solidFill>
                <a:latin typeface="Courgette"/>
                <a:ea typeface="Courgette"/>
                <a:cs typeface="Courgette"/>
                <a:sym typeface="Courgette"/>
              </a:rPr>
              <a:t>r</a:t>
            </a:r>
            <a:endParaRPr b="0" i="0" sz="100" u="none" cap="none" strike="noStrike">
              <a:solidFill>
                <a:srgbClr val="000000"/>
              </a:solidFill>
              <a:latin typeface="Arial"/>
              <a:ea typeface="Arial"/>
              <a:cs typeface="Arial"/>
              <a:sym typeface="Arial"/>
            </a:endParaRPr>
          </a:p>
        </p:txBody>
      </p:sp>
      <p:sp>
        <p:nvSpPr>
          <p:cNvPr id="366" name="Google Shape;366;p16"/>
          <p:cNvSpPr txBox="1"/>
          <p:nvPr/>
        </p:nvSpPr>
        <p:spPr>
          <a:xfrm>
            <a:off x="5266172" y="1871875"/>
            <a:ext cx="1047000" cy="315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0" i="0" lang="en" sz="1600" u="none" cap="none" strike="noStrike">
                <a:solidFill>
                  <a:schemeClr val="dk1"/>
                </a:solidFill>
                <a:latin typeface="Courgette"/>
                <a:ea typeface="Courgette"/>
                <a:cs typeface="Courgette"/>
                <a:sym typeface="Courgette"/>
              </a:rPr>
              <a:t>mid2</a:t>
            </a:r>
            <a:endParaRPr b="0" i="0" sz="300" u="none" cap="none" strike="noStrike">
              <a:solidFill>
                <a:schemeClr val="dk1"/>
              </a:solidFill>
              <a:latin typeface="Courgette"/>
              <a:ea typeface="Courgette"/>
              <a:cs typeface="Courgette"/>
              <a:sym typeface="Courgette"/>
            </a:endParaRPr>
          </a:p>
        </p:txBody>
      </p:sp>
      <p:sp>
        <p:nvSpPr>
          <p:cNvPr id="367" name="Google Shape;367;p16"/>
          <p:cNvSpPr/>
          <p:nvPr/>
        </p:nvSpPr>
        <p:spPr>
          <a:xfrm>
            <a:off x="4636827" y="562970"/>
            <a:ext cx="1218300" cy="962100"/>
          </a:xfrm>
          <a:prstGeom prst="wedgeEllipseCallout">
            <a:avLst>
              <a:gd fmla="val -20833" name="adj1"/>
              <a:gd fmla="val 62500" name="adj2"/>
            </a:avLst>
          </a:pr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68" name="Google Shape;368;p16"/>
          <p:cNvSpPr txBox="1"/>
          <p:nvPr/>
        </p:nvSpPr>
        <p:spPr>
          <a:xfrm>
            <a:off x="4841543" y="808630"/>
            <a:ext cx="8622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Searching </a:t>
            </a:r>
            <a:br>
              <a:rPr b="0" i="0" lang="en" sz="1400" u="none" cap="none" strike="noStrike">
                <a:solidFill>
                  <a:schemeClr val="dk1"/>
                </a:solidFill>
                <a:latin typeface="Calibri"/>
                <a:ea typeface="Calibri"/>
                <a:cs typeface="Calibri"/>
                <a:sym typeface="Calibri"/>
              </a:rPr>
            </a:br>
            <a:r>
              <a:rPr b="0" i="0" lang="en" sz="1400" u="none" cap="none" strike="noStrike">
                <a:solidFill>
                  <a:schemeClr val="dk1"/>
                </a:solidFill>
                <a:latin typeface="Calibri"/>
                <a:ea typeface="Calibri"/>
                <a:cs typeface="Calibri"/>
                <a:sym typeface="Calibri"/>
              </a:rPr>
              <a:t>for 17</a:t>
            </a:r>
            <a:endParaRPr b="0" i="0" sz="1100" u="none" cap="none" strike="noStrike">
              <a:solidFill>
                <a:srgbClr val="000000"/>
              </a:solidFill>
              <a:latin typeface="Arial"/>
              <a:ea typeface="Arial"/>
              <a:cs typeface="Arial"/>
              <a:sym typeface="Arial"/>
            </a:endParaRPr>
          </a:p>
        </p:txBody>
      </p:sp>
      <p:sp>
        <p:nvSpPr>
          <p:cNvPr id="369" name="Google Shape;369;p16"/>
          <p:cNvSpPr txBox="1"/>
          <p:nvPr/>
        </p:nvSpPr>
        <p:spPr>
          <a:xfrm>
            <a:off x="6143378" y="1882100"/>
            <a:ext cx="246300" cy="315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0" i="0" lang="en" sz="1600" u="none" cap="none" strike="noStrike">
                <a:solidFill>
                  <a:schemeClr val="dk1"/>
                </a:solidFill>
                <a:latin typeface="Courgette"/>
                <a:ea typeface="Courgette"/>
                <a:cs typeface="Courgette"/>
                <a:sym typeface="Courgette"/>
              </a:rPr>
              <a:t>l</a:t>
            </a:r>
            <a:endParaRPr b="0" i="0" sz="300" u="none" cap="none" strike="noStrike">
              <a:solidFill>
                <a:schemeClr val="dk1"/>
              </a:solidFill>
              <a:latin typeface="Courgette"/>
              <a:ea typeface="Courgette"/>
              <a:cs typeface="Courgette"/>
              <a:sym typeface="Courgette"/>
            </a:endParaRPr>
          </a:p>
        </p:txBody>
      </p:sp>
      <p:sp>
        <p:nvSpPr>
          <p:cNvPr id="370" name="Google Shape;370;p16"/>
          <p:cNvSpPr txBox="1"/>
          <p:nvPr/>
        </p:nvSpPr>
        <p:spPr>
          <a:xfrm>
            <a:off x="5931478" y="1441975"/>
            <a:ext cx="862200" cy="315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0" i="0" lang="en" sz="1600" u="none" cap="none" strike="noStrike">
                <a:solidFill>
                  <a:schemeClr val="dk1"/>
                </a:solidFill>
                <a:latin typeface="Courgette"/>
                <a:ea typeface="Courgette"/>
                <a:cs typeface="Courgette"/>
                <a:sym typeface="Courgette"/>
              </a:rPr>
              <a:t>mid1</a:t>
            </a:r>
            <a:endParaRPr b="0" i="0" sz="300" u="none" cap="none" strike="noStrike">
              <a:solidFill>
                <a:schemeClr val="dk1"/>
              </a:solidFill>
              <a:latin typeface="Courgette"/>
              <a:ea typeface="Courgette"/>
              <a:cs typeface="Courgette"/>
              <a:sym typeface="Courgette"/>
            </a:endParaRPr>
          </a:p>
        </p:txBody>
      </p:sp>
      <p:sp>
        <p:nvSpPr>
          <p:cNvPr id="371" name="Google Shape;371;p16"/>
          <p:cNvSpPr txBox="1"/>
          <p:nvPr/>
        </p:nvSpPr>
        <p:spPr>
          <a:xfrm>
            <a:off x="7284351" y="1453900"/>
            <a:ext cx="1047000" cy="315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0" i="0" lang="en" sz="1600" u="none" cap="none" strike="noStrike">
                <a:solidFill>
                  <a:schemeClr val="dk1"/>
                </a:solidFill>
                <a:latin typeface="Courgette"/>
                <a:ea typeface="Courgette"/>
                <a:cs typeface="Courgette"/>
                <a:sym typeface="Courgette"/>
              </a:rPr>
              <a:t>mid2</a:t>
            </a:r>
            <a:endParaRPr b="0" i="0" sz="300" u="none" cap="none" strike="noStrike">
              <a:solidFill>
                <a:schemeClr val="dk1"/>
              </a:solidFill>
              <a:latin typeface="Courgette"/>
              <a:ea typeface="Courgette"/>
              <a:cs typeface="Courgette"/>
              <a:sym typeface="Courgette"/>
            </a:endParaRPr>
          </a:p>
        </p:txBody>
      </p:sp>
      <p:sp>
        <p:nvSpPr>
          <p:cNvPr id="372" name="Google Shape;372;p16"/>
          <p:cNvSpPr/>
          <p:nvPr/>
        </p:nvSpPr>
        <p:spPr>
          <a:xfrm>
            <a:off x="6137463" y="2990535"/>
            <a:ext cx="346800" cy="393000"/>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73" name="Google Shape;373;p16"/>
          <p:cNvSpPr/>
          <p:nvPr/>
        </p:nvSpPr>
        <p:spPr>
          <a:xfrm>
            <a:off x="7468121" y="3000772"/>
            <a:ext cx="346800" cy="393000"/>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74" name="Google Shape;374;p16"/>
          <p:cNvSpPr txBox="1"/>
          <p:nvPr/>
        </p:nvSpPr>
        <p:spPr>
          <a:xfrm>
            <a:off x="6851366" y="1873568"/>
            <a:ext cx="246300" cy="315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0" i="0" lang="en" sz="1600" u="none" cap="none" strike="noStrike">
                <a:solidFill>
                  <a:schemeClr val="dk1"/>
                </a:solidFill>
                <a:latin typeface="Courgette"/>
                <a:ea typeface="Courgette"/>
                <a:cs typeface="Courgette"/>
                <a:sym typeface="Courgette"/>
              </a:rPr>
              <a:t>l</a:t>
            </a:r>
            <a:endParaRPr b="0" i="0" sz="300" u="none" cap="none" strike="noStrike">
              <a:solidFill>
                <a:schemeClr val="dk1"/>
              </a:solidFill>
              <a:latin typeface="Courgette"/>
              <a:ea typeface="Courgette"/>
              <a:cs typeface="Courgette"/>
              <a:sym typeface="Courgette"/>
            </a:endParaRPr>
          </a:p>
        </p:txBody>
      </p:sp>
      <p:sp>
        <p:nvSpPr>
          <p:cNvPr id="375" name="Google Shape;375;p16"/>
          <p:cNvSpPr txBox="1"/>
          <p:nvPr/>
        </p:nvSpPr>
        <p:spPr>
          <a:xfrm>
            <a:off x="6876139" y="1512218"/>
            <a:ext cx="246300" cy="315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0" i="0" lang="en" sz="1600" u="none" cap="none" strike="noStrike">
                <a:solidFill>
                  <a:schemeClr val="dk1"/>
                </a:solidFill>
                <a:latin typeface="Courgette"/>
                <a:ea typeface="Courgette"/>
                <a:cs typeface="Courgette"/>
                <a:sym typeface="Courgette"/>
              </a:rPr>
              <a:t>r</a:t>
            </a:r>
            <a:endParaRPr b="0" i="0" sz="100" u="none" cap="none" strike="noStrike">
              <a:solidFill>
                <a:srgbClr val="000000"/>
              </a:solidFill>
              <a:latin typeface="Arial"/>
              <a:ea typeface="Arial"/>
              <a:cs typeface="Arial"/>
              <a:sym typeface="Arial"/>
            </a:endParaRPr>
          </a:p>
        </p:txBody>
      </p:sp>
      <p:sp>
        <p:nvSpPr>
          <p:cNvPr id="376" name="Google Shape;376;p16"/>
          <p:cNvSpPr txBox="1"/>
          <p:nvPr/>
        </p:nvSpPr>
        <p:spPr>
          <a:xfrm>
            <a:off x="6629227" y="1157075"/>
            <a:ext cx="869700" cy="315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0" i="0" lang="en" sz="1600" u="none" cap="none" strike="noStrike">
                <a:solidFill>
                  <a:schemeClr val="dk1"/>
                </a:solidFill>
                <a:latin typeface="Courgette"/>
                <a:ea typeface="Courgette"/>
                <a:cs typeface="Courgette"/>
                <a:sym typeface="Courgette"/>
              </a:rPr>
              <a:t>mid1</a:t>
            </a:r>
            <a:endParaRPr b="0" i="0" sz="300" u="none" cap="none" strike="noStrike">
              <a:solidFill>
                <a:schemeClr val="dk1"/>
              </a:solidFill>
              <a:latin typeface="Courgette"/>
              <a:ea typeface="Courgette"/>
              <a:cs typeface="Courgette"/>
              <a:sym typeface="Courgette"/>
            </a:endParaRPr>
          </a:p>
        </p:txBody>
      </p:sp>
      <p:sp>
        <p:nvSpPr>
          <p:cNvPr id="377" name="Google Shape;377;p16"/>
          <p:cNvSpPr txBox="1"/>
          <p:nvPr/>
        </p:nvSpPr>
        <p:spPr>
          <a:xfrm>
            <a:off x="6630951" y="800500"/>
            <a:ext cx="1047000" cy="315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0" i="0" lang="en" sz="1600" u="none" cap="none" strike="noStrike">
                <a:solidFill>
                  <a:schemeClr val="dk1"/>
                </a:solidFill>
                <a:latin typeface="Courgette"/>
                <a:ea typeface="Courgette"/>
                <a:cs typeface="Courgette"/>
                <a:sym typeface="Courgette"/>
              </a:rPr>
              <a:t>mid2</a:t>
            </a:r>
            <a:endParaRPr b="0" i="0" sz="300" u="none" cap="none" strike="noStrike">
              <a:solidFill>
                <a:schemeClr val="dk1"/>
              </a:solidFill>
              <a:latin typeface="Courgette"/>
              <a:ea typeface="Courgette"/>
              <a:cs typeface="Courgette"/>
              <a:sym typeface="Courgette"/>
            </a:endParaRPr>
          </a:p>
        </p:txBody>
      </p:sp>
      <p:sp>
        <p:nvSpPr>
          <p:cNvPr id="378" name="Google Shape;378;p16"/>
          <p:cNvSpPr txBox="1"/>
          <p:nvPr/>
        </p:nvSpPr>
        <p:spPr>
          <a:xfrm>
            <a:off x="6200563" y="1880714"/>
            <a:ext cx="246300" cy="315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0" i="0" lang="en" sz="1600" u="none" cap="none" strike="noStrike">
                <a:solidFill>
                  <a:schemeClr val="dk1"/>
                </a:solidFill>
                <a:latin typeface="Courgette"/>
                <a:ea typeface="Courgette"/>
                <a:cs typeface="Courgette"/>
                <a:sym typeface="Courgette"/>
              </a:rPr>
              <a:t>r</a:t>
            </a:r>
            <a:endParaRPr b="0" i="0" sz="100" u="none" cap="none" strike="noStrike">
              <a:solidFill>
                <a:srgbClr val="000000"/>
              </a:solidFill>
              <a:latin typeface="Arial"/>
              <a:ea typeface="Arial"/>
              <a:cs typeface="Arial"/>
              <a:sym typeface="Arial"/>
            </a:endParaRPr>
          </a:p>
        </p:txBody>
      </p:sp>
      <p:sp>
        <p:nvSpPr>
          <p:cNvPr id="379" name="Google Shape;379;p16"/>
          <p:cNvSpPr/>
          <p:nvPr/>
        </p:nvSpPr>
        <p:spPr>
          <a:xfrm>
            <a:off x="6794271" y="3002475"/>
            <a:ext cx="346800" cy="393000"/>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80" name="Google Shape;380;p16"/>
          <p:cNvSpPr txBox="1"/>
          <p:nvPr/>
        </p:nvSpPr>
        <p:spPr>
          <a:xfrm>
            <a:off x="7351361" y="3417884"/>
            <a:ext cx="576300" cy="5001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Calibri"/>
                <a:ea typeface="Calibri"/>
                <a:cs typeface="Calibri"/>
                <a:sym typeface="Calibri"/>
              </a:rPr>
              <a:t>17&lt;20</a:t>
            </a:r>
            <a:endParaRPr b="1" i="0" sz="1400" u="none" cap="none" strike="noStrike">
              <a:solidFill>
                <a:srgbClr val="FF0000"/>
              </a:solidFill>
              <a:latin typeface="Calibri"/>
              <a:ea typeface="Calibri"/>
              <a:cs typeface="Calibri"/>
              <a:sym typeface="Calibri"/>
            </a:endParaRPr>
          </a:p>
        </p:txBody>
      </p:sp>
      <p:sp>
        <p:nvSpPr>
          <p:cNvPr id="381" name="Google Shape;381;p16"/>
          <p:cNvSpPr/>
          <p:nvPr/>
        </p:nvSpPr>
        <p:spPr>
          <a:xfrm>
            <a:off x="6018663" y="1791268"/>
            <a:ext cx="1125900" cy="542400"/>
          </a:xfrm>
          <a:prstGeom prst="ellipse">
            <a:avLst/>
          </a:prstGeom>
          <a:noFill/>
          <a:ln cap="flat" cmpd="sng" w="28575">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82" name="Google Shape;38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500"/>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500"/>
                                        <p:tgtEl>
                                          <p:spTgt spid="3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5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5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5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46"/>
                                        </p:tgtEl>
                                      </p:cBhvr>
                                    </p:animEffect>
                                    <p:set>
                                      <p:cBhvr>
                                        <p:cTn dur="1" fill="hold">
                                          <p:stCondLst>
                                            <p:cond delay="500"/>
                                          </p:stCondLst>
                                        </p:cTn>
                                        <p:tgtEl>
                                          <p:spTgt spid="34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47"/>
                                        </p:tgtEl>
                                      </p:cBhvr>
                                    </p:animEffect>
                                    <p:set>
                                      <p:cBhvr>
                                        <p:cTn dur="1" fill="hold">
                                          <p:stCondLst>
                                            <p:cond delay="500"/>
                                          </p:stCondLst>
                                        </p:cTn>
                                        <p:tgtEl>
                                          <p:spTgt spid="34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66"/>
                                        </p:tgtEl>
                                      </p:cBhvr>
                                    </p:animEffect>
                                    <p:set>
                                      <p:cBhvr>
                                        <p:cTn dur="1" fill="hold">
                                          <p:stCondLst>
                                            <p:cond delay="500"/>
                                          </p:stCondLst>
                                        </p:cTn>
                                        <p:tgtEl>
                                          <p:spTgt spid="36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48"/>
                                        </p:tgtEl>
                                      </p:cBhvr>
                                    </p:animEffect>
                                    <p:set>
                                      <p:cBhvr>
                                        <p:cTn dur="1" fill="hold">
                                          <p:stCondLst>
                                            <p:cond delay="500"/>
                                          </p:stCondLst>
                                        </p:cTn>
                                        <p:tgtEl>
                                          <p:spTgt spid="34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50"/>
                                        </p:tgtEl>
                                      </p:cBhvr>
                                    </p:animEffect>
                                    <p:set>
                                      <p:cBhvr>
                                        <p:cTn dur="1" fill="hold">
                                          <p:stCondLst>
                                            <p:cond delay="500"/>
                                          </p:stCondLst>
                                        </p:cTn>
                                        <p:tgtEl>
                                          <p:spTgt spid="35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49"/>
                                        </p:tgtEl>
                                      </p:cBhvr>
                                    </p:animEffect>
                                    <p:set>
                                      <p:cBhvr>
                                        <p:cTn dur="1" fill="hold">
                                          <p:stCondLst>
                                            <p:cond delay="500"/>
                                          </p:stCondLst>
                                        </p:cTn>
                                        <p:tgtEl>
                                          <p:spTgt spid="34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51"/>
                                        </p:tgtEl>
                                      </p:cBhvr>
                                    </p:animEffect>
                                    <p:set>
                                      <p:cBhvr>
                                        <p:cTn dur="1" fill="hold">
                                          <p:stCondLst>
                                            <p:cond delay="500"/>
                                          </p:stCondLst>
                                        </p:cTn>
                                        <p:tgtEl>
                                          <p:spTgt spid="35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500"/>
                                        <p:tgtEl>
                                          <p:spTgt spid="370"/>
                                        </p:tgtEl>
                                      </p:cBhvr>
                                    </p:animEffect>
                                  </p:childTnLst>
                                </p:cTn>
                              </p:par>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500"/>
                                        <p:tgtEl>
                                          <p:spTgt spid="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500"/>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5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500"/>
                                        <p:tgtEl>
                                          <p:spTgt spid="344"/>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500"/>
                                        <p:tgtEl>
                                          <p:spTgt spid="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69"/>
                                        </p:tgtEl>
                                      </p:cBhvr>
                                    </p:animEffect>
                                    <p:set>
                                      <p:cBhvr>
                                        <p:cTn dur="1" fill="hold">
                                          <p:stCondLst>
                                            <p:cond delay="500"/>
                                          </p:stCondLst>
                                        </p:cTn>
                                        <p:tgtEl>
                                          <p:spTgt spid="36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5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65"/>
                                        </p:tgtEl>
                                      </p:cBhvr>
                                    </p:animEffect>
                                    <p:set>
                                      <p:cBhvr>
                                        <p:cTn dur="1" fill="hold">
                                          <p:stCondLst>
                                            <p:cond delay="500"/>
                                          </p:stCondLst>
                                        </p:cTn>
                                        <p:tgtEl>
                                          <p:spTgt spid="36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5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72"/>
                                        </p:tgtEl>
                                      </p:cBhvr>
                                    </p:animEffect>
                                    <p:set>
                                      <p:cBhvr>
                                        <p:cTn dur="1" fill="hold">
                                          <p:stCondLst>
                                            <p:cond delay="500"/>
                                          </p:stCondLst>
                                        </p:cTn>
                                        <p:tgtEl>
                                          <p:spTgt spid="37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3"/>
                                        </p:tgtEl>
                                      </p:cBhvr>
                                    </p:animEffect>
                                    <p:set>
                                      <p:cBhvr>
                                        <p:cTn dur="1" fill="hold">
                                          <p:stCondLst>
                                            <p:cond delay="500"/>
                                          </p:stCondLst>
                                        </p:cTn>
                                        <p:tgtEl>
                                          <p:spTgt spid="37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44"/>
                                        </p:tgtEl>
                                      </p:cBhvr>
                                    </p:animEffect>
                                    <p:set>
                                      <p:cBhvr>
                                        <p:cTn dur="1" fill="hold">
                                          <p:stCondLst>
                                            <p:cond delay="500"/>
                                          </p:stCondLst>
                                        </p:cTn>
                                        <p:tgtEl>
                                          <p:spTgt spid="34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80"/>
                                        </p:tgtEl>
                                      </p:cBhvr>
                                    </p:animEffect>
                                    <p:set>
                                      <p:cBhvr>
                                        <p:cTn dur="1" fill="hold">
                                          <p:stCondLst>
                                            <p:cond delay="500"/>
                                          </p:stCondLst>
                                        </p:cTn>
                                        <p:tgtEl>
                                          <p:spTgt spid="38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0"/>
                                        </p:tgtEl>
                                      </p:cBhvr>
                                    </p:animEffect>
                                    <p:set>
                                      <p:cBhvr>
                                        <p:cTn dur="1" fill="hold">
                                          <p:stCondLst>
                                            <p:cond delay="500"/>
                                          </p:stCondLst>
                                        </p:cTn>
                                        <p:tgtEl>
                                          <p:spTgt spid="37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1"/>
                                        </p:tgtEl>
                                      </p:cBhvr>
                                    </p:animEffect>
                                    <p:set>
                                      <p:cBhvr>
                                        <p:cTn dur="1" fill="hold">
                                          <p:stCondLst>
                                            <p:cond delay="500"/>
                                          </p:stCondLst>
                                        </p:cTn>
                                        <p:tgtEl>
                                          <p:spTgt spid="37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500"/>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75"/>
                                        </p:tgtEl>
                                      </p:cBhvr>
                                    </p:animEffect>
                                    <p:set>
                                      <p:cBhvr>
                                        <p:cTn dur="1" fill="hold">
                                          <p:stCondLst>
                                            <p:cond delay="500"/>
                                          </p:stCondLst>
                                        </p:cTn>
                                        <p:tgtEl>
                                          <p:spTgt spid="37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500"/>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17"/>
          <p:cNvSpPr txBox="1"/>
          <p:nvPr>
            <p:ph idx="12" type="sldNum"/>
          </p:nvPr>
        </p:nvSpPr>
        <p:spPr>
          <a:xfrm>
            <a:off x="6354344" y="3497413"/>
            <a:ext cx="411600" cy="2952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
              <a:t>Summer 2020</a:t>
            </a:r>
            <a:endParaRPr/>
          </a:p>
        </p:txBody>
      </p:sp>
      <p:sp>
        <p:nvSpPr>
          <p:cNvPr id="388" name="Google Shape;388;p17"/>
          <p:cNvSpPr txBox="1"/>
          <p:nvPr/>
        </p:nvSpPr>
        <p:spPr>
          <a:xfrm>
            <a:off x="623889" y="515634"/>
            <a:ext cx="3780300" cy="5982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Ternary Search</a:t>
            </a:r>
            <a:endParaRPr b="0" i="0" sz="3300" u="none" cap="none" strike="noStrike">
              <a:solidFill>
                <a:schemeClr val="dk1"/>
              </a:solidFill>
              <a:latin typeface="Calibri"/>
              <a:ea typeface="Calibri"/>
              <a:cs typeface="Calibri"/>
              <a:sym typeface="Calibri"/>
            </a:endParaRPr>
          </a:p>
        </p:txBody>
      </p:sp>
      <p:sp>
        <p:nvSpPr>
          <p:cNvPr id="389" name="Google Shape;389;p17"/>
          <p:cNvSpPr txBox="1"/>
          <p:nvPr/>
        </p:nvSpPr>
        <p:spPr>
          <a:xfrm>
            <a:off x="634125" y="944551"/>
            <a:ext cx="3437700" cy="427200"/>
          </a:xfrm>
          <a:prstGeom prst="rect">
            <a:avLst/>
          </a:prstGeom>
          <a:noFill/>
          <a:ln>
            <a:noFill/>
          </a:ln>
        </p:spPr>
        <p:txBody>
          <a:bodyPr anchorCtr="0" anchor="t" bIns="34275" lIns="68575" spcFirstLastPara="1" rIns="68575" wrap="square" tIns="34275">
            <a:noAutofit/>
          </a:bodyPr>
          <a:lstStyle/>
          <a:p>
            <a:pPr indent="-177800" lvl="0" marL="177800" marR="0" rtl="0" algn="l">
              <a:lnSpc>
                <a:spcPct val="90000"/>
              </a:lnSpc>
              <a:spcBef>
                <a:spcPts val="0"/>
              </a:spcBef>
              <a:spcAft>
                <a:spcPts val="0"/>
              </a:spcAft>
              <a:buClr>
                <a:srgbClr val="000000"/>
              </a:buClr>
              <a:buSzPts val="1800"/>
              <a:buFont typeface="Arial"/>
              <a:buNone/>
            </a:pPr>
            <a:r>
              <a:rPr b="0" i="0" lang="en" sz="1800" u="none" cap="none" strike="noStrike">
                <a:solidFill>
                  <a:srgbClr val="7F7F7F"/>
                </a:solidFill>
                <a:latin typeface="Calibri"/>
                <a:ea typeface="Calibri"/>
                <a:cs typeface="Calibri"/>
                <a:sym typeface="Calibri"/>
              </a:rPr>
              <a:t>Time Complexity (Iterative)</a:t>
            </a:r>
            <a:endParaRPr b="0" i="0" sz="1800" u="none" cap="none" strike="noStrike">
              <a:solidFill>
                <a:srgbClr val="7F7F7F"/>
              </a:solidFill>
              <a:latin typeface="Calibri"/>
              <a:ea typeface="Calibri"/>
              <a:cs typeface="Calibri"/>
              <a:sym typeface="Calibri"/>
            </a:endParaRPr>
          </a:p>
        </p:txBody>
      </p:sp>
      <p:sp>
        <p:nvSpPr>
          <p:cNvPr id="390" name="Google Shape;390;p17"/>
          <p:cNvSpPr txBox="1"/>
          <p:nvPr/>
        </p:nvSpPr>
        <p:spPr>
          <a:xfrm>
            <a:off x="696515" y="1328730"/>
            <a:ext cx="2465400" cy="3070800"/>
          </a:xfrm>
          <a:prstGeom prst="rect">
            <a:avLst/>
          </a:prstGeom>
          <a:noFill/>
          <a:ln>
            <a:noFill/>
          </a:ln>
        </p:spPr>
        <p:txBody>
          <a:bodyPr anchorCtr="0" anchor="t" bIns="34275" lIns="68575" spcFirstLastPara="1" rIns="68575" wrap="square" tIns="34275">
            <a:spAutoFit/>
          </a:bodyPr>
          <a:lstStyle/>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We have already learnt or at least got a good idea to find the time complexity of divide and conquer problems from the binary search slide. Refer to the algorithm and simulation of ternary search, you must get the concept that this and the binary search are almost the same saving the fact that at each step the problem size (range) is reducing by factor of 3. </a:t>
            </a:r>
            <a:endParaRPr b="0" i="0" sz="1500" u="none" cap="none" strike="noStrike">
              <a:solidFill>
                <a:schemeClr val="dk1"/>
              </a:solidFill>
              <a:latin typeface="Calibri"/>
              <a:ea typeface="Calibri"/>
              <a:cs typeface="Calibri"/>
              <a:sym typeface="Calibri"/>
            </a:endParaRPr>
          </a:p>
        </p:txBody>
      </p:sp>
      <p:sp>
        <p:nvSpPr>
          <p:cNvPr id="391" name="Google Shape;391;p17"/>
          <p:cNvSpPr txBox="1"/>
          <p:nvPr/>
        </p:nvSpPr>
        <p:spPr>
          <a:xfrm>
            <a:off x="3361223" y="1346585"/>
            <a:ext cx="2529000" cy="1685400"/>
          </a:xfrm>
          <a:prstGeom prst="rect">
            <a:avLst/>
          </a:prstGeom>
          <a:noFill/>
          <a:ln>
            <a:noFill/>
          </a:ln>
        </p:spPr>
        <p:txBody>
          <a:bodyPr anchorCtr="0" anchor="t" bIns="34275" lIns="68575" spcFirstLastPara="1" rIns="68575" wrap="square" tIns="34275">
            <a:spAutoFit/>
          </a:bodyPr>
          <a:lstStyle/>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Initially the domain of search was the entire array of length </a:t>
            </a:r>
            <a:r>
              <a:rPr b="1" i="1" lang="en" sz="1500" u="none" cap="none" strike="noStrike">
                <a:solidFill>
                  <a:schemeClr val="dk1"/>
                </a:solidFill>
                <a:latin typeface="Calibri"/>
                <a:ea typeface="Calibri"/>
                <a:cs typeface="Calibri"/>
                <a:sym typeface="Calibri"/>
              </a:rPr>
              <a:t>n</a:t>
            </a:r>
            <a:r>
              <a:rPr b="0" i="0" lang="en" sz="1500" u="none" cap="none" strike="noStrike">
                <a:solidFill>
                  <a:schemeClr val="dk1"/>
                </a:solidFill>
                <a:latin typeface="Calibri"/>
                <a:ea typeface="Calibri"/>
                <a:cs typeface="Calibri"/>
                <a:sym typeface="Calibri"/>
              </a:rPr>
              <a:t>. At each step the search space was getting smaller by factor of 3 until 1 or 0. Find the running is same as binary search.</a:t>
            </a:r>
            <a:endParaRPr b="0" i="0" sz="1500" u="none" cap="none" strike="noStrike">
              <a:solidFill>
                <a:schemeClr val="dk1"/>
              </a:solidFill>
              <a:latin typeface="Calibri"/>
              <a:ea typeface="Calibri"/>
              <a:cs typeface="Calibri"/>
              <a:sym typeface="Calibri"/>
            </a:endParaRPr>
          </a:p>
        </p:txBody>
      </p:sp>
      <p:graphicFrame>
        <p:nvGraphicFramePr>
          <p:cNvPr id="392" name="Google Shape;392;p17"/>
          <p:cNvGraphicFramePr/>
          <p:nvPr/>
        </p:nvGraphicFramePr>
        <p:xfrm>
          <a:off x="6129341" y="1429147"/>
          <a:ext cx="3000000" cy="3000000"/>
        </p:xfrm>
        <a:graphic>
          <a:graphicData uri="http://schemas.openxmlformats.org/drawingml/2006/table">
            <a:tbl>
              <a:tblPr bandRow="1" firstRow="1">
                <a:noFill/>
                <a:tableStyleId>{968A3242-C750-4D9B-8D47-025A2258A974}</a:tableStyleId>
              </a:tblPr>
              <a:tblGrid>
                <a:gridCol w="1153700"/>
                <a:gridCol w="1153700"/>
              </a:tblGrid>
              <a:tr h="99440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Problem Size</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Step No.</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0005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n</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0 </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n/3</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1</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n/9</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2</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n/27</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3</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005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1</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k</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18"/>
          <p:cNvSpPr txBox="1"/>
          <p:nvPr/>
        </p:nvSpPr>
        <p:spPr>
          <a:xfrm>
            <a:off x="3911213" y="1339446"/>
            <a:ext cx="4329000" cy="2839800"/>
          </a:xfrm>
          <a:prstGeom prst="rect">
            <a:avLst/>
          </a:prstGeom>
          <a:noFill/>
          <a:ln>
            <a:noFill/>
          </a:ln>
        </p:spPr>
        <p:txBody>
          <a:bodyPr anchorCtr="0" anchor="t" bIns="34275" lIns="68575" spcFirstLastPara="1" rIns="68575" wrap="square" tIns="34275">
            <a:spAutoFit/>
          </a:bodyPr>
          <a:lstStyle/>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It took </a:t>
            </a:r>
            <a:r>
              <a:rPr b="1" i="1" lang="en" sz="1500" u="none" cap="none" strike="noStrike">
                <a:solidFill>
                  <a:schemeClr val="dk1"/>
                </a:solidFill>
                <a:latin typeface="Calibri"/>
                <a:ea typeface="Calibri"/>
                <a:cs typeface="Calibri"/>
                <a:sym typeface="Calibri"/>
              </a:rPr>
              <a:t>k</a:t>
            </a:r>
            <a:r>
              <a:rPr b="0" i="0" lang="en" sz="1500" u="none" cap="none" strike="noStrike">
                <a:solidFill>
                  <a:schemeClr val="dk1"/>
                </a:solidFill>
                <a:latin typeface="Calibri"/>
                <a:ea typeface="Calibri"/>
                <a:cs typeface="Calibri"/>
                <a:sym typeface="Calibri"/>
              </a:rPr>
              <a:t> steps for the searching to end and work done at each step was constant. We need to find </a:t>
            </a:r>
            <a:r>
              <a:rPr b="1" i="1" lang="en" sz="1500" u="none" cap="none" strike="noStrike">
                <a:solidFill>
                  <a:schemeClr val="dk1"/>
                </a:solidFill>
                <a:latin typeface="Calibri"/>
                <a:ea typeface="Calibri"/>
                <a:cs typeface="Calibri"/>
                <a:sym typeface="Calibri"/>
              </a:rPr>
              <a:t>k</a:t>
            </a:r>
            <a:r>
              <a:rPr b="0" i="0" lang="en" sz="1500" u="none" cap="none" strike="noStrike">
                <a:solidFill>
                  <a:schemeClr val="dk1"/>
                </a:solidFill>
                <a:latin typeface="Calibri"/>
                <a:ea typeface="Calibri"/>
                <a:cs typeface="Calibri"/>
                <a:sym typeface="Calibri"/>
              </a:rPr>
              <a:t> in terms of </a:t>
            </a:r>
            <a:r>
              <a:rPr b="1" i="1" lang="en" sz="1500" u="none" cap="none" strike="noStrike">
                <a:solidFill>
                  <a:schemeClr val="dk1"/>
                </a:solidFill>
                <a:latin typeface="Calibri"/>
                <a:ea typeface="Calibri"/>
                <a:cs typeface="Calibri"/>
                <a:sym typeface="Calibri"/>
              </a:rPr>
              <a:t>n. </a:t>
            </a:r>
            <a:r>
              <a:rPr b="0" i="0" lang="en" sz="1500" u="none" cap="none" strike="noStrike">
                <a:solidFill>
                  <a:schemeClr val="dk1"/>
                </a:solidFill>
                <a:latin typeface="Calibri"/>
                <a:ea typeface="Calibri"/>
                <a:cs typeface="Calibri"/>
                <a:sym typeface="Calibri"/>
              </a:rPr>
              <a:t>If you notice the divisors of the problem size </a:t>
            </a:r>
            <a:r>
              <a:rPr b="0" i="0" lang="en" sz="1500" u="none" cap="none" strike="noStrike">
                <a:solidFill>
                  <a:srgbClr val="FF0000"/>
                </a:solidFill>
                <a:latin typeface="Calibri"/>
                <a:ea typeface="Calibri"/>
                <a:cs typeface="Calibri"/>
                <a:sym typeface="Calibri"/>
              </a:rPr>
              <a:t>(marked red)</a:t>
            </a:r>
            <a:r>
              <a:rPr b="0" i="0" lang="en" sz="1500" u="none" cap="none" strike="noStrike">
                <a:solidFill>
                  <a:schemeClr val="dk1"/>
                </a:solidFill>
                <a:latin typeface="Calibri"/>
                <a:ea typeface="Calibri"/>
                <a:cs typeface="Calibri"/>
                <a:sym typeface="Calibri"/>
              </a:rPr>
              <a:t> are all powers of 3 and we can use the step numbers as exponents. Therefore each problem size can  be written as, </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rPr b="1" i="1" lang="en" sz="1500" u="none" cap="none" strike="noStrike">
                <a:solidFill>
                  <a:schemeClr val="dk1"/>
                </a:solidFill>
                <a:latin typeface="Calibri"/>
                <a:ea typeface="Calibri"/>
                <a:cs typeface="Calibri"/>
                <a:sym typeface="Calibri"/>
              </a:rPr>
              <a:t>n/3^(step no.)</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The last line can be written an, </a:t>
            </a:r>
            <a:r>
              <a:rPr b="1" i="1" lang="en" sz="1500" u="none" cap="none" strike="noStrike">
                <a:solidFill>
                  <a:schemeClr val="dk1"/>
                </a:solidFill>
                <a:latin typeface="Calibri"/>
                <a:ea typeface="Calibri"/>
                <a:cs typeface="Calibri"/>
                <a:sym typeface="Calibri"/>
              </a:rPr>
              <a:t>1 = n/3^k</a:t>
            </a:r>
            <a:r>
              <a:rPr b="0" i="0" lang="en" sz="1500" u="none" cap="none" strike="noStrike">
                <a:solidFill>
                  <a:schemeClr val="dk1"/>
                </a:solidFill>
                <a:latin typeface="Calibri"/>
                <a:ea typeface="Calibri"/>
                <a:cs typeface="Calibri"/>
                <a:sym typeface="Calibri"/>
              </a:rPr>
              <a:t>.</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If we solve it, we will find that </a:t>
            </a:r>
            <a:r>
              <a:rPr b="1" i="1" lang="en" sz="1500" u="none" cap="none" strike="noStrike">
                <a:solidFill>
                  <a:schemeClr val="dk1"/>
                </a:solidFill>
                <a:latin typeface="Calibri"/>
                <a:ea typeface="Calibri"/>
                <a:cs typeface="Calibri"/>
                <a:sym typeface="Calibri"/>
              </a:rPr>
              <a:t>k = log</a:t>
            </a:r>
            <a:r>
              <a:rPr b="1" baseline="-25000" i="1" lang="en" sz="1500" u="none" cap="none" strike="noStrike">
                <a:solidFill>
                  <a:schemeClr val="dk1"/>
                </a:solidFill>
                <a:latin typeface="Calibri"/>
                <a:ea typeface="Calibri"/>
                <a:cs typeface="Calibri"/>
                <a:sym typeface="Calibri"/>
              </a:rPr>
              <a:t>3</a:t>
            </a:r>
            <a:r>
              <a:rPr b="1" i="1" lang="en" sz="1500" u="none" cap="none" strike="noStrike">
                <a:solidFill>
                  <a:schemeClr val="dk1"/>
                </a:solidFill>
                <a:latin typeface="Calibri"/>
                <a:ea typeface="Calibri"/>
                <a:cs typeface="Calibri"/>
                <a:sym typeface="Calibri"/>
              </a:rPr>
              <a:t>n</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Therefore the time complexity is </a:t>
            </a:r>
            <a:r>
              <a:rPr b="1" i="1" lang="en" sz="1500" u="none" cap="none" strike="noStrike">
                <a:solidFill>
                  <a:schemeClr val="dk1"/>
                </a:solidFill>
                <a:latin typeface="Calibri"/>
                <a:ea typeface="Calibri"/>
                <a:cs typeface="Calibri"/>
                <a:sym typeface="Calibri"/>
              </a:rPr>
              <a:t>log</a:t>
            </a:r>
            <a:r>
              <a:rPr b="1" baseline="-25000" i="1" lang="en" sz="1500" u="none" cap="none" strike="noStrike">
                <a:solidFill>
                  <a:schemeClr val="dk1"/>
                </a:solidFill>
                <a:latin typeface="Calibri"/>
                <a:ea typeface="Calibri"/>
                <a:cs typeface="Calibri"/>
                <a:sym typeface="Calibri"/>
              </a:rPr>
              <a:t>3</a:t>
            </a:r>
            <a:r>
              <a:rPr b="1" i="1" lang="en" sz="1500" u="none" cap="none" strike="noStrike">
                <a:solidFill>
                  <a:schemeClr val="dk1"/>
                </a:solidFill>
                <a:latin typeface="Calibri"/>
                <a:ea typeface="Calibri"/>
                <a:cs typeface="Calibri"/>
                <a:sym typeface="Calibri"/>
              </a:rPr>
              <a:t>n </a:t>
            </a:r>
            <a:r>
              <a:rPr b="0" i="0" lang="en" sz="1500" u="none" cap="none" strike="noStrike">
                <a:solidFill>
                  <a:schemeClr val="dk1"/>
                </a:solidFill>
                <a:latin typeface="Calibri"/>
                <a:ea typeface="Calibri"/>
                <a:cs typeface="Calibri"/>
                <a:sym typeface="Calibri"/>
              </a:rPr>
              <a:t>x </a:t>
            </a:r>
            <a:r>
              <a:rPr b="1" i="1" lang="en" sz="1500" u="none" cap="none" strike="noStrike">
                <a:solidFill>
                  <a:schemeClr val="dk1"/>
                </a:solidFill>
                <a:latin typeface="Calibri"/>
                <a:ea typeface="Calibri"/>
                <a:cs typeface="Calibri"/>
                <a:sym typeface="Calibri"/>
              </a:rPr>
              <a:t>1</a:t>
            </a:r>
            <a:r>
              <a:rPr b="0" i="0" lang="en" sz="1500" u="none" cap="none" strike="noStrike">
                <a:solidFill>
                  <a:schemeClr val="dk1"/>
                </a:solidFill>
                <a:latin typeface="Calibri"/>
                <a:ea typeface="Calibri"/>
                <a:cs typeface="Calibri"/>
                <a:sym typeface="Calibri"/>
              </a:rPr>
              <a:t>, which eventually is O(</a:t>
            </a:r>
            <a:r>
              <a:rPr b="1" i="1" lang="en" sz="1500" u="none" cap="none" strike="noStrike">
                <a:solidFill>
                  <a:schemeClr val="dk1"/>
                </a:solidFill>
                <a:latin typeface="Calibri"/>
                <a:ea typeface="Calibri"/>
                <a:cs typeface="Calibri"/>
                <a:sym typeface="Calibri"/>
              </a:rPr>
              <a:t>log</a:t>
            </a:r>
            <a:r>
              <a:rPr b="1" baseline="-25000" i="1" lang="en" sz="1500" u="none" cap="none" strike="noStrike">
                <a:solidFill>
                  <a:schemeClr val="dk1"/>
                </a:solidFill>
                <a:latin typeface="Calibri"/>
                <a:ea typeface="Calibri"/>
                <a:cs typeface="Calibri"/>
                <a:sym typeface="Calibri"/>
              </a:rPr>
              <a:t>3</a:t>
            </a:r>
            <a:r>
              <a:rPr b="1" i="1" lang="en" sz="1500" u="none" cap="none" strike="noStrike">
                <a:solidFill>
                  <a:schemeClr val="dk1"/>
                </a:solidFill>
                <a:latin typeface="Calibri"/>
                <a:ea typeface="Calibri"/>
                <a:cs typeface="Calibri"/>
                <a:sym typeface="Calibri"/>
              </a:rPr>
              <a:t>n</a:t>
            </a:r>
            <a:r>
              <a:rPr b="0" i="0" lang="en" sz="1500" u="none" cap="none" strike="noStrike">
                <a:solidFill>
                  <a:schemeClr val="dk1"/>
                </a:solidFill>
                <a:latin typeface="Calibri"/>
                <a:ea typeface="Calibri"/>
                <a:cs typeface="Calibri"/>
                <a:sym typeface="Calibri"/>
              </a:rPr>
              <a:t>)</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p:txBody>
      </p:sp>
      <p:sp>
        <p:nvSpPr>
          <p:cNvPr id="398" name="Google Shape;398;p18"/>
          <p:cNvSpPr txBox="1"/>
          <p:nvPr/>
        </p:nvSpPr>
        <p:spPr>
          <a:xfrm>
            <a:off x="623889" y="515634"/>
            <a:ext cx="3780300" cy="5982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Ternary Search</a:t>
            </a:r>
            <a:endParaRPr b="0" i="0" sz="3300" u="none" cap="none" strike="noStrike">
              <a:solidFill>
                <a:schemeClr val="dk1"/>
              </a:solidFill>
              <a:latin typeface="Calibri"/>
              <a:ea typeface="Calibri"/>
              <a:cs typeface="Calibri"/>
              <a:sym typeface="Calibri"/>
            </a:endParaRPr>
          </a:p>
        </p:txBody>
      </p:sp>
      <p:sp>
        <p:nvSpPr>
          <p:cNvPr id="399" name="Google Shape;399;p18"/>
          <p:cNvSpPr txBox="1"/>
          <p:nvPr/>
        </p:nvSpPr>
        <p:spPr>
          <a:xfrm>
            <a:off x="634125" y="944551"/>
            <a:ext cx="3437700" cy="427200"/>
          </a:xfrm>
          <a:prstGeom prst="rect">
            <a:avLst/>
          </a:prstGeom>
          <a:noFill/>
          <a:ln>
            <a:noFill/>
          </a:ln>
        </p:spPr>
        <p:txBody>
          <a:bodyPr anchorCtr="0" anchor="t" bIns="34275" lIns="68575" spcFirstLastPara="1" rIns="68575" wrap="square" tIns="34275">
            <a:noAutofit/>
          </a:bodyPr>
          <a:lstStyle/>
          <a:p>
            <a:pPr indent="-177800" lvl="0" marL="177800" marR="0" rtl="0" algn="l">
              <a:lnSpc>
                <a:spcPct val="90000"/>
              </a:lnSpc>
              <a:spcBef>
                <a:spcPts val="0"/>
              </a:spcBef>
              <a:spcAft>
                <a:spcPts val="0"/>
              </a:spcAft>
              <a:buClr>
                <a:srgbClr val="000000"/>
              </a:buClr>
              <a:buSzPts val="1800"/>
              <a:buFont typeface="Arial"/>
              <a:buNone/>
            </a:pPr>
            <a:r>
              <a:rPr b="0" i="0" lang="en" sz="1800" u="none" cap="none" strike="noStrike">
                <a:solidFill>
                  <a:srgbClr val="7F7F7F"/>
                </a:solidFill>
                <a:latin typeface="Calibri"/>
                <a:ea typeface="Calibri"/>
                <a:cs typeface="Calibri"/>
                <a:sym typeface="Calibri"/>
              </a:rPr>
              <a:t>Time Complexity (Iterative) Contd.</a:t>
            </a:r>
            <a:endParaRPr b="0" i="0" sz="1800" u="none" cap="none" strike="noStrike">
              <a:solidFill>
                <a:srgbClr val="7F7F7F"/>
              </a:solidFill>
              <a:latin typeface="Calibri"/>
              <a:ea typeface="Calibri"/>
              <a:cs typeface="Calibri"/>
              <a:sym typeface="Calibri"/>
            </a:endParaRPr>
          </a:p>
        </p:txBody>
      </p:sp>
      <p:graphicFrame>
        <p:nvGraphicFramePr>
          <p:cNvPr id="400" name="Google Shape;400;p18"/>
          <p:cNvGraphicFramePr/>
          <p:nvPr/>
        </p:nvGraphicFramePr>
        <p:xfrm>
          <a:off x="728663" y="1391689"/>
          <a:ext cx="3000000" cy="3000000"/>
        </p:xfrm>
        <a:graphic>
          <a:graphicData uri="http://schemas.openxmlformats.org/drawingml/2006/table">
            <a:tbl>
              <a:tblPr bandRow="1" firstRow="1">
                <a:noFill/>
                <a:tableStyleId>{968A3242-C750-4D9B-8D47-025A2258A974}</a:tableStyleId>
              </a:tblPr>
              <a:tblGrid>
                <a:gridCol w="1009675"/>
                <a:gridCol w="987850"/>
                <a:gridCol w="987850"/>
              </a:tblGrid>
              <a:tr h="92585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Problem Size</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Step No.</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Work done at each step</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5075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n</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0 </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1</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75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n/</a:t>
                      </a:r>
                      <a:r>
                        <a:rPr lang="en" sz="1500" u="none" cap="none" strike="noStrike">
                          <a:solidFill>
                            <a:srgbClr val="FF0000"/>
                          </a:solidFill>
                        </a:rPr>
                        <a:t>3</a:t>
                      </a:r>
                      <a:endParaRPr sz="1500" u="none" cap="none" strike="noStrike">
                        <a:solidFill>
                          <a:srgbClr val="FF0000"/>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1</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1</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75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n/</a:t>
                      </a:r>
                      <a:r>
                        <a:rPr lang="en" sz="1500" u="none" cap="none" strike="noStrike">
                          <a:solidFill>
                            <a:srgbClr val="FF0000"/>
                          </a:solidFill>
                        </a:rPr>
                        <a:t>9</a:t>
                      </a:r>
                      <a:endParaRPr sz="1500" u="none" cap="none" strike="noStrike">
                        <a:solidFill>
                          <a:srgbClr val="FF0000"/>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2</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1</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75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n/</a:t>
                      </a:r>
                      <a:r>
                        <a:rPr lang="en" sz="1500" u="none" cap="none" strike="noStrike">
                          <a:solidFill>
                            <a:srgbClr val="FF0000"/>
                          </a:solidFill>
                        </a:rPr>
                        <a:t>27</a:t>
                      </a:r>
                      <a:endParaRPr sz="1500" u="none" cap="none" strike="noStrike">
                        <a:solidFill>
                          <a:srgbClr val="FF0000"/>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3</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1</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75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1</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75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1</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k</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1</a:t>
                      </a:r>
                      <a:endParaRPr sz="15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01" name="Google Shape;40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19"/>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Quaternary Search</a:t>
            </a:r>
            <a:endParaRPr/>
          </a:p>
        </p:txBody>
      </p:sp>
      <p:sp>
        <p:nvSpPr>
          <p:cNvPr id="407" name="Google Shape;407;p19"/>
          <p:cNvSpPr txBox="1"/>
          <p:nvPr>
            <p:ph idx="1" type="body"/>
          </p:nvPr>
        </p:nvSpPr>
        <p:spPr>
          <a:xfrm>
            <a:off x="628650" y="1101325"/>
            <a:ext cx="8372100" cy="3263400"/>
          </a:xfrm>
          <a:prstGeom prst="rect">
            <a:avLst/>
          </a:prstGeom>
          <a:noFill/>
          <a:ln>
            <a:noFill/>
          </a:ln>
        </p:spPr>
        <p:txBody>
          <a:bodyPr anchorCtr="0" anchor="t" bIns="34275" lIns="68575" spcFirstLastPara="1" rIns="68575" wrap="square" tIns="34275">
            <a:noAutofit/>
          </a:bodyPr>
          <a:lstStyle/>
          <a:p>
            <a:pPr indent="-177800" lvl="0" marL="177800" rtl="0" algn="l">
              <a:lnSpc>
                <a:spcPct val="150000"/>
              </a:lnSpc>
              <a:spcBef>
                <a:spcPts val="800"/>
              </a:spcBef>
              <a:spcAft>
                <a:spcPts val="0"/>
              </a:spcAft>
              <a:buClr>
                <a:srgbClr val="660000"/>
              </a:buClr>
              <a:buSzPts val="2400"/>
              <a:buChar char="•"/>
            </a:pPr>
            <a:r>
              <a:rPr b="1" lang="en" sz="2400">
                <a:solidFill>
                  <a:srgbClr val="660000"/>
                </a:solidFill>
              </a:rPr>
              <a:t>Divide in 4 parts?</a:t>
            </a:r>
            <a:endParaRPr b="1" sz="2400">
              <a:solidFill>
                <a:srgbClr val="660000"/>
              </a:solidFill>
            </a:endParaRPr>
          </a:p>
          <a:p>
            <a:pPr indent="-177800" lvl="0" marL="177800" rtl="0" algn="l">
              <a:lnSpc>
                <a:spcPct val="150000"/>
              </a:lnSpc>
              <a:spcBef>
                <a:spcPts val="800"/>
              </a:spcBef>
              <a:spcAft>
                <a:spcPts val="0"/>
              </a:spcAft>
              <a:buClr>
                <a:srgbClr val="660000"/>
              </a:buClr>
              <a:buSzPts val="2400"/>
              <a:buChar char="•"/>
            </a:pPr>
            <a:r>
              <a:rPr b="1" lang="en" sz="2400">
                <a:solidFill>
                  <a:srgbClr val="660000"/>
                </a:solidFill>
              </a:rPr>
              <a:t>Pros?</a:t>
            </a:r>
            <a:endParaRPr b="1" sz="2400">
              <a:solidFill>
                <a:srgbClr val="660000"/>
              </a:solidFill>
            </a:endParaRPr>
          </a:p>
          <a:p>
            <a:pPr indent="-177800" lvl="0" marL="177800" rtl="0" algn="l">
              <a:lnSpc>
                <a:spcPct val="150000"/>
              </a:lnSpc>
              <a:spcBef>
                <a:spcPts val="800"/>
              </a:spcBef>
              <a:spcAft>
                <a:spcPts val="0"/>
              </a:spcAft>
              <a:buClr>
                <a:srgbClr val="660000"/>
              </a:buClr>
              <a:buSzPts val="2400"/>
              <a:buChar char="•"/>
            </a:pPr>
            <a:r>
              <a:rPr b="1" lang="en" sz="2400">
                <a:solidFill>
                  <a:srgbClr val="660000"/>
                </a:solidFill>
              </a:rPr>
              <a:t>Cons?</a:t>
            </a:r>
            <a:endParaRPr b="1" sz="2400">
              <a:solidFill>
                <a:srgbClr val="660000"/>
              </a:solidFill>
            </a:endParaRPr>
          </a:p>
          <a:p>
            <a:pPr indent="-177800" lvl="0" marL="177800" rtl="0" algn="l">
              <a:lnSpc>
                <a:spcPct val="150000"/>
              </a:lnSpc>
              <a:spcBef>
                <a:spcPts val="800"/>
              </a:spcBef>
              <a:spcAft>
                <a:spcPts val="0"/>
              </a:spcAft>
              <a:buClr>
                <a:srgbClr val="660000"/>
              </a:buClr>
              <a:buSzPts val="2400"/>
              <a:buChar char="•"/>
            </a:pPr>
            <a:r>
              <a:rPr b="1" lang="en" sz="2400">
                <a:solidFill>
                  <a:srgbClr val="660000"/>
                </a:solidFill>
              </a:rPr>
              <a:t>What about N-ary Search? </a:t>
            </a:r>
            <a:endParaRPr b="1" sz="1350">
              <a:solidFill>
                <a:srgbClr val="660000"/>
              </a:solidFill>
            </a:endParaRPr>
          </a:p>
          <a:p>
            <a:pPr indent="-139700" lvl="0" marL="177800" rtl="0" algn="l">
              <a:lnSpc>
                <a:spcPct val="70000"/>
              </a:lnSpc>
              <a:spcBef>
                <a:spcPts val="800"/>
              </a:spcBef>
              <a:spcAft>
                <a:spcPts val="0"/>
              </a:spcAft>
              <a:buClr>
                <a:schemeClr val="dk1"/>
              </a:buClr>
              <a:buSzPts val="525"/>
              <a:buNone/>
            </a:pPr>
            <a:r>
              <a:t/>
            </a:r>
            <a:endParaRPr sz="1350"/>
          </a:p>
          <a:p>
            <a:pPr indent="0" lvl="0" marL="0" rtl="0" algn="l">
              <a:lnSpc>
                <a:spcPct val="70000"/>
              </a:lnSpc>
              <a:spcBef>
                <a:spcPts val="800"/>
              </a:spcBef>
              <a:spcAft>
                <a:spcPts val="0"/>
              </a:spcAft>
              <a:buClr>
                <a:schemeClr val="dk1"/>
              </a:buClr>
              <a:buSzPts val="525"/>
              <a:buNone/>
            </a:pPr>
            <a:r>
              <a:t/>
            </a:r>
            <a:endParaRPr sz="1350"/>
          </a:p>
          <a:p>
            <a:pPr indent="0" lvl="0" marL="0" rtl="0" algn="l">
              <a:lnSpc>
                <a:spcPct val="70000"/>
              </a:lnSpc>
              <a:spcBef>
                <a:spcPts val="800"/>
              </a:spcBef>
              <a:spcAft>
                <a:spcPts val="0"/>
              </a:spcAft>
              <a:buClr>
                <a:schemeClr val="dk1"/>
              </a:buClr>
              <a:buSzPts val="525"/>
              <a:buNone/>
            </a:pPr>
            <a:r>
              <a:rPr lang="en" sz="1350"/>
              <a:t> </a:t>
            </a:r>
            <a:endParaRPr sz="1350"/>
          </a:p>
        </p:txBody>
      </p:sp>
      <p:sp>
        <p:nvSpPr>
          <p:cNvPr id="408" name="Google Shape;408;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Linear Search</a:t>
            </a:r>
            <a:endParaRPr/>
          </a:p>
        </p:txBody>
      </p:sp>
      <p:sp>
        <p:nvSpPr>
          <p:cNvPr id="134" name="Google Shape;134;p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rgbClr val="434343"/>
              </a:buClr>
              <a:buSzPts val="2100"/>
              <a:buChar char="•"/>
            </a:pPr>
            <a:r>
              <a:rPr lang="en">
                <a:solidFill>
                  <a:srgbClr val="434343"/>
                </a:solidFill>
              </a:rPr>
              <a:t>The most basic searching algorithm</a:t>
            </a:r>
            <a:endParaRPr>
              <a:solidFill>
                <a:srgbClr val="434343"/>
              </a:solidFill>
            </a:endParaRPr>
          </a:p>
          <a:p>
            <a:pPr indent="-171450" lvl="0" marL="177800" rtl="0" algn="l">
              <a:lnSpc>
                <a:spcPct val="90000"/>
              </a:lnSpc>
              <a:spcBef>
                <a:spcPts val="800"/>
              </a:spcBef>
              <a:spcAft>
                <a:spcPts val="0"/>
              </a:spcAft>
              <a:buClr>
                <a:srgbClr val="434343"/>
              </a:buClr>
              <a:buSzPts val="2100"/>
              <a:buChar char="•"/>
            </a:pPr>
            <a:r>
              <a:rPr lang="en">
                <a:solidFill>
                  <a:srgbClr val="434343"/>
                </a:solidFill>
              </a:rPr>
              <a:t>Given an item to search from a bucket of items, we search </a:t>
            </a:r>
            <a:r>
              <a:rPr lang="en" u="sng">
                <a:solidFill>
                  <a:srgbClr val="434343"/>
                </a:solidFill>
              </a:rPr>
              <a:t>ONE BY ONE. </a:t>
            </a:r>
            <a:endParaRPr>
              <a:solidFill>
                <a:srgbClr val="434343"/>
              </a:solidFill>
            </a:endParaRPr>
          </a:p>
          <a:p>
            <a:pPr indent="-171450" lvl="0" marL="177800" rtl="0" algn="l">
              <a:lnSpc>
                <a:spcPct val="90000"/>
              </a:lnSpc>
              <a:spcBef>
                <a:spcPts val="800"/>
              </a:spcBef>
              <a:spcAft>
                <a:spcPts val="0"/>
              </a:spcAft>
              <a:buClr>
                <a:srgbClr val="434343"/>
              </a:buClr>
              <a:buSzPts val="2100"/>
              <a:buChar char="•"/>
            </a:pPr>
            <a:r>
              <a:rPr lang="en">
                <a:solidFill>
                  <a:srgbClr val="434343"/>
                </a:solidFill>
              </a:rPr>
              <a:t>If we find then bingo! Else we look till the end of bucket. </a:t>
            </a:r>
            <a:endParaRPr>
              <a:solidFill>
                <a:srgbClr val="434343"/>
              </a:solidFill>
            </a:endParaRPr>
          </a:p>
          <a:p>
            <a:pPr indent="-171450" lvl="0" marL="177800" rtl="0" algn="l">
              <a:lnSpc>
                <a:spcPct val="90000"/>
              </a:lnSpc>
              <a:spcBef>
                <a:spcPts val="800"/>
              </a:spcBef>
              <a:spcAft>
                <a:spcPts val="0"/>
              </a:spcAft>
              <a:buClr>
                <a:srgbClr val="434343"/>
              </a:buClr>
              <a:buSzPts val="2100"/>
              <a:buChar char="•"/>
            </a:pPr>
            <a:r>
              <a:rPr lang="en">
                <a:solidFill>
                  <a:srgbClr val="434343"/>
                </a:solidFill>
              </a:rPr>
              <a:t>Example: Given an array of items. We will try to find “xyz” from it using linear search. </a:t>
            </a:r>
            <a:endParaRPr>
              <a:solidFill>
                <a:srgbClr val="434343"/>
              </a:solidFill>
            </a:endParaRPr>
          </a:p>
          <a:p>
            <a:pPr indent="-38100" lvl="0" marL="177800" rtl="0" algn="l">
              <a:lnSpc>
                <a:spcPct val="90000"/>
              </a:lnSpc>
              <a:spcBef>
                <a:spcPts val="800"/>
              </a:spcBef>
              <a:spcAft>
                <a:spcPts val="0"/>
              </a:spcAft>
              <a:buClr>
                <a:schemeClr val="dk1"/>
              </a:buClr>
              <a:buSzPts val="2100"/>
              <a:buNone/>
            </a:pPr>
            <a:r>
              <a:t/>
            </a:r>
            <a:endParaRPr>
              <a:solidFill>
                <a:srgbClr val="434343"/>
              </a:solidFill>
            </a:endParaRPr>
          </a:p>
          <a:p>
            <a:pPr indent="0" lvl="0" marL="0" rtl="0" algn="l">
              <a:lnSpc>
                <a:spcPct val="90000"/>
              </a:lnSpc>
              <a:spcBef>
                <a:spcPts val="800"/>
              </a:spcBef>
              <a:spcAft>
                <a:spcPts val="0"/>
              </a:spcAft>
              <a:buClr>
                <a:schemeClr val="dk1"/>
              </a:buClr>
              <a:buSzPts val="2100"/>
              <a:buNone/>
            </a:pPr>
            <a:r>
              <a:t/>
            </a:r>
            <a:endParaRPr>
              <a:solidFill>
                <a:srgbClr val="434343"/>
              </a:solidFill>
            </a:endParaRPr>
          </a:p>
          <a:p>
            <a:pPr indent="0" lvl="0" marL="0" rtl="0" algn="l">
              <a:lnSpc>
                <a:spcPct val="90000"/>
              </a:lnSpc>
              <a:spcBef>
                <a:spcPts val="800"/>
              </a:spcBef>
              <a:spcAft>
                <a:spcPts val="0"/>
              </a:spcAft>
              <a:buClr>
                <a:schemeClr val="dk1"/>
              </a:buClr>
              <a:buSzPts val="2100"/>
              <a:buNone/>
            </a:pPr>
            <a:r>
              <a:rPr lang="en">
                <a:solidFill>
                  <a:srgbClr val="434343"/>
                </a:solidFill>
              </a:rPr>
              <a:t> </a:t>
            </a:r>
            <a:endParaRPr>
              <a:solidFill>
                <a:srgbClr val="434343"/>
              </a:solidFill>
            </a:endParaRPr>
          </a:p>
        </p:txBody>
      </p:sp>
      <p:graphicFrame>
        <p:nvGraphicFramePr>
          <p:cNvPr id="135" name="Google Shape;135;p2"/>
          <p:cNvGraphicFramePr/>
          <p:nvPr/>
        </p:nvGraphicFramePr>
        <p:xfrm>
          <a:off x="2946779" y="4030163"/>
          <a:ext cx="3000000" cy="3000000"/>
        </p:xfrm>
        <a:graphic>
          <a:graphicData uri="http://schemas.openxmlformats.org/drawingml/2006/table">
            <a:tbl>
              <a:tblPr bandRow="1" firstRow="1">
                <a:noFill/>
                <a:tableStyleId>{968A3242-C750-4D9B-8D47-025A2258A974}</a:tableStyleId>
              </a:tblPr>
              <a:tblGrid>
                <a:gridCol w="762825"/>
                <a:gridCol w="761675"/>
                <a:gridCol w="861575"/>
                <a:gridCol w="849575"/>
              </a:tblGrid>
              <a:tr h="453125">
                <a:tc>
                  <a:txBody>
                    <a:bodyPr/>
                    <a:lstStyle/>
                    <a:p>
                      <a:pPr indent="0" lvl="0" marL="0" marR="0" rtl="0" algn="ctr">
                        <a:lnSpc>
                          <a:spcPct val="100000"/>
                        </a:lnSpc>
                        <a:spcBef>
                          <a:spcPts val="0"/>
                        </a:spcBef>
                        <a:spcAft>
                          <a:spcPts val="0"/>
                        </a:spcAft>
                        <a:buClr>
                          <a:srgbClr val="000000"/>
                        </a:buClr>
                        <a:buSzPts val="2700"/>
                        <a:buFont typeface="Arial"/>
                        <a:buNone/>
                      </a:pPr>
                      <a:r>
                        <a:rPr b="0" lang="en" sz="2700" u="none" cap="none" strike="noStrike">
                          <a:solidFill>
                            <a:schemeClr val="dk1"/>
                          </a:solidFill>
                        </a:rPr>
                        <a:t>cxc</a:t>
                      </a:r>
                      <a:endParaRPr b="0" sz="2700" u="none" cap="none" strike="noStrike">
                        <a:solidFill>
                          <a:schemeClr val="dk1"/>
                        </a:solidFill>
                      </a:endParaRPr>
                    </a:p>
                  </a:txBody>
                  <a:tcPr marT="34300" marB="34300" marR="68600" marL="686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2700"/>
                        <a:buFont typeface="Arial"/>
                        <a:buNone/>
                      </a:pPr>
                      <a:r>
                        <a:rPr b="0" lang="en" sz="2700" u="none" cap="none" strike="noStrike">
                          <a:solidFill>
                            <a:schemeClr val="dk1"/>
                          </a:solidFill>
                        </a:rPr>
                        <a:t>dfd</a:t>
                      </a:r>
                      <a:endParaRPr b="0" sz="2700" u="none" cap="none" strike="noStrike">
                        <a:solidFill>
                          <a:schemeClr val="dk1"/>
                        </a:solidFill>
                      </a:endParaRPr>
                    </a:p>
                  </a:txBody>
                  <a:tcPr marT="34300" marB="34300" marR="68600" marL="686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2700"/>
                        <a:buFont typeface="Arial"/>
                        <a:buNone/>
                      </a:pPr>
                      <a:r>
                        <a:rPr b="0" lang="en" sz="2700" u="none" cap="none" strike="noStrike">
                          <a:solidFill>
                            <a:schemeClr val="dk1"/>
                          </a:solidFill>
                        </a:rPr>
                        <a:t>dfd</a:t>
                      </a:r>
                      <a:endParaRPr b="0" sz="2700" u="none" cap="none" strike="noStrike">
                        <a:solidFill>
                          <a:schemeClr val="dk1"/>
                        </a:solidFill>
                      </a:endParaRPr>
                    </a:p>
                  </a:txBody>
                  <a:tcPr marT="34300" marB="34300" marR="68600" marL="686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2700"/>
                        <a:buFont typeface="Arial"/>
                        <a:buNone/>
                      </a:pPr>
                      <a:r>
                        <a:rPr b="0" lang="en" sz="2700" u="none" cap="none" strike="noStrike">
                          <a:solidFill>
                            <a:schemeClr val="dk1"/>
                          </a:solidFill>
                        </a:rPr>
                        <a:t>dfd</a:t>
                      </a:r>
                      <a:endParaRPr b="0" sz="2700" u="none" cap="none" strike="noStrike">
                        <a:solidFill>
                          <a:schemeClr val="dk1"/>
                        </a:solidFill>
                      </a:endParaRPr>
                    </a:p>
                  </a:txBody>
                  <a:tcPr marT="34300" marB="34300" marR="68600" marL="686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graphicFrame>
        <p:nvGraphicFramePr>
          <p:cNvPr id="136" name="Google Shape;136;p2"/>
          <p:cNvGraphicFramePr/>
          <p:nvPr/>
        </p:nvGraphicFramePr>
        <p:xfrm>
          <a:off x="2947916" y="3651438"/>
          <a:ext cx="3000000" cy="3000000"/>
        </p:xfrm>
        <a:graphic>
          <a:graphicData uri="http://schemas.openxmlformats.org/drawingml/2006/table">
            <a:tbl>
              <a:tblPr bandRow="1" firstRow="1">
                <a:noFill/>
                <a:tableStyleId>{968A3242-C750-4D9B-8D47-025A2258A974}</a:tableStyleId>
              </a:tblPr>
              <a:tblGrid>
                <a:gridCol w="808625"/>
                <a:gridCol w="808625"/>
                <a:gridCol w="808625"/>
                <a:gridCol w="808625"/>
              </a:tblGrid>
              <a:tr h="2781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0</a:t>
                      </a:r>
                      <a:endParaRPr sz="1400" u="none" cap="none" strike="noStrike">
                        <a:solidFill>
                          <a:schemeClr val="dk1"/>
                        </a:solidFill>
                      </a:endParaRPr>
                    </a:p>
                  </a:txBody>
                  <a:tcPr marT="34300" marB="34300" marR="68600" marL="68600">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1</a:t>
                      </a:r>
                      <a:endParaRPr sz="1400" u="none" cap="none" strike="noStrike">
                        <a:solidFill>
                          <a:schemeClr val="dk1"/>
                        </a:solidFill>
                      </a:endParaRPr>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2</a:t>
                      </a:r>
                      <a:endParaRPr sz="1400" u="none" cap="none" strike="noStrike">
                        <a:solidFill>
                          <a:schemeClr val="dk1"/>
                        </a:solidFill>
                      </a:endParaRPr>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3</a:t>
                      </a:r>
                      <a:endParaRPr sz="1400" u="none" cap="none" strike="noStrike">
                        <a:solidFill>
                          <a:schemeClr val="dk1"/>
                        </a:solidFill>
                      </a:endParaRPr>
                    </a:p>
                  </a:txBody>
                  <a:tcPr marT="34300" marB="34300" marR="68600" marL="68600">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r>
            </a:tbl>
          </a:graphicData>
        </a:graphic>
      </p:graphicFrame>
      <p:sp>
        <p:nvSpPr>
          <p:cNvPr id="137" name="Google Shape;137;p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Linear Search</a:t>
            </a:r>
            <a:endParaRPr/>
          </a:p>
        </p:txBody>
      </p:sp>
      <p:sp>
        <p:nvSpPr>
          <p:cNvPr id="143" name="Google Shape;143;p3"/>
          <p:cNvSpPr txBox="1"/>
          <p:nvPr>
            <p:ph idx="1" type="body"/>
          </p:nvPr>
        </p:nvSpPr>
        <p:spPr>
          <a:xfrm>
            <a:off x="471488" y="1232302"/>
            <a:ext cx="5915100" cy="24477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t>As mentioned in the previous slide linear search is done one by one hence we start searching for “xyz” from index 0. If the items match we stop else we look for the next item in the array. </a:t>
            </a:r>
            <a:endParaRPr/>
          </a:p>
        </p:txBody>
      </p:sp>
      <p:graphicFrame>
        <p:nvGraphicFramePr>
          <p:cNvPr id="144" name="Google Shape;144;p3"/>
          <p:cNvGraphicFramePr/>
          <p:nvPr/>
        </p:nvGraphicFramePr>
        <p:xfrm>
          <a:off x="2864895" y="2904221"/>
          <a:ext cx="3000000" cy="3000000"/>
        </p:xfrm>
        <a:graphic>
          <a:graphicData uri="http://schemas.openxmlformats.org/drawingml/2006/table">
            <a:tbl>
              <a:tblPr bandRow="1" firstRow="1">
                <a:noFill/>
                <a:tableStyleId>{968A3242-C750-4D9B-8D47-025A2258A974}</a:tableStyleId>
              </a:tblPr>
              <a:tblGrid>
                <a:gridCol w="762825"/>
                <a:gridCol w="761675"/>
                <a:gridCol w="861575"/>
                <a:gridCol w="849575"/>
              </a:tblGrid>
              <a:tr h="453125">
                <a:tc>
                  <a:txBody>
                    <a:bodyPr/>
                    <a:lstStyle/>
                    <a:p>
                      <a:pPr indent="0" lvl="0" marL="0" marR="0" rtl="0" algn="ctr">
                        <a:lnSpc>
                          <a:spcPct val="100000"/>
                        </a:lnSpc>
                        <a:spcBef>
                          <a:spcPts val="0"/>
                        </a:spcBef>
                        <a:spcAft>
                          <a:spcPts val="0"/>
                        </a:spcAft>
                        <a:buClr>
                          <a:srgbClr val="000000"/>
                        </a:buClr>
                        <a:buSzPts val="2700"/>
                        <a:buFont typeface="Arial"/>
                        <a:buNone/>
                      </a:pPr>
                      <a:r>
                        <a:rPr b="0" lang="en" sz="2700" u="none" cap="none" strike="noStrike">
                          <a:solidFill>
                            <a:schemeClr val="dk1"/>
                          </a:solidFill>
                        </a:rPr>
                        <a:t>cxc</a:t>
                      </a:r>
                      <a:endParaRPr b="0" sz="2700" u="none" cap="none" strike="noStrike">
                        <a:solidFill>
                          <a:schemeClr val="dk1"/>
                        </a:solidFill>
                      </a:endParaRPr>
                    </a:p>
                  </a:txBody>
                  <a:tcPr marT="34300" marB="34300" marR="68600" marL="686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2700"/>
                        <a:buFont typeface="Arial"/>
                        <a:buNone/>
                      </a:pPr>
                      <a:r>
                        <a:rPr b="0" lang="en" sz="2700" u="none" cap="none" strike="noStrike">
                          <a:solidFill>
                            <a:schemeClr val="dk1"/>
                          </a:solidFill>
                        </a:rPr>
                        <a:t>dfd</a:t>
                      </a:r>
                      <a:endParaRPr b="0" sz="2700" u="none" cap="none" strike="noStrike">
                        <a:solidFill>
                          <a:schemeClr val="dk1"/>
                        </a:solidFill>
                      </a:endParaRPr>
                    </a:p>
                  </a:txBody>
                  <a:tcPr marT="34300" marB="34300" marR="68600" marL="686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2700"/>
                        <a:buFont typeface="Arial"/>
                        <a:buNone/>
                      </a:pPr>
                      <a:r>
                        <a:rPr b="0" lang="en" sz="2700" u="none" cap="none" strike="noStrike">
                          <a:solidFill>
                            <a:schemeClr val="dk1"/>
                          </a:solidFill>
                        </a:rPr>
                        <a:t>dfd</a:t>
                      </a:r>
                      <a:endParaRPr b="0" sz="2700" u="none" cap="none" strike="noStrike">
                        <a:solidFill>
                          <a:schemeClr val="dk1"/>
                        </a:solidFill>
                      </a:endParaRPr>
                    </a:p>
                  </a:txBody>
                  <a:tcPr marT="34300" marB="34300" marR="68600" marL="686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2700"/>
                        <a:buFont typeface="Arial"/>
                        <a:buNone/>
                      </a:pPr>
                      <a:r>
                        <a:rPr b="0" lang="en" sz="2700" u="none" cap="none" strike="noStrike">
                          <a:solidFill>
                            <a:schemeClr val="dk1"/>
                          </a:solidFill>
                        </a:rPr>
                        <a:t>dfd</a:t>
                      </a:r>
                      <a:endParaRPr b="0" sz="2700" u="none" cap="none" strike="noStrike">
                        <a:solidFill>
                          <a:schemeClr val="dk1"/>
                        </a:solidFill>
                      </a:endParaRPr>
                    </a:p>
                  </a:txBody>
                  <a:tcPr marT="34300" marB="34300" marR="68600" marL="686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graphicFrame>
        <p:nvGraphicFramePr>
          <p:cNvPr id="145" name="Google Shape;145;p3"/>
          <p:cNvGraphicFramePr/>
          <p:nvPr/>
        </p:nvGraphicFramePr>
        <p:xfrm>
          <a:off x="2855796" y="2525497"/>
          <a:ext cx="3000000" cy="3000000"/>
        </p:xfrm>
        <a:graphic>
          <a:graphicData uri="http://schemas.openxmlformats.org/drawingml/2006/table">
            <a:tbl>
              <a:tblPr bandRow="1" firstRow="1">
                <a:noFill/>
                <a:tableStyleId>{968A3242-C750-4D9B-8D47-025A2258A974}</a:tableStyleId>
              </a:tblPr>
              <a:tblGrid>
                <a:gridCol w="808625"/>
                <a:gridCol w="808625"/>
                <a:gridCol w="808625"/>
                <a:gridCol w="808625"/>
              </a:tblGrid>
              <a:tr h="2781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0</a:t>
                      </a:r>
                      <a:endParaRPr sz="1400" u="none" cap="none" strike="noStrike">
                        <a:solidFill>
                          <a:schemeClr val="dk1"/>
                        </a:solidFill>
                      </a:endParaRPr>
                    </a:p>
                  </a:txBody>
                  <a:tcPr marT="34300" marB="34300" marR="68600" marL="68600">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1</a:t>
                      </a:r>
                      <a:endParaRPr sz="1400" u="none" cap="none" strike="noStrike">
                        <a:solidFill>
                          <a:schemeClr val="dk1"/>
                        </a:solidFill>
                      </a:endParaRPr>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2</a:t>
                      </a:r>
                      <a:endParaRPr sz="1400" u="none" cap="none" strike="noStrike">
                        <a:solidFill>
                          <a:schemeClr val="dk1"/>
                        </a:solidFill>
                      </a:endParaRPr>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3</a:t>
                      </a:r>
                      <a:endParaRPr sz="1400" u="none" cap="none" strike="noStrike">
                        <a:solidFill>
                          <a:schemeClr val="dk1"/>
                        </a:solidFill>
                      </a:endParaRPr>
                    </a:p>
                  </a:txBody>
                  <a:tcPr marT="34300" marB="34300" marR="68600" marL="68600">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r>
            </a:tbl>
          </a:graphicData>
        </a:graphic>
      </p:graphicFrame>
      <p:sp>
        <p:nvSpPr>
          <p:cNvPr id="146" name="Google Shape;146;p3"/>
          <p:cNvSpPr txBox="1"/>
          <p:nvPr/>
        </p:nvSpPr>
        <p:spPr>
          <a:xfrm>
            <a:off x="2978627" y="3398292"/>
            <a:ext cx="593700" cy="484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0" i="0" lang="en" sz="2700" u="none" cap="none" strike="noStrike">
                <a:solidFill>
                  <a:schemeClr val="dk1"/>
                </a:solidFill>
                <a:latin typeface="Calibri"/>
                <a:ea typeface="Calibri"/>
                <a:cs typeface="Calibri"/>
                <a:sym typeface="Calibri"/>
              </a:rPr>
              <a:t>xyz</a:t>
            </a:r>
            <a:endParaRPr b="0" i="0" sz="1400" u="none" cap="none" strike="noStrike">
              <a:solidFill>
                <a:schemeClr val="dk1"/>
              </a:solidFill>
              <a:latin typeface="Calibri"/>
              <a:ea typeface="Calibri"/>
              <a:cs typeface="Calibri"/>
              <a:sym typeface="Calibri"/>
            </a:endParaRPr>
          </a:p>
        </p:txBody>
      </p:sp>
      <p:sp>
        <p:nvSpPr>
          <p:cNvPr id="147" name="Google Shape;147;p3"/>
          <p:cNvSpPr/>
          <p:nvPr/>
        </p:nvSpPr>
        <p:spPr>
          <a:xfrm>
            <a:off x="2864906" y="2514257"/>
            <a:ext cx="757500" cy="1446900"/>
          </a:xfrm>
          <a:prstGeom prst="ellipse">
            <a:avLst/>
          </a:prstGeom>
          <a:noFill/>
          <a:ln cap="flat" cmpd="sng" w="571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48" name="Google Shape;148;p3"/>
          <p:cNvSpPr txBox="1"/>
          <p:nvPr/>
        </p:nvSpPr>
        <p:spPr>
          <a:xfrm>
            <a:off x="3758258" y="3379524"/>
            <a:ext cx="593700" cy="484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0" i="0" lang="en" sz="2700" u="none" cap="none" strike="noStrike">
                <a:solidFill>
                  <a:schemeClr val="dk1"/>
                </a:solidFill>
                <a:latin typeface="Calibri"/>
                <a:ea typeface="Calibri"/>
                <a:cs typeface="Calibri"/>
                <a:sym typeface="Calibri"/>
              </a:rPr>
              <a:t>xyz</a:t>
            </a:r>
            <a:endParaRPr b="0" i="0" sz="1400" u="none" cap="none" strike="noStrike">
              <a:solidFill>
                <a:schemeClr val="dk1"/>
              </a:solidFill>
              <a:latin typeface="Calibri"/>
              <a:ea typeface="Calibri"/>
              <a:cs typeface="Calibri"/>
              <a:sym typeface="Calibri"/>
            </a:endParaRPr>
          </a:p>
        </p:txBody>
      </p:sp>
      <p:sp>
        <p:nvSpPr>
          <p:cNvPr id="149" name="Google Shape;149;p3"/>
          <p:cNvSpPr/>
          <p:nvPr/>
        </p:nvSpPr>
        <p:spPr>
          <a:xfrm>
            <a:off x="3644538" y="2505725"/>
            <a:ext cx="757500" cy="1446900"/>
          </a:xfrm>
          <a:prstGeom prst="ellipse">
            <a:avLst/>
          </a:prstGeom>
          <a:noFill/>
          <a:ln cap="flat" cmpd="sng" w="571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50" name="Google Shape;150;p3"/>
          <p:cNvSpPr txBox="1"/>
          <p:nvPr/>
        </p:nvSpPr>
        <p:spPr>
          <a:xfrm>
            <a:off x="4565184" y="3418764"/>
            <a:ext cx="593700" cy="484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0" i="0" lang="en" sz="2700" u="none" cap="none" strike="noStrike">
                <a:solidFill>
                  <a:schemeClr val="dk1"/>
                </a:solidFill>
                <a:latin typeface="Calibri"/>
                <a:ea typeface="Calibri"/>
                <a:cs typeface="Calibri"/>
                <a:sym typeface="Calibri"/>
              </a:rPr>
              <a:t>xyz</a:t>
            </a:r>
            <a:endParaRPr b="0" i="0" sz="1400" u="none" cap="none" strike="noStrike">
              <a:solidFill>
                <a:schemeClr val="dk1"/>
              </a:solidFill>
              <a:latin typeface="Calibri"/>
              <a:ea typeface="Calibri"/>
              <a:cs typeface="Calibri"/>
              <a:sym typeface="Calibri"/>
            </a:endParaRPr>
          </a:p>
        </p:txBody>
      </p:sp>
      <p:sp>
        <p:nvSpPr>
          <p:cNvPr id="151" name="Google Shape;151;p3"/>
          <p:cNvSpPr/>
          <p:nvPr/>
        </p:nvSpPr>
        <p:spPr>
          <a:xfrm>
            <a:off x="4451464" y="2504021"/>
            <a:ext cx="757500" cy="1446900"/>
          </a:xfrm>
          <a:prstGeom prst="ellipse">
            <a:avLst/>
          </a:prstGeom>
          <a:noFill/>
          <a:ln cap="flat" cmpd="sng" w="571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52" name="Google Shape;152;p3"/>
          <p:cNvSpPr txBox="1"/>
          <p:nvPr/>
        </p:nvSpPr>
        <p:spPr>
          <a:xfrm>
            <a:off x="5343110" y="3408528"/>
            <a:ext cx="593700" cy="484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0" i="0" lang="en" sz="2700" u="none" cap="none" strike="noStrike">
                <a:solidFill>
                  <a:schemeClr val="dk1"/>
                </a:solidFill>
                <a:latin typeface="Calibri"/>
                <a:ea typeface="Calibri"/>
                <a:cs typeface="Calibri"/>
                <a:sym typeface="Calibri"/>
              </a:rPr>
              <a:t>xyz</a:t>
            </a:r>
            <a:endParaRPr b="0" i="0" sz="1400" u="none" cap="none" strike="noStrike">
              <a:solidFill>
                <a:schemeClr val="dk1"/>
              </a:solidFill>
              <a:latin typeface="Calibri"/>
              <a:ea typeface="Calibri"/>
              <a:cs typeface="Calibri"/>
              <a:sym typeface="Calibri"/>
            </a:endParaRPr>
          </a:p>
        </p:txBody>
      </p:sp>
      <p:sp>
        <p:nvSpPr>
          <p:cNvPr id="153" name="Google Shape;153;p3"/>
          <p:cNvSpPr/>
          <p:nvPr/>
        </p:nvSpPr>
        <p:spPr>
          <a:xfrm>
            <a:off x="5229389" y="2504021"/>
            <a:ext cx="757500" cy="1446900"/>
          </a:xfrm>
          <a:prstGeom prst="ellipse">
            <a:avLst/>
          </a:prstGeom>
          <a:noFill/>
          <a:ln cap="flat" cmpd="sng" w="571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54" name="Google Shape;154;p3"/>
          <p:cNvSpPr/>
          <p:nvPr/>
        </p:nvSpPr>
        <p:spPr>
          <a:xfrm>
            <a:off x="2992699" y="4014950"/>
            <a:ext cx="565500" cy="522000"/>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55" name="Google Shape;155;p3"/>
          <p:cNvSpPr/>
          <p:nvPr/>
        </p:nvSpPr>
        <p:spPr>
          <a:xfrm>
            <a:off x="3716032" y="3993575"/>
            <a:ext cx="565500" cy="522000"/>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56" name="Google Shape;156;p3"/>
          <p:cNvSpPr/>
          <p:nvPr/>
        </p:nvSpPr>
        <p:spPr>
          <a:xfrm>
            <a:off x="4558785" y="3961160"/>
            <a:ext cx="565500" cy="522000"/>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57" name="Google Shape;157;p3"/>
          <p:cNvSpPr/>
          <p:nvPr/>
        </p:nvSpPr>
        <p:spPr>
          <a:xfrm>
            <a:off x="5403239" y="3979123"/>
            <a:ext cx="565500" cy="522000"/>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58" name="Google Shape;158;p3"/>
          <p:cNvSpPr txBox="1"/>
          <p:nvPr/>
        </p:nvSpPr>
        <p:spPr>
          <a:xfrm>
            <a:off x="628649" y="890799"/>
            <a:ext cx="7886700" cy="427200"/>
          </a:xfrm>
          <a:prstGeom prst="rect">
            <a:avLst/>
          </a:prstGeom>
          <a:noFill/>
          <a:ln>
            <a:noFill/>
          </a:ln>
        </p:spPr>
        <p:txBody>
          <a:bodyPr anchorCtr="0" anchor="t" bIns="34275" lIns="68575" spcFirstLastPara="1" rIns="68575" wrap="square" tIns="34275">
            <a:normAutofit/>
          </a:bodyPr>
          <a:lstStyle/>
          <a:p>
            <a:pPr indent="-177800" lvl="0" marL="177800" marR="0" rtl="0" algn="l">
              <a:lnSpc>
                <a:spcPct val="90000"/>
              </a:lnSpc>
              <a:spcBef>
                <a:spcPts val="0"/>
              </a:spcBef>
              <a:spcAft>
                <a:spcPts val="0"/>
              </a:spcAft>
              <a:buClr>
                <a:srgbClr val="000000"/>
              </a:buClr>
              <a:buSzPts val="1800"/>
              <a:buFont typeface="Arial"/>
              <a:buNone/>
            </a:pPr>
            <a:r>
              <a:rPr b="0" i="0" lang="en" sz="1800" u="none" cap="none" strike="noStrike">
                <a:solidFill>
                  <a:srgbClr val="7F7F7F"/>
                </a:solidFill>
                <a:latin typeface="Calibri"/>
                <a:ea typeface="Calibri"/>
                <a:cs typeface="Calibri"/>
                <a:sym typeface="Calibri"/>
              </a:rPr>
              <a:t>Simulation (Iterative)</a:t>
            </a:r>
            <a:endParaRPr b="0" i="0" sz="1800" u="none" cap="none" strike="noStrike">
              <a:solidFill>
                <a:srgbClr val="7F7F7F"/>
              </a:solidFill>
              <a:latin typeface="Calibri"/>
              <a:ea typeface="Calibri"/>
              <a:cs typeface="Calibri"/>
              <a:sym typeface="Calibri"/>
            </a:endParaRPr>
          </a:p>
        </p:txBody>
      </p:sp>
      <p:sp>
        <p:nvSpPr>
          <p:cNvPr id="159" name="Google Shape;159;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4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4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4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4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5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5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5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5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Linear Search</a:t>
            </a:r>
            <a:endParaRPr/>
          </a:p>
        </p:txBody>
      </p:sp>
      <p:graphicFrame>
        <p:nvGraphicFramePr>
          <p:cNvPr id="165" name="Google Shape;165;p4"/>
          <p:cNvGraphicFramePr/>
          <p:nvPr/>
        </p:nvGraphicFramePr>
        <p:xfrm>
          <a:off x="2864895" y="2075119"/>
          <a:ext cx="3000000" cy="3000000"/>
        </p:xfrm>
        <a:graphic>
          <a:graphicData uri="http://schemas.openxmlformats.org/drawingml/2006/table">
            <a:tbl>
              <a:tblPr bandRow="1" firstRow="1">
                <a:noFill/>
                <a:tableStyleId>{968A3242-C750-4D9B-8D47-025A2258A974}</a:tableStyleId>
              </a:tblPr>
              <a:tblGrid>
                <a:gridCol w="762825"/>
                <a:gridCol w="761675"/>
                <a:gridCol w="861575"/>
                <a:gridCol w="849575"/>
              </a:tblGrid>
              <a:tr h="453125">
                <a:tc>
                  <a:txBody>
                    <a:bodyPr/>
                    <a:lstStyle/>
                    <a:p>
                      <a:pPr indent="0" lvl="0" marL="0" marR="0" rtl="0" algn="ctr">
                        <a:lnSpc>
                          <a:spcPct val="100000"/>
                        </a:lnSpc>
                        <a:spcBef>
                          <a:spcPts val="0"/>
                        </a:spcBef>
                        <a:spcAft>
                          <a:spcPts val="0"/>
                        </a:spcAft>
                        <a:buClr>
                          <a:srgbClr val="000000"/>
                        </a:buClr>
                        <a:buSzPts val="2700"/>
                        <a:buFont typeface="Arial"/>
                        <a:buNone/>
                      </a:pPr>
                      <a:r>
                        <a:rPr b="0" lang="en" sz="2700" u="none" cap="none" strike="noStrike">
                          <a:solidFill>
                            <a:schemeClr val="dk1"/>
                          </a:solidFill>
                        </a:rPr>
                        <a:t>cxc</a:t>
                      </a:r>
                      <a:endParaRPr b="0" sz="2700" u="none" cap="none" strike="noStrike">
                        <a:solidFill>
                          <a:schemeClr val="dk1"/>
                        </a:solidFill>
                      </a:endParaRPr>
                    </a:p>
                  </a:txBody>
                  <a:tcPr marT="34300" marB="34300" marR="68600" marL="686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2700"/>
                        <a:buFont typeface="Arial"/>
                        <a:buNone/>
                      </a:pPr>
                      <a:r>
                        <a:rPr b="0" lang="en" sz="2700" u="none" cap="none" strike="noStrike">
                          <a:solidFill>
                            <a:schemeClr val="dk1"/>
                          </a:solidFill>
                        </a:rPr>
                        <a:t>dfd</a:t>
                      </a:r>
                      <a:endParaRPr b="0" sz="2700" u="none" cap="none" strike="noStrike">
                        <a:solidFill>
                          <a:schemeClr val="dk1"/>
                        </a:solidFill>
                      </a:endParaRPr>
                    </a:p>
                  </a:txBody>
                  <a:tcPr marT="34300" marB="34300" marR="68600" marL="686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2700"/>
                        <a:buFont typeface="Arial"/>
                        <a:buNone/>
                      </a:pPr>
                      <a:r>
                        <a:rPr b="0" lang="en" sz="2700" u="none" cap="none" strike="noStrike">
                          <a:solidFill>
                            <a:schemeClr val="dk1"/>
                          </a:solidFill>
                        </a:rPr>
                        <a:t>xyz</a:t>
                      </a:r>
                      <a:endParaRPr b="0" sz="2700" u="none" cap="none" strike="noStrike">
                        <a:solidFill>
                          <a:schemeClr val="dk1"/>
                        </a:solidFill>
                      </a:endParaRPr>
                    </a:p>
                  </a:txBody>
                  <a:tcPr marT="34300" marB="34300" marR="68600" marL="686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2700"/>
                        <a:buFont typeface="Arial"/>
                        <a:buNone/>
                      </a:pPr>
                      <a:r>
                        <a:rPr b="0" lang="en" sz="2700" u="none" cap="none" strike="noStrike">
                          <a:solidFill>
                            <a:schemeClr val="dk1"/>
                          </a:solidFill>
                        </a:rPr>
                        <a:t>dfd</a:t>
                      </a:r>
                      <a:endParaRPr b="0" sz="2700" u="none" cap="none" strike="noStrike">
                        <a:solidFill>
                          <a:schemeClr val="dk1"/>
                        </a:solidFill>
                      </a:endParaRPr>
                    </a:p>
                  </a:txBody>
                  <a:tcPr marT="34300" marB="34300" marR="68600" marL="686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graphicFrame>
        <p:nvGraphicFramePr>
          <p:cNvPr id="166" name="Google Shape;166;p4"/>
          <p:cNvGraphicFramePr/>
          <p:nvPr/>
        </p:nvGraphicFramePr>
        <p:xfrm>
          <a:off x="2855796" y="1696394"/>
          <a:ext cx="3000000" cy="3000000"/>
        </p:xfrm>
        <a:graphic>
          <a:graphicData uri="http://schemas.openxmlformats.org/drawingml/2006/table">
            <a:tbl>
              <a:tblPr bandRow="1" firstRow="1">
                <a:noFill/>
                <a:tableStyleId>{968A3242-C750-4D9B-8D47-025A2258A974}</a:tableStyleId>
              </a:tblPr>
              <a:tblGrid>
                <a:gridCol w="808625"/>
                <a:gridCol w="808625"/>
                <a:gridCol w="808625"/>
                <a:gridCol w="808625"/>
              </a:tblGrid>
              <a:tr h="2781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0</a:t>
                      </a:r>
                      <a:endParaRPr sz="1400" u="none" cap="none" strike="noStrike">
                        <a:solidFill>
                          <a:schemeClr val="dk1"/>
                        </a:solidFill>
                      </a:endParaRPr>
                    </a:p>
                  </a:txBody>
                  <a:tcPr marT="34300" marB="34300" marR="68600" marL="68600">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1</a:t>
                      </a:r>
                      <a:endParaRPr sz="1400" u="none" cap="none" strike="noStrike">
                        <a:solidFill>
                          <a:schemeClr val="dk1"/>
                        </a:solidFill>
                      </a:endParaRPr>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2</a:t>
                      </a:r>
                      <a:endParaRPr sz="1400" u="none" cap="none" strike="noStrike">
                        <a:solidFill>
                          <a:schemeClr val="dk1"/>
                        </a:solidFill>
                      </a:endParaRPr>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3</a:t>
                      </a:r>
                      <a:endParaRPr sz="1400" u="none" cap="none" strike="noStrike">
                        <a:solidFill>
                          <a:schemeClr val="dk1"/>
                        </a:solidFill>
                      </a:endParaRPr>
                    </a:p>
                  </a:txBody>
                  <a:tcPr marT="34300" marB="34300" marR="68600" marL="68600">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r>
            </a:tbl>
          </a:graphicData>
        </a:graphic>
      </p:graphicFrame>
      <p:sp>
        <p:nvSpPr>
          <p:cNvPr id="167" name="Google Shape;167;p4"/>
          <p:cNvSpPr txBox="1"/>
          <p:nvPr/>
        </p:nvSpPr>
        <p:spPr>
          <a:xfrm>
            <a:off x="2978627" y="2569190"/>
            <a:ext cx="593700" cy="484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0" i="0" lang="en" sz="2700" u="none" cap="none" strike="noStrike">
                <a:solidFill>
                  <a:schemeClr val="dk1"/>
                </a:solidFill>
                <a:latin typeface="Calibri"/>
                <a:ea typeface="Calibri"/>
                <a:cs typeface="Calibri"/>
                <a:sym typeface="Calibri"/>
              </a:rPr>
              <a:t>xyz</a:t>
            </a:r>
            <a:endParaRPr b="0" i="0" sz="1400" u="none" cap="none" strike="noStrike">
              <a:solidFill>
                <a:schemeClr val="dk1"/>
              </a:solidFill>
              <a:latin typeface="Calibri"/>
              <a:ea typeface="Calibri"/>
              <a:cs typeface="Calibri"/>
              <a:sym typeface="Calibri"/>
            </a:endParaRPr>
          </a:p>
        </p:txBody>
      </p:sp>
      <p:sp>
        <p:nvSpPr>
          <p:cNvPr id="168" name="Google Shape;168;p4"/>
          <p:cNvSpPr txBox="1"/>
          <p:nvPr/>
        </p:nvSpPr>
        <p:spPr>
          <a:xfrm>
            <a:off x="3758258" y="2550422"/>
            <a:ext cx="593700" cy="484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0" i="0" lang="en" sz="2700" u="none" cap="none" strike="noStrike">
                <a:solidFill>
                  <a:schemeClr val="dk1"/>
                </a:solidFill>
                <a:latin typeface="Calibri"/>
                <a:ea typeface="Calibri"/>
                <a:cs typeface="Calibri"/>
                <a:sym typeface="Calibri"/>
              </a:rPr>
              <a:t>xyz</a:t>
            </a:r>
            <a:endParaRPr b="0" i="0" sz="1400" u="none" cap="none" strike="noStrike">
              <a:solidFill>
                <a:schemeClr val="dk1"/>
              </a:solidFill>
              <a:latin typeface="Calibri"/>
              <a:ea typeface="Calibri"/>
              <a:cs typeface="Calibri"/>
              <a:sym typeface="Calibri"/>
            </a:endParaRPr>
          </a:p>
        </p:txBody>
      </p:sp>
      <p:sp>
        <p:nvSpPr>
          <p:cNvPr id="169" name="Google Shape;169;p4"/>
          <p:cNvSpPr/>
          <p:nvPr/>
        </p:nvSpPr>
        <p:spPr>
          <a:xfrm>
            <a:off x="3655875" y="1625835"/>
            <a:ext cx="757500" cy="1446900"/>
          </a:xfrm>
          <a:prstGeom prst="ellipse">
            <a:avLst/>
          </a:prstGeom>
          <a:noFill/>
          <a:ln cap="flat" cmpd="sng" w="571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70" name="Google Shape;170;p4"/>
          <p:cNvSpPr txBox="1"/>
          <p:nvPr/>
        </p:nvSpPr>
        <p:spPr>
          <a:xfrm>
            <a:off x="4565184" y="2589662"/>
            <a:ext cx="593700" cy="484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0" i="0" lang="en" sz="2700" u="none" cap="none" strike="noStrike">
                <a:solidFill>
                  <a:schemeClr val="dk1"/>
                </a:solidFill>
                <a:latin typeface="Calibri"/>
                <a:ea typeface="Calibri"/>
                <a:cs typeface="Calibri"/>
                <a:sym typeface="Calibri"/>
              </a:rPr>
              <a:t>xyz</a:t>
            </a:r>
            <a:endParaRPr b="0" i="0" sz="1400" u="none" cap="none" strike="noStrike">
              <a:solidFill>
                <a:schemeClr val="dk1"/>
              </a:solidFill>
              <a:latin typeface="Calibri"/>
              <a:ea typeface="Calibri"/>
              <a:cs typeface="Calibri"/>
              <a:sym typeface="Calibri"/>
            </a:endParaRPr>
          </a:p>
        </p:txBody>
      </p:sp>
      <p:sp>
        <p:nvSpPr>
          <p:cNvPr id="171" name="Google Shape;171;p4"/>
          <p:cNvSpPr/>
          <p:nvPr/>
        </p:nvSpPr>
        <p:spPr>
          <a:xfrm>
            <a:off x="4462801" y="1624131"/>
            <a:ext cx="757500" cy="1446900"/>
          </a:xfrm>
          <a:prstGeom prst="ellipse">
            <a:avLst/>
          </a:prstGeom>
          <a:noFill/>
          <a:ln cap="flat" cmpd="sng" w="571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72" name="Google Shape;172;p4"/>
          <p:cNvSpPr/>
          <p:nvPr/>
        </p:nvSpPr>
        <p:spPr>
          <a:xfrm>
            <a:off x="2992699" y="3185848"/>
            <a:ext cx="565500" cy="522000"/>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73" name="Google Shape;173;p4"/>
          <p:cNvSpPr/>
          <p:nvPr/>
        </p:nvSpPr>
        <p:spPr>
          <a:xfrm>
            <a:off x="3716032" y="3164473"/>
            <a:ext cx="565500" cy="522000"/>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74" name="Google Shape;174;p4"/>
          <p:cNvSpPr/>
          <p:nvPr/>
        </p:nvSpPr>
        <p:spPr>
          <a:xfrm>
            <a:off x="2889890" y="1627539"/>
            <a:ext cx="757500" cy="1446900"/>
          </a:xfrm>
          <a:prstGeom prst="ellipse">
            <a:avLst/>
          </a:prstGeom>
          <a:noFill/>
          <a:ln cap="flat" cmpd="sng" w="571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75" name="Google Shape;175;p4"/>
          <p:cNvSpPr/>
          <p:nvPr/>
        </p:nvSpPr>
        <p:spPr>
          <a:xfrm>
            <a:off x="4572000" y="3227141"/>
            <a:ext cx="389100" cy="396600"/>
          </a:xfrm>
          <a:prstGeom prst="smileyFace">
            <a:avLst>
              <a:gd fmla="val 4653" name="adj"/>
            </a:avLst>
          </a:prstGeom>
          <a:solidFill>
            <a:srgbClr val="C4E0B2"/>
          </a:solidFill>
          <a:ln cap="flat" cmpd="sng" w="38100">
            <a:solidFill>
              <a:srgbClr val="38562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76" name="Google Shape;176;p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6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7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6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6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5"/>
          <p:cNvSpPr txBox="1"/>
          <p:nvPr>
            <p:ph type="title"/>
          </p:nvPr>
        </p:nvSpPr>
        <p:spPr>
          <a:xfrm>
            <a:off x="623888" y="429905"/>
            <a:ext cx="7886700" cy="5982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3300"/>
              <a:t>Linear Search</a:t>
            </a:r>
            <a:endParaRPr sz="3300"/>
          </a:p>
        </p:txBody>
      </p:sp>
      <p:sp>
        <p:nvSpPr>
          <p:cNvPr id="182" name="Google Shape;182;p5"/>
          <p:cNvSpPr txBox="1"/>
          <p:nvPr>
            <p:ph idx="1" type="body"/>
          </p:nvPr>
        </p:nvSpPr>
        <p:spPr>
          <a:xfrm>
            <a:off x="634124" y="944549"/>
            <a:ext cx="7886700" cy="4272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888888"/>
              </a:buClr>
              <a:buSzPts val="1800"/>
              <a:buNone/>
            </a:pPr>
            <a:r>
              <a:rPr lang="en"/>
              <a:t>Pseudo code (Iterative)</a:t>
            </a:r>
            <a:endParaRPr/>
          </a:p>
        </p:txBody>
      </p:sp>
      <p:sp>
        <p:nvSpPr>
          <p:cNvPr id="183" name="Google Shape;183;p5"/>
          <p:cNvSpPr txBox="1"/>
          <p:nvPr/>
        </p:nvSpPr>
        <p:spPr>
          <a:xfrm>
            <a:off x="717939" y="1360874"/>
            <a:ext cx="3559800" cy="3117000"/>
          </a:xfrm>
          <a:prstGeom prst="rect">
            <a:avLst/>
          </a:prstGeom>
          <a:noFill/>
          <a:ln cap="flat" cmpd="sng" w="9525">
            <a:solidFill>
              <a:srgbClr val="434343"/>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385623"/>
                </a:solidFill>
                <a:latin typeface="Calibri"/>
                <a:ea typeface="Calibri"/>
                <a:cs typeface="Calibri"/>
                <a:sym typeface="Calibri"/>
              </a:rPr>
              <a:t>boolean </a:t>
            </a:r>
            <a:r>
              <a:rPr b="0" i="0" lang="en" sz="1800" u="none" cap="none" strike="noStrike">
                <a:solidFill>
                  <a:srgbClr val="1C3AA9"/>
                </a:solidFill>
                <a:latin typeface="Calibri"/>
                <a:ea typeface="Calibri"/>
                <a:cs typeface="Calibri"/>
                <a:sym typeface="Calibri"/>
              </a:rPr>
              <a:t>linearSearch</a:t>
            </a:r>
            <a:r>
              <a:rPr b="0" i="0" lang="en" sz="1800" u="none" cap="none" strike="noStrike">
                <a:solidFill>
                  <a:srgbClr val="434343"/>
                </a:solidFill>
                <a:latin typeface="Calibri"/>
                <a:ea typeface="Calibri"/>
                <a:cs typeface="Calibri"/>
                <a:sym typeface="Calibri"/>
              </a:rPr>
              <a:t>(A[], item){</a:t>
            </a:r>
            <a:endParaRPr b="0" i="0" sz="11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434343"/>
                </a:solidFill>
                <a:latin typeface="Calibri"/>
                <a:ea typeface="Calibri"/>
                <a:cs typeface="Calibri"/>
                <a:sym typeface="Calibri"/>
              </a:rPr>
              <a:t>	</a:t>
            </a:r>
            <a:endParaRPr b="0" i="0" sz="11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434343"/>
                </a:solidFill>
                <a:latin typeface="Calibri"/>
                <a:ea typeface="Calibri"/>
                <a:cs typeface="Calibri"/>
                <a:sym typeface="Calibri"/>
              </a:rPr>
              <a:t>	int i = 0;</a:t>
            </a:r>
            <a:endParaRPr b="0" i="0" sz="11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434343"/>
                </a:solidFill>
                <a:latin typeface="Calibri"/>
                <a:ea typeface="Calibri"/>
                <a:cs typeface="Calibri"/>
                <a:sym typeface="Calibri"/>
              </a:rPr>
              <a:t>	while(i &lt; A.length){</a:t>
            </a:r>
            <a:endParaRPr b="0" i="0" sz="11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434343"/>
                </a:solidFill>
                <a:latin typeface="Calibri"/>
                <a:ea typeface="Calibri"/>
                <a:cs typeface="Calibri"/>
                <a:sym typeface="Calibri"/>
              </a:rPr>
              <a:t>		if (A[i] matches item){</a:t>
            </a:r>
            <a:endParaRPr b="0" i="0" sz="11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434343"/>
                </a:solidFill>
                <a:latin typeface="Calibri"/>
                <a:ea typeface="Calibri"/>
                <a:cs typeface="Calibri"/>
                <a:sym typeface="Calibri"/>
              </a:rPr>
              <a:t>			return true;</a:t>
            </a:r>
            <a:endParaRPr b="0" i="0" sz="11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434343"/>
                </a:solidFill>
                <a:latin typeface="Calibri"/>
                <a:ea typeface="Calibri"/>
                <a:cs typeface="Calibri"/>
                <a:sym typeface="Calibri"/>
              </a:rPr>
              <a:t>		}</a:t>
            </a:r>
            <a:endParaRPr b="0" i="0" sz="11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434343"/>
                </a:solidFill>
                <a:latin typeface="Calibri"/>
                <a:ea typeface="Calibri"/>
                <a:cs typeface="Calibri"/>
                <a:sym typeface="Calibri"/>
              </a:rPr>
              <a:t>		i++;</a:t>
            </a:r>
            <a:endParaRPr b="0" i="0" sz="11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434343"/>
                </a:solidFill>
                <a:latin typeface="Calibri"/>
                <a:ea typeface="Calibri"/>
                <a:cs typeface="Calibri"/>
                <a:sym typeface="Calibri"/>
              </a:rPr>
              <a:t>	}</a:t>
            </a:r>
            <a:endParaRPr b="0" i="0" sz="11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434343"/>
                </a:solidFill>
                <a:latin typeface="Calibri"/>
                <a:ea typeface="Calibri"/>
                <a:cs typeface="Calibri"/>
                <a:sym typeface="Calibri"/>
              </a:rPr>
              <a:t>	return false;</a:t>
            </a:r>
            <a:endParaRPr b="0" i="0" sz="11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434343"/>
                </a:solidFill>
                <a:latin typeface="Calibri"/>
                <a:ea typeface="Calibri"/>
                <a:cs typeface="Calibri"/>
                <a:sym typeface="Calibri"/>
              </a:rPr>
              <a:t>}</a:t>
            </a:r>
            <a:endParaRPr b="0" i="0" sz="1400" u="none" cap="none" strike="noStrike">
              <a:solidFill>
                <a:srgbClr val="434343"/>
              </a:solidFill>
              <a:latin typeface="Calibri"/>
              <a:ea typeface="Calibri"/>
              <a:cs typeface="Calibri"/>
              <a:sym typeface="Calibri"/>
            </a:endParaRPr>
          </a:p>
        </p:txBody>
      </p:sp>
      <p:cxnSp>
        <p:nvCxnSpPr>
          <p:cNvPr id="184" name="Google Shape;184;p5"/>
          <p:cNvCxnSpPr>
            <a:stCxn id="185" idx="1"/>
          </p:cNvCxnSpPr>
          <p:nvPr/>
        </p:nvCxnSpPr>
        <p:spPr>
          <a:xfrm flipH="1">
            <a:off x="2346577" y="846492"/>
            <a:ext cx="2721900" cy="1178700"/>
          </a:xfrm>
          <a:prstGeom prst="straightConnector1">
            <a:avLst/>
          </a:prstGeom>
          <a:noFill/>
          <a:ln cap="flat" cmpd="sng" w="38100">
            <a:solidFill>
              <a:schemeClr val="dk1"/>
            </a:solidFill>
            <a:prstDash val="solid"/>
            <a:miter lim="800000"/>
            <a:headEnd len="sm" w="sm" type="none"/>
            <a:tailEnd len="med" w="med" type="stealth"/>
          </a:ln>
        </p:spPr>
      </p:cxnSp>
      <p:cxnSp>
        <p:nvCxnSpPr>
          <p:cNvPr id="186" name="Google Shape;186;p5"/>
          <p:cNvCxnSpPr>
            <a:stCxn id="187" idx="1"/>
          </p:cNvCxnSpPr>
          <p:nvPr/>
        </p:nvCxnSpPr>
        <p:spPr>
          <a:xfrm flipH="1">
            <a:off x="3289669" y="1335852"/>
            <a:ext cx="1753800" cy="1000200"/>
          </a:xfrm>
          <a:prstGeom prst="straightConnector1">
            <a:avLst/>
          </a:prstGeom>
          <a:noFill/>
          <a:ln cap="flat" cmpd="sng" w="38100">
            <a:solidFill>
              <a:schemeClr val="dk1"/>
            </a:solidFill>
            <a:prstDash val="solid"/>
            <a:miter lim="800000"/>
            <a:headEnd len="sm" w="sm" type="none"/>
            <a:tailEnd len="med" w="med" type="stealth"/>
          </a:ln>
        </p:spPr>
      </p:cxnSp>
      <p:cxnSp>
        <p:nvCxnSpPr>
          <p:cNvPr id="188" name="Google Shape;188;p5"/>
          <p:cNvCxnSpPr/>
          <p:nvPr/>
        </p:nvCxnSpPr>
        <p:spPr>
          <a:xfrm flipH="1">
            <a:off x="4147106" y="2025253"/>
            <a:ext cx="932100" cy="492900"/>
          </a:xfrm>
          <a:prstGeom prst="straightConnector1">
            <a:avLst/>
          </a:prstGeom>
          <a:noFill/>
          <a:ln cap="flat" cmpd="sng" w="38100">
            <a:solidFill>
              <a:schemeClr val="dk1"/>
            </a:solidFill>
            <a:prstDash val="solid"/>
            <a:miter lim="800000"/>
            <a:headEnd len="sm" w="sm" type="none"/>
            <a:tailEnd len="med" w="med" type="stealth"/>
          </a:ln>
        </p:spPr>
      </p:cxnSp>
      <p:cxnSp>
        <p:nvCxnSpPr>
          <p:cNvPr id="189" name="Google Shape;189;p5"/>
          <p:cNvCxnSpPr>
            <a:stCxn id="190" idx="1"/>
          </p:cNvCxnSpPr>
          <p:nvPr/>
        </p:nvCxnSpPr>
        <p:spPr>
          <a:xfrm flipH="1">
            <a:off x="3986113" y="2490804"/>
            <a:ext cx="1153800" cy="488400"/>
          </a:xfrm>
          <a:prstGeom prst="straightConnector1">
            <a:avLst/>
          </a:prstGeom>
          <a:noFill/>
          <a:ln cap="flat" cmpd="sng" w="38100">
            <a:solidFill>
              <a:schemeClr val="dk1"/>
            </a:solidFill>
            <a:prstDash val="solid"/>
            <a:miter lim="800000"/>
            <a:headEnd len="sm" w="sm" type="none"/>
            <a:tailEnd len="med" w="med" type="stealth"/>
          </a:ln>
        </p:spPr>
      </p:cxnSp>
      <p:cxnSp>
        <p:nvCxnSpPr>
          <p:cNvPr id="191" name="Google Shape;191;p5"/>
          <p:cNvCxnSpPr/>
          <p:nvPr/>
        </p:nvCxnSpPr>
        <p:spPr>
          <a:xfrm flipH="1">
            <a:off x="2611276" y="3150393"/>
            <a:ext cx="2446500" cy="360600"/>
          </a:xfrm>
          <a:prstGeom prst="straightConnector1">
            <a:avLst/>
          </a:prstGeom>
          <a:noFill/>
          <a:ln cap="flat" cmpd="sng" w="38100">
            <a:solidFill>
              <a:schemeClr val="dk1"/>
            </a:solidFill>
            <a:prstDash val="solid"/>
            <a:miter lim="800000"/>
            <a:headEnd len="sm" w="sm" type="none"/>
            <a:tailEnd len="med" w="med" type="stealth"/>
          </a:ln>
        </p:spPr>
      </p:cxnSp>
      <p:cxnSp>
        <p:nvCxnSpPr>
          <p:cNvPr id="192" name="Google Shape;192;p5"/>
          <p:cNvCxnSpPr/>
          <p:nvPr/>
        </p:nvCxnSpPr>
        <p:spPr>
          <a:xfrm flipH="1">
            <a:off x="2664572" y="3975497"/>
            <a:ext cx="2253900" cy="50100"/>
          </a:xfrm>
          <a:prstGeom prst="straightConnector1">
            <a:avLst/>
          </a:prstGeom>
          <a:noFill/>
          <a:ln cap="flat" cmpd="sng" w="38100">
            <a:solidFill>
              <a:schemeClr val="dk1"/>
            </a:solidFill>
            <a:prstDash val="solid"/>
            <a:miter lim="800000"/>
            <a:headEnd len="sm" w="sm" type="none"/>
            <a:tailEnd len="med" w="med" type="stealth"/>
          </a:ln>
        </p:spPr>
      </p:cxnSp>
      <p:sp>
        <p:nvSpPr>
          <p:cNvPr id="185" name="Google Shape;185;p5"/>
          <p:cNvSpPr txBox="1"/>
          <p:nvPr/>
        </p:nvSpPr>
        <p:spPr>
          <a:xfrm>
            <a:off x="5068477" y="696492"/>
            <a:ext cx="31827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Starting from index 0 of the array A</a:t>
            </a:r>
            <a:endParaRPr b="0" i="0" sz="1500" u="none" cap="none" strike="noStrike">
              <a:solidFill>
                <a:schemeClr val="dk1"/>
              </a:solidFill>
              <a:latin typeface="Calibri"/>
              <a:ea typeface="Calibri"/>
              <a:cs typeface="Calibri"/>
              <a:sym typeface="Calibri"/>
            </a:endParaRPr>
          </a:p>
        </p:txBody>
      </p:sp>
      <p:sp>
        <p:nvSpPr>
          <p:cNvPr id="187" name="Google Shape;187;p5"/>
          <p:cNvSpPr txBox="1"/>
          <p:nvPr/>
        </p:nvSpPr>
        <p:spPr>
          <a:xfrm>
            <a:off x="5043469" y="1185852"/>
            <a:ext cx="32289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Loop to traverse till the end of the array</a:t>
            </a:r>
            <a:endParaRPr b="0" i="0" sz="1500" u="none" cap="none" strike="noStrike">
              <a:solidFill>
                <a:schemeClr val="dk1"/>
              </a:solidFill>
              <a:latin typeface="Calibri"/>
              <a:ea typeface="Calibri"/>
              <a:cs typeface="Calibri"/>
              <a:sym typeface="Calibri"/>
            </a:endParaRPr>
          </a:p>
        </p:txBody>
      </p:sp>
      <p:sp>
        <p:nvSpPr>
          <p:cNvPr id="193" name="Google Shape;193;p5"/>
          <p:cNvSpPr txBox="1"/>
          <p:nvPr/>
        </p:nvSpPr>
        <p:spPr>
          <a:xfrm>
            <a:off x="5086333" y="1625208"/>
            <a:ext cx="2711100" cy="531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Checking if the </a:t>
            </a:r>
            <a:r>
              <a:rPr b="0" i="1" lang="en" sz="1500" u="none" cap="none" strike="noStrike">
                <a:solidFill>
                  <a:schemeClr val="dk1"/>
                </a:solidFill>
                <a:latin typeface="Calibri"/>
                <a:ea typeface="Calibri"/>
                <a:cs typeface="Calibri"/>
                <a:sym typeface="Calibri"/>
              </a:rPr>
              <a:t>ith</a:t>
            </a:r>
            <a:r>
              <a:rPr b="0" i="0" lang="en" sz="1500" u="none" cap="none" strike="noStrike">
                <a:solidFill>
                  <a:schemeClr val="dk1"/>
                </a:solidFill>
                <a:latin typeface="Calibri"/>
                <a:ea typeface="Calibri"/>
                <a:cs typeface="Calibri"/>
                <a:sym typeface="Calibri"/>
              </a:rPr>
              <a:t> element of the array matches with </a:t>
            </a:r>
            <a:r>
              <a:rPr b="0" i="1" lang="en" sz="1500" u="none" cap="none" strike="noStrike">
                <a:solidFill>
                  <a:schemeClr val="dk1"/>
                </a:solidFill>
                <a:latin typeface="Calibri"/>
                <a:ea typeface="Calibri"/>
                <a:cs typeface="Calibri"/>
                <a:sym typeface="Calibri"/>
              </a:rPr>
              <a:t>item</a:t>
            </a:r>
            <a:endParaRPr b="0" i="0" sz="1500" u="none" cap="none" strike="noStrike">
              <a:solidFill>
                <a:schemeClr val="dk1"/>
              </a:solidFill>
              <a:latin typeface="Calibri"/>
              <a:ea typeface="Calibri"/>
              <a:cs typeface="Calibri"/>
              <a:sym typeface="Calibri"/>
            </a:endParaRPr>
          </a:p>
        </p:txBody>
      </p:sp>
      <p:sp>
        <p:nvSpPr>
          <p:cNvPr id="190" name="Google Shape;190;p5"/>
          <p:cNvSpPr txBox="1"/>
          <p:nvPr/>
        </p:nvSpPr>
        <p:spPr>
          <a:xfrm>
            <a:off x="5139913" y="2225304"/>
            <a:ext cx="2711100" cy="531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If matches, then return true, not searching further.</a:t>
            </a:r>
            <a:endParaRPr b="0" i="0" sz="1500" u="none" cap="none" strike="noStrike">
              <a:solidFill>
                <a:schemeClr val="dk1"/>
              </a:solidFill>
              <a:latin typeface="Calibri"/>
              <a:ea typeface="Calibri"/>
              <a:cs typeface="Calibri"/>
              <a:sym typeface="Calibri"/>
            </a:endParaRPr>
          </a:p>
        </p:txBody>
      </p:sp>
      <p:sp>
        <p:nvSpPr>
          <p:cNvPr id="194" name="Google Shape;194;p5"/>
          <p:cNvSpPr txBox="1"/>
          <p:nvPr/>
        </p:nvSpPr>
        <p:spPr>
          <a:xfrm>
            <a:off x="5150629" y="2761104"/>
            <a:ext cx="2711100" cy="762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If mismatch in the if condition, this line will run moving to the next index of the array.</a:t>
            </a:r>
            <a:endParaRPr b="0" i="0" sz="1500" u="none" cap="none" strike="noStrike">
              <a:solidFill>
                <a:schemeClr val="dk1"/>
              </a:solidFill>
              <a:latin typeface="Calibri"/>
              <a:ea typeface="Calibri"/>
              <a:cs typeface="Calibri"/>
              <a:sym typeface="Calibri"/>
            </a:endParaRPr>
          </a:p>
        </p:txBody>
      </p:sp>
      <p:sp>
        <p:nvSpPr>
          <p:cNvPr id="195" name="Google Shape;195;p5"/>
          <p:cNvSpPr txBox="1"/>
          <p:nvPr/>
        </p:nvSpPr>
        <p:spPr>
          <a:xfrm>
            <a:off x="5089908" y="3557576"/>
            <a:ext cx="3521100" cy="992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The program will reach this line after while </a:t>
            </a:r>
            <a:br>
              <a:rPr b="0" i="0" lang="en" sz="1500" u="none" cap="none" strike="noStrike">
                <a:solidFill>
                  <a:schemeClr val="dk1"/>
                </a:solidFill>
                <a:latin typeface="Calibri"/>
                <a:ea typeface="Calibri"/>
                <a:cs typeface="Calibri"/>
                <a:sym typeface="Calibri"/>
              </a:rPr>
            </a:br>
            <a:r>
              <a:rPr b="0" i="0" lang="en" sz="1500" u="none" cap="none" strike="noStrike">
                <a:solidFill>
                  <a:schemeClr val="dk1"/>
                </a:solidFill>
                <a:latin typeface="Calibri"/>
                <a:ea typeface="Calibri"/>
                <a:cs typeface="Calibri"/>
                <a:sym typeface="Calibri"/>
              </a:rPr>
              <a:t>loop is complete. This means all indices are</a:t>
            </a:r>
            <a:br>
              <a:rPr b="0" i="0" lang="en" sz="1500" u="none" cap="none" strike="noStrike">
                <a:solidFill>
                  <a:schemeClr val="dk1"/>
                </a:solidFill>
                <a:latin typeface="Calibri"/>
                <a:ea typeface="Calibri"/>
                <a:cs typeface="Calibri"/>
                <a:sym typeface="Calibri"/>
              </a:rPr>
            </a:br>
            <a:r>
              <a:rPr b="0" i="0" lang="en" sz="1500" u="none" cap="none" strike="noStrike">
                <a:solidFill>
                  <a:schemeClr val="dk1"/>
                </a:solidFill>
                <a:latin typeface="Calibri"/>
                <a:ea typeface="Calibri"/>
                <a:cs typeface="Calibri"/>
                <a:sym typeface="Calibri"/>
              </a:rPr>
              <a:t>traversed and item could not be found. </a:t>
            </a:r>
            <a:br>
              <a:rPr b="0" i="0" lang="en" sz="1500" u="none" cap="none" strike="noStrike">
                <a:solidFill>
                  <a:schemeClr val="dk1"/>
                </a:solidFill>
                <a:latin typeface="Calibri"/>
                <a:ea typeface="Calibri"/>
                <a:cs typeface="Calibri"/>
                <a:sym typeface="Calibri"/>
              </a:rPr>
            </a:br>
            <a:r>
              <a:rPr b="0" i="0" lang="en" sz="1500" u="none" cap="none" strike="noStrike">
                <a:solidFill>
                  <a:schemeClr val="dk1"/>
                </a:solidFill>
                <a:latin typeface="Calibri"/>
                <a:ea typeface="Calibri"/>
                <a:cs typeface="Calibri"/>
                <a:sym typeface="Calibri"/>
              </a:rPr>
              <a:t>False is returned. </a:t>
            </a:r>
            <a:endParaRPr b="0" i="0" sz="1500" u="none" cap="none" strike="noStrike">
              <a:solidFill>
                <a:schemeClr val="dk1"/>
              </a:solidFill>
              <a:latin typeface="Calibri"/>
              <a:ea typeface="Calibri"/>
              <a:cs typeface="Calibri"/>
              <a:sym typeface="Calibri"/>
            </a:endParaRPr>
          </a:p>
        </p:txBody>
      </p:sp>
      <p:sp>
        <p:nvSpPr>
          <p:cNvPr id="196" name="Google Shape;196;p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6"/>
          <p:cNvSpPr txBox="1"/>
          <p:nvPr>
            <p:ph type="title"/>
          </p:nvPr>
        </p:nvSpPr>
        <p:spPr>
          <a:xfrm>
            <a:off x="623888" y="429905"/>
            <a:ext cx="7886700" cy="5982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3300"/>
              <a:t>Linear Search</a:t>
            </a:r>
            <a:endParaRPr sz="3300"/>
          </a:p>
        </p:txBody>
      </p:sp>
      <p:sp>
        <p:nvSpPr>
          <p:cNvPr id="202" name="Google Shape;202;p6"/>
          <p:cNvSpPr txBox="1"/>
          <p:nvPr>
            <p:ph idx="1" type="body"/>
          </p:nvPr>
        </p:nvSpPr>
        <p:spPr>
          <a:xfrm>
            <a:off x="634124" y="944549"/>
            <a:ext cx="7886700" cy="4272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888888"/>
              </a:buClr>
              <a:buSzPts val="1800"/>
              <a:buNone/>
            </a:pPr>
            <a:r>
              <a:rPr lang="en"/>
              <a:t>Time Complexity (Iterative)</a:t>
            </a:r>
            <a:endParaRPr/>
          </a:p>
        </p:txBody>
      </p:sp>
      <p:sp>
        <p:nvSpPr>
          <p:cNvPr id="203" name="Google Shape;203;p6"/>
          <p:cNvSpPr txBox="1"/>
          <p:nvPr/>
        </p:nvSpPr>
        <p:spPr>
          <a:xfrm>
            <a:off x="717939" y="1360874"/>
            <a:ext cx="3228000" cy="27936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en" sz="1500" u="none" cap="none" strike="noStrike">
                <a:solidFill>
                  <a:srgbClr val="385623"/>
                </a:solidFill>
                <a:latin typeface="Calibri"/>
                <a:ea typeface="Calibri"/>
                <a:cs typeface="Calibri"/>
                <a:sym typeface="Calibri"/>
              </a:rPr>
              <a:t>boolean </a:t>
            </a:r>
            <a:r>
              <a:rPr b="0" i="0" lang="en" sz="1500" u="none" cap="none" strike="noStrike">
                <a:solidFill>
                  <a:srgbClr val="1C3AA9"/>
                </a:solidFill>
                <a:latin typeface="Calibri"/>
                <a:ea typeface="Calibri"/>
                <a:cs typeface="Calibri"/>
                <a:sym typeface="Calibri"/>
              </a:rPr>
              <a:t>linearSearch</a:t>
            </a:r>
            <a:r>
              <a:rPr b="0" i="0" lang="en" sz="1500" u="none" cap="none" strike="noStrike">
                <a:solidFill>
                  <a:srgbClr val="434343"/>
                </a:solidFill>
                <a:latin typeface="Calibri"/>
                <a:ea typeface="Calibri"/>
                <a:cs typeface="Calibri"/>
                <a:sym typeface="Calibri"/>
              </a:rPr>
              <a:t>(A[], item){</a:t>
            </a:r>
            <a:endParaRPr b="0" i="0" sz="8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500" u="none" cap="none" strike="noStrike">
                <a:solidFill>
                  <a:srgbClr val="434343"/>
                </a:solidFill>
                <a:latin typeface="Calibri"/>
                <a:ea typeface="Calibri"/>
                <a:cs typeface="Calibri"/>
                <a:sym typeface="Calibri"/>
              </a:rPr>
              <a:t>	</a:t>
            </a:r>
            <a:endParaRPr b="0" i="0" sz="8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500" u="none" cap="none" strike="noStrike">
                <a:solidFill>
                  <a:srgbClr val="434343"/>
                </a:solidFill>
                <a:latin typeface="Calibri"/>
                <a:ea typeface="Calibri"/>
                <a:cs typeface="Calibri"/>
                <a:sym typeface="Calibri"/>
              </a:rPr>
              <a:t>	int i = 0;</a:t>
            </a:r>
            <a:endParaRPr b="0" i="0" sz="8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500" u="none" cap="none" strike="noStrike">
                <a:solidFill>
                  <a:srgbClr val="434343"/>
                </a:solidFill>
                <a:latin typeface="Calibri"/>
                <a:ea typeface="Calibri"/>
                <a:cs typeface="Calibri"/>
                <a:sym typeface="Calibri"/>
              </a:rPr>
              <a:t>	while(i &lt; A.length){</a:t>
            </a:r>
            <a:endParaRPr b="0" i="0" sz="8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500" u="none" cap="none" strike="noStrike">
                <a:solidFill>
                  <a:srgbClr val="434343"/>
                </a:solidFill>
                <a:latin typeface="Calibri"/>
                <a:ea typeface="Calibri"/>
                <a:cs typeface="Calibri"/>
                <a:sym typeface="Calibri"/>
              </a:rPr>
              <a:t>		if (A[i] matches item){</a:t>
            </a:r>
            <a:endParaRPr b="0" i="0" sz="8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500" u="none" cap="none" strike="noStrike">
                <a:solidFill>
                  <a:srgbClr val="434343"/>
                </a:solidFill>
                <a:latin typeface="Calibri"/>
                <a:ea typeface="Calibri"/>
                <a:cs typeface="Calibri"/>
                <a:sym typeface="Calibri"/>
              </a:rPr>
              <a:t>			return true;</a:t>
            </a:r>
            <a:endParaRPr b="0" i="0" sz="8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500" u="none" cap="none" strike="noStrike">
                <a:solidFill>
                  <a:srgbClr val="434343"/>
                </a:solidFill>
                <a:latin typeface="Calibri"/>
                <a:ea typeface="Calibri"/>
                <a:cs typeface="Calibri"/>
                <a:sym typeface="Calibri"/>
              </a:rPr>
              <a:t>		}</a:t>
            </a:r>
            <a:endParaRPr b="0" i="0" sz="8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500" u="none" cap="none" strike="noStrike">
                <a:solidFill>
                  <a:srgbClr val="434343"/>
                </a:solidFill>
                <a:latin typeface="Calibri"/>
                <a:ea typeface="Calibri"/>
                <a:cs typeface="Calibri"/>
                <a:sym typeface="Calibri"/>
              </a:rPr>
              <a:t>		i++;</a:t>
            </a:r>
            <a:endParaRPr b="0" i="0" sz="8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500" u="none" cap="none" strike="noStrike">
                <a:solidFill>
                  <a:srgbClr val="434343"/>
                </a:solidFill>
                <a:latin typeface="Calibri"/>
                <a:ea typeface="Calibri"/>
                <a:cs typeface="Calibri"/>
                <a:sym typeface="Calibri"/>
              </a:rPr>
              <a:t>	}</a:t>
            </a:r>
            <a:endParaRPr b="0" i="0" sz="8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500" u="none" cap="none" strike="noStrike">
                <a:solidFill>
                  <a:srgbClr val="434343"/>
                </a:solidFill>
                <a:latin typeface="Calibri"/>
                <a:ea typeface="Calibri"/>
                <a:cs typeface="Calibri"/>
                <a:sym typeface="Calibri"/>
              </a:rPr>
              <a:t>	return false;</a:t>
            </a:r>
            <a:endParaRPr b="0" i="0" sz="8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500" u="none" cap="none" strike="noStrike">
                <a:solidFill>
                  <a:srgbClr val="434343"/>
                </a:solidFill>
                <a:latin typeface="Calibri"/>
                <a:ea typeface="Calibri"/>
                <a:cs typeface="Calibri"/>
                <a:sym typeface="Calibri"/>
              </a:rPr>
              <a:t>}</a:t>
            </a:r>
            <a:endParaRPr b="0" i="0" sz="1100" u="none" cap="none" strike="noStrike">
              <a:solidFill>
                <a:srgbClr val="4343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t/>
            </a:r>
            <a:endParaRPr b="0" i="0" sz="1200" u="none" cap="none" strike="noStrike">
              <a:solidFill>
                <a:schemeClr val="dk1"/>
              </a:solidFill>
              <a:latin typeface="Calibri"/>
              <a:ea typeface="Calibri"/>
              <a:cs typeface="Calibri"/>
              <a:sym typeface="Calibri"/>
            </a:endParaRPr>
          </a:p>
        </p:txBody>
      </p:sp>
      <p:sp>
        <p:nvSpPr>
          <p:cNvPr id="204" name="Google Shape;204;p6"/>
          <p:cNvSpPr txBox="1"/>
          <p:nvPr/>
        </p:nvSpPr>
        <p:spPr>
          <a:xfrm>
            <a:off x="4060985" y="2464591"/>
            <a:ext cx="5128200" cy="1038900"/>
          </a:xfrm>
          <a:prstGeom prst="rect">
            <a:avLst/>
          </a:prstGeom>
          <a:noFill/>
          <a:ln>
            <a:noFill/>
          </a:ln>
        </p:spPr>
        <p:txBody>
          <a:bodyPr anchorCtr="0" anchor="t" bIns="34275" lIns="68575" spcFirstLastPara="1" rIns="68575" wrap="square" tIns="34275">
            <a:spAutoFit/>
          </a:bodyPr>
          <a:lstStyle/>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The worst case scenario occurs when the loop runs from </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index 0 to the end of the array. That is the item is found in </a:t>
            </a:r>
            <a:br>
              <a:rPr b="0" i="0" lang="en" sz="1500" u="none" cap="none" strike="noStrike">
                <a:solidFill>
                  <a:schemeClr val="dk1"/>
                </a:solidFill>
                <a:latin typeface="Calibri"/>
                <a:ea typeface="Calibri"/>
                <a:cs typeface="Calibri"/>
                <a:sym typeface="Calibri"/>
              </a:rPr>
            </a:br>
            <a:r>
              <a:rPr b="0" i="0" lang="en" sz="1500" u="none" cap="none" strike="noStrike">
                <a:solidFill>
                  <a:schemeClr val="dk1"/>
                </a:solidFill>
                <a:latin typeface="Calibri"/>
                <a:ea typeface="Calibri"/>
                <a:cs typeface="Calibri"/>
                <a:sym typeface="Calibri"/>
              </a:rPr>
              <a:t>the last index or not found at all.  Recall the above scenario.</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If there are </a:t>
            </a:r>
            <a:r>
              <a:rPr b="0" i="1" lang="en" sz="1500" u="none" cap="none" strike="noStrike">
                <a:solidFill>
                  <a:schemeClr val="dk1"/>
                </a:solidFill>
                <a:latin typeface="Calibri"/>
                <a:ea typeface="Calibri"/>
                <a:cs typeface="Calibri"/>
                <a:sym typeface="Calibri"/>
              </a:rPr>
              <a:t>n</a:t>
            </a:r>
            <a:r>
              <a:rPr b="0" i="0" lang="en" sz="1500" u="none" cap="none" strike="noStrike">
                <a:solidFill>
                  <a:schemeClr val="dk1"/>
                </a:solidFill>
                <a:latin typeface="Calibri"/>
                <a:ea typeface="Calibri"/>
                <a:cs typeface="Calibri"/>
                <a:sym typeface="Calibri"/>
              </a:rPr>
              <a:t> indices in an array, the worst case would be </a:t>
            </a:r>
            <a:r>
              <a:rPr b="0" i="0" lang="en" sz="1800" u="none" cap="none" strike="noStrike">
                <a:solidFill>
                  <a:schemeClr val="dk1"/>
                </a:solidFill>
                <a:latin typeface="Calibri"/>
                <a:ea typeface="Calibri"/>
                <a:cs typeface="Calibri"/>
                <a:sym typeface="Calibri"/>
              </a:rPr>
              <a:t>O(n)</a:t>
            </a:r>
            <a:endParaRPr b="0" i="0" sz="1400" u="none" cap="none" strike="noStrike">
              <a:solidFill>
                <a:schemeClr val="dk1"/>
              </a:solidFill>
              <a:latin typeface="Calibri"/>
              <a:ea typeface="Calibri"/>
              <a:cs typeface="Calibri"/>
              <a:sym typeface="Calibri"/>
            </a:endParaRPr>
          </a:p>
        </p:txBody>
      </p:sp>
      <p:graphicFrame>
        <p:nvGraphicFramePr>
          <p:cNvPr id="205" name="Google Shape;205;p6"/>
          <p:cNvGraphicFramePr/>
          <p:nvPr/>
        </p:nvGraphicFramePr>
        <p:xfrm>
          <a:off x="5947490" y="1794881"/>
          <a:ext cx="3000000" cy="3000000"/>
        </p:xfrm>
        <a:graphic>
          <a:graphicData uri="http://schemas.openxmlformats.org/drawingml/2006/table">
            <a:tbl>
              <a:tblPr bandRow="1" firstRow="1">
                <a:noFill/>
                <a:tableStyleId>{968A3242-C750-4D9B-8D47-025A2258A974}</a:tableStyleId>
              </a:tblPr>
              <a:tblGrid>
                <a:gridCol w="597800"/>
                <a:gridCol w="596900"/>
                <a:gridCol w="675200"/>
                <a:gridCol w="665775"/>
              </a:tblGrid>
              <a:tr h="262550">
                <a:tc>
                  <a:txBody>
                    <a:bodyPr/>
                    <a:lstStyle/>
                    <a:p>
                      <a:pPr indent="0" lvl="0" marL="0" marR="0" rtl="0" algn="ctr">
                        <a:lnSpc>
                          <a:spcPct val="100000"/>
                        </a:lnSpc>
                        <a:spcBef>
                          <a:spcPts val="0"/>
                        </a:spcBef>
                        <a:spcAft>
                          <a:spcPts val="0"/>
                        </a:spcAft>
                        <a:buClr>
                          <a:srgbClr val="000000"/>
                        </a:buClr>
                        <a:buSzPts val="1400"/>
                        <a:buFont typeface="Arial"/>
                        <a:buNone/>
                      </a:pPr>
                      <a:r>
                        <a:rPr b="0" lang="en" sz="1400" u="none" cap="none" strike="noStrike">
                          <a:solidFill>
                            <a:schemeClr val="dk1"/>
                          </a:solidFill>
                        </a:rPr>
                        <a:t>cxc</a:t>
                      </a:r>
                      <a:endParaRPr b="0" sz="1400" u="none" cap="none" strike="noStrike">
                        <a:solidFill>
                          <a:schemeClr val="dk1"/>
                        </a:solidFill>
                      </a:endParaRPr>
                    </a:p>
                  </a:txBody>
                  <a:tcPr marT="34300" marB="34300" marR="68600" marL="686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 sz="1400" u="none" cap="none" strike="noStrike">
                          <a:solidFill>
                            <a:schemeClr val="dk1"/>
                          </a:solidFill>
                        </a:rPr>
                        <a:t>dfd</a:t>
                      </a:r>
                      <a:endParaRPr b="0" sz="1400" u="none" cap="none" strike="noStrike">
                        <a:solidFill>
                          <a:schemeClr val="dk1"/>
                        </a:solidFill>
                      </a:endParaRPr>
                    </a:p>
                  </a:txBody>
                  <a:tcPr marT="34300" marB="34300" marR="68600" marL="686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 sz="1400" u="none" cap="none" strike="noStrike">
                          <a:solidFill>
                            <a:schemeClr val="dk1"/>
                          </a:solidFill>
                        </a:rPr>
                        <a:t>dfd</a:t>
                      </a:r>
                      <a:endParaRPr b="0" sz="1400" u="none" cap="none" strike="noStrike">
                        <a:solidFill>
                          <a:schemeClr val="dk1"/>
                        </a:solidFill>
                      </a:endParaRPr>
                    </a:p>
                  </a:txBody>
                  <a:tcPr marT="34300" marB="34300" marR="68600" marL="686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 sz="1400" u="none" cap="none" strike="noStrike">
                          <a:solidFill>
                            <a:schemeClr val="dk1"/>
                          </a:solidFill>
                        </a:rPr>
                        <a:t>dfd</a:t>
                      </a:r>
                      <a:endParaRPr b="0" sz="1400" u="none" cap="none" strike="noStrike">
                        <a:solidFill>
                          <a:schemeClr val="dk1"/>
                        </a:solidFill>
                      </a:endParaRPr>
                    </a:p>
                  </a:txBody>
                  <a:tcPr marT="34300" marB="34300" marR="68600" marL="686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graphicFrame>
        <p:nvGraphicFramePr>
          <p:cNvPr id="206" name="Google Shape;206;p6"/>
          <p:cNvGraphicFramePr/>
          <p:nvPr/>
        </p:nvGraphicFramePr>
        <p:xfrm>
          <a:off x="5938268" y="1368926"/>
          <a:ext cx="3000000" cy="3000000"/>
        </p:xfrm>
        <a:graphic>
          <a:graphicData uri="http://schemas.openxmlformats.org/drawingml/2006/table">
            <a:tbl>
              <a:tblPr bandRow="1" firstRow="1">
                <a:noFill/>
                <a:tableStyleId>{968A3242-C750-4D9B-8D47-025A2258A974}</a:tableStyleId>
              </a:tblPr>
              <a:tblGrid>
                <a:gridCol w="633675"/>
                <a:gridCol w="633675"/>
                <a:gridCol w="633675"/>
                <a:gridCol w="633675"/>
              </a:tblGrid>
              <a:tr h="1480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0</a:t>
                      </a:r>
                      <a:endParaRPr sz="1400" u="none" cap="none" strike="noStrike">
                        <a:solidFill>
                          <a:schemeClr val="dk1"/>
                        </a:solidFill>
                      </a:endParaRPr>
                    </a:p>
                  </a:txBody>
                  <a:tcPr marT="34300" marB="34300" marR="68600" marL="68600">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1</a:t>
                      </a:r>
                      <a:endParaRPr sz="1400" u="none" cap="none" strike="noStrike">
                        <a:solidFill>
                          <a:schemeClr val="dk1"/>
                        </a:solidFill>
                      </a:endParaRPr>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2</a:t>
                      </a:r>
                      <a:endParaRPr sz="1400" u="none" cap="none" strike="noStrike">
                        <a:solidFill>
                          <a:schemeClr val="dk1"/>
                        </a:solidFill>
                      </a:endParaRPr>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3</a:t>
                      </a:r>
                      <a:endParaRPr sz="1400" u="none" cap="none" strike="noStrike">
                        <a:solidFill>
                          <a:schemeClr val="dk1"/>
                        </a:solidFill>
                      </a:endParaRPr>
                    </a:p>
                  </a:txBody>
                  <a:tcPr marT="34300" marB="34300" marR="68600" marL="68600">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2CC"/>
                    </a:solidFill>
                  </a:tcPr>
                </a:tc>
              </a:tr>
            </a:tbl>
          </a:graphicData>
        </a:graphic>
      </p:graphicFrame>
      <p:sp>
        <p:nvSpPr>
          <p:cNvPr id="207" name="Google Shape;207;p6"/>
          <p:cNvSpPr/>
          <p:nvPr/>
        </p:nvSpPr>
        <p:spPr>
          <a:xfrm>
            <a:off x="6086492" y="2143875"/>
            <a:ext cx="378900" cy="277800"/>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08" name="Google Shape;208;p6"/>
          <p:cNvSpPr/>
          <p:nvPr/>
        </p:nvSpPr>
        <p:spPr>
          <a:xfrm>
            <a:off x="6670523" y="2143931"/>
            <a:ext cx="378900" cy="277800"/>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09" name="Google Shape;209;p6"/>
          <p:cNvSpPr/>
          <p:nvPr/>
        </p:nvSpPr>
        <p:spPr>
          <a:xfrm>
            <a:off x="7245385" y="2122232"/>
            <a:ext cx="378900" cy="277800"/>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10" name="Google Shape;210;p6"/>
          <p:cNvSpPr/>
          <p:nvPr/>
        </p:nvSpPr>
        <p:spPr>
          <a:xfrm>
            <a:off x="7918389" y="2118763"/>
            <a:ext cx="378900" cy="277800"/>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11" name="Google Shape;211;p6"/>
          <p:cNvSpPr/>
          <p:nvPr/>
        </p:nvSpPr>
        <p:spPr>
          <a:xfrm>
            <a:off x="4425552" y="1157288"/>
            <a:ext cx="1392900" cy="1017900"/>
          </a:xfrm>
          <a:prstGeom prst="cloudCallout">
            <a:avLst>
              <a:gd fmla="val -20833" name="adj1"/>
              <a:gd fmla="val 62500" name="adj2"/>
            </a:avLst>
          </a:prstGeom>
          <a:solidFill>
            <a:schemeClr val="l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1C3AA9"/>
                </a:solidFill>
                <a:latin typeface="Calibri"/>
                <a:ea typeface="Calibri"/>
                <a:cs typeface="Calibri"/>
                <a:sym typeface="Calibri"/>
              </a:rPr>
              <a:t>Was looking for xyz</a:t>
            </a:r>
            <a:endParaRPr b="0" i="0" sz="1500" u="none" cap="none" strike="noStrike">
              <a:solidFill>
                <a:srgbClr val="1C3AA9"/>
              </a:solidFill>
              <a:latin typeface="Calibri"/>
              <a:ea typeface="Calibri"/>
              <a:cs typeface="Calibri"/>
              <a:sym typeface="Calibri"/>
            </a:endParaRPr>
          </a:p>
        </p:txBody>
      </p:sp>
      <p:sp>
        <p:nvSpPr>
          <p:cNvPr id="212" name="Google Shape;212;p6"/>
          <p:cNvSpPr txBox="1"/>
          <p:nvPr/>
        </p:nvSpPr>
        <p:spPr>
          <a:xfrm>
            <a:off x="4082639" y="3557584"/>
            <a:ext cx="5118000" cy="762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Now for the best case to occur the item we are searching for</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appears at the beginning as a result the number of search is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just 1. This is an once is a blue moon situation must be ignored.</a:t>
            </a:r>
            <a:r>
              <a:rPr b="0" i="0" lang="en" sz="1400" u="none" cap="none" strike="noStrike">
                <a:solidFill>
                  <a:schemeClr val="dk1"/>
                </a:solidFill>
                <a:latin typeface="Calibri"/>
                <a:ea typeface="Calibri"/>
                <a:cs typeface="Calibri"/>
                <a:sym typeface="Calibri"/>
              </a:rPr>
              <a:t> </a:t>
            </a:r>
            <a:endParaRPr b="0" i="0" sz="1400" u="none" cap="none" strike="noStrike">
              <a:solidFill>
                <a:schemeClr val="dk1"/>
              </a:solidFill>
              <a:latin typeface="Calibri"/>
              <a:ea typeface="Calibri"/>
              <a:cs typeface="Calibri"/>
              <a:sym typeface="Calibri"/>
            </a:endParaRPr>
          </a:p>
        </p:txBody>
      </p:sp>
      <p:sp>
        <p:nvSpPr>
          <p:cNvPr id="213" name="Google Shape;213;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7"/>
          <p:cNvSpPr txBox="1"/>
          <p:nvPr>
            <p:ph type="title"/>
          </p:nvPr>
        </p:nvSpPr>
        <p:spPr>
          <a:xfrm>
            <a:off x="623888" y="429905"/>
            <a:ext cx="7886700" cy="5982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3300"/>
              <a:t>Divide and Conquer Strategy</a:t>
            </a:r>
            <a:endParaRPr sz="3300"/>
          </a:p>
        </p:txBody>
      </p:sp>
      <p:sp>
        <p:nvSpPr>
          <p:cNvPr id="219" name="Google Shape;219;p7"/>
          <p:cNvSpPr txBox="1"/>
          <p:nvPr/>
        </p:nvSpPr>
        <p:spPr>
          <a:xfrm>
            <a:off x="623900" y="1354550"/>
            <a:ext cx="1362900" cy="52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0000FF"/>
                </a:solidFill>
                <a:latin typeface="Proxima Nova Semibold"/>
                <a:ea typeface="Proxima Nova Semibold"/>
                <a:cs typeface="Proxima Nova Semibold"/>
                <a:sym typeface="Proxima Nova Semibold"/>
              </a:rPr>
              <a:t>Divide</a:t>
            </a:r>
            <a:endParaRPr b="0" i="0" sz="2200" u="none" cap="none" strike="noStrike">
              <a:solidFill>
                <a:srgbClr val="0000FF"/>
              </a:solidFill>
              <a:latin typeface="Proxima Nova Semibold"/>
              <a:ea typeface="Proxima Nova Semibold"/>
              <a:cs typeface="Proxima Nova Semibold"/>
              <a:sym typeface="Proxima Nova Semibold"/>
            </a:endParaRPr>
          </a:p>
        </p:txBody>
      </p:sp>
      <p:sp>
        <p:nvSpPr>
          <p:cNvPr id="220" name="Google Shape;220;p7"/>
          <p:cNvSpPr txBox="1"/>
          <p:nvPr/>
        </p:nvSpPr>
        <p:spPr>
          <a:xfrm>
            <a:off x="623900" y="2369725"/>
            <a:ext cx="1362900" cy="52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0000FF"/>
                </a:solidFill>
                <a:latin typeface="Proxima Nova Semibold"/>
                <a:ea typeface="Proxima Nova Semibold"/>
                <a:cs typeface="Proxima Nova Semibold"/>
                <a:sym typeface="Proxima Nova Semibold"/>
              </a:rPr>
              <a:t>Conquer</a:t>
            </a:r>
            <a:endParaRPr b="0" i="0" sz="2200" u="none" cap="none" strike="noStrike">
              <a:solidFill>
                <a:srgbClr val="0000FF"/>
              </a:solidFill>
              <a:latin typeface="Proxima Nova Semibold"/>
              <a:ea typeface="Proxima Nova Semibold"/>
              <a:cs typeface="Proxima Nova Semibold"/>
              <a:sym typeface="Proxima Nova Semibold"/>
            </a:endParaRPr>
          </a:p>
        </p:txBody>
      </p:sp>
      <p:sp>
        <p:nvSpPr>
          <p:cNvPr id="221" name="Google Shape;221;p7"/>
          <p:cNvSpPr txBox="1"/>
          <p:nvPr/>
        </p:nvSpPr>
        <p:spPr>
          <a:xfrm>
            <a:off x="623900" y="3384900"/>
            <a:ext cx="1362900" cy="52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0000FF"/>
                </a:solidFill>
                <a:latin typeface="Proxima Nova Semibold"/>
                <a:ea typeface="Proxima Nova Semibold"/>
                <a:cs typeface="Proxima Nova Semibold"/>
                <a:sym typeface="Proxima Nova Semibold"/>
              </a:rPr>
              <a:t>Combine</a:t>
            </a:r>
            <a:endParaRPr b="0" i="0" sz="2200" u="none" cap="none" strike="noStrike">
              <a:solidFill>
                <a:srgbClr val="0000FF"/>
              </a:solidFill>
              <a:latin typeface="Proxima Nova Semibold"/>
              <a:ea typeface="Proxima Nova Semibold"/>
              <a:cs typeface="Proxima Nova Semibold"/>
              <a:sym typeface="Proxima Nova Semibold"/>
            </a:endParaRPr>
          </a:p>
        </p:txBody>
      </p:sp>
      <p:sp>
        <p:nvSpPr>
          <p:cNvPr id="222" name="Google Shape;222;p7"/>
          <p:cNvSpPr txBox="1"/>
          <p:nvPr/>
        </p:nvSpPr>
        <p:spPr>
          <a:xfrm>
            <a:off x="2284400" y="1362200"/>
            <a:ext cx="5348100" cy="52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rgbClr val="9900FF"/>
                </a:solidFill>
                <a:latin typeface="Proxima Nova Semibold"/>
                <a:ea typeface="Proxima Nova Semibold"/>
                <a:cs typeface="Proxima Nova Semibold"/>
                <a:sym typeface="Proxima Nova Semibold"/>
              </a:rPr>
              <a:t>the problem (instance) into subproblems.</a:t>
            </a:r>
            <a:endParaRPr b="0" i="0" sz="2200" u="none" cap="none" strike="noStrike">
              <a:solidFill>
                <a:srgbClr val="9900FF"/>
              </a:solidFill>
              <a:latin typeface="Proxima Nova Semibold"/>
              <a:ea typeface="Proxima Nova Semibold"/>
              <a:cs typeface="Proxima Nova Semibold"/>
              <a:sym typeface="Proxima Nova Semibold"/>
            </a:endParaRPr>
          </a:p>
        </p:txBody>
      </p:sp>
      <p:sp>
        <p:nvSpPr>
          <p:cNvPr id="223" name="Google Shape;223;p7"/>
          <p:cNvSpPr txBox="1"/>
          <p:nvPr/>
        </p:nvSpPr>
        <p:spPr>
          <a:xfrm>
            <a:off x="2289150" y="2204200"/>
            <a:ext cx="6226200" cy="861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rgbClr val="9900FF"/>
                </a:solidFill>
                <a:latin typeface="Proxima Nova Semibold"/>
                <a:ea typeface="Proxima Nova Semibold"/>
                <a:cs typeface="Proxima Nova Semibold"/>
                <a:sym typeface="Proxima Nova Semibold"/>
              </a:rPr>
              <a:t>the subproblems by solving these recursively (or iteratively). </a:t>
            </a:r>
            <a:endParaRPr b="0" i="0" sz="2200" u="none" cap="none" strike="noStrike">
              <a:solidFill>
                <a:srgbClr val="9900FF"/>
              </a:solidFill>
              <a:latin typeface="Proxima Nova Semibold"/>
              <a:ea typeface="Proxima Nova Semibold"/>
              <a:cs typeface="Proxima Nova Semibold"/>
              <a:sym typeface="Proxima Nova Semibold"/>
            </a:endParaRPr>
          </a:p>
        </p:txBody>
      </p:sp>
      <p:sp>
        <p:nvSpPr>
          <p:cNvPr id="224" name="Google Shape;224;p7"/>
          <p:cNvSpPr txBox="1"/>
          <p:nvPr/>
        </p:nvSpPr>
        <p:spPr>
          <a:xfrm>
            <a:off x="2284400" y="3424000"/>
            <a:ext cx="5348100" cy="52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rgbClr val="9900FF"/>
                </a:solidFill>
                <a:latin typeface="Proxima Nova Semibold"/>
                <a:ea typeface="Proxima Nova Semibold"/>
                <a:cs typeface="Proxima Nova Semibold"/>
                <a:sym typeface="Proxima Nova Semibold"/>
              </a:rPr>
              <a:t>the solutions to the subproblems.</a:t>
            </a:r>
            <a:endParaRPr b="0" i="0" sz="2200" u="none" cap="none" strike="noStrike">
              <a:solidFill>
                <a:srgbClr val="9900FF"/>
              </a:solidFill>
              <a:latin typeface="Proxima Nova Semibold"/>
              <a:ea typeface="Proxima Nova Semibold"/>
              <a:cs typeface="Proxima Nova Semibold"/>
              <a:sym typeface="Proxima Nova Semibold"/>
            </a:endParaRPr>
          </a:p>
        </p:txBody>
      </p:sp>
      <p:sp>
        <p:nvSpPr>
          <p:cNvPr id="225" name="Google Shape;225;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8"/>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Binary Search</a:t>
            </a:r>
            <a:endParaRPr/>
          </a:p>
        </p:txBody>
      </p:sp>
      <p:sp>
        <p:nvSpPr>
          <p:cNvPr id="231" name="Google Shape;231;p8"/>
          <p:cNvSpPr txBox="1"/>
          <p:nvPr>
            <p:ph idx="1" type="body"/>
          </p:nvPr>
        </p:nvSpPr>
        <p:spPr>
          <a:xfrm>
            <a:off x="628650" y="1101325"/>
            <a:ext cx="8372100" cy="3263400"/>
          </a:xfrm>
          <a:prstGeom prst="rect">
            <a:avLst/>
          </a:prstGeom>
          <a:noFill/>
          <a:ln>
            <a:noFill/>
          </a:ln>
        </p:spPr>
        <p:txBody>
          <a:bodyPr anchorCtr="0" anchor="t" bIns="34275" lIns="68575" spcFirstLastPara="1" rIns="68575" wrap="square" tIns="34275">
            <a:noAutofit/>
          </a:bodyPr>
          <a:lstStyle/>
          <a:p>
            <a:pPr indent="-177800" lvl="0" marL="177800" rtl="0" algn="l">
              <a:lnSpc>
                <a:spcPct val="150000"/>
              </a:lnSpc>
              <a:spcBef>
                <a:spcPts val="0"/>
              </a:spcBef>
              <a:spcAft>
                <a:spcPts val="0"/>
              </a:spcAft>
              <a:buClr>
                <a:srgbClr val="434343"/>
              </a:buClr>
              <a:buSzPts val="1800"/>
              <a:buChar char="•"/>
            </a:pPr>
            <a:r>
              <a:rPr lang="en">
                <a:solidFill>
                  <a:srgbClr val="434343"/>
                </a:solidFill>
              </a:rPr>
              <a:t>A divide and conquer algorithm</a:t>
            </a:r>
            <a:endParaRPr sz="750">
              <a:solidFill>
                <a:srgbClr val="434343"/>
              </a:solidFill>
            </a:endParaRPr>
          </a:p>
          <a:p>
            <a:pPr indent="-177800" lvl="0" marL="177800" rtl="0" algn="l">
              <a:lnSpc>
                <a:spcPct val="150000"/>
              </a:lnSpc>
              <a:spcBef>
                <a:spcPts val="800"/>
              </a:spcBef>
              <a:spcAft>
                <a:spcPts val="0"/>
              </a:spcAft>
              <a:buClr>
                <a:srgbClr val="434343"/>
              </a:buClr>
              <a:buSzPts val="1800"/>
              <a:buChar char="•"/>
            </a:pPr>
            <a:r>
              <a:rPr lang="en">
                <a:solidFill>
                  <a:srgbClr val="434343"/>
                </a:solidFill>
              </a:rPr>
              <a:t>Does not search the entire array like linear search</a:t>
            </a:r>
            <a:endParaRPr sz="750">
              <a:solidFill>
                <a:srgbClr val="434343"/>
              </a:solidFill>
            </a:endParaRPr>
          </a:p>
          <a:p>
            <a:pPr indent="-177800" lvl="0" marL="177800" rtl="0" algn="l">
              <a:lnSpc>
                <a:spcPct val="150000"/>
              </a:lnSpc>
              <a:spcBef>
                <a:spcPts val="800"/>
              </a:spcBef>
              <a:spcAft>
                <a:spcPts val="0"/>
              </a:spcAft>
              <a:buClr>
                <a:srgbClr val="434343"/>
              </a:buClr>
              <a:buSzPts val="1800"/>
              <a:buChar char="•"/>
            </a:pPr>
            <a:r>
              <a:rPr lang="en">
                <a:solidFill>
                  <a:srgbClr val="434343"/>
                </a:solidFill>
              </a:rPr>
              <a:t>Given an array of </a:t>
            </a:r>
            <a:r>
              <a:rPr b="1" lang="en" u="sng">
                <a:solidFill>
                  <a:srgbClr val="434343"/>
                </a:solidFill>
              </a:rPr>
              <a:t>sorted elements</a:t>
            </a:r>
            <a:r>
              <a:rPr lang="en">
                <a:solidFill>
                  <a:srgbClr val="434343"/>
                </a:solidFill>
              </a:rPr>
              <a:t> and the item, k, to search for, we first check if the middle element matches k. </a:t>
            </a:r>
            <a:endParaRPr u="sng">
              <a:solidFill>
                <a:srgbClr val="434343"/>
              </a:solidFill>
            </a:endParaRPr>
          </a:p>
          <a:p>
            <a:pPr indent="-177800" lvl="0" marL="177800" rtl="0" algn="l">
              <a:lnSpc>
                <a:spcPct val="150000"/>
              </a:lnSpc>
              <a:spcBef>
                <a:spcPts val="800"/>
              </a:spcBef>
              <a:spcAft>
                <a:spcPts val="0"/>
              </a:spcAft>
              <a:buClr>
                <a:schemeClr val="dk1"/>
              </a:buClr>
              <a:buSzPts val="1800"/>
              <a:buChar char="•"/>
            </a:pPr>
            <a:r>
              <a:rPr lang="en">
                <a:solidFill>
                  <a:srgbClr val="434343"/>
                </a:solidFill>
              </a:rPr>
              <a:t>If we find then bingo! Else we check</a:t>
            </a:r>
            <a:r>
              <a:rPr lang="en"/>
              <a:t> </a:t>
            </a:r>
            <a:r>
              <a:rPr lang="en">
                <a:solidFill>
                  <a:srgbClr val="FF0000"/>
                </a:solidFill>
              </a:rPr>
              <a:t>if k &gt; middle element </a:t>
            </a:r>
            <a:r>
              <a:rPr lang="en">
                <a:solidFill>
                  <a:srgbClr val="434343"/>
                </a:solidFill>
              </a:rPr>
              <a:t>or </a:t>
            </a:r>
            <a:r>
              <a:rPr lang="en">
                <a:solidFill>
                  <a:srgbClr val="FF0000"/>
                </a:solidFill>
              </a:rPr>
              <a:t>k &lt; middle element</a:t>
            </a:r>
            <a:r>
              <a:rPr lang="en">
                <a:solidFill>
                  <a:srgbClr val="434343"/>
                </a:solidFill>
              </a:rPr>
              <a:t>? If the first condition is true we look into the right half of the array. If the second condition is true we look into the left half of the array.</a:t>
            </a:r>
            <a:endParaRPr sz="750">
              <a:solidFill>
                <a:srgbClr val="434343"/>
              </a:solidFill>
            </a:endParaRPr>
          </a:p>
          <a:p>
            <a:pPr indent="-177800" lvl="0" marL="177800" rtl="0" algn="l">
              <a:lnSpc>
                <a:spcPct val="150000"/>
              </a:lnSpc>
              <a:spcBef>
                <a:spcPts val="800"/>
              </a:spcBef>
              <a:spcAft>
                <a:spcPts val="0"/>
              </a:spcAft>
              <a:buClr>
                <a:srgbClr val="434343"/>
              </a:buClr>
              <a:buSzPts val="1800"/>
              <a:buChar char="•"/>
            </a:pPr>
            <a:r>
              <a:rPr lang="en">
                <a:solidFill>
                  <a:srgbClr val="434343"/>
                </a:solidFill>
              </a:rPr>
              <a:t>Note that the red marked conditions are true if and only if the array is sorted. </a:t>
            </a:r>
            <a:endParaRPr sz="750">
              <a:solidFill>
                <a:srgbClr val="434343"/>
              </a:solidFill>
            </a:endParaRPr>
          </a:p>
          <a:p>
            <a:pPr indent="-139700" lvl="0" marL="177800" rtl="0" algn="l">
              <a:lnSpc>
                <a:spcPct val="70000"/>
              </a:lnSpc>
              <a:spcBef>
                <a:spcPts val="800"/>
              </a:spcBef>
              <a:spcAft>
                <a:spcPts val="0"/>
              </a:spcAft>
              <a:buClr>
                <a:schemeClr val="dk1"/>
              </a:buClr>
              <a:buSzPts val="525"/>
              <a:buNone/>
            </a:pPr>
            <a:r>
              <a:t/>
            </a:r>
            <a:endParaRPr sz="750"/>
          </a:p>
          <a:p>
            <a:pPr indent="0" lvl="0" marL="0" rtl="0" algn="l">
              <a:lnSpc>
                <a:spcPct val="70000"/>
              </a:lnSpc>
              <a:spcBef>
                <a:spcPts val="800"/>
              </a:spcBef>
              <a:spcAft>
                <a:spcPts val="0"/>
              </a:spcAft>
              <a:buClr>
                <a:schemeClr val="dk1"/>
              </a:buClr>
              <a:buSzPts val="525"/>
              <a:buNone/>
            </a:pPr>
            <a:r>
              <a:t/>
            </a:r>
            <a:endParaRPr sz="750"/>
          </a:p>
          <a:p>
            <a:pPr indent="0" lvl="0" marL="0" rtl="0" algn="l">
              <a:lnSpc>
                <a:spcPct val="70000"/>
              </a:lnSpc>
              <a:spcBef>
                <a:spcPts val="800"/>
              </a:spcBef>
              <a:spcAft>
                <a:spcPts val="0"/>
              </a:spcAft>
              <a:buClr>
                <a:schemeClr val="dk1"/>
              </a:buClr>
              <a:buSzPts val="525"/>
              <a:buNone/>
            </a:pPr>
            <a:r>
              <a:rPr lang="en" sz="750"/>
              <a:t> </a:t>
            </a:r>
            <a:endParaRPr sz="750"/>
          </a:p>
        </p:txBody>
      </p:sp>
      <p:sp>
        <p:nvSpPr>
          <p:cNvPr id="232" name="Google Shape;232;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9"/>
          <p:cNvSpPr txBox="1"/>
          <p:nvPr>
            <p:ph type="title"/>
          </p:nvPr>
        </p:nvSpPr>
        <p:spPr>
          <a:xfrm>
            <a:off x="623888" y="429905"/>
            <a:ext cx="7886700" cy="5982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3300"/>
              <a:t>Binary Search</a:t>
            </a:r>
            <a:endParaRPr sz="3300"/>
          </a:p>
        </p:txBody>
      </p:sp>
      <p:sp>
        <p:nvSpPr>
          <p:cNvPr id="238" name="Google Shape;238;p9"/>
          <p:cNvSpPr txBox="1"/>
          <p:nvPr>
            <p:ph idx="1" type="body"/>
          </p:nvPr>
        </p:nvSpPr>
        <p:spPr>
          <a:xfrm>
            <a:off x="634124" y="944549"/>
            <a:ext cx="7886700" cy="4272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888888"/>
              </a:buClr>
              <a:buSzPts val="1800"/>
              <a:buNone/>
            </a:pPr>
            <a:r>
              <a:rPr lang="en"/>
              <a:t>Pseudo code (Iterative)</a:t>
            </a:r>
            <a:endParaRPr/>
          </a:p>
        </p:txBody>
      </p:sp>
      <p:sp>
        <p:nvSpPr>
          <p:cNvPr id="239" name="Google Shape;239;p9"/>
          <p:cNvSpPr txBox="1"/>
          <p:nvPr/>
        </p:nvSpPr>
        <p:spPr>
          <a:xfrm>
            <a:off x="717939" y="1360874"/>
            <a:ext cx="3663600" cy="37635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434343"/>
                </a:solidFill>
                <a:latin typeface="Calibri"/>
                <a:ea typeface="Calibri"/>
                <a:cs typeface="Calibri"/>
                <a:sym typeface="Calibri"/>
              </a:rPr>
              <a:t>boolean binarySearch</a:t>
            </a:r>
            <a:r>
              <a:rPr lang="en" sz="1600">
                <a:solidFill>
                  <a:srgbClr val="434343"/>
                </a:solidFill>
                <a:latin typeface="Calibri"/>
                <a:ea typeface="Calibri"/>
                <a:cs typeface="Calibri"/>
                <a:sym typeface="Calibri"/>
              </a:rPr>
              <a:t>1D</a:t>
            </a:r>
            <a:r>
              <a:rPr b="0" i="0" lang="en" sz="1600" u="none" cap="none" strike="noStrike">
                <a:solidFill>
                  <a:srgbClr val="434343"/>
                </a:solidFill>
                <a:latin typeface="Calibri"/>
                <a:ea typeface="Calibri"/>
                <a:cs typeface="Calibri"/>
                <a:sym typeface="Calibri"/>
              </a:rPr>
              <a:t>(A[], </a:t>
            </a:r>
            <a:r>
              <a:rPr b="0" i="0" lang="en" sz="1600" u="none" cap="none" strike="noStrike">
                <a:solidFill>
                  <a:srgbClr val="434343"/>
                </a:solidFill>
                <a:latin typeface="Courgette"/>
                <a:ea typeface="Courgette"/>
                <a:cs typeface="Courgette"/>
                <a:sym typeface="Courgette"/>
              </a:rPr>
              <a:t>l</a:t>
            </a:r>
            <a:r>
              <a:rPr b="0" i="0" lang="en" sz="1600" u="none" cap="none" strike="noStrike">
                <a:solidFill>
                  <a:srgbClr val="434343"/>
                </a:solidFill>
                <a:latin typeface="Calibri"/>
                <a:ea typeface="Calibri"/>
                <a:cs typeface="Calibri"/>
                <a:sym typeface="Calibri"/>
              </a:rPr>
              <a:t> , r, item){</a:t>
            </a:r>
            <a:endParaRPr b="0" i="0" sz="13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434343"/>
                </a:solidFill>
                <a:latin typeface="Calibri"/>
                <a:ea typeface="Calibri"/>
                <a:cs typeface="Calibri"/>
                <a:sym typeface="Calibri"/>
              </a:rPr>
              <a:t>	while (</a:t>
            </a:r>
            <a:r>
              <a:rPr b="0" i="0" lang="en" sz="1600" u="none" cap="none" strike="noStrike">
                <a:solidFill>
                  <a:srgbClr val="434343"/>
                </a:solidFill>
                <a:latin typeface="Courgette"/>
                <a:ea typeface="Courgette"/>
                <a:cs typeface="Courgette"/>
                <a:sym typeface="Courgette"/>
              </a:rPr>
              <a:t>l</a:t>
            </a:r>
            <a:r>
              <a:rPr b="0" i="0" lang="en" sz="1600" u="none" cap="none" strike="noStrike">
                <a:solidFill>
                  <a:srgbClr val="434343"/>
                </a:solidFill>
                <a:latin typeface="Calibri"/>
                <a:ea typeface="Calibri"/>
                <a:cs typeface="Calibri"/>
                <a:sym typeface="Calibri"/>
              </a:rPr>
              <a:t> &lt;=r){</a:t>
            </a:r>
            <a:endParaRPr b="0" i="0" sz="13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434343"/>
                </a:solidFill>
                <a:latin typeface="Calibri"/>
                <a:ea typeface="Calibri"/>
                <a:cs typeface="Calibri"/>
                <a:sym typeface="Calibri"/>
              </a:rPr>
              <a:t>		mid = (</a:t>
            </a:r>
            <a:r>
              <a:rPr b="0" i="0" lang="en" sz="1600" u="none" cap="none" strike="noStrike">
                <a:solidFill>
                  <a:srgbClr val="434343"/>
                </a:solidFill>
                <a:latin typeface="Courgette"/>
                <a:ea typeface="Courgette"/>
                <a:cs typeface="Courgette"/>
                <a:sym typeface="Courgette"/>
              </a:rPr>
              <a:t>l</a:t>
            </a:r>
            <a:r>
              <a:rPr b="0" i="0" lang="en" sz="1600" u="none" cap="none" strike="noStrike">
                <a:solidFill>
                  <a:srgbClr val="434343"/>
                </a:solidFill>
                <a:latin typeface="Calibri"/>
                <a:ea typeface="Calibri"/>
                <a:cs typeface="Calibri"/>
                <a:sym typeface="Calibri"/>
              </a:rPr>
              <a:t> +r)/2;</a:t>
            </a:r>
            <a:endParaRPr b="0" i="0" sz="13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434343"/>
                </a:solidFill>
                <a:latin typeface="Calibri"/>
                <a:ea typeface="Calibri"/>
                <a:cs typeface="Calibri"/>
                <a:sym typeface="Calibri"/>
              </a:rPr>
              <a:t>		if (A[mid]==item){</a:t>
            </a:r>
            <a:endParaRPr b="0" i="0" sz="13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434343"/>
                </a:solidFill>
                <a:latin typeface="Calibri"/>
                <a:ea typeface="Calibri"/>
                <a:cs typeface="Calibri"/>
                <a:sym typeface="Calibri"/>
              </a:rPr>
              <a:t>			return true;</a:t>
            </a:r>
            <a:endParaRPr b="0" i="0" sz="13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434343"/>
                </a:solidFill>
                <a:latin typeface="Calibri"/>
                <a:ea typeface="Calibri"/>
                <a:cs typeface="Calibri"/>
                <a:sym typeface="Calibri"/>
              </a:rPr>
              <a:t>		}else{</a:t>
            </a:r>
            <a:endParaRPr b="0" i="0" sz="13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434343"/>
                </a:solidFill>
                <a:latin typeface="Calibri"/>
                <a:ea typeface="Calibri"/>
                <a:cs typeface="Calibri"/>
                <a:sym typeface="Calibri"/>
              </a:rPr>
              <a:t>			if (item&lt;A[mid]){</a:t>
            </a:r>
            <a:endParaRPr b="0" i="0" sz="13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434343"/>
                </a:solidFill>
                <a:latin typeface="Calibri"/>
                <a:ea typeface="Calibri"/>
                <a:cs typeface="Calibri"/>
                <a:sym typeface="Calibri"/>
              </a:rPr>
              <a:t>				r = mid-1;</a:t>
            </a:r>
            <a:endParaRPr b="0" i="0" sz="13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434343"/>
                </a:solidFill>
                <a:latin typeface="Calibri"/>
                <a:ea typeface="Calibri"/>
                <a:cs typeface="Calibri"/>
                <a:sym typeface="Calibri"/>
              </a:rPr>
              <a:t>			}else{</a:t>
            </a:r>
            <a:endParaRPr b="0" i="0" sz="13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434343"/>
                </a:solidFill>
                <a:latin typeface="Calibri"/>
                <a:ea typeface="Calibri"/>
                <a:cs typeface="Calibri"/>
                <a:sym typeface="Calibri"/>
              </a:rPr>
              <a:t>				</a:t>
            </a:r>
            <a:r>
              <a:rPr b="0" i="0" lang="en" sz="1600" u="none" cap="none" strike="noStrike">
                <a:solidFill>
                  <a:srgbClr val="434343"/>
                </a:solidFill>
                <a:latin typeface="Courgette"/>
                <a:ea typeface="Courgette"/>
                <a:cs typeface="Courgette"/>
                <a:sym typeface="Courgette"/>
              </a:rPr>
              <a:t> l</a:t>
            </a:r>
            <a:r>
              <a:rPr b="0" i="0" lang="en" sz="1600" u="none" cap="none" strike="noStrike">
                <a:solidFill>
                  <a:srgbClr val="434343"/>
                </a:solidFill>
                <a:latin typeface="Calibri"/>
                <a:ea typeface="Calibri"/>
                <a:cs typeface="Calibri"/>
                <a:sym typeface="Calibri"/>
              </a:rPr>
              <a:t> = mid+1;</a:t>
            </a:r>
            <a:endParaRPr b="0" i="0" sz="13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434343"/>
                </a:solidFill>
                <a:latin typeface="Calibri"/>
                <a:ea typeface="Calibri"/>
                <a:cs typeface="Calibri"/>
                <a:sym typeface="Calibri"/>
              </a:rPr>
              <a:t>			}</a:t>
            </a:r>
            <a:endParaRPr b="0" i="0" sz="13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434343"/>
                </a:solidFill>
                <a:latin typeface="Calibri"/>
                <a:ea typeface="Calibri"/>
                <a:cs typeface="Calibri"/>
                <a:sym typeface="Calibri"/>
              </a:rPr>
              <a:t>		}</a:t>
            </a:r>
            <a:endParaRPr b="0" i="0" sz="13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434343"/>
                </a:solidFill>
                <a:latin typeface="Calibri"/>
                <a:ea typeface="Calibri"/>
                <a:cs typeface="Calibri"/>
                <a:sym typeface="Calibri"/>
              </a:rPr>
              <a:t>	}</a:t>
            </a:r>
            <a:endParaRPr b="0" i="0" sz="13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434343"/>
                </a:solidFill>
                <a:latin typeface="Calibri"/>
                <a:ea typeface="Calibri"/>
                <a:cs typeface="Calibri"/>
                <a:sym typeface="Calibri"/>
              </a:rPr>
              <a:t>	return false;</a:t>
            </a:r>
            <a:endParaRPr b="0" i="0" sz="13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434343"/>
                </a:solidFill>
                <a:latin typeface="Calibri"/>
                <a:ea typeface="Calibri"/>
                <a:cs typeface="Calibri"/>
                <a:sym typeface="Calibri"/>
              </a:rPr>
              <a:t>}</a:t>
            </a:r>
            <a:endParaRPr b="0" i="0" sz="1600" u="none" cap="none" strike="noStrike">
              <a:solidFill>
                <a:srgbClr val="434343"/>
              </a:solidFill>
              <a:latin typeface="Calibri"/>
              <a:ea typeface="Calibri"/>
              <a:cs typeface="Calibri"/>
              <a:sym typeface="Calibri"/>
            </a:endParaRPr>
          </a:p>
        </p:txBody>
      </p:sp>
      <p:cxnSp>
        <p:nvCxnSpPr>
          <p:cNvPr id="240" name="Google Shape;240;p9"/>
          <p:cNvCxnSpPr/>
          <p:nvPr/>
        </p:nvCxnSpPr>
        <p:spPr>
          <a:xfrm flipH="1">
            <a:off x="2400301" y="964406"/>
            <a:ext cx="2400300" cy="739500"/>
          </a:xfrm>
          <a:prstGeom prst="straightConnector1">
            <a:avLst/>
          </a:prstGeom>
          <a:noFill/>
          <a:ln cap="flat" cmpd="sng" w="38100">
            <a:solidFill>
              <a:schemeClr val="dk1"/>
            </a:solidFill>
            <a:prstDash val="solid"/>
            <a:miter lim="800000"/>
            <a:headEnd len="sm" w="sm" type="none"/>
            <a:tailEnd len="med" w="med" type="stealth"/>
          </a:ln>
        </p:spPr>
      </p:cxnSp>
      <p:cxnSp>
        <p:nvCxnSpPr>
          <p:cNvPr id="241" name="Google Shape;241;p9"/>
          <p:cNvCxnSpPr/>
          <p:nvPr/>
        </p:nvCxnSpPr>
        <p:spPr>
          <a:xfrm flipH="1">
            <a:off x="3139725" y="1371599"/>
            <a:ext cx="1746600" cy="492900"/>
          </a:xfrm>
          <a:prstGeom prst="straightConnector1">
            <a:avLst/>
          </a:prstGeom>
          <a:noFill/>
          <a:ln cap="flat" cmpd="sng" w="38100">
            <a:solidFill>
              <a:schemeClr val="dk1"/>
            </a:solidFill>
            <a:prstDash val="solid"/>
            <a:miter lim="800000"/>
            <a:headEnd len="sm" w="sm" type="none"/>
            <a:tailEnd len="med" w="med" type="stealth"/>
          </a:ln>
        </p:spPr>
      </p:cxnSp>
      <p:cxnSp>
        <p:nvCxnSpPr>
          <p:cNvPr id="242" name="Google Shape;242;p9"/>
          <p:cNvCxnSpPr/>
          <p:nvPr/>
        </p:nvCxnSpPr>
        <p:spPr>
          <a:xfrm flipH="1">
            <a:off x="3536194" y="1832372"/>
            <a:ext cx="1328700" cy="289200"/>
          </a:xfrm>
          <a:prstGeom prst="straightConnector1">
            <a:avLst/>
          </a:prstGeom>
          <a:noFill/>
          <a:ln cap="flat" cmpd="sng" w="38100">
            <a:solidFill>
              <a:schemeClr val="dk1"/>
            </a:solidFill>
            <a:prstDash val="solid"/>
            <a:miter lim="800000"/>
            <a:headEnd len="sm" w="sm" type="none"/>
            <a:tailEnd len="med" w="med" type="stealth"/>
          </a:ln>
        </p:spPr>
      </p:cxnSp>
      <p:cxnSp>
        <p:nvCxnSpPr>
          <p:cNvPr id="243" name="Google Shape;243;p9"/>
          <p:cNvCxnSpPr/>
          <p:nvPr/>
        </p:nvCxnSpPr>
        <p:spPr>
          <a:xfrm flipH="1">
            <a:off x="4104150" y="2357437"/>
            <a:ext cx="867900" cy="289200"/>
          </a:xfrm>
          <a:prstGeom prst="straightConnector1">
            <a:avLst/>
          </a:prstGeom>
          <a:noFill/>
          <a:ln cap="flat" cmpd="sng" w="38100">
            <a:solidFill>
              <a:schemeClr val="dk1"/>
            </a:solidFill>
            <a:prstDash val="solid"/>
            <a:miter lim="800000"/>
            <a:headEnd len="sm" w="sm" type="none"/>
            <a:tailEnd len="med" w="med" type="stealth"/>
          </a:ln>
        </p:spPr>
      </p:cxnSp>
      <p:cxnSp>
        <p:nvCxnSpPr>
          <p:cNvPr id="244" name="Google Shape;244;p9"/>
          <p:cNvCxnSpPr/>
          <p:nvPr/>
        </p:nvCxnSpPr>
        <p:spPr>
          <a:xfrm flipH="1">
            <a:off x="4264877" y="3150392"/>
            <a:ext cx="792900" cy="203700"/>
          </a:xfrm>
          <a:prstGeom prst="straightConnector1">
            <a:avLst/>
          </a:prstGeom>
          <a:noFill/>
          <a:ln cap="flat" cmpd="sng" w="38100">
            <a:solidFill>
              <a:schemeClr val="dk1"/>
            </a:solidFill>
            <a:prstDash val="solid"/>
            <a:miter lim="800000"/>
            <a:headEnd len="sm" w="sm" type="none"/>
            <a:tailEnd len="med" w="med" type="stealth"/>
          </a:ln>
        </p:spPr>
      </p:cxnSp>
      <p:cxnSp>
        <p:nvCxnSpPr>
          <p:cNvPr id="245" name="Google Shape;245;p9"/>
          <p:cNvCxnSpPr/>
          <p:nvPr/>
        </p:nvCxnSpPr>
        <p:spPr>
          <a:xfrm flipH="1">
            <a:off x="2664572" y="3975497"/>
            <a:ext cx="2253900" cy="50100"/>
          </a:xfrm>
          <a:prstGeom prst="straightConnector1">
            <a:avLst/>
          </a:prstGeom>
          <a:noFill/>
          <a:ln cap="flat" cmpd="sng" w="38100">
            <a:solidFill>
              <a:schemeClr val="dk1"/>
            </a:solidFill>
            <a:prstDash val="solid"/>
            <a:miter lim="800000"/>
            <a:headEnd len="sm" w="sm" type="none"/>
            <a:tailEnd len="med" w="med" type="stealth"/>
          </a:ln>
        </p:spPr>
      </p:cxnSp>
      <p:sp>
        <p:nvSpPr>
          <p:cNvPr id="246" name="Google Shape;246;p9"/>
          <p:cNvSpPr txBox="1"/>
          <p:nvPr/>
        </p:nvSpPr>
        <p:spPr>
          <a:xfrm>
            <a:off x="5036329" y="632196"/>
            <a:ext cx="3182700" cy="531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ourgette"/>
                <a:ea typeface="Courgette"/>
                <a:cs typeface="Courgette"/>
                <a:sym typeface="Courgette"/>
              </a:rPr>
              <a:t>l</a:t>
            </a:r>
            <a:r>
              <a:rPr b="0" i="0" lang="en" sz="1500" u="none" cap="none" strike="noStrike">
                <a:solidFill>
                  <a:schemeClr val="dk1"/>
                </a:solidFill>
                <a:latin typeface="Calibri"/>
                <a:ea typeface="Calibri"/>
                <a:cs typeface="Calibri"/>
                <a:sym typeface="Calibri"/>
              </a:rPr>
              <a:t> must always be less or equal to r for the loop to run</a:t>
            </a:r>
            <a:endParaRPr b="0" i="0" sz="1500" u="none" cap="none" strike="noStrike">
              <a:solidFill>
                <a:schemeClr val="dk1"/>
              </a:solidFill>
              <a:latin typeface="Calibri"/>
              <a:ea typeface="Calibri"/>
              <a:cs typeface="Calibri"/>
              <a:sym typeface="Calibri"/>
            </a:endParaRPr>
          </a:p>
        </p:txBody>
      </p:sp>
      <p:sp>
        <p:nvSpPr>
          <p:cNvPr id="247" name="Google Shape;247;p9"/>
          <p:cNvSpPr txBox="1"/>
          <p:nvPr/>
        </p:nvSpPr>
        <p:spPr>
          <a:xfrm>
            <a:off x="5043469" y="1185852"/>
            <a:ext cx="32289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Find the mid index</a:t>
            </a:r>
            <a:endParaRPr b="0" i="0" sz="1500" u="none" cap="none" strike="noStrike">
              <a:solidFill>
                <a:schemeClr val="dk1"/>
              </a:solidFill>
              <a:latin typeface="Calibri"/>
              <a:ea typeface="Calibri"/>
              <a:cs typeface="Calibri"/>
              <a:sym typeface="Calibri"/>
            </a:endParaRPr>
          </a:p>
        </p:txBody>
      </p:sp>
      <p:sp>
        <p:nvSpPr>
          <p:cNvPr id="248" name="Google Shape;248;p9"/>
          <p:cNvSpPr txBox="1"/>
          <p:nvPr/>
        </p:nvSpPr>
        <p:spPr>
          <a:xfrm>
            <a:off x="5043469" y="1485900"/>
            <a:ext cx="3732600" cy="531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Check if item matches with the mid element, return true if does else next step.</a:t>
            </a:r>
            <a:endParaRPr b="0" i="0" sz="1500" u="none" cap="none" strike="noStrike">
              <a:solidFill>
                <a:schemeClr val="dk1"/>
              </a:solidFill>
              <a:latin typeface="Calibri"/>
              <a:ea typeface="Calibri"/>
              <a:cs typeface="Calibri"/>
              <a:sym typeface="Calibri"/>
            </a:endParaRPr>
          </a:p>
        </p:txBody>
      </p:sp>
      <p:sp>
        <p:nvSpPr>
          <p:cNvPr id="249" name="Google Shape;249;p9"/>
          <p:cNvSpPr txBox="1"/>
          <p:nvPr/>
        </p:nvSpPr>
        <p:spPr>
          <a:xfrm>
            <a:off x="5054185" y="2053848"/>
            <a:ext cx="2711100" cy="762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Check if the item is smaller, if yes shift the search range to left by moving r</a:t>
            </a:r>
            <a:endParaRPr b="0" i="0" sz="1500" u="none" cap="none" strike="noStrike">
              <a:solidFill>
                <a:schemeClr val="dk1"/>
              </a:solidFill>
              <a:latin typeface="Calibri"/>
              <a:ea typeface="Calibri"/>
              <a:cs typeface="Calibri"/>
              <a:sym typeface="Calibri"/>
            </a:endParaRPr>
          </a:p>
        </p:txBody>
      </p:sp>
      <p:sp>
        <p:nvSpPr>
          <p:cNvPr id="250" name="Google Shape;250;p9"/>
          <p:cNvSpPr txBox="1"/>
          <p:nvPr/>
        </p:nvSpPr>
        <p:spPr>
          <a:xfrm>
            <a:off x="5086332" y="2900403"/>
            <a:ext cx="2711100" cy="762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If the above condition is dissatisfied, shift the search range to right by moving </a:t>
            </a:r>
            <a:r>
              <a:rPr b="0" i="0" lang="en" sz="1500" u="none" cap="none" strike="noStrike">
                <a:solidFill>
                  <a:schemeClr val="dk1"/>
                </a:solidFill>
                <a:latin typeface="Courgette"/>
                <a:ea typeface="Courgette"/>
                <a:cs typeface="Courgette"/>
                <a:sym typeface="Courgette"/>
              </a:rPr>
              <a:t>l</a:t>
            </a:r>
            <a:r>
              <a:rPr b="0" i="0" lang="en" sz="1500" u="none" cap="none" strike="noStrike">
                <a:solidFill>
                  <a:schemeClr val="dk1"/>
                </a:solidFill>
                <a:latin typeface="Calibri"/>
                <a:ea typeface="Calibri"/>
                <a:cs typeface="Calibri"/>
                <a:sym typeface="Calibri"/>
              </a:rPr>
              <a:t> </a:t>
            </a:r>
            <a:endParaRPr b="0" i="0" sz="1500" u="none" cap="none" strike="noStrike">
              <a:solidFill>
                <a:schemeClr val="dk1"/>
              </a:solidFill>
              <a:latin typeface="Calibri"/>
              <a:ea typeface="Calibri"/>
              <a:cs typeface="Calibri"/>
              <a:sym typeface="Calibri"/>
            </a:endParaRPr>
          </a:p>
        </p:txBody>
      </p:sp>
      <p:sp>
        <p:nvSpPr>
          <p:cNvPr id="251" name="Google Shape;251;p9"/>
          <p:cNvSpPr txBox="1"/>
          <p:nvPr/>
        </p:nvSpPr>
        <p:spPr>
          <a:xfrm>
            <a:off x="5057761" y="3750454"/>
            <a:ext cx="3521100" cy="531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The program will reach this line after while </a:t>
            </a:r>
            <a:br>
              <a:rPr b="0" i="0" lang="en" sz="1500" u="none" cap="none" strike="noStrike">
                <a:solidFill>
                  <a:schemeClr val="dk1"/>
                </a:solidFill>
                <a:latin typeface="Calibri"/>
                <a:ea typeface="Calibri"/>
                <a:cs typeface="Calibri"/>
                <a:sym typeface="Calibri"/>
              </a:rPr>
            </a:br>
            <a:r>
              <a:rPr b="0" i="0" lang="en" sz="1500" u="none" cap="none" strike="noStrike">
                <a:solidFill>
                  <a:schemeClr val="dk1"/>
                </a:solidFill>
                <a:latin typeface="Calibri"/>
                <a:ea typeface="Calibri"/>
                <a:cs typeface="Calibri"/>
                <a:sym typeface="Calibri"/>
              </a:rPr>
              <a:t>loop is complete. False is returned. </a:t>
            </a:r>
            <a:endParaRPr b="0" i="0" sz="1500" u="none" cap="none" strike="noStrike">
              <a:solidFill>
                <a:schemeClr val="dk1"/>
              </a:solidFill>
              <a:latin typeface="Calibri"/>
              <a:ea typeface="Calibri"/>
              <a:cs typeface="Calibri"/>
              <a:sym typeface="Calibri"/>
            </a:endParaRPr>
          </a:p>
        </p:txBody>
      </p:sp>
      <p:sp>
        <p:nvSpPr>
          <p:cNvPr id="252" name="Google Shape;252;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