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Proxima Nova"/>
      <p:regular r:id="rId41"/>
      <p:bold r:id="rId42"/>
      <p:italic r:id="rId43"/>
      <p:boldItalic r:id="rId44"/>
    </p:embeddedFont>
    <p:embeddedFont>
      <p:font typeface="Proxima Nova Semibold"/>
      <p:regular r:id="rId45"/>
      <p:bold r:id="rId46"/>
      <p:boldItalic r:id="rId47"/>
    </p:embeddedFont>
    <p:embeddedFont>
      <p:font typeface="Alfa Slab One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9" roundtripDataSignature="AMtx7mgFDJJGuIW7vMmduA3ueq0Ptfz9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roximaNova-bold.fntdata"/><Relationship Id="rId41" Type="http://schemas.openxmlformats.org/officeDocument/2006/relationships/font" Target="fonts/ProximaNova-regular.fntdata"/><Relationship Id="rId44" Type="http://schemas.openxmlformats.org/officeDocument/2006/relationships/font" Target="fonts/ProximaNova-boldItalic.fntdata"/><Relationship Id="rId43" Type="http://schemas.openxmlformats.org/officeDocument/2006/relationships/font" Target="fonts/ProximaNova-italic.fntdata"/><Relationship Id="rId46" Type="http://schemas.openxmlformats.org/officeDocument/2006/relationships/font" Target="fonts/ProximaNovaSemibold-bold.fntdata"/><Relationship Id="rId45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lfaSlabOne-regular.fntdata"/><Relationship Id="rId47" Type="http://schemas.openxmlformats.org/officeDocument/2006/relationships/font" Target="fonts/ProximaNovaSemibold-bold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e582531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6e582531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e582531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6e582531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3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44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9"/>
          <p:cNvSpPr txBox="1"/>
          <p:nvPr>
            <p:ph type="title"/>
          </p:nvPr>
        </p:nvSpPr>
        <p:spPr>
          <a:xfrm>
            <a:off x="623890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" type="body"/>
          </p:nvPr>
        </p:nvSpPr>
        <p:spPr>
          <a:xfrm>
            <a:off x="623890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49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49"/>
          <p:cNvSpPr txBox="1"/>
          <p:nvPr>
            <p:ph idx="11" type="ftr"/>
          </p:nvPr>
        </p:nvSpPr>
        <p:spPr>
          <a:xfrm>
            <a:off x="3028953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49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4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4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rive.google.com/file/d/1Oqm4gTyCxanSVN8cSpWfSivqOReKO4vt/view?usp=drive_link" TargetMode="External"/><Relationship Id="rId4" Type="http://schemas.openxmlformats.org/officeDocument/2006/relationships/hyperlink" Target="https://drive.google.com/file/d/1nx9h6mdgIhCaTAi0OUNChvpCDpeXLWZN/view?usp=drive_link" TargetMode="External"/><Relationship Id="rId5" Type="http://schemas.openxmlformats.org/officeDocument/2006/relationships/hyperlink" Target="https://www.geeksforgeeks.org/advanced-master-theorem-for-divide-and-conquer-recurrenc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4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Recursive Time Complexity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Recursion Tree Method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1042450"/>
            <a:ext cx="6202343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e5825319f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Recursion Tree Method</a:t>
            </a:r>
            <a:endParaRPr/>
          </a:p>
        </p:txBody>
      </p:sp>
      <p:sp>
        <p:nvSpPr>
          <p:cNvPr id="155" name="Google Shape;155;g36e5825319f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g36e5825319f_0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rgbClr val="434343"/>
                </a:solidFill>
              </a:rPr>
              <a:t>Try:</a:t>
            </a:r>
            <a:endParaRPr sz="22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 = T(n/3) + T(2n/3) + cn</a:t>
            </a:r>
            <a:endParaRPr sz="22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T(n) = 3T(n/4) + cn</a:t>
            </a:r>
            <a:r>
              <a:rPr baseline="30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(Algorithm)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00" y="1180125"/>
            <a:ext cx="743940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/>
          <p:nvPr/>
        </p:nvSpPr>
        <p:spPr>
          <a:xfrm>
            <a:off x="721100" y="3859125"/>
            <a:ext cx="7760100" cy="10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(Algorithm)</a:t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75" y="1120200"/>
            <a:ext cx="808863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Running Time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240025"/>
            <a:ext cx="86106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/>
          <p:nvPr/>
        </p:nvSpPr>
        <p:spPr>
          <a:xfrm>
            <a:off x="3177975" y="3559500"/>
            <a:ext cx="1338300" cy="649200"/>
          </a:xfrm>
          <a:prstGeom prst="rect">
            <a:avLst/>
          </a:prstGeom>
          <a:solidFill>
            <a:srgbClr val="E9E9F3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444025" y="1844250"/>
            <a:ext cx="7597800" cy="466800"/>
          </a:xfrm>
          <a:prstGeom prst="rect">
            <a:avLst/>
          </a:prstGeom>
          <a:solidFill>
            <a:srgbClr val="E9E9F3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773100" y="2338350"/>
            <a:ext cx="7597800" cy="1221300"/>
          </a:xfrm>
          <a:prstGeom prst="rect">
            <a:avLst/>
          </a:prstGeom>
          <a:solidFill>
            <a:srgbClr val="E9E9F3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050" y="1170950"/>
            <a:ext cx="4428676" cy="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714" y="1164900"/>
            <a:ext cx="4570576" cy="16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84" y="1180928"/>
            <a:ext cx="4409851" cy="23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934" y="1081078"/>
            <a:ext cx="4858150" cy="388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926" y="1160975"/>
            <a:ext cx="4878124" cy="385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Solving Recurrences- Methods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Iteration Method or Substitution Method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Recursion Tree Method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Master Theorem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963" y="1133975"/>
            <a:ext cx="4326075" cy="40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Running Time (Best Case)</a:t>
            </a:r>
            <a:endParaRPr/>
          </a:p>
        </p:txBody>
      </p:sp>
      <p:sp>
        <p:nvSpPr>
          <p:cNvPr id="229" name="Google Shape;2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3" y="1790700"/>
            <a:ext cx="79914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/>
          <p:nvPr/>
        </p:nvSpPr>
        <p:spPr>
          <a:xfrm>
            <a:off x="5714775" y="2740525"/>
            <a:ext cx="1597800" cy="5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2401550" y="2783050"/>
            <a:ext cx="3373200" cy="5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7230"/>
              <a:buNone/>
            </a:pPr>
            <a:r>
              <a:rPr lang="en"/>
              <a:t>Quick Sort: Running Time </a:t>
            </a:r>
            <a:r>
              <a:rPr lang="en" sz="2666"/>
              <a:t>(Almost Worst Case)</a:t>
            </a:r>
            <a:endParaRPr sz="2666"/>
          </a:p>
        </p:txBody>
      </p:sp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 b="0" l="2629" r="0" t="0"/>
          <a:stretch/>
        </p:blipFill>
        <p:spPr>
          <a:xfrm>
            <a:off x="631200" y="1322525"/>
            <a:ext cx="8100402" cy="33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/>
          <p:nvPr/>
        </p:nvSpPr>
        <p:spPr>
          <a:xfrm>
            <a:off x="2211800" y="2062350"/>
            <a:ext cx="44619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1735000" y="2520750"/>
            <a:ext cx="30708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631200" y="3236050"/>
            <a:ext cx="8019900" cy="13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4666200" y="2520750"/>
            <a:ext cx="41661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6408775" y="1443925"/>
            <a:ext cx="1594800" cy="44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Refer to book</a:t>
            </a:r>
            <a:endParaRPr b="0" i="0" sz="17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e5825319f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7230"/>
              <a:buNone/>
            </a:pPr>
            <a:r>
              <a:rPr lang="en"/>
              <a:t>Quick Sort: Running Time </a:t>
            </a:r>
            <a:r>
              <a:rPr lang="en" sz="2666"/>
              <a:t>(Almost Worst Case)</a:t>
            </a:r>
            <a:endParaRPr sz="2666"/>
          </a:p>
        </p:txBody>
      </p:sp>
      <p:sp>
        <p:nvSpPr>
          <p:cNvPr id="250" name="Google Shape;250;g36e5825319f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g36e5825319f_0_6"/>
          <p:cNvSpPr/>
          <p:nvPr/>
        </p:nvSpPr>
        <p:spPr>
          <a:xfrm>
            <a:off x="2211800" y="2062350"/>
            <a:ext cx="44619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g36e5825319f_0_6"/>
          <p:cNvSpPr/>
          <p:nvPr/>
        </p:nvSpPr>
        <p:spPr>
          <a:xfrm>
            <a:off x="1735000" y="2520750"/>
            <a:ext cx="30708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g36e5825319f_0_6"/>
          <p:cNvSpPr/>
          <p:nvPr/>
        </p:nvSpPr>
        <p:spPr>
          <a:xfrm>
            <a:off x="631200" y="3236050"/>
            <a:ext cx="8019900" cy="13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g36e5825319f_0_6"/>
          <p:cNvSpPr/>
          <p:nvPr/>
        </p:nvSpPr>
        <p:spPr>
          <a:xfrm>
            <a:off x="4666200" y="2520750"/>
            <a:ext cx="41661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g36e5825319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50" y="925475"/>
            <a:ext cx="44577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6e5825319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25" y="1394500"/>
            <a:ext cx="5257294" cy="3748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6e5825319f_0_6"/>
          <p:cNvSpPr txBox="1"/>
          <p:nvPr/>
        </p:nvSpPr>
        <p:spPr>
          <a:xfrm>
            <a:off x="5203500" y="3176075"/>
            <a:ext cx="394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&lt;= cn as some of the branch has started returning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g36e5825319f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175" y="1152699"/>
            <a:ext cx="3690825" cy="5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36e5825319f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3175" y="1658300"/>
            <a:ext cx="17240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9925"/>
            <a:ext cx="5695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126850"/>
            <a:ext cx="53244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273" name="Google Shape;27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0125"/>
            <a:ext cx="5695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3218000"/>
            <a:ext cx="5020857" cy="17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281" name="Google Shape;28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 b="55763" l="0" r="0" t="0"/>
          <a:stretch/>
        </p:blipFill>
        <p:spPr>
          <a:xfrm>
            <a:off x="387125" y="1210375"/>
            <a:ext cx="6591025" cy="16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71261"/>
          <a:stretch/>
        </p:blipFill>
        <p:spPr>
          <a:xfrm>
            <a:off x="311700" y="2873825"/>
            <a:ext cx="6626800" cy="10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5342790" cy="40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5"/>
          <p:cNvPicPr preferRelativeResize="0"/>
          <p:nvPr/>
        </p:nvPicPr>
        <p:blipFill rotWithShape="1">
          <a:blip r:embed="rId4">
            <a:alphaModFix/>
          </a:blip>
          <a:srcRect b="0" l="0" r="0" t="71261"/>
          <a:stretch/>
        </p:blipFill>
        <p:spPr>
          <a:xfrm>
            <a:off x="4817150" y="944175"/>
            <a:ext cx="3867825" cy="634175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75" y="1659075"/>
            <a:ext cx="7873100" cy="25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4">
            <a:alphaModFix/>
          </a:blip>
          <a:srcRect b="0" l="0" r="0" t="71261"/>
          <a:stretch/>
        </p:blipFill>
        <p:spPr>
          <a:xfrm>
            <a:off x="4817150" y="944175"/>
            <a:ext cx="3867825" cy="634175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67775"/>
            <a:ext cx="6610250" cy="26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 rotWithShape="1">
          <a:blip r:embed="rId4">
            <a:alphaModFix/>
          </a:blip>
          <a:srcRect b="0" l="0" r="0" t="71261"/>
          <a:stretch/>
        </p:blipFill>
        <p:spPr>
          <a:xfrm>
            <a:off x="4817150" y="944175"/>
            <a:ext cx="3867825" cy="634175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(Algorithm)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10525"/>
            <a:ext cx="7639749" cy="25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13" name="Google Shape;3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83850"/>
            <a:ext cx="5922950" cy="27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b="0" l="0" r="0" t="71261"/>
          <a:stretch/>
        </p:blipFill>
        <p:spPr>
          <a:xfrm>
            <a:off x="4964475" y="842100"/>
            <a:ext cx="3867825" cy="634175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25" y="1789700"/>
            <a:ext cx="6116550" cy="32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9"/>
          <p:cNvPicPr preferRelativeResize="0"/>
          <p:nvPr/>
        </p:nvPicPr>
        <p:blipFill rotWithShape="1">
          <a:blip r:embed="rId4">
            <a:alphaModFix/>
          </a:blip>
          <a:srcRect b="0" l="0" r="0" t="71261"/>
          <a:stretch/>
        </p:blipFill>
        <p:spPr>
          <a:xfrm>
            <a:off x="4817150" y="944175"/>
            <a:ext cx="3867825" cy="634175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29" name="Google Shape;3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00388"/>
            <a:ext cx="8320050" cy="222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0"/>
          <p:cNvPicPr preferRelativeResize="0"/>
          <p:nvPr/>
        </p:nvPicPr>
        <p:blipFill rotWithShape="1">
          <a:blip r:embed="rId4">
            <a:alphaModFix/>
          </a:blip>
          <a:srcRect b="0" l="0" r="0" t="71261"/>
          <a:stretch/>
        </p:blipFill>
        <p:spPr>
          <a:xfrm>
            <a:off x="4817150" y="944175"/>
            <a:ext cx="3867825" cy="634175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33400"/>
            <a:ext cx="58483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 txBox="1"/>
          <p:nvPr/>
        </p:nvSpPr>
        <p:spPr>
          <a:xfrm>
            <a:off x="311700" y="2348550"/>
            <a:ext cx="4734300" cy="86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Not solvable by general theorem, but solvable by advanced version</a:t>
            </a:r>
            <a:endParaRPr b="0" i="0" sz="22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pic>
        <p:nvPicPr>
          <p:cNvPr id="345" name="Google Shape;3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58475"/>
            <a:ext cx="8839203" cy="344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493775" y="1378450"/>
            <a:ext cx="7931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CLRS Book</a:t>
            </a: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</a:pP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Chapter 2.3.2 - Merge Sort Analysis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</a:pP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Chapter 4.4 - Recursion Tree Method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</a:pP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Chapter 4.5 - Master Method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</a:pP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Chapter 7.4 - Quicksort Analysis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Recursive Time Complexity Notes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Master Theorem Explanation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(Algorithm)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75" y="1160150"/>
            <a:ext cx="74101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750" y="1518775"/>
            <a:ext cx="7141000" cy="25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00" y="1147225"/>
            <a:ext cx="576155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Iterative Approach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476675" y="1182400"/>
            <a:ext cx="3130800" cy="6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→ T(n) = T(n-1) + 1</a:t>
            </a:r>
            <a:endParaRPr b="0" i="0" sz="3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476675" y="2008875"/>
            <a:ext cx="5917200" cy="66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= (T(n-2) + 1) + 1</a:t>
            </a:r>
            <a:endParaRPr b="0" i="0" sz="3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476675" y="2910325"/>
            <a:ext cx="5917200" cy="66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" sz="3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= ((T(n-3) + 1) +1) + 1</a:t>
            </a:r>
            <a:endParaRPr b="0" i="0" sz="3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96750"/>
            <a:ext cx="4988931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4925750" y="1196750"/>
            <a:ext cx="1594800" cy="44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Refer to notes</a:t>
            </a:r>
            <a:endParaRPr b="0" i="0" sz="17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Iteration Method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rgbClr val="434343"/>
                </a:solidFill>
              </a:rPr>
              <a:t>Try: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T(n) = 4T(n/2) + bn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T(n) = 3T(n/2) + bn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