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  <p:embeddedFont>
      <p:font typeface="Tahoma"/>
      <p:regular r:id="rId32"/>
      <p:bold r:id="rId33"/>
    </p:embeddedFont>
    <p:embeddedFont>
      <p:font typeface="Proxima Nova Semibold"/>
      <p:regular r:id="rId34"/>
      <p:bold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jmjVJT6iLmEC40p/oD/brZYJO2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5E926E-78AA-41C3-9F53-9CB7E6E6C38C}">
  <a:tblStyle styleId="{9D5E926E-78AA-41C3-9F53-9CB7E6E6C38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8132CBF-FF7A-4CDB-87AA-63B6D0B8EFE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33" Type="http://schemas.openxmlformats.org/officeDocument/2006/relationships/font" Target="fonts/Tahoma-bold.fntdata"/><Relationship Id="rId10" Type="http://schemas.openxmlformats.org/officeDocument/2006/relationships/slide" Target="slides/slide4.xml"/><Relationship Id="rId32" Type="http://schemas.openxmlformats.org/officeDocument/2006/relationships/font" Target="fonts/Tahom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429101" y="687314"/>
            <a:ext cx="600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174bdd3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4174bdd3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29101" y="687314"/>
            <a:ext cx="600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429101" y="687314"/>
            <a:ext cx="600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913904" y="4343400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00" spcFirstLastPara="1" rIns="91100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429101" y="687314"/>
            <a:ext cx="6001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3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3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8" name="Google Shape;48;p3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623890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" type="body"/>
          </p:nvPr>
        </p:nvSpPr>
        <p:spPr>
          <a:xfrm>
            <a:off x="623890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36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6"/>
          <p:cNvSpPr txBox="1"/>
          <p:nvPr>
            <p:ph idx="11" type="ftr"/>
          </p:nvPr>
        </p:nvSpPr>
        <p:spPr>
          <a:xfrm>
            <a:off x="3028953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6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2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Oqm4gTyCxanSVN8cSpWfSivqOReKO4vt/view?usp=drive_link" TargetMode="External"/><Relationship Id="rId4" Type="http://schemas.openxmlformats.org/officeDocument/2006/relationships/hyperlink" Target="https://www.geeksforgeeks.org/largest-sum-contiguous-subarray/" TargetMode="External"/><Relationship Id="rId5" Type="http://schemas.openxmlformats.org/officeDocument/2006/relationships/hyperlink" Target="https://ammar-montaser.github.io/Kadane-s-Algorithm-Visualiz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"/>
          <p:cNvSpPr txBox="1"/>
          <p:nvPr>
            <p:ph idx="4294967295"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</a:pPr>
            <a:r>
              <a:rPr b="0" i="0" lang="en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Algorithms</a:t>
            </a:r>
            <a:endParaRPr b="0" i="0" sz="5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82" name="Google Shape;82;p1"/>
          <p:cNvSpPr txBox="1"/>
          <p:nvPr>
            <p:ph idx="4294967295" type="subTitle"/>
          </p:nvPr>
        </p:nvSpPr>
        <p:spPr>
          <a:xfrm>
            <a:off x="311700" y="2859798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b="1" i="0" lang="en" sz="2200" u="none" cap="none" strike="noStrike">
                <a:solidFill>
                  <a:srgbClr val="5B0F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5</a:t>
            </a:r>
            <a:endParaRPr b="1" i="0" sz="2200" u="none" cap="none" strike="noStrike">
              <a:solidFill>
                <a:srgbClr val="5B0F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</a:pPr>
            <a:r>
              <a:rPr b="1" i="0" lang="en" sz="22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Max Sum Subarray (Divide and Conquer)</a:t>
            </a:r>
            <a:endParaRPr b="1" i="0" sz="2200" u="none" cap="none" strike="noStrik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idx="4294967295" type="title"/>
          </p:nvPr>
        </p:nvSpPr>
        <p:spPr>
          <a:xfrm>
            <a:off x="457200" y="17145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Divide-and-Conquer Algorithm</a:t>
            </a:r>
            <a:endParaRPr/>
          </a:p>
        </p:txBody>
      </p:sp>
      <p:graphicFrame>
        <p:nvGraphicFramePr>
          <p:cNvPr id="206" name="Google Shape;206;p10"/>
          <p:cNvGraphicFramePr/>
          <p:nvPr/>
        </p:nvGraphicFramePr>
        <p:xfrm>
          <a:off x="1331913" y="1707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{9D5E926E-78AA-41C3-9F53-9CB7E6E6C38C}</a:tableStyleId>
              </a:tblPr>
              <a:tblGrid>
                <a:gridCol w="434975"/>
                <a:gridCol w="436550"/>
                <a:gridCol w="434975"/>
                <a:gridCol w="434975"/>
                <a:gridCol w="434975"/>
                <a:gridCol w="436575"/>
                <a:gridCol w="434975"/>
                <a:gridCol w="434975"/>
                <a:gridCol w="436550"/>
                <a:gridCol w="434975"/>
                <a:gridCol w="434975"/>
                <a:gridCol w="434975"/>
                <a:gridCol w="436575"/>
                <a:gridCol w="4349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cxnSp>
        <p:nvCxnSpPr>
          <p:cNvPr id="207" name="Google Shape;207;p10"/>
          <p:cNvCxnSpPr/>
          <p:nvPr/>
        </p:nvCxnSpPr>
        <p:spPr>
          <a:xfrm rot="5400000">
            <a:off x="4249137" y="1841907"/>
            <a:ext cx="2691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10"/>
          <p:cNvSpPr txBox="1"/>
          <p:nvPr/>
        </p:nvSpPr>
        <p:spPr>
          <a:xfrm>
            <a:off x="1241163" y="1354075"/>
            <a:ext cx="628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                                                mid                                                high</a:t>
            </a:r>
            <a:endParaRPr b="0" i="1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4155572" y="1976438"/>
            <a:ext cx="108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 </a:t>
            </a: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+1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3203848" y="2301479"/>
            <a:ext cx="10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5795963" y="1958468"/>
            <a:ext cx="24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endParaRPr b="0" i="1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4355976" y="907256"/>
            <a:ext cx="180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mid+1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10"/>
          <p:cNvSpPr/>
          <p:nvPr/>
        </p:nvSpPr>
        <p:spPr>
          <a:xfrm rot="5400000">
            <a:off x="5111025" y="493979"/>
            <a:ext cx="215700" cy="1582800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0"/>
          <p:cNvSpPr/>
          <p:nvPr/>
        </p:nvSpPr>
        <p:spPr>
          <a:xfrm rot="-5400000">
            <a:off x="3630485" y="1617478"/>
            <a:ext cx="215400" cy="1152600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3142682" y="1312615"/>
            <a:ext cx="24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b="0" i="1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1116013" y="2680097"/>
            <a:ext cx="7056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1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] comprises two subarrays </a:t>
            </a:r>
            <a:r>
              <a:rPr b="0" i="1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] and </a:t>
            </a:r>
            <a:r>
              <a:rPr b="0" i="1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+1..</a:t>
            </a:r>
            <a:r>
              <a:rPr b="0" i="1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2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11"/>
          <p:cNvSpPr txBox="1"/>
          <p:nvPr>
            <p:ph idx="4294967295" type="title"/>
          </p:nvPr>
        </p:nvSpPr>
        <p:spPr>
          <a:xfrm>
            <a:off x="457200" y="17145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Divide-and-Conquer Algorithm</a:t>
            </a:r>
            <a:endParaRPr/>
          </a:p>
        </p:txBody>
      </p:sp>
      <p:graphicFrame>
        <p:nvGraphicFramePr>
          <p:cNvPr id="224" name="Google Shape;224;p11"/>
          <p:cNvGraphicFramePr/>
          <p:nvPr/>
        </p:nvGraphicFramePr>
        <p:xfrm>
          <a:off x="1668463" y="9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{9D5E926E-78AA-41C3-9F53-9CB7E6E6C38C}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11"/>
          <p:cNvSpPr txBox="1"/>
          <p:nvPr/>
        </p:nvSpPr>
        <p:spPr>
          <a:xfrm>
            <a:off x="1248197" y="1245554"/>
            <a:ext cx="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741475" y="1556425"/>
            <a:ext cx="5194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[5 .. 5] =	   		              		      -3</a:t>
            </a:r>
            <a:endParaRPr b="0" i="0" sz="1600" u="none" cap="none" strike="noStrike">
              <a:solidFill>
                <a:srgbClr val="0026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[4 .. 5] =		           		   17 </a:t>
            </a:r>
            <a:r>
              <a:rPr b="0" i="0" lang="en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⇐ (max-left = 4)</a:t>
            </a:r>
            <a:endParaRPr b="0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[3 .. 5] =	          		-8</a:t>
            </a:r>
            <a:endParaRPr b="0" i="0" sz="1600" u="none" cap="none" strike="noStrike">
              <a:solidFill>
                <a:srgbClr val="0026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[2 .. 5] =		     -11</a:t>
            </a:r>
            <a:endParaRPr b="0" i="0" sz="1600" u="none" cap="none" strike="noStrike">
              <a:solidFill>
                <a:srgbClr val="0026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[1 .. 5] =  	   2</a:t>
            </a:r>
            <a:endParaRPr b="0" i="0" sz="1400" u="none" cap="none" strike="noStrike">
              <a:solidFill>
                <a:srgbClr val="0026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27" name="Google Shape;227;p11"/>
          <p:cNvCxnSpPr/>
          <p:nvPr/>
        </p:nvCxnSpPr>
        <p:spPr>
          <a:xfrm rot="5400000">
            <a:off x="4446163" y="1245582"/>
            <a:ext cx="5406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11"/>
          <p:cNvSpPr txBox="1"/>
          <p:nvPr/>
        </p:nvSpPr>
        <p:spPr>
          <a:xfrm>
            <a:off x="3995738" y="651431"/>
            <a:ext cx="10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=5</a:t>
            </a:r>
            <a:endParaRPr b="0" i="0" sz="1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9" name="Google Shape;229;p11"/>
          <p:cNvGraphicFramePr/>
          <p:nvPr/>
        </p:nvGraphicFramePr>
        <p:xfrm>
          <a:off x="1811338" y="285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{9D5E926E-78AA-41C3-9F53-9CB7E6E6C38C}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Times New Roman"/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7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11"/>
          <p:cNvSpPr txBox="1"/>
          <p:nvPr/>
        </p:nvSpPr>
        <p:spPr>
          <a:xfrm>
            <a:off x="1403350" y="3136266"/>
            <a:ext cx="3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3995758" y="3417931"/>
            <a:ext cx="4572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[6 .. 6] =	  -16</a:t>
            </a:r>
            <a:endParaRPr b="0" i="0" sz="1600" u="none" cap="none" strike="noStrike">
              <a:solidFill>
                <a:srgbClr val="0026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[6 .. 7] =	             -39</a:t>
            </a:r>
            <a:endParaRPr b="0" i="0" sz="1600" u="none" cap="none" strike="noStrike">
              <a:solidFill>
                <a:srgbClr val="0026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[6 .. 8] =	                        -21</a:t>
            </a:r>
            <a:endParaRPr b="0" i="0" sz="1600" u="none" cap="none" strike="noStrike">
              <a:solidFill>
                <a:srgbClr val="0026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[6 .. 9] =	      </a:t>
            </a:r>
            <a:r>
              <a:rPr b="0" i="0" lang="en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(max-right = 9) ⇒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 - 1</a:t>
            </a:r>
            <a:endParaRPr b="0" i="0" sz="1600" u="none" cap="none" strike="noStrike">
              <a:solidFill>
                <a:srgbClr val="0026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16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[6..10] =                                                   -8</a:t>
            </a:r>
            <a:endParaRPr b="0" i="0" sz="1600" u="none" cap="none" strike="noStrike">
              <a:solidFill>
                <a:srgbClr val="0026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2" name="Google Shape;232;p11"/>
          <p:cNvCxnSpPr/>
          <p:nvPr/>
        </p:nvCxnSpPr>
        <p:spPr>
          <a:xfrm rot="5400000">
            <a:off x="4589038" y="3136294"/>
            <a:ext cx="5406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11"/>
          <p:cNvSpPr txBox="1"/>
          <p:nvPr/>
        </p:nvSpPr>
        <p:spPr>
          <a:xfrm>
            <a:off x="4140200" y="2542144"/>
            <a:ext cx="84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=5</a:t>
            </a:r>
            <a:endParaRPr b="0" i="0" sz="18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369218" y="4744822"/>
            <a:ext cx="672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200"/>
              <a:buFont typeface="Times New Roman"/>
              <a:buNone/>
            </a:pPr>
            <a:r>
              <a:rPr b="0" i="0" lang="en" sz="19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⇒ maximum subarray crossing </a:t>
            </a:r>
            <a:r>
              <a:rPr b="0" i="1" lang="en" sz="19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mid</a:t>
            </a:r>
            <a:r>
              <a:rPr b="0" i="0" lang="en" sz="19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</a:t>
            </a:r>
            <a:r>
              <a:rPr b="0" i="1" lang="en" sz="19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</a:t>
            </a:r>
            <a:r>
              <a:rPr b="0" i="0" lang="en" sz="19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[4..9] = 16</a:t>
            </a:r>
            <a:endParaRPr b="0" i="0" sz="1900" u="none" cap="none" strike="noStrike">
              <a:solidFill>
                <a:srgbClr val="0000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5383200" y="4204475"/>
            <a:ext cx="1494600" cy="31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3969175" y="1872263"/>
            <a:ext cx="1494600" cy="31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12"/>
          <p:cNvSpPr txBox="1"/>
          <p:nvPr>
            <p:ph idx="4294967295" type="title"/>
          </p:nvPr>
        </p:nvSpPr>
        <p:spPr>
          <a:xfrm>
            <a:off x="457200" y="17145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Divide-and-Conquer Algorithm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457194" y="551383"/>
            <a:ext cx="73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FIND-MAXIMUM-SUBARRAY (</a:t>
            </a:r>
            <a:r>
              <a:rPr b="0" i="1" lang="en" sz="20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b="0" i="0" lang="en" sz="20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, </a:t>
            </a:r>
            <a:r>
              <a:rPr b="0" i="1" lang="en" sz="20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low, high</a:t>
            </a:r>
            <a:r>
              <a:rPr b="0" i="0" lang="en" sz="20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endParaRPr b="0" i="0" sz="2000" u="none" cap="none" strike="noStrike">
              <a:solidFill>
                <a:srgbClr val="0000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755576" y="900170"/>
            <a:ext cx="8064600" cy="3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 == low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return 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low, high, A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])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// base case: only one element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else 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 =       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left-low, left-high, left-sum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FIND-MAXIMUM-SUBARRAY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A, low, mid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right-low, right-high, right-sum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=  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FIND-MAXIMUM-SUBARRAY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A, mid + 1, high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cross-low, cross-high, cross-sum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FIND-MAX-CROSSING-SUBARRAY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A, low, mid, high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if 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left-sum 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≧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right-sum </a:t>
            </a:r>
            <a:r>
              <a:rPr b="1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left-sum 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≧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cross-sum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return 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left-low, left-high, left-sum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elseif 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right-sum 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≧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left-sum </a:t>
            </a:r>
            <a:r>
              <a:rPr b="1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right-sum 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≧ 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cross-sum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return 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right-low, right-high, right-sum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else return 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cross-low, cross-high, cross-sum</a:t>
            </a:r>
            <a:r>
              <a:rPr b="0" i="0" lang="en" sz="1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5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5" name="Google Shape;24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3132" y="1535897"/>
            <a:ext cx="1348981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2"/>
          <p:cNvSpPr txBox="1"/>
          <p:nvPr/>
        </p:nvSpPr>
        <p:spPr>
          <a:xfrm>
            <a:off x="-238131" y="4690684"/>
            <a:ext cx="581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" sz="16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Initial call: FIND-MAXIMUM-SUBARRAY (A, </a:t>
            </a:r>
            <a:r>
              <a:rPr b="0" i="0" lang="en" sz="16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1,</a:t>
            </a:r>
            <a:r>
              <a:rPr b="0" i="1" lang="en" sz="16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n</a:t>
            </a:r>
            <a:r>
              <a:rPr b="0" i="0" lang="en" sz="16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endParaRPr b="0" i="0" sz="1600" u="none" cap="none" strike="noStrike">
              <a:solidFill>
                <a:srgbClr val="0000CC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348050" y="847136"/>
            <a:ext cx="8229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" sz="32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Analyzing time complexity</a:t>
            </a:r>
            <a:endParaRPr b="0" i="0" sz="32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457200" y="1545625"/>
            <a:ext cx="8534100" cy="31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FIND-MAX-CROSSING-SUBARRAY 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Θ(</a:t>
            </a:r>
            <a:r>
              <a:rPr b="0" i="1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), </a:t>
            </a:r>
            <a:r>
              <a:rPr b="0" i="0" lang="en" sz="2000" u="none" cap="none" strike="noStrike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b="0" i="1" lang="en" sz="2000" u="none" cap="none" strike="noStrike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000" u="none" cap="none" strike="noStrike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0" i="1" lang="en" sz="2000" u="none" cap="none" strike="noStrike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</a:t>
            </a:r>
            <a:r>
              <a:rPr b="0" i="0" lang="en" sz="2000" u="none" cap="none" strike="noStrike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− </a:t>
            </a:r>
            <a:r>
              <a:rPr b="0" i="1" lang="en" sz="2000" u="none" cap="none" strike="noStrike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0" i="0" lang="en" sz="2000" u="none" cap="none" strike="noStrike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+ 1</a:t>
            </a:r>
            <a:endParaRPr b="0" i="0" sz="1000" u="none" cap="none" strike="noStrike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002699"/>
                </a:solidFill>
                <a:latin typeface="Proxima Nova"/>
                <a:ea typeface="Proxima Nova"/>
                <a:cs typeface="Proxima Nova"/>
                <a:sym typeface="Proxima Nova"/>
              </a:rPr>
              <a:t>FIND-MAXIMUM-SUBARRAY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1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T</a:t>
            </a: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  = 2</a:t>
            </a:r>
            <a:r>
              <a:rPr b="0" i="1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1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/2) + Θ(</a:t>
            </a:r>
            <a:r>
              <a:rPr b="0" i="1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	</a:t>
            </a:r>
            <a:endParaRPr b="0" i="0" sz="24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=  Θ(</a:t>
            </a:r>
            <a:r>
              <a:rPr b="0" i="1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1" lang="en" sz="1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lg</a:t>
            </a:r>
            <a:r>
              <a:rPr b="0" i="0" lang="en" sz="12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1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(</a:t>
            </a:r>
            <a:r>
              <a:rPr b="0" i="0" lang="en" sz="2400" u="none" cap="none" strike="noStrike">
                <a:solidFill>
                  <a:srgbClr val="0000CC"/>
                </a:solidFill>
                <a:latin typeface="Proxima Nova"/>
                <a:ea typeface="Proxima Nova"/>
                <a:cs typeface="Proxima Nova"/>
                <a:sym typeface="Proxima Nova"/>
              </a:rPr>
              <a:t>similar to merge-sort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075" y="2730885"/>
            <a:ext cx="3042046" cy="67270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3"/>
          <p:cNvSpPr txBox="1"/>
          <p:nvPr>
            <p:ph idx="4294967295" type="title"/>
          </p:nvPr>
        </p:nvSpPr>
        <p:spPr>
          <a:xfrm>
            <a:off x="457200" y="35005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Divide-and-Conquer Algorithm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Practice</a:t>
            </a:r>
            <a:endParaRPr/>
          </a:p>
        </p:txBody>
      </p:sp>
      <p:graphicFrame>
        <p:nvGraphicFramePr>
          <p:cNvPr id="261" name="Google Shape;261;p14"/>
          <p:cNvGraphicFramePr/>
          <p:nvPr/>
        </p:nvGraphicFramePr>
        <p:xfrm>
          <a:off x="867863" y="110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{28132CBF-FF7A-4CDB-87AA-63B6D0B8EFEB}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-2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-3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-1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-5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Can we do better?</a:t>
            </a:r>
            <a:endParaRPr/>
          </a:p>
        </p:txBody>
      </p:sp>
      <p:pic>
        <p:nvPicPr>
          <p:cNvPr id="267" name="Google Shape;267;p15"/>
          <p:cNvPicPr preferRelativeResize="0"/>
          <p:nvPr/>
        </p:nvPicPr>
        <p:blipFill rotWithShape="1">
          <a:blip r:embed="rId3">
            <a:alphaModFix/>
          </a:blip>
          <a:srcRect b="0" l="0" r="0" t="3325"/>
          <a:stretch/>
        </p:blipFill>
        <p:spPr>
          <a:xfrm>
            <a:off x="311700" y="1479950"/>
            <a:ext cx="7993375" cy="37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Can we do better?</a:t>
            </a:r>
            <a:endParaRPr/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3">
            <a:alphaModFix/>
          </a:blip>
          <a:srcRect b="34089" l="0" r="-1295" t="0"/>
          <a:stretch/>
        </p:blipFill>
        <p:spPr>
          <a:xfrm>
            <a:off x="416900" y="1303425"/>
            <a:ext cx="6046300" cy="36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Can we do better?</a:t>
            </a:r>
            <a:endParaRPr/>
          </a:p>
        </p:txBody>
      </p:sp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 b="0" l="0" r="0" t="64399"/>
          <a:stretch/>
        </p:blipFill>
        <p:spPr>
          <a:xfrm>
            <a:off x="311700" y="2010625"/>
            <a:ext cx="6233451" cy="20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Can we do better?</a:t>
            </a:r>
            <a:endParaRPr/>
          </a:p>
        </p:txBody>
      </p:sp>
      <p:pic>
        <p:nvPicPr>
          <p:cNvPr id="285" name="Google Shape;2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038" y="1826525"/>
            <a:ext cx="8459925" cy="23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174bdd360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Can we do better?</a:t>
            </a:r>
            <a:endParaRPr/>
          </a:p>
        </p:txBody>
      </p:sp>
      <p:pic>
        <p:nvPicPr>
          <p:cNvPr id="291" name="Google Shape;291;g34174bdd36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75" y="1017725"/>
            <a:ext cx="7942573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"/>
          <p:cNvSpPr txBox="1"/>
          <p:nvPr>
            <p:ph idx="4294967295" type="title"/>
          </p:nvPr>
        </p:nvSpPr>
        <p:spPr>
          <a:xfrm>
            <a:off x="457200" y="43110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Maximum Subarray Problem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457200" y="1006079"/>
            <a:ext cx="82296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roxima Nova"/>
              <a:buChar char="•"/>
            </a:pPr>
            <a:r>
              <a:rPr b="0" i="1" lang="en" sz="24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Input: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 array 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[1..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 of 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numbers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–"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Assume that some of the numbers are </a:t>
            </a:r>
            <a:r>
              <a:rPr b="0" i="0" lang="en" sz="2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because this problem is trivial when all numbers are nonnegative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roxima Nova"/>
              <a:buChar char="•"/>
            </a:pPr>
            <a:r>
              <a:rPr b="0" i="1" lang="en" sz="24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 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nonempty subarray 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 the largest sum 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 = 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baseline="-2500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+ 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baseline="-2500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baseline="-2500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+1</a:t>
            </a: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+... + </a:t>
            </a:r>
            <a:r>
              <a:rPr b="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baseline="-25000" i="1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713250" y="3894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{9D5E926E-78AA-41C3-9F53-9CB7E6E6C38C}</a:tableStyleId>
              </a:tblPr>
              <a:tblGrid>
                <a:gridCol w="495300"/>
                <a:gridCol w="495300"/>
                <a:gridCol w="495300"/>
                <a:gridCol w="493725"/>
                <a:gridCol w="495300"/>
                <a:gridCol w="495300"/>
                <a:gridCol w="495300"/>
                <a:gridCol w="495300"/>
                <a:gridCol w="495300"/>
                <a:gridCol w="493700"/>
                <a:gridCol w="495300"/>
                <a:gridCol w="495300"/>
                <a:gridCol w="495300"/>
                <a:gridCol w="495300"/>
                <a:gridCol w="495300"/>
                <a:gridCol w="495300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-25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-16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-23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-22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0" lang="en" sz="1800" u="none" cap="none" strike="noStrik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i="0" sz="1800" u="none" cap="none" strike="noStrike">
                        <a:solidFill>
                          <a:srgbClr val="0000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2"/>
          <p:cNvSpPr txBox="1"/>
          <p:nvPr/>
        </p:nvSpPr>
        <p:spPr>
          <a:xfrm>
            <a:off x="739413" y="3452846"/>
            <a:ext cx="786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1      2      3     4      5      6      7      8     9     10    11    12    13   14    15   16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305845" y="3662261"/>
            <a:ext cx="40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/>
          <p:nvPr/>
        </p:nvSpPr>
        <p:spPr>
          <a:xfrm rot="5400000">
            <a:off x="5033925" y="3427091"/>
            <a:ext cx="288300" cy="1871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652425" y="4516075"/>
            <a:ext cx="30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maximum subarray</a:t>
            </a:r>
            <a:endParaRPr b="0" i="0" sz="20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Practice</a:t>
            </a:r>
            <a:endParaRPr/>
          </a:p>
        </p:txBody>
      </p:sp>
      <p:graphicFrame>
        <p:nvGraphicFramePr>
          <p:cNvPr id="297" name="Google Shape;297;p19"/>
          <p:cNvGraphicFramePr/>
          <p:nvPr/>
        </p:nvGraphicFramePr>
        <p:xfrm>
          <a:off x="952538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{28132CBF-FF7A-4CDB-87AA-63B6D0B8EFEB}</a:tableStyleId>
              </a:tblPr>
              <a:tblGrid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  <a:gridCol w="8043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-2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-3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-1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2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1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-5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200" u="none" cap="none" strike="noStrike">
                          <a:solidFill>
                            <a:srgbClr val="002699"/>
                          </a:solidFill>
                          <a:latin typeface="Proxima Nova Semibold"/>
                          <a:ea typeface="Proxima Nova Semibold"/>
                          <a:cs typeface="Proxima Nova Semibold"/>
                          <a:sym typeface="Proxima Nova Semibold"/>
                        </a:rPr>
                        <a:t>4</a:t>
                      </a:r>
                      <a:endParaRPr sz="2200" u="none" cap="none" strike="noStrike">
                        <a:solidFill>
                          <a:srgbClr val="002699"/>
                        </a:solidFill>
                        <a:latin typeface="Proxima Nova Semibold"/>
                        <a:ea typeface="Proxima Nova Semibold"/>
                        <a:cs typeface="Proxima Nova Semibold"/>
                        <a:sym typeface="Proxima Nova Semi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493775" y="1378450"/>
            <a:ext cx="7931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CLRS Book</a:t>
            </a:r>
            <a:r>
              <a:rPr b="0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○"/>
            </a:pPr>
            <a:r>
              <a:rPr b="0"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Chapter 4.1 - The Maximum Subarray Problem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Kadane's Algorithm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●"/>
            </a:pPr>
            <a:r>
              <a:rPr b="0" i="0" lang="en" sz="2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Kadane's Algo visualizer</a:t>
            </a:r>
            <a:endParaRPr b="0" i="0" sz="2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2681089" y="936625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108058" y="936625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-4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535027" y="936625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3951048" y="936625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071744" y="913579"/>
            <a:ext cx="1406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array :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4775" y="1408974"/>
            <a:ext cx="1850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All the sub arrays: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2664666" y="145506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3080688" y="1800664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-4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3524079" y="2161490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972944" y="2507105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2664666" y="2837530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091635" y="2837530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-4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108058" y="3183146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-4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535027" y="3183146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3545975" y="3528762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3961996" y="3528762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2642771" y="395033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069740" y="395033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-4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3496709" y="395033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3065758" y="430423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-4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3492727" y="430423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3908748" y="430423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692037" y="470421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119006" y="470421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-4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545975" y="470421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961996" y="4704217"/>
            <a:ext cx="427200" cy="345900"/>
          </a:xfrm>
          <a:prstGeom prst="rect">
            <a:avLst/>
          </a:prstGeom>
          <a:solidFill>
            <a:srgbClr val="FFF2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1400" u="none" cap="none" strike="noStrike">
              <a:solidFill>
                <a:srgbClr val="002699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718782" y="1408971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674991" y="1754568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718782" y="2100202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4718782" y="2445818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4680431" y="2791434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 txBox="1"/>
          <p:nvPr/>
        </p:nvSpPr>
        <p:spPr>
          <a:xfrm>
            <a:off x="4707835" y="3137050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4760117" y="3482666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4707835" y="3904241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4680464" y="4242667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4707835" y="4658121"/>
            <a:ext cx="9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224144" y="3505716"/>
            <a:ext cx="9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Max!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8" name="Google Shape;138;p3"/>
          <p:cNvCxnSpPr/>
          <p:nvPr/>
        </p:nvCxnSpPr>
        <p:spPr>
          <a:xfrm>
            <a:off x="1821676" y="3701570"/>
            <a:ext cx="151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139" name="Google Shape;139;p3"/>
          <p:cNvSpPr/>
          <p:nvPr/>
        </p:nvSpPr>
        <p:spPr>
          <a:xfrm>
            <a:off x="5455523" y="1052845"/>
            <a:ext cx="3059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 maximum subarray?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5455504" y="1855195"/>
            <a:ext cx="3059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Ans: The subarray with the largest sum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5455523" y="3020464"/>
            <a:ext cx="275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brute-force time?</a:t>
            </a:r>
            <a:endParaRPr b="0" i="0" sz="2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3"/>
          <p:cNvSpPr txBox="1"/>
          <p:nvPr>
            <p:ph idx="4294967295" type="title"/>
          </p:nvPr>
        </p:nvSpPr>
        <p:spPr>
          <a:xfrm>
            <a:off x="457200" y="43110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Maximum Subarray Problem</a:t>
            </a:r>
            <a:endParaRPr/>
          </a:p>
        </p:txBody>
      </p:sp>
      <p:sp>
        <p:nvSpPr>
          <p:cNvPr id="143" name="Google Shape;143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4"/>
          <p:cNvSpPr txBox="1"/>
          <p:nvPr>
            <p:ph idx="4294967295" type="title"/>
          </p:nvPr>
        </p:nvSpPr>
        <p:spPr>
          <a:xfrm>
            <a:off x="457200" y="290525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Brute-Force Algorithm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304800" y="837400"/>
            <a:ext cx="8610600" cy="4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" sz="21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All possible contiguous subarrays</a:t>
            </a:r>
            <a:endParaRPr b="0" i="0" sz="2100" u="none" cap="none" strike="noStrike">
              <a:solidFill>
                <a:srgbClr val="000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-2540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060"/>
              <a:buFont typeface="Proxima Nova"/>
              <a:buChar char="●"/>
            </a:pP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A[1..1], A[1..2], A[1..3], ..., A[1..(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-1)], A[1..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40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060"/>
              <a:buFont typeface="Proxima Nova"/>
              <a:buChar char="●"/>
            </a:pP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A[2..2], A[2..3], ..., A[2..(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-1)], A[2..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40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060"/>
              <a:buFont typeface="Proxima Nova"/>
              <a:buChar char="●"/>
            </a:pP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...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40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060"/>
              <a:buFont typeface="Proxima Nova"/>
              <a:buChar char="●"/>
            </a:pP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A[(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-1)..(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-1)], A[(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-1)..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400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060"/>
              <a:buFont typeface="Proxima Nova"/>
              <a:buChar char="●"/>
            </a:pP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                             A[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19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" sz="21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How many of them in total?</a:t>
            </a:r>
            <a:endParaRPr b="0" i="0" sz="9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" sz="21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Algorithm:</a:t>
            </a:r>
            <a:r>
              <a:rPr b="0" i="0" lang="en" sz="21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b="0" i="0" lang="en" sz="21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subarray, compute the sum. 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" sz="21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		Find the subarray that has the maximum sum.</a:t>
            </a:r>
            <a:endParaRPr b="0" i="0" sz="9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5220072" y="3111810"/>
            <a:ext cx="2607000" cy="754800"/>
          </a:xfrm>
          <a:prstGeom prst="cloudCallout">
            <a:avLst>
              <a:gd fmla="val -82425" name="adj1"/>
              <a:gd fmla="val -13584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b="1" baseline="30000" i="0" lang="en" sz="2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" sz="2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i="0" sz="24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5"/>
          <p:cNvSpPr txBox="1"/>
          <p:nvPr>
            <p:ph idx="4294967295" type="title"/>
          </p:nvPr>
        </p:nvSpPr>
        <p:spPr>
          <a:xfrm>
            <a:off x="457200" y="17145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Brute-Force Algorithm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330200" y="914400"/>
            <a:ext cx="80583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" sz="26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Example:	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		2	-6	-1	3	-1	2	-2</a:t>
            </a:r>
            <a:endParaRPr b="0" i="0" sz="1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" sz="26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from A[1]: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2	-4	-5	-2	-3	-1	-3</a:t>
            </a:r>
            <a:endParaRPr b="0" i="0" sz="1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" sz="26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from A[2]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:		-6	-7	-4	-5	-3	-5</a:t>
            </a:r>
            <a:endParaRPr b="0" i="0" sz="1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" sz="26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from A[3]: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-1	2	1	3	1</a:t>
            </a:r>
            <a:endParaRPr b="0" i="0" sz="1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" sz="26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from A[4]: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	3	2	4	2</a:t>
            </a:r>
            <a:endParaRPr b="0" i="0" sz="1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" sz="26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from A[5]: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		-1	1	-1</a:t>
            </a:r>
            <a:endParaRPr b="0" i="0" sz="1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" sz="26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from A[6]: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			2	0</a:t>
            </a:r>
            <a:endParaRPr b="0" i="0" sz="1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0" lang="en" sz="2600" u="none" cap="none" strike="noStrike">
                <a:solidFill>
                  <a:srgbClr val="00269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from A[7]: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							-2</a:t>
            </a:r>
            <a:endParaRPr b="0" i="0" sz="1400" u="none" cap="none" strike="noStrike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748985" y="2789658"/>
            <a:ext cx="720600" cy="432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idx="4294967295" type="title"/>
          </p:nvPr>
        </p:nvSpPr>
        <p:spPr>
          <a:xfrm>
            <a:off x="457200" y="17145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Brute-Force Algorithm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330200" y="914400"/>
            <a:ext cx="76983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" sz="2600" u="none" cap="none" strike="noStrike">
                <a:solidFill>
                  <a:srgbClr val="0000CC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Outer loop: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index variable 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indicate start of subarray, for 1 ≤ 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≤ n, i.e., A[1], A[2], ..., A[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Proxima Nov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1 to 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do ...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b="0" i="0" lang="en" sz="26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Inner loop: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each start index 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we need to go through A[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], A[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..(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+1)], ..., A[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Proxima Nov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an index 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≤ 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≤ 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i.e., consider A[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Proxima Nova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b="0" i="1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0" i="0" lang="en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do ...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idx="4294967295" type="title"/>
          </p:nvPr>
        </p:nvSpPr>
        <p:spPr>
          <a:xfrm>
            <a:off x="457200" y="17145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Brute-Force Algorithm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330200" y="789552"/>
            <a:ext cx="611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 = -</a:t>
            </a:r>
            <a:r>
              <a:rPr b="1"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= 1 to n do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19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j = i to n do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sum = sum + A[j]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sum &gt; max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then max = sum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5580385" y="951570"/>
            <a:ext cx="3240000" cy="1241700"/>
          </a:xfrm>
          <a:prstGeom prst="cloudCallout">
            <a:avLst>
              <a:gd fmla="val -65010" name="adj1"/>
              <a:gd fmla="val 884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Time complexity?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O(n</a:t>
            </a:r>
            <a:r>
              <a:rPr b="1" baseline="30000" i="0" lang="en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1" i="0" sz="24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8"/>
          <p:cNvSpPr txBox="1"/>
          <p:nvPr>
            <p:ph idx="4294967295" type="title"/>
          </p:nvPr>
        </p:nvSpPr>
        <p:spPr>
          <a:xfrm>
            <a:off x="457200" y="17145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Divide-and-Conquer Algorithm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468313" y="789552"/>
            <a:ext cx="82296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locations of a maximum subarray </a:t>
            </a:r>
            <a:r>
              <a:rPr b="0" i="1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] of </a:t>
            </a:r>
            <a:r>
              <a:rPr b="0" i="1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</a:t>
            </a: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], where </a:t>
            </a:r>
            <a:r>
              <a:rPr b="0" i="1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 = ⎣(</a:t>
            </a:r>
            <a:r>
              <a:rPr b="0" i="1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 </a:t>
            </a: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+ </a:t>
            </a:r>
            <a:r>
              <a:rPr b="0" i="1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</a:t>
            </a:r>
            <a:r>
              <a:rPr b="0" i="0" lang="en" sz="2500" u="none" cap="none" strike="noStrike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)/2⎦</a:t>
            </a:r>
            <a:endParaRPr b="0" i="0" sz="2500" u="none" cap="none" strike="noStrike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Proxima Nova"/>
              <a:buChar char="▪"/>
            </a:pP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entirely in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] 		(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≤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≤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≤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2200" u="none" cap="none" strike="noStrike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Proxima Nova"/>
              <a:buChar char="▪"/>
            </a:pP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entirely in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+1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..high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] 	(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&lt;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≤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≤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high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2200" u="none" cap="none" strike="noStrike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Proxima Nova"/>
              <a:buChar char="▪"/>
            </a:pP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crossing the midpoint 		(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≤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≤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&lt;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≤ </a:t>
            </a:r>
            <a:r>
              <a:rPr b="0" i="1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high</a:t>
            </a:r>
            <a:r>
              <a:rPr b="0" i="0" lang="en" sz="2200" u="none" cap="none" strike="noStrike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2200" u="none" cap="none" strike="noStrike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2" name="Google Shape;182;p8"/>
          <p:cNvGraphicFramePr/>
          <p:nvPr/>
        </p:nvGraphicFramePr>
        <p:xfrm>
          <a:off x="1476375" y="365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{9D5E926E-78AA-41C3-9F53-9CB7E6E6C38C}</a:tableStyleId>
              </a:tblPr>
              <a:tblGrid>
                <a:gridCol w="434975"/>
                <a:gridCol w="436575"/>
                <a:gridCol w="434975"/>
                <a:gridCol w="434975"/>
                <a:gridCol w="434975"/>
                <a:gridCol w="436550"/>
                <a:gridCol w="434975"/>
                <a:gridCol w="434975"/>
                <a:gridCol w="436575"/>
                <a:gridCol w="434975"/>
                <a:gridCol w="434975"/>
                <a:gridCol w="434975"/>
                <a:gridCol w="436550"/>
                <a:gridCol w="434975"/>
              </a:tblGrid>
              <a:tr h="27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>
                    <a:lnL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26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cxnSp>
        <p:nvCxnSpPr>
          <p:cNvPr id="183" name="Google Shape;183;p8"/>
          <p:cNvCxnSpPr/>
          <p:nvPr/>
        </p:nvCxnSpPr>
        <p:spPr>
          <a:xfrm rot="5400000">
            <a:off x="4366013" y="3787388"/>
            <a:ext cx="269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8"/>
          <p:cNvSpPr txBox="1"/>
          <p:nvPr/>
        </p:nvSpPr>
        <p:spPr>
          <a:xfrm>
            <a:off x="1415213" y="3356769"/>
            <a:ext cx="628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                                               mid                                                 high</a:t>
            </a:r>
            <a:endParaRPr b="0" i="1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1763701" y="4246950"/>
            <a:ext cx="244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entirely in 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low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4810949" y="4202660"/>
            <a:ext cx="262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entirely in 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mid+1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..</a:t>
            </a: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2527582" y="2938500"/>
            <a:ext cx="37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1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crossing the midpoint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2490788"/>
            <a:ext cx="85726" cy="16192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/>
          <p:nvPr/>
        </p:nvSpPr>
        <p:spPr>
          <a:xfrm rot="5400000">
            <a:off x="4355400" y="1924341"/>
            <a:ext cx="215700" cy="2808300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/>
          <p:nvPr/>
        </p:nvSpPr>
        <p:spPr>
          <a:xfrm rot="-5400000">
            <a:off x="2880335" y="2859300"/>
            <a:ext cx="215400" cy="2448000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 rot="-5400000">
            <a:off x="5987092" y="2739100"/>
            <a:ext cx="216600" cy="2712900"/>
          </a:xfrm>
          <a:prstGeom prst="leftBrace">
            <a:avLst>
              <a:gd fmla="val 8333" name="adj1"/>
              <a:gd fmla="val 49517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1619250" y="4624388"/>
            <a:ext cx="583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locations of subarrays of A[low..high]</a:t>
            </a:r>
            <a:endParaRPr b="0" i="0" sz="18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9"/>
          <p:cNvSpPr txBox="1"/>
          <p:nvPr>
            <p:ph idx="4294967295" type="title"/>
          </p:nvPr>
        </p:nvSpPr>
        <p:spPr>
          <a:xfrm>
            <a:off x="457200" y="171450"/>
            <a:ext cx="82296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Divide-and-Conquer Algorithm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128700" y="519150"/>
            <a:ext cx="6693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" sz="19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FIND-MAX-CROSSING-SUBARRAY (A</a:t>
            </a:r>
            <a:r>
              <a:rPr b="0" i="1" lang="en" sz="19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,</a:t>
            </a:r>
            <a:r>
              <a:rPr b="0" i="0" lang="en" sz="19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b="0" i="1" lang="en" sz="19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low</a:t>
            </a:r>
            <a:r>
              <a:rPr b="0" i="0" lang="en" sz="19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,</a:t>
            </a:r>
            <a:r>
              <a:rPr b="0" i="1" lang="en" sz="19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mid, high</a:t>
            </a:r>
            <a:r>
              <a:rPr b="0" i="0" lang="en" sz="1900" u="none" cap="none" strike="noStrike">
                <a:solidFill>
                  <a:srgbClr val="0000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</a:t>
            </a:r>
            <a:endParaRPr b="0" i="0" sz="1900" u="none" cap="none" strike="noStrike">
              <a:solidFill>
                <a:srgbClr val="0000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684325" y="881400"/>
            <a:ext cx="78702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left-sum = -</a:t>
            </a:r>
            <a:r>
              <a:rPr b="0" i="0" lang="en" sz="1300" u="none" cap="none" strike="noStrike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∞</a:t>
            </a:r>
            <a:r>
              <a:rPr b="1" i="0" lang="en" sz="1300" u="none" cap="none" strike="noStrike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 	</a:t>
            </a:r>
            <a:r>
              <a:rPr b="0" i="0" lang="en" sz="1300" u="none" cap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Find a maximum subarray of the form A[</a:t>
            </a:r>
            <a:r>
              <a:rPr b="0" i="1" lang="en" sz="1300" u="none" cap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1300" u="none" cap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b="0" i="1" lang="en" sz="1300" u="none" cap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b="0" i="0" lang="en" sz="1300" u="none" cap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endParaRPr b="0" i="1" sz="1300" u="none" cap="none" strike="noStrike">
              <a:solidFill>
                <a:srgbClr val="783F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 0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</a:t>
            </a:r>
            <a:r>
              <a:rPr b="1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downto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low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sum = sum + A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&gt; left-sum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left-sum = sum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max-left = i 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right-sum = -</a:t>
            </a:r>
            <a:r>
              <a:rPr b="0" i="0" lang="en" sz="1300" u="none" cap="none" strike="noStrike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∞ 	</a:t>
            </a:r>
            <a:r>
              <a:rPr b="0" i="0" lang="en" sz="1300" u="none" cap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Find a maximum subarray of the form A[</a:t>
            </a:r>
            <a:r>
              <a:rPr b="0" i="1" lang="en" sz="1300" u="none" cap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+ 1 .. j </a:t>
            </a:r>
            <a:r>
              <a:rPr b="0" i="0" lang="en" sz="1300" u="none" cap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700" u="none" cap="none" strike="noStrik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=0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+1 </a:t>
            </a:r>
            <a:r>
              <a:rPr b="1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sum = sum + A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1" sz="15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&gt; right-sum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right-sum = sum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max-right = j</a:t>
            </a:r>
            <a:endParaRPr b="0" i="0" sz="7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b="0" i="0" lang="en" sz="1300" u="none" cap="none" strike="noStrike">
                <a:solidFill>
                  <a:srgbClr val="783F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Return the indices and the sum of the two subarrays</a:t>
            </a:r>
            <a:endParaRPr b="0" i="0" sz="1300" u="none" cap="none" strike="noStrike">
              <a:solidFill>
                <a:srgbClr val="783F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909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None/>
            </a:pPr>
            <a:r>
              <a:rPr b="1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max-left, max-right, left-sum + right-sum</a:t>
            </a:r>
            <a:r>
              <a:rPr b="0" i="0" lang="en" sz="1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5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