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46e26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e446e26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6f1c3261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e6f1c3261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6f1c3261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e6f1c3261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6f1c32615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e6f1c3261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6f1c3261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e6f1c3261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f1c326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e6f1c326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6f1c3261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e6f1c3261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f1c3261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e6f1c3261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f1c3261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e6f1c3261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f1c3261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e6f1c3261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f1c3261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e6f1c3261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6f1c3261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e6f1c3261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23890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23890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8"/>
          <p:cNvSpPr txBox="1"/>
          <p:nvPr>
            <p:ph idx="11" type="ftr"/>
          </p:nvPr>
        </p:nvSpPr>
        <p:spPr>
          <a:xfrm>
            <a:off x="3028953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6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Karatsuba for Multiplication (Divide and Conquer)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501150" y="1280750"/>
            <a:ext cx="82062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</a:t>
            </a:r>
            <a:endParaRPr b="0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b="0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XY = 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+ 10</a:t>
            </a:r>
            <a:r>
              <a:rPr b="1" baseline="30000" lang="en" sz="15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((X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)(Y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0" i="0" sz="15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1945075" y="2632275"/>
            <a:ext cx="58764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900" u="none" cap="none" strike="noStrike">
                <a:solidFill>
                  <a:srgbClr val="99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 multiplications required instead of 4</a:t>
            </a:r>
            <a:endParaRPr i="0" sz="1900" u="none" cap="none" strike="noStrike">
              <a:solidFill>
                <a:srgbClr val="99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609225" y="3325800"/>
            <a:ext cx="8206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12 x 56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=  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(12 x 56) x 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+ ((12 + 34) x (56 + 78) - 12 x 56 - 34 x 78) x 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baseline="30000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+  34 x 78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1822800" y="2035129"/>
            <a:ext cx="526200" cy="38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7821475" y="2035054"/>
            <a:ext cx="526200" cy="38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3386000" y="2035050"/>
            <a:ext cx="2208900" cy="38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521125" y="1610325"/>
            <a:ext cx="82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+ 10</a:t>
            </a:r>
            <a:r>
              <a:rPr b="1" baseline="30000" lang="en" sz="15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457200" y="1101486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Times New Roman"/>
              <a:buNone/>
            </a:pPr>
            <a:r>
              <a:rPr i="0" lang="en" sz="2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Analyzing time complexity</a:t>
            </a:r>
            <a:endParaRPr i="0" sz="28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579250" y="2347050"/>
            <a:ext cx="4326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 = 4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/2) + Θ(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	</a:t>
            </a:r>
            <a:endParaRPr sz="24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=  Θ(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 (master th</a:t>
            </a:r>
            <a:r>
              <a:rPr baseline="30000" lang="en" sz="3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m)</a:t>
            </a:r>
            <a:endParaRPr sz="2400"/>
          </a:p>
        </p:txBody>
      </p:sp>
      <p:sp>
        <p:nvSpPr>
          <p:cNvPr id="228" name="Google Shape;228;p39"/>
          <p:cNvSpPr/>
          <p:nvPr/>
        </p:nvSpPr>
        <p:spPr>
          <a:xfrm>
            <a:off x="1998675" y="2948050"/>
            <a:ext cx="2685900" cy="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521125" y="1610325"/>
            <a:ext cx="82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XY = 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+ 10</a:t>
            </a:r>
            <a:r>
              <a:rPr b="1" baseline="30000" lang="en" sz="15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((X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)(Y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457200" y="1101486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Times New Roman"/>
              <a:buNone/>
            </a:pPr>
            <a:r>
              <a:rPr i="0" lang="en" sz="2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Analyzing time complexity</a:t>
            </a:r>
            <a:endParaRPr i="0" sz="28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579250" y="2347050"/>
            <a:ext cx="5475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 = 3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/2) + Θ(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	</a:t>
            </a:r>
            <a:endParaRPr sz="24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=  Θ(</a:t>
            </a:r>
            <a:r>
              <a:rPr i="1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n^(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log</a:t>
            </a:r>
            <a:r>
              <a:rPr baseline="-25000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3)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 (master th</a:t>
            </a:r>
            <a:r>
              <a:rPr baseline="30000" lang="en" sz="3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m)</a:t>
            </a:r>
            <a:endParaRPr sz="24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= Θ(n</a:t>
            </a:r>
            <a:r>
              <a:rPr baseline="30000"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1.59</a:t>
            </a:r>
            <a:r>
              <a:rPr lang="en" sz="24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which is less than </a:t>
            </a:r>
            <a:r>
              <a:rPr lang="en" sz="18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Θ(</a:t>
            </a:r>
            <a:r>
              <a:rPr i="1" lang="en" sz="18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i="1" lang="en" sz="18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4294967295" type="body"/>
          </p:nvPr>
        </p:nvSpPr>
        <p:spPr>
          <a:xfrm>
            <a:off x="1357025" y="1533750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x	34</a:t>
            </a: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5049650" y="1533750"/>
            <a:ext cx="3183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2699"/>
                </a:solidFill>
                <a:latin typeface="Open Sans"/>
                <a:ea typeface="Open Sans"/>
                <a:cs typeface="Open Sans"/>
                <a:sym typeface="Open Sans"/>
              </a:rPr>
              <a:t>2*4=8</a:t>
            </a:r>
            <a:endParaRPr b="0" i="0" sz="2300" u="none" cap="none" strike="noStrike">
              <a:solidFill>
                <a:srgbClr val="0026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2699"/>
                </a:solidFill>
                <a:latin typeface="Open Sans"/>
                <a:ea typeface="Open Sans"/>
                <a:cs typeface="Open Sans"/>
                <a:sym typeface="Open Sans"/>
              </a:rPr>
              <a:t>1*4=4</a:t>
            </a:r>
            <a:endParaRPr b="0" i="0" sz="2300" u="none" cap="none" strike="noStrike">
              <a:solidFill>
                <a:srgbClr val="0026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2699"/>
                </a:solidFill>
                <a:latin typeface="Open Sans"/>
                <a:ea typeface="Open Sans"/>
                <a:cs typeface="Open Sans"/>
                <a:sym typeface="Open Sans"/>
              </a:rPr>
              <a:t>2*3=6</a:t>
            </a:r>
            <a:endParaRPr b="0" i="0" sz="1600" u="none" cap="none" strike="noStrike">
              <a:solidFill>
                <a:srgbClr val="0026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rgbClr val="002699"/>
                </a:solidFill>
                <a:latin typeface="Open Sans"/>
                <a:ea typeface="Open Sans"/>
                <a:cs typeface="Open Sans"/>
                <a:sym typeface="Open Sans"/>
              </a:rPr>
              <a:t>1*3=3</a:t>
            </a:r>
            <a:endParaRPr b="0" i="0" sz="2300" u="none" cap="none" strike="noStrike">
              <a:solidFill>
                <a:srgbClr val="0026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1357025" y="2473350"/>
            <a:ext cx="16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48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36</a:t>
            </a:r>
            <a:r>
              <a:rPr b="0" i="0" lang="en" sz="1800" u="none" cap="none" strike="noStrik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800" u="none" cap="none" strike="noStrik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6" name="Google Shape;136;p30"/>
          <p:cNvCxnSpPr/>
          <p:nvPr/>
        </p:nvCxnSpPr>
        <p:spPr>
          <a:xfrm flipH="1" rot="10800000">
            <a:off x="1357025" y="2473350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30"/>
          <p:cNvSpPr txBox="1"/>
          <p:nvPr/>
        </p:nvSpPr>
        <p:spPr>
          <a:xfrm>
            <a:off x="4443800" y="3435425"/>
            <a:ext cx="35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multiplications required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Naive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Naive Algorithm</a:t>
            </a:r>
            <a:endParaRPr/>
          </a:p>
        </p:txBody>
      </p:sp>
      <p:sp>
        <p:nvSpPr>
          <p:cNvPr id="144" name="Google Shape;144;p31"/>
          <p:cNvSpPr txBox="1"/>
          <p:nvPr/>
        </p:nvSpPr>
        <p:spPr>
          <a:xfrm>
            <a:off x="357500" y="1332875"/>
            <a:ext cx="86241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 = 1234 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 = 5678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1234 x 5678  (many many steps)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(1200 + 34)(5600 +78)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= (1200 x 5600) + 1200 x 78 + 5600 x 34 + 34 x 78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= (12 x 56) x 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(12 x 78 + 56 x 34) x 10</a:t>
            </a:r>
            <a:r>
              <a:rPr b="1" baseline="30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+ 34 x 78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920825" y="3639400"/>
            <a:ext cx="1238450" cy="2996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3270450" y="3639400"/>
            <a:ext cx="1238450" cy="2996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4781125" y="3639400"/>
            <a:ext cx="1238450" cy="2996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6960975" y="3639400"/>
            <a:ext cx="1238450" cy="2996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2423400" y="2310975"/>
            <a:ext cx="2410800" cy="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502150" y="2975071"/>
            <a:ext cx="8029800" cy="11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56" name="Google Shape;156;p32"/>
          <p:cNvSpPr txBox="1"/>
          <p:nvPr/>
        </p:nvSpPr>
        <p:spPr>
          <a:xfrm>
            <a:off x="357500" y="1332875"/>
            <a:ext cx="86241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 =  X</a:t>
            </a:r>
            <a:r>
              <a:rPr b="1" baseline="-25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contain leftmost and rightmost n/2 bits of X]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 =  Y</a:t>
            </a:r>
            <a:r>
              <a:rPr b="1" baseline="-25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contain leftmost and rightmost n/2 bits of Y]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XY = 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5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5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+ 10</a:t>
            </a:r>
            <a:r>
              <a:rPr b="1" baseline="30000" i="0" lang="en" sz="15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 = 1234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 = 5678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= 12,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= 34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= 56, 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= 78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357500" y="1332875"/>
            <a:ext cx="862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 =  X</a:t>
            </a:r>
            <a:r>
              <a:rPr b="1" baseline="-25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contain leftmost and rightmost n/2 bits of X]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 =  Y</a:t>
            </a:r>
            <a:r>
              <a:rPr b="1" baseline="-25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contain leftmost and rightmost n/2 bits of Y]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XY = 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5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5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+ 10</a:t>
            </a:r>
            <a:r>
              <a:rPr b="1" baseline="30000" i="0" lang="en" sz="15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sz="1800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1454750" y="3079525"/>
            <a:ext cx="617700" cy="34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2908175" y="3079525"/>
            <a:ext cx="617700" cy="34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3755850" y="3079525"/>
            <a:ext cx="691500" cy="34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4784550" y="3079525"/>
            <a:ext cx="566400" cy="34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1122150" y="3639600"/>
            <a:ext cx="61650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divided the entire problem to 4 subproblems</a:t>
            </a:r>
            <a:endParaRPr i="0" sz="1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1122150" y="4330475"/>
            <a:ext cx="6165000" cy="4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Still same 4 multiplications required, not an</a:t>
            </a:r>
            <a:r>
              <a:rPr lang="en" sz="19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optimization</a:t>
            </a:r>
            <a:endParaRPr i="0" sz="1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357500" y="1332875"/>
            <a:ext cx="862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 =  X</a:t>
            </a:r>
            <a:r>
              <a:rPr b="1" baseline="-25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contain leftmost and rightmost n/2 bits of X]</a:t>
            </a:r>
            <a:endParaRPr b="1" i="0" sz="1800" u="none" cap="none" strike="noStrike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 =  Y</a:t>
            </a:r>
            <a:r>
              <a:rPr b="1" baseline="-25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contain leftmost and rightmost n/2 bits of Y]</a:t>
            </a:r>
            <a:endParaRPr b="1" i="0" sz="1800" u="none" cap="none" strike="noStrike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XY = (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5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*10</a:t>
            </a:r>
            <a:r>
              <a:rPr b="1" baseline="30000" i="0" lang="en" sz="15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+ 10</a:t>
            </a:r>
            <a:r>
              <a:rPr b="1" baseline="30000" i="0" lang="en" sz="15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" sz="1800" u="none" cap="none" strike="noStrike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sz="1800">
              <a:solidFill>
                <a:srgbClr val="6D9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2878350" y="3090625"/>
            <a:ext cx="1578000" cy="36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1074550" y="3577675"/>
            <a:ext cx="61650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21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this term to something better</a:t>
            </a:r>
            <a:endParaRPr i="0" sz="21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311700" y="1310050"/>
            <a:ext cx="86241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6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" sz="1800" u="none" cap="none" strike="noStrike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i="0" sz="18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2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2273500" y="2159550"/>
            <a:ext cx="4259700" cy="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89" name="Google Shape;189;p36"/>
          <p:cNvSpPr txBox="1"/>
          <p:nvPr/>
        </p:nvSpPr>
        <p:spPr>
          <a:xfrm>
            <a:off x="311700" y="1310050"/>
            <a:ext cx="86241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6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)(Y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4815300" y="2168200"/>
            <a:ext cx="706200" cy="352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5689575" y="2168200"/>
            <a:ext cx="706200" cy="352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36"/>
          <p:cNvCxnSpPr>
            <a:endCxn id="190" idx="2"/>
          </p:cNvCxnSpPr>
          <p:nvPr/>
        </p:nvCxnSpPr>
        <p:spPr>
          <a:xfrm rot="10800000">
            <a:off x="5168400" y="25207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36"/>
          <p:cNvCxnSpPr>
            <a:endCxn id="191" idx="2"/>
          </p:cNvCxnSpPr>
          <p:nvPr/>
        </p:nvCxnSpPr>
        <p:spPr>
          <a:xfrm flipH="1" rot="10800000">
            <a:off x="5980275" y="25207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36"/>
          <p:cNvSpPr txBox="1"/>
          <p:nvPr/>
        </p:nvSpPr>
        <p:spPr>
          <a:xfrm>
            <a:off x="3587475" y="3097900"/>
            <a:ext cx="4134900" cy="70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already calculated these two,</a:t>
            </a:r>
            <a:endParaRPr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extra multiplication needed for them</a:t>
            </a:r>
            <a:endParaRPr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59950" y="1274650"/>
            <a:ext cx="86241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x 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6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)x(Y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+ 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)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 - X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baseline="-25000" lang="en" sz="1800">
                <a:solidFill>
                  <a:srgbClr val="002699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201" name="Google Shape;201;p37"/>
          <p:cNvSpPr/>
          <p:nvPr/>
        </p:nvSpPr>
        <p:spPr>
          <a:xfrm>
            <a:off x="824050" y="2168200"/>
            <a:ext cx="1818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2037451" y="2168200"/>
            <a:ext cx="1818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7"/>
          <p:cNvCxnSpPr>
            <a:endCxn id="201" idx="2"/>
          </p:cNvCxnSpPr>
          <p:nvPr/>
        </p:nvCxnSpPr>
        <p:spPr>
          <a:xfrm rot="10800000">
            <a:off x="914950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37"/>
          <p:cNvCxnSpPr>
            <a:endCxn id="202" idx="2"/>
          </p:cNvCxnSpPr>
          <p:nvPr/>
        </p:nvCxnSpPr>
        <p:spPr>
          <a:xfrm flipH="1" rot="10800000">
            <a:off x="2065951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37"/>
          <p:cNvSpPr txBox="1"/>
          <p:nvPr/>
        </p:nvSpPr>
        <p:spPr>
          <a:xfrm>
            <a:off x="372525" y="309790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these two multiplications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7"/>
          <p:cNvSpPr/>
          <p:nvPr/>
        </p:nvSpPr>
        <p:spPr>
          <a:xfrm flipH="1">
            <a:off x="4035550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4276300" y="289855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one new multiplication needed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8" name="Google Shape;208;p37"/>
          <p:cNvCxnSpPr>
            <a:stCxn id="207" idx="0"/>
            <a:endCxn id="206" idx="2"/>
          </p:cNvCxnSpPr>
          <p:nvPr/>
        </p:nvCxnSpPr>
        <p:spPr>
          <a:xfrm rot="10800000">
            <a:off x="4103350" y="2441350"/>
            <a:ext cx="1675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