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Alfa Slab On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4" roundtripDataSignature="AMtx7mg8eT0IC89gyUu6ZiLKt64UZcg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AlfaSlabOn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7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3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6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4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4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4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059898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8.1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Graph Basics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</a:t>
            </a:r>
            <a:r>
              <a:rPr b="1" i="0" lang="en" sz="16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rsity 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600" u="none" cap="none" strike="noStrike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Adapted From: Slides by Yosuke Mizutani</a:t>
            </a:r>
            <a:endParaRPr b="1" i="0" sz="1600" u="none" cap="none" strike="noStrike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Types of Graphs</a:t>
            </a:r>
            <a:endParaRPr sz="2700"/>
          </a:p>
        </p:txBody>
      </p:sp>
      <p:sp>
        <p:nvSpPr>
          <p:cNvPr id="126" name="Google Shape;126;p10"/>
          <p:cNvSpPr txBox="1"/>
          <p:nvPr/>
        </p:nvSpPr>
        <p:spPr>
          <a:xfrm>
            <a:off x="622650" y="1168400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Weighted Graph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18106" l="0" r="0" t="0"/>
          <a:stretch/>
        </p:blipFill>
        <p:spPr>
          <a:xfrm>
            <a:off x="622638" y="1965575"/>
            <a:ext cx="7898726" cy="275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33" name="Google Shape;133;p11"/>
          <p:cNvSpPr txBox="1"/>
          <p:nvPr/>
        </p:nvSpPr>
        <p:spPr>
          <a:xfrm>
            <a:off x="311700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Edges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Basic unit connecting vertices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938" y="2254200"/>
            <a:ext cx="2666125" cy="2666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40" name="Google Shape;140;p12"/>
          <p:cNvSpPr txBox="1"/>
          <p:nvPr/>
        </p:nvSpPr>
        <p:spPr>
          <a:xfrm>
            <a:off x="311700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Adjacent Vertices: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Vertices sharing an edge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7" y="2277725"/>
            <a:ext cx="2666125" cy="2666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2"/>
          <p:cNvSpPr txBox="1"/>
          <p:nvPr/>
        </p:nvSpPr>
        <p:spPr>
          <a:xfrm>
            <a:off x="3756200" y="2330725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Adj(A) = {E, C,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3756200" y="3287538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Adj(C) = {A, B,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49" name="Google Shape;149;p13"/>
          <p:cNvSpPr txBox="1"/>
          <p:nvPr/>
        </p:nvSpPr>
        <p:spPr>
          <a:xfrm>
            <a:off x="311700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Adjacent Vertices: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Vertices sharing an edge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5439325" y="2495500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Adj(A) = {B}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5439325" y="3299675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Adj(B) = {C}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30725"/>
            <a:ext cx="4016375" cy="249907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13"/>
          <p:cNvSpPr txBox="1"/>
          <p:nvPr/>
        </p:nvSpPr>
        <p:spPr>
          <a:xfrm>
            <a:off x="5439325" y="4103850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Adj(E) = {D,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59" name="Google Shape;159;p16"/>
          <p:cNvSpPr txBox="1"/>
          <p:nvPr/>
        </p:nvSpPr>
        <p:spPr>
          <a:xfrm>
            <a:off x="311700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Total number of edges connected to a vertex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265975"/>
            <a:ext cx="2666125" cy="2666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6"/>
          <p:cNvSpPr txBox="1"/>
          <p:nvPr/>
        </p:nvSpPr>
        <p:spPr>
          <a:xfrm>
            <a:off x="3756200" y="2330725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deg(A)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756200" y="3224638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deg(B)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3756200" y="4118550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deg(C)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074275" y="2330725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deg(D) = 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074275" y="3224638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deg(E) = 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074275" y="4118550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deg(F)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72" name="Google Shape;172;p17"/>
          <p:cNvSpPr txBox="1"/>
          <p:nvPr/>
        </p:nvSpPr>
        <p:spPr>
          <a:xfrm>
            <a:off x="267000" y="1869325"/>
            <a:ext cx="8419200" cy="6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In Degree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total number of incoming edges to a vertex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518962" y="2772425"/>
            <a:ext cx="2394600" cy="53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Indeg(A) = 0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518962" y="3508343"/>
            <a:ext cx="2394600" cy="53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Indeg(B) = 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518962" y="4244260"/>
            <a:ext cx="2394600" cy="53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Indeg(C) = 1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772425"/>
            <a:ext cx="3826123" cy="2057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17"/>
          <p:cNvSpPr txBox="1"/>
          <p:nvPr/>
        </p:nvSpPr>
        <p:spPr>
          <a:xfrm>
            <a:off x="267000" y="1296625"/>
            <a:ext cx="84192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Incoming Edges: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edges reaching a vertex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83" name="Google Shape;183;p18"/>
          <p:cNvSpPr txBox="1"/>
          <p:nvPr/>
        </p:nvSpPr>
        <p:spPr>
          <a:xfrm>
            <a:off x="311700" y="1815225"/>
            <a:ext cx="8520600" cy="77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Out Degree: </a:t>
            </a:r>
            <a:r>
              <a:rPr b="1" i="0" lang="en" sz="2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total number of outgoing edges from a vertex</a:t>
            </a:r>
            <a:endParaRPr b="1" i="0" sz="22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590750" y="2747459"/>
            <a:ext cx="2754300" cy="5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Outdeg(A) = 1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5590750" y="3492307"/>
            <a:ext cx="2754300" cy="5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Outdeg(E) = 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5590750" y="4237155"/>
            <a:ext cx="2754300" cy="53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Outdeg(F) = 0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747459"/>
            <a:ext cx="4043201" cy="208234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18"/>
          <p:cNvSpPr txBox="1"/>
          <p:nvPr/>
        </p:nvSpPr>
        <p:spPr>
          <a:xfrm>
            <a:off x="311700" y="1026225"/>
            <a:ext cx="8520600" cy="77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Outgoing Edges: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edges starting from a vertex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94" name="Google Shape;194;p19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Degree: </a:t>
            </a:r>
            <a:r>
              <a:rPr b="1" i="0" lang="en" sz="2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Indegree + Outdegree</a:t>
            </a:r>
            <a:endParaRPr b="1" i="0" sz="22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5590750" y="2330725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deg(A) = 1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5590750" y="3224638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deg(E)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5590750" y="4118550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deg(F) = 1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04" name="Google Shape;204;p20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 Vertex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A vertex with in-degree zero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4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0"/>
          <p:cNvSpPr/>
          <p:nvPr/>
        </p:nvSpPr>
        <p:spPr>
          <a:xfrm>
            <a:off x="2550400" y="3024900"/>
            <a:ext cx="635700" cy="635700"/>
          </a:xfrm>
          <a:prstGeom prst="ellipse">
            <a:avLst/>
          </a:prstGeom>
          <a:noFill/>
          <a:ln cap="flat" cmpd="sng" w="7620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12" name="Google Shape;212;p21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Sink Vertex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A vertex with out-degree zero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4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21"/>
          <p:cNvSpPr/>
          <p:nvPr/>
        </p:nvSpPr>
        <p:spPr>
          <a:xfrm>
            <a:off x="5904850" y="4194100"/>
            <a:ext cx="635700" cy="635700"/>
          </a:xfrm>
          <a:prstGeom prst="ellipse">
            <a:avLst/>
          </a:prstGeom>
          <a:noFill/>
          <a:ln cap="flat" cmpd="sng" w="7620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A superset of Trees</a:t>
            </a:r>
            <a:endParaRPr sz="2700"/>
          </a:p>
        </p:txBody>
      </p:sp>
      <p:sp>
        <p:nvSpPr>
          <p:cNvPr id="64" name="Google Shape;64;p2"/>
          <p:cNvSpPr txBox="1"/>
          <p:nvPr/>
        </p:nvSpPr>
        <p:spPr>
          <a:xfrm>
            <a:off x="311700" y="1211925"/>
            <a:ext cx="32097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→ G := (V, E)</a:t>
            </a:r>
            <a:endParaRPr b="1" i="0" sz="3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601850" y="2571750"/>
            <a:ext cx="579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→ V := Set of vertices (nodes)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601850" y="3412450"/>
            <a:ext cx="579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→ E := Set of edges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20" name="Google Shape;220;p22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 Edges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edges between the same pair of vertices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012" y="2265375"/>
            <a:ext cx="3699984" cy="270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27" name="Google Shape;227;p23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Self Loop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Edge between a vertex and itself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012" y="2265375"/>
            <a:ext cx="3699984" cy="270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34" name="Google Shape;234;p24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Path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sequence of vertices where each adjacent pair is connected by an edge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4"/>
          <p:cNvSpPr txBox="1"/>
          <p:nvPr/>
        </p:nvSpPr>
        <p:spPr>
          <a:xfrm>
            <a:off x="4743325" y="2330725"/>
            <a:ext cx="3166200" cy="10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Path(A, F)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 → B → C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E → F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4743325" y="3536825"/>
            <a:ext cx="3166200" cy="10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Path(D, A)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No path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43" name="Google Shape;243;p25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Cycle 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closed path where the first and last vertices are the same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p25"/>
          <p:cNvSpPr txBox="1"/>
          <p:nvPr/>
        </p:nvSpPr>
        <p:spPr>
          <a:xfrm>
            <a:off x="4743325" y="2330725"/>
            <a:ext cx="3166200" cy="10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 → C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E → D → B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51" name="Google Shape;251;p26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Connected Graph: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Has a path between every pair of vertices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5918" l="1880" r="50014" t="5216"/>
          <a:stretch/>
        </p:blipFill>
        <p:spPr>
          <a:xfrm>
            <a:off x="758950" y="2248075"/>
            <a:ext cx="3648699" cy="2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5562" l="49719" r="2174" t="5571"/>
          <a:stretch/>
        </p:blipFill>
        <p:spPr>
          <a:xfrm>
            <a:off x="4889625" y="2248075"/>
            <a:ext cx="3648699" cy="27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59" name="Google Shape;259;p27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Connected Graph: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Has a path between every pair of vertices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038" y="2276425"/>
            <a:ext cx="3919925" cy="2762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66" name="Google Shape;266;p28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Sparse Graph: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edges is considerably less than the maximum number of edges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2619" l="2411" r="65179" t="7046"/>
          <a:stretch/>
        </p:blipFill>
        <p:spPr>
          <a:xfrm>
            <a:off x="3337538" y="2239475"/>
            <a:ext cx="2468925" cy="281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73" name="Google Shape;273;p29"/>
          <p:cNvSpPr txBox="1"/>
          <p:nvPr/>
        </p:nvSpPr>
        <p:spPr>
          <a:xfrm>
            <a:off x="311700" y="1211925"/>
            <a:ext cx="85749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Dense Graph: </a:t>
            </a:r>
            <a:r>
              <a:rPr b="1" i="0" lang="en" sz="24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edges is close to the maximum number of edges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 rotWithShape="1">
          <a:blip r:embed="rId3">
            <a:alphaModFix/>
          </a:blip>
          <a:srcRect b="3052" l="54488" r="2038" t="18864"/>
          <a:stretch/>
        </p:blipFill>
        <p:spPr>
          <a:xfrm>
            <a:off x="2656300" y="2273700"/>
            <a:ext cx="3831398" cy="281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 - Adjacency List</a:t>
            </a:r>
            <a:endParaRPr sz="2700"/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20200"/>
            <a:ext cx="2963350" cy="24032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4">
            <a:alphaModFix/>
          </a:blip>
          <a:srcRect b="19399" l="0" r="0" t="0"/>
          <a:stretch/>
        </p:blipFill>
        <p:spPr>
          <a:xfrm>
            <a:off x="3624150" y="1439200"/>
            <a:ext cx="5208151" cy="31652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 - Adjacency Matrix</a:t>
            </a:r>
            <a:endParaRPr sz="2700"/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20200"/>
            <a:ext cx="2963350" cy="24032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8" name="Google Shape;288;p31"/>
          <p:cNvPicPr preferRelativeResize="0"/>
          <p:nvPr/>
        </p:nvPicPr>
        <p:blipFill rotWithShape="1">
          <a:blip r:embed="rId4">
            <a:alphaModFix/>
          </a:blip>
          <a:srcRect b="12861" l="0" r="0" t="0"/>
          <a:stretch/>
        </p:blipFill>
        <p:spPr>
          <a:xfrm>
            <a:off x="4349825" y="1290600"/>
            <a:ext cx="4036524" cy="34624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A superset of Trees</a:t>
            </a:r>
            <a:endParaRPr sz="2700"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26317" t="29433"/>
          <a:stretch/>
        </p:blipFill>
        <p:spPr>
          <a:xfrm>
            <a:off x="983275" y="1661775"/>
            <a:ext cx="2469550" cy="269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/>
          <p:nvPr/>
        </p:nvSpPr>
        <p:spPr>
          <a:xfrm>
            <a:off x="2572350" y="1635550"/>
            <a:ext cx="97200" cy="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9692" l="13681" r="12799" t="8853"/>
          <a:stretch/>
        </p:blipFill>
        <p:spPr>
          <a:xfrm>
            <a:off x="5311050" y="1203113"/>
            <a:ext cx="3261450" cy="36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 - Adjacency List</a:t>
            </a:r>
            <a:endParaRPr sz="2700"/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79125"/>
            <a:ext cx="2963350" cy="24853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5" name="Google Shape;295;p32"/>
          <p:cNvPicPr preferRelativeResize="0"/>
          <p:nvPr/>
        </p:nvPicPr>
        <p:blipFill rotWithShape="1">
          <a:blip r:embed="rId4">
            <a:alphaModFix/>
          </a:blip>
          <a:srcRect b="0" l="2629" r="10579" t="0"/>
          <a:stretch/>
        </p:blipFill>
        <p:spPr>
          <a:xfrm>
            <a:off x="3902700" y="1170125"/>
            <a:ext cx="4767124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6" name="Google Shape;296;p32"/>
          <p:cNvSpPr/>
          <p:nvPr/>
        </p:nvSpPr>
        <p:spPr>
          <a:xfrm>
            <a:off x="7688050" y="1350425"/>
            <a:ext cx="981900" cy="4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 - Adjacency Matrix</a:t>
            </a:r>
            <a:endParaRPr sz="2700"/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79125"/>
            <a:ext cx="2963350" cy="24853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3300" y="1111325"/>
            <a:ext cx="4823424" cy="396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</a:t>
            </a:r>
            <a:endParaRPr sz="2700"/>
          </a:p>
        </p:txBody>
      </p:sp>
      <p:sp>
        <p:nvSpPr>
          <p:cNvPr id="309" name="Google Shape;309;p34"/>
          <p:cNvSpPr txBox="1"/>
          <p:nvPr/>
        </p:nvSpPr>
        <p:spPr>
          <a:xfrm>
            <a:off x="311700" y="1580150"/>
            <a:ext cx="8520600" cy="99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What to do for Weighted Graph’s Adjacency List Representation?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1485600" y="2997600"/>
            <a:ext cx="6172800" cy="122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Store Tuples like &lt;Vertice, Weight&gt;</a:t>
            </a:r>
            <a:endParaRPr b="1" i="0" sz="30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 of only Vertice</a:t>
            </a:r>
            <a:endParaRPr b="1" i="0" sz="30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</a:t>
            </a:r>
            <a:endParaRPr sz="2700"/>
          </a:p>
        </p:txBody>
      </p:sp>
      <p:sp>
        <p:nvSpPr>
          <p:cNvPr id="316" name="Google Shape;316;p35"/>
          <p:cNvSpPr txBox="1"/>
          <p:nvPr/>
        </p:nvSpPr>
        <p:spPr>
          <a:xfrm>
            <a:off x="311700" y="1580150"/>
            <a:ext cx="8520600" cy="99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What to do for Weighted Graph’s Adjacency Matrix Representation?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1485600" y="2997600"/>
            <a:ext cx="6172800" cy="122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Store Weight in the Matrix Entry</a:t>
            </a:r>
            <a:endParaRPr b="1" i="0" sz="30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 of 0 or 1</a:t>
            </a:r>
            <a:endParaRPr b="1" i="0" sz="30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Graphs - IRL  (Rail Map)</a:t>
            </a:r>
            <a:endParaRPr sz="2700"/>
          </a:p>
        </p:txBody>
      </p:sp>
      <p:sp>
        <p:nvSpPr>
          <p:cNvPr id="80" name="Google Shape;80;p4"/>
          <p:cNvSpPr/>
          <p:nvPr/>
        </p:nvSpPr>
        <p:spPr>
          <a:xfrm>
            <a:off x="2572350" y="1635550"/>
            <a:ext cx="97200" cy="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08-introduction-to-graph-theory-8-638.jpg" id="81" name="Google Shape;81;p4"/>
          <p:cNvPicPr preferRelativeResize="0"/>
          <p:nvPr/>
        </p:nvPicPr>
        <p:blipFill rotWithShape="1">
          <a:blip r:embed="rId3">
            <a:alphaModFix/>
          </a:blip>
          <a:srcRect b="-2562" l="0" r="0" t="24425"/>
          <a:stretch/>
        </p:blipFill>
        <p:spPr>
          <a:xfrm>
            <a:off x="1205775" y="1139250"/>
            <a:ext cx="6732450" cy="394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Graphs - IRL  (Social Network)</a:t>
            </a:r>
            <a:endParaRPr sz="2700"/>
          </a:p>
        </p:txBody>
      </p:sp>
      <p:sp>
        <p:nvSpPr>
          <p:cNvPr id="87" name="Google Shape;87;p5"/>
          <p:cNvSpPr/>
          <p:nvPr/>
        </p:nvSpPr>
        <p:spPr>
          <a:xfrm>
            <a:off x="2572350" y="1635550"/>
            <a:ext cx="97200" cy="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11-introduction-to-graph-theory-11-638.jpg"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23913"/>
          <a:stretch/>
        </p:blipFill>
        <p:spPr>
          <a:xfrm>
            <a:off x="1272698" y="1082850"/>
            <a:ext cx="6598600" cy="376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Graphs - IRL  (Circuit Diagrams)</a:t>
            </a:r>
            <a:endParaRPr sz="2700"/>
          </a:p>
        </p:txBody>
      </p:sp>
      <p:sp>
        <p:nvSpPr>
          <p:cNvPr id="94" name="Google Shape;94;p6"/>
          <p:cNvSpPr/>
          <p:nvPr/>
        </p:nvSpPr>
        <p:spPr>
          <a:xfrm>
            <a:off x="2572350" y="1635550"/>
            <a:ext cx="97200" cy="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15-introduction-to-graph-theory-15-638.jpg" id="95" name="Google Shape;95;p6"/>
          <p:cNvPicPr preferRelativeResize="0"/>
          <p:nvPr/>
        </p:nvPicPr>
        <p:blipFill rotWithShape="1">
          <a:blip r:embed="rId3">
            <a:alphaModFix/>
          </a:blip>
          <a:srcRect b="0" l="10890" r="11542" t="28211"/>
          <a:stretch/>
        </p:blipFill>
        <p:spPr>
          <a:xfrm>
            <a:off x="1859012" y="1177000"/>
            <a:ext cx="5425975" cy="376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Types of Graphs</a:t>
            </a:r>
            <a:endParaRPr sz="2700"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34825"/>
            <a:ext cx="3649325" cy="3649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7"/>
          <p:cNvSpPr txBox="1"/>
          <p:nvPr/>
        </p:nvSpPr>
        <p:spPr>
          <a:xfrm>
            <a:off x="4321175" y="1134825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4321175" y="2193525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V = {A, B, C, D, E,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4321175" y="3063900"/>
            <a:ext cx="3649200" cy="172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 = { {A,E}, {A,C} , {A,F},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{B,C}, {B,D},</a:t>
            </a: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{B,E},</a:t>
            </a: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{C,F}, {D,F} 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Types of Graphs</a:t>
            </a:r>
            <a:endParaRPr sz="2700"/>
          </a:p>
        </p:txBody>
      </p:sp>
      <p:sp>
        <p:nvSpPr>
          <p:cNvPr id="110" name="Google Shape;110;p8"/>
          <p:cNvSpPr txBox="1"/>
          <p:nvPr/>
        </p:nvSpPr>
        <p:spPr>
          <a:xfrm>
            <a:off x="4321175" y="1134825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Graph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321175" y="2193525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V = {A, B, C, D, E,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321175" y="3063900"/>
            <a:ext cx="3649200" cy="172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 = { {A,B},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{B,C}, {C,E},</a:t>
            </a: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{D,B},</a:t>
            </a:r>
            <a:r>
              <a:rPr b="1" i="0" lang="en" sz="3000" u="none" cap="none" strike="noStrike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{E,D}, {E,F} 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3225"/>
            <a:ext cx="4016375" cy="249907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Types of Graphs</a:t>
            </a:r>
            <a:endParaRPr sz="2700"/>
          </a:p>
        </p:txBody>
      </p:sp>
      <p:sp>
        <p:nvSpPr>
          <p:cNvPr id="119" name="Google Shape;119;p9"/>
          <p:cNvSpPr txBox="1"/>
          <p:nvPr/>
        </p:nvSpPr>
        <p:spPr>
          <a:xfrm>
            <a:off x="569900" y="1126100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Unweighted Graph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12188" l="0" r="0" t="0"/>
          <a:stretch/>
        </p:blipFill>
        <p:spPr>
          <a:xfrm>
            <a:off x="569900" y="1949150"/>
            <a:ext cx="6189201" cy="28648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