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</p:sldIdLst>
  <p:sldSz cy="5143500" cx="9144000"/>
  <p:notesSz cx="6858000" cy="9144000"/>
  <p:embeddedFontLst>
    <p:embeddedFont>
      <p:font typeface="Proxima Nova"/>
      <p:regular r:id="rId132"/>
      <p:bold r:id="rId133"/>
      <p:italic r:id="rId134"/>
      <p:boldItalic r:id="rId135"/>
    </p:embeddedFont>
    <p:embeddedFont>
      <p:font typeface="Alfa Slab One"/>
      <p:regular r:id="rId1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37" roundtripDataSignature="AMtx7mibWy/qDmqvnJoy7di4rNbRq9ja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7" Type="http://customschemas.google.com/relationships/presentationmetadata" Target="metadata"/><Relationship Id="rId132" Type="http://schemas.openxmlformats.org/officeDocument/2006/relationships/font" Target="fonts/ProximaNova-regular.fntdata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font" Target="fonts/AlfaSlabOne-regular.fntdata"/><Relationship Id="rId135" Type="http://schemas.openxmlformats.org/officeDocument/2006/relationships/font" Target="fonts/ProximaNova-boldItalic.fntdata"/><Relationship Id="rId134" Type="http://schemas.openxmlformats.org/officeDocument/2006/relationships/font" Target="fonts/ProximaNova-italic.fntdata"/><Relationship Id="rId133" Type="http://schemas.openxmlformats.org/officeDocument/2006/relationships/font" Target="fonts/ProximaNova-bold.fntdata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3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p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5" name="Google Shape;2515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9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1" name="Google Shape;2541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p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7" name="Google Shape;2567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3" name="Google Shape;2593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7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p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9" name="Google Shape;2619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p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5" name="Google Shape;2645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9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0" name="Google Shape;2670;p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1" name="Google Shape;2671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8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0" name="Google Shape;2700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6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p10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8" name="Google Shape;2728;p10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8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Google Shape;2759;p10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0" name="Google Shape;2760;p10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p11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3" name="Google Shape;2793;p11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" name="Google Shape;2826;p11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7" name="Google Shape;2827;p11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0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p112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2" name="Google Shape;2862;p112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4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p113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6" name="Google Shape;2886;p113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4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p11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6" name="Google Shape;2896;p11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3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Google Shape;2904;g31fe4bd45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5" name="Google Shape;2905;g31fe4bd45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0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g31fe4bd45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2" name="Google Shape;2912;g31fe4bd45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7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g31fe4bd45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9" name="Google Shape;2919;g31fe4bd45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g31fe4bd45f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9" name="Google Shape;2929;g31fe4bd45f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7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g31fe4bd45f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9" name="Google Shape;2939;g31fe4bd45f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31fe4bd45f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8" name="Google Shape;2948;g31fe4bd45f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5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g31fe4bd45f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7" name="Google Shape;2957;g31fe4bd45f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2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g31fe4bd45f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4" name="Google Shape;2964;g31fe4bd45f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0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31fe4bd45f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2" name="Google Shape;2972;g31fe4bd45f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8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g31fe4bd45f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0" name="Google Shape;2980;g31fe4bd45f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6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8" name="Google Shape;2988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5" name="Google Shape;635;p2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9" name="Google Shape;669;p2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8" name="Google Shape;678;p2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9" name="Google Shape;709;p2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2" name="Google Shape;742;p3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5" name="Google Shape;775;p3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2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9" name="Google Shape;809;p32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3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3" name="Google Shape;843;p33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8" name="Google Shape;878;p3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3" name="Google Shape;913;p3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6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8" name="Google Shape;948;p36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3" name="Google Shape;983;p3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7" name="Google Shape;1017;p3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0" name="Google Shape;1050;p3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3" name="Google Shape;1083;p4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4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0" name="Google Shape;1090;p4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2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7" name="Google Shape;1107;p42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43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4" name="Google Shape;1114;p43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4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6" name="Google Shape;1146;p4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9" name="Google Shape;1179;p4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6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2" name="Google Shape;1212;p46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4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5" name="Google Shape;1245;p4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4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7" name="Google Shape;1277;p4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4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0" name="Google Shape;1310;p4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5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4" name="Google Shape;1344;p5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9" name="Google Shape;137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7" name="Google Shape;138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1" name="Google Shape;140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8" name="Google Shape;141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5" name="Google Shape;142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6" name="Google Shape;1456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7" name="Google Shape;148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8" name="Google Shape;151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9" name="Google Shape;154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0" name="Google Shape;158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2" name="Google Shape;161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5" name="Google Shape;164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2" name="Google Shape;165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5" name="Google Shape;168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6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7" name="Google Shape;1697;p6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66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4" name="Google Shape;1704;p66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6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1" name="Google Shape;1711;p6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6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0" name="Google Shape;1720;p6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6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0" name="Google Shape;1730;p6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7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0" name="Google Shape;1740;p7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7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0" name="Google Shape;1750;p7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72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0" name="Google Shape;1760;p72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73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0" name="Google Shape;1790;p73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7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1" name="Google Shape;1821;p7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7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2" name="Google Shape;1852;p7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76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3" name="Google Shape;1883;p76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7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4" name="Google Shape;1914;p7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7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5" name="Google Shape;1945;p7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7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6" name="Google Shape;1976;p7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80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7" name="Google Shape;2007;p80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81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9" name="Google Shape;2039;p81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82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0" name="Google Shape;2070;p82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83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1" name="Google Shape;2101;p83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84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2" name="Google Shape;2132;p84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85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3" name="Google Shape;2163;p85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86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4" name="Google Shape;2194;p86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87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5" name="Google Shape;2225;p87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88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6" name="Google Shape;2256;p88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89:notes"/>
          <p:cNvSpPr txBox="1"/>
          <p:nvPr>
            <p:ph idx="1" type="body"/>
          </p:nvPr>
        </p:nvSpPr>
        <p:spPr>
          <a:xfrm>
            <a:off x="913668" y="4344028"/>
            <a:ext cx="50307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350" lIns="90350" spcFirstLastPara="1" rIns="90350" wrap="square" tIns="90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3" name="Google Shape;2263;p89:notes"/>
          <p:cNvSpPr/>
          <p:nvPr>
            <p:ph idx="2" type="sldImg"/>
          </p:nvPr>
        </p:nvSpPr>
        <p:spPr>
          <a:xfrm>
            <a:off x="390751" y="685486"/>
            <a:ext cx="6076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0" name="Google Shape;2270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1" name="Google Shape;2291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3" name="Google Shape;2313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5" name="Google Shape;2335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0" name="Google Shape;2360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4" name="Google Shape;2384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p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1" name="Google Shape;2411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p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7" name="Google Shape;2437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3" name="Google Shape;2463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9" name="Google Shape;2489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" name="Google Shape;11;p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3"/>
          <p:cNvSpPr txBox="1"/>
          <p:nvPr>
            <p:ph type="title"/>
          </p:nvPr>
        </p:nvSpPr>
        <p:spPr>
          <a:xfrm>
            <a:off x="341313" y="75010"/>
            <a:ext cx="8229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133"/>
          <p:cNvSpPr txBox="1"/>
          <p:nvPr>
            <p:ph idx="1" type="body"/>
          </p:nvPr>
        </p:nvSpPr>
        <p:spPr>
          <a:xfrm>
            <a:off x="350838" y="910829"/>
            <a:ext cx="82296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33"/>
          <p:cNvSpPr txBox="1"/>
          <p:nvPr>
            <p:ph idx="10" type="dt"/>
          </p:nvPr>
        </p:nvSpPr>
        <p:spPr>
          <a:xfrm>
            <a:off x="457200" y="4798219"/>
            <a:ext cx="21336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3"/>
          <p:cNvSpPr txBox="1"/>
          <p:nvPr>
            <p:ph idx="11" type="ftr"/>
          </p:nvPr>
        </p:nvSpPr>
        <p:spPr>
          <a:xfrm>
            <a:off x="3124200" y="4798219"/>
            <a:ext cx="28956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3"/>
          <p:cNvSpPr txBox="1"/>
          <p:nvPr>
            <p:ph idx="12" type="sldNum"/>
          </p:nvPr>
        </p:nvSpPr>
        <p:spPr>
          <a:xfrm>
            <a:off x="6553200" y="4798219"/>
            <a:ext cx="21336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4"/>
          <p:cNvSpPr txBox="1"/>
          <p:nvPr>
            <p:ph type="title"/>
          </p:nvPr>
        </p:nvSpPr>
        <p:spPr>
          <a:xfrm>
            <a:off x="341313" y="75010"/>
            <a:ext cx="8229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4"/>
          <p:cNvSpPr txBox="1"/>
          <p:nvPr>
            <p:ph idx="1" type="body"/>
          </p:nvPr>
        </p:nvSpPr>
        <p:spPr>
          <a:xfrm>
            <a:off x="350838" y="910829"/>
            <a:ext cx="40386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134"/>
          <p:cNvSpPr txBox="1"/>
          <p:nvPr>
            <p:ph idx="2" type="body"/>
          </p:nvPr>
        </p:nvSpPr>
        <p:spPr>
          <a:xfrm>
            <a:off x="4541838" y="910829"/>
            <a:ext cx="40386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2" name="Google Shape;62;p134"/>
          <p:cNvSpPr txBox="1"/>
          <p:nvPr>
            <p:ph idx="10" type="dt"/>
          </p:nvPr>
        </p:nvSpPr>
        <p:spPr>
          <a:xfrm>
            <a:off x="457200" y="4798219"/>
            <a:ext cx="21336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34"/>
          <p:cNvSpPr txBox="1"/>
          <p:nvPr>
            <p:ph idx="12" type="sldNum"/>
          </p:nvPr>
        </p:nvSpPr>
        <p:spPr>
          <a:xfrm>
            <a:off x="6553200" y="4798219"/>
            <a:ext cx="21336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5"/>
          <p:cNvSpPr txBox="1"/>
          <p:nvPr>
            <p:ph type="title"/>
          </p:nvPr>
        </p:nvSpPr>
        <p:spPr>
          <a:xfrm>
            <a:off x="341313" y="75010"/>
            <a:ext cx="8229600" cy="6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5"/>
          <p:cNvSpPr txBox="1"/>
          <p:nvPr>
            <p:ph idx="1" type="body"/>
          </p:nvPr>
        </p:nvSpPr>
        <p:spPr>
          <a:xfrm>
            <a:off x="350838" y="910829"/>
            <a:ext cx="4038600" cy="3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7" name="Google Shape;67;p135"/>
          <p:cNvSpPr txBox="1"/>
          <p:nvPr>
            <p:ph idx="2" type="body"/>
          </p:nvPr>
        </p:nvSpPr>
        <p:spPr>
          <a:xfrm>
            <a:off x="4541838" y="910829"/>
            <a:ext cx="4038600" cy="18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8" name="Google Shape;68;p135"/>
          <p:cNvSpPr txBox="1"/>
          <p:nvPr>
            <p:ph idx="3" type="body"/>
          </p:nvPr>
        </p:nvSpPr>
        <p:spPr>
          <a:xfrm>
            <a:off x="4541838" y="2871788"/>
            <a:ext cx="4038600" cy="18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9" name="Google Shape;69;p135"/>
          <p:cNvSpPr txBox="1"/>
          <p:nvPr>
            <p:ph idx="10" type="dt"/>
          </p:nvPr>
        </p:nvSpPr>
        <p:spPr>
          <a:xfrm>
            <a:off x="457200" y="4798219"/>
            <a:ext cx="21336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35"/>
          <p:cNvSpPr txBox="1"/>
          <p:nvPr>
            <p:ph idx="12" type="sldNum"/>
          </p:nvPr>
        </p:nvSpPr>
        <p:spPr>
          <a:xfrm>
            <a:off x="6553200" y="4798219"/>
            <a:ext cx="21336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6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indent="-3365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  <p:sp>
        <p:nvSpPr>
          <p:cNvPr id="74" name="Google Shape;74;p136"/>
          <p:cNvSpPr txBox="1"/>
          <p:nvPr>
            <p:ph idx="2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indent="-3365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  <p:sp>
        <p:nvSpPr>
          <p:cNvPr id="75" name="Google Shape;75;p136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9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0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91" name="Google Shape;91;p120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1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2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indent="-3365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  <p:sp>
        <p:nvSpPr>
          <p:cNvPr id="99" name="Google Shape;99;p122"/>
          <p:cNvSpPr txBox="1"/>
          <p:nvPr>
            <p:ph idx="2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indent="-3365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  <p:sp>
        <p:nvSpPr>
          <p:cNvPr id="100" name="Google Shape;100;p122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13;p123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12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5" name="Google Shape;15;p12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" name="Google Shape;16;p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7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7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05" name="Google Shape;105;p137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8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8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110" name="Google Shape;110;p138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9"/>
          <p:cNvSpPr txBox="1"/>
          <p:nvPr>
            <p:ph type="title"/>
          </p:nvPr>
        </p:nvSpPr>
        <p:spPr>
          <a:xfrm rot="5400000">
            <a:off x="5543550" y="1257300"/>
            <a:ext cx="4229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9"/>
          <p:cNvSpPr txBox="1"/>
          <p:nvPr>
            <p:ph idx="1" type="body"/>
          </p:nvPr>
        </p:nvSpPr>
        <p:spPr>
          <a:xfrm rot="5400000">
            <a:off x="1352550" y="-723900"/>
            <a:ext cx="42291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115" name="Google Shape;115;p139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0"/>
          <p:cNvSpPr txBox="1"/>
          <p:nvPr>
            <p:ph idx="1" type="body"/>
          </p:nvPr>
        </p:nvSpPr>
        <p:spPr>
          <a:xfrm rot="5400000">
            <a:off x="2943150" y="-1342950"/>
            <a:ext cx="32577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120" name="Google Shape;120;p140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141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26" name="Google Shape;126;p141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2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2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13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●"/>
              <a:defRPr sz="3200"/>
            </a:lvl1pPr>
            <a:lvl2pPr indent="-37973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■"/>
              <a:defRPr sz="2800"/>
            </a:lvl2pPr>
            <a:lvl3pPr indent="-35813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◆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9pPr>
          </a:lstStyle>
          <a:p/>
        </p:txBody>
      </p:sp>
      <p:sp>
        <p:nvSpPr>
          <p:cNvPr id="131" name="Google Shape;131;p142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132" name="Google Shape;132;p142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43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37" name="Google Shape;137;p143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/>
        </p:txBody>
      </p:sp>
      <p:sp>
        <p:nvSpPr>
          <p:cNvPr id="138" name="Google Shape;138;p143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39" name="Google Shape;139;p143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indent="-32575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/>
        </p:txBody>
      </p:sp>
      <p:sp>
        <p:nvSpPr>
          <p:cNvPr id="140" name="Google Shape;140;p143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1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2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12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12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12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1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8"/>
          <p:cNvSpPr txBox="1"/>
          <p:nvPr>
            <p:ph idx="11" type="ftr"/>
          </p:nvPr>
        </p:nvSpPr>
        <p:spPr>
          <a:xfrm>
            <a:off x="457200" y="4914900"/>
            <a:ext cx="822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1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18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13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973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8139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118"/>
          <p:cNvSpPr txBox="1"/>
          <p:nvPr/>
        </p:nvSpPr>
        <p:spPr>
          <a:xfrm>
            <a:off x="0" y="1028700"/>
            <a:ext cx="4572000" cy="57000"/>
          </a:xfrm>
          <a:prstGeom prst="rect">
            <a:avLst/>
          </a:prstGeom>
          <a:gradFill>
            <a:gsLst>
              <a:gs pos="0">
                <a:srgbClr val="FF8200"/>
              </a:gs>
              <a:gs pos="10000">
                <a:srgbClr val="FF0000"/>
              </a:gs>
              <a:gs pos="35000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8"/>
          <p:cNvSpPr txBox="1"/>
          <p:nvPr/>
        </p:nvSpPr>
        <p:spPr>
          <a:xfrm>
            <a:off x="4572000" y="1028700"/>
            <a:ext cx="4572000" cy="570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3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0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5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9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0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4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1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5.xml"/><Relationship Id="rId3" Type="http://schemas.openxmlformats.org/officeDocument/2006/relationships/hyperlink" Target="https://www.geeksforgeeks.org/breadth-first-search-or-bfs-for-a-graph/" TargetMode="External"/><Relationship Id="rId4" Type="http://schemas.openxmlformats.org/officeDocument/2006/relationships/hyperlink" Target="https://www.geeksforgeeks.org/applications-of-depth-first-search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/>
          <p:nvPr/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" sz="5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Algorithms</a:t>
            </a:r>
            <a:endParaRPr b="0" i="0" sz="54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1446600" y="3887500"/>
            <a:ext cx="625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Prantik Paul [PNP]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</a:t>
            </a:r>
            <a:r>
              <a:rPr b="1" i="0" lang="en" sz="16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rsity </a:t>
            </a:r>
            <a:endParaRPr b="1" i="0" sz="16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600" u="none" cap="none" strike="noStrike">
                <a:solidFill>
                  <a:srgbClr val="5B0F00"/>
                </a:solidFill>
                <a:latin typeface="Proxima Nova"/>
                <a:ea typeface="Proxima Nova"/>
                <a:cs typeface="Proxima Nova"/>
                <a:sym typeface="Proxima Nova"/>
              </a:rPr>
              <a:t>Adapted From: Slides by Dr. Md Abul Kashem Mia, CSE, BUET</a:t>
            </a:r>
            <a:endParaRPr b="1" i="0" sz="1600" u="none" cap="none" strike="noStrike">
              <a:solidFill>
                <a:srgbClr val="5B0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B0F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1"/>
          <p:cNvSpPr txBox="1"/>
          <p:nvPr>
            <p:ph idx="4294967295" type="subTitle"/>
          </p:nvPr>
        </p:nvSpPr>
        <p:spPr>
          <a:xfrm>
            <a:off x="311700" y="29263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b="1" i="0" lang="en" sz="2100" u="none" cap="none" strike="noStrike">
                <a:solidFill>
                  <a:srgbClr val="5B0F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7</a:t>
            </a:r>
            <a:endParaRPr b="1" i="0" sz="2100" u="none" cap="none" strike="noStrike">
              <a:solidFill>
                <a:srgbClr val="5B0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b="1" i="0" lang="en" sz="21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Graph Traversal and Applications</a:t>
            </a:r>
            <a:endParaRPr b="1" i="0" sz="2100" u="none" cap="none" strike="noStrike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0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0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0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0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0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0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10"/>
          <p:cNvCxnSpPr>
            <a:stCxn id="322" idx="3"/>
            <a:endCxn id="32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10"/>
          <p:cNvCxnSpPr>
            <a:stCxn id="327" idx="3"/>
            <a:endCxn id="32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10"/>
          <p:cNvCxnSpPr>
            <a:stCxn id="322" idx="4"/>
            <a:endCxn id="32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10"/>
          <p:cNvCxnSpPr>
            <a:endCxn id="32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10"/>
          <p:cNvCxnSpPr>
            <a:endCxn id="32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10"/>
          <p:cNvCxnSpPr>
            <a:stCxn id="322" idx="6"/>
            <a:endCxn id="32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10"/>
          <p:cNvCxnSpPr>
            <a:stCxn id="326" idx="5"/>
            <a:endCxn id="32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Google Shape;337;p1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338" name="Google Shape;338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100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p100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p100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p100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p100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p100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p100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p100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5" name="Google Shape;2525;p100"/>
          <p:cNvCxnSpPr>
            <a:stCxn id="2517" idx="3"/>
            <a:endCxn id="252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6" name="Google Shape;2526;p100"/>
          <p:cNvCxnSpPr>
            <a:stCxn id="2522" idx="3"/>
            <a:endCxn id="251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7" name="Google Shape;2527;p100"/>
          <p:cNvCxnSpPr>
            <a:stCxn id="2517" idx="4"/>
            <a:endCxn id="251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8" name="Google Shape;2528;p100"/>
          <p:cNvCxnSpPr>
            <a:endCxn id="252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9" name="Google Shape;2529;p100"/>
          <p:cNvCxnSpPr>
            <a:endCxn id="252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0" name="Google Shape;2530;p100"/>
          <p:cNvCxnSpPr>
            <a:stCxn id="2517" idx="6"/>
            <a:endCxn id="252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1" name="Google Shape;2531;p100"/>
          <p:cNvCxnSpPr>
            <a:stCxn id="2521" idx="5"/>
            <a:endCxn id="252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2" name="Google Shape;2532;p10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533" name="Google Shape;2533;p100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4" name="Google Shape;2534;p100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35" name="Google Shape;2535;p100"/>
          <p:cNvCxnSpPr>
            <a:stCxn id="2519" idx="2"/>
            <a:endCxn id="2522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36" name="Google Shape;2536;p100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7" name="Google Shape;2537;p1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38" name="Google Shape;2538;p100"/>
          <p:cNvCxnSpPr/>
          <p:nvPr/>
        </p:nvCxnSpPr>
        <p:spPr>
          <a:xfrm flipH="1" rot="10800000">
            <a:off x="1242900" y="1502000"/>
            <a:ext cx="2670600" cy="1755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2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p101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p101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p101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p101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7" name="Google Shape;2547;p101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8" name="Google Shape;2548;p101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9" name="Google Shape;2549;p101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0" name="Google Shape;2550;p101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1" name="Google Shape;2551;p101"/>
          <p:cNvCxnSpPr>
            <a:stCxn id="2543" idx="3"/>
            <a:endCxn id="2548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2" name="Google Shape;2552;p101"/>
          <p:cNvCxnSpPr>
            <a:stCxn id="2548" idx="3"/>
            <a:endCxn id="2544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3" name="Google Shape;2553;p101"/>
          <p:cNvCxnSpPr>
            <a:stCxn id="2543" idx="4"/>
            <a:endCxn id="2545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4" name="Google Shape;2554;p101"/>
          <p:cNvCxnSpPr>
            <a:endCxn id="2546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5" name="Google Shape;2555;p101"/>
          <p:cNvCxnSpPr>
            <a:endCxn id="2549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6" name="Google Shape;2556;p101"/>
          <p:cNvCxnSpPr>
            <a:stCxn id="2543" idx="6"/>
            <a:endCxn id="2547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7" name="Google Shape;2557;p101"/>
          <p:cNvCxnSpPr>
            <a:stCxn id="2547" idx="5"/>
            <a:endCxn id="2550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8" name="Google Shape;2558;p10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559" name="Google Shape;2559;p101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0" name="Google Shape;2560;p101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61" name="Google Shape;2561;p101"/>
          <p:cNvCxnSpPr>
            <a:stCxn id="2545" idx="2"/>
            <a:endCxn id="2548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2" name="Google Shape;2562;p101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3" name="Google Shape;2563;p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64" name="Google Shape;2564;p101"/>
          <p:cNvCxnSpPr/>
          <p:nvPr/>
        </p:nvCxnSpPr>
        <p:spPr>
          <a:xfrm flipH="1" rot="10800000">
            <a:off x="1242900" y="1502000"/>
            <a:ext cx="2670600" cy="1755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p102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0" name="Google Shape;2570;p102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1" name="Google Shape;2571;p102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2" name="Google Shape;2572;p102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3" name="Google Shape;2573;p102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4" name="Google Shape;2574;p102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5" name="Google Shape;2575;p102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6" name="Google Shape;2576;p102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7" name="Google Shape;2577;p102"/>
          <p:cNvCxnSpPr>
            <a:stCxn id="2569" idx="3"/>
            <a:endCxn id="2574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8" name="Google Shape;2578;p102"/>
          <p:cNvCxnSpPr>
            <a:stCxn id="2574" idx="3"/>
            <a:endCxn id="2570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9" name="Google Shape;2579;p102"/>
          <p:cNvCxnSpPr>
            <a:stCxn id="2569" idx="4"/>
            <a:endCxn id="2571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0" name="Google Shape;2580;p102"/>
          <p:cNvCxnSpPr>
            <a:endCxn id="2572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1" name="Google Shape;2581;p102"/>
          <p:cNvCxnSpPr>
            <a:endCxn id="2575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2" name="Google Shape;2582;p102"/>
          <p:cNvCxnSpPr>
            <a:stCxn id="2569" idx="6"/>
            <a:endCxn id="2573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3" name="Google Shape;2583;p102"/>
          <p:cNvCxnSpPr>
            <a:stCxn id="2573" idx="5"/>
            <a:endCxn id="2576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84" name="Google Shape;2584;p10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585" name="Google Shape;2585;p102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6" name="Google Shape;2586;p102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87" name="Google Shape;2587;p102"/>
          <p:cNvCxnSpPr>
            <a:stCxn id="2571" idx="2"/>
            <a:endCxn id="2574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88" name="Google Shape;2588;p102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9" name="Google Shape;2589;p1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90" name="Google Shape;2590;p102"/>
          <p:cNvCxnSpPr/>
          <p:nvPr/>
        </p:nvCxnSpPr>
        <p:spPr>
          <a:xfrm flipH="1" rot="10800000">
            <a:off x="1242900" y="1502000"/>
            <a:ext cx="2670600" cy="1755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4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103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6" name="Google Shape;2596;p103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7" name="Google Shape;2597;p103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8" name="Google Shape;2598;p103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9" name="Google Shape;2599;p103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0" name="Google Shape;2600;p103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1" name="Google Shape;2601;p103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2" name="Google Shape;2602;p103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3" name="Google Shape;2603;p103"/>
          <p:cNvCxnSpPr>
            <a:stCxn id="2595" idx="3"/>
            <a:endCxn id="2600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4" name="Google Shape;2604;p103"/>
          <p:cNvCxnSpPr>
            <a:stCxn id="2600" idx="3"/>
            <a:endCxn id="2596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5" name="Google Shape;2605;p103"/>
          <p:cNvCxnSpPr>
            <a:stCxn id="2595" idx="4"/>
            <a:endCxn id="2597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6" name="Google Shape;2606;p103"/>
          <p:cNvCxnSpPr>
            <a:endCxn id="2598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7" name="Google Shape;2607;p103"/>
          <p:cNvCxnSpPr>
            <a:endCxn id="2601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8" name="Google Shape;2608;p103"/>
          <p:cNvCxnSpPr>
            <a:stCxn id="2595" idx="6"/>
            <a:endCxn id="2599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9" name="Google Shape;2609;p103"/>
          <p:cNvCxnSpPr>
            <a:stCxn id="2599" idx="5"/>
            <a:endCxn id="2602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10" name="Google Shape;2610;p10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611" name="Google Shape;2611;p103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2" name="Google Shape;2612;p103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13" name="Google Shape;2613;p103"/>
          <p:cNvCxnSpPr>
            <a:stCxn id="2597" idx="2"/>
            <a:endCxn id="2600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14" name="Google Shape;2614;p103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5" name="Google Shape;2615;p1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16" name="Google Shape;2616;p103"/>
          <p:cNvCxnSpPr/>
          <p:nvPr/>
        </p:nvCxnSpPr>
        <p:spPr>
          <a:xfrm flipH="1" rot="10800000">
            <a:off x="1242900" y="1502000"/>
            <a:ext cx="2670600" cy="1755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0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p104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2" name="Google Shape;2622;p104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3" name="Google Shape;2623;p104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4" name="Google Shape;2624;p104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5" name="Google Shape;2625;p104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6" name="Google Shape;2626;p104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7" name="Google Shape;2627;p104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8" name="Google Shape;2628;p104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9" name="Google Shape;2629;p104"/>
          <p:cNvCxnSpPr>
            <a:stCxn id="2621" idx="3"/>
            <a:endCxn id="2626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0" name="Google Shape;2630;p104"/>
          <p:cNvCxnSpPr>
            <a:stCxn id="2626" idx="3"/>
            <a:endCxn id="2622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1" name="Google Shape;2631;p104"/>
          <p:cNvCxnSpPr>
            <a:stCxn id="2621" idx="4"/>
            <a:endCxn id="2623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2" name="Google Shape;2632;p104"/>
          <p:cNvCxnSpPr>
            <a:endCxn id="2624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3" name="Google Shape;2633;p104"/>
          <p:cNvCxnSpPr>
            <a:endCxn id="2627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4" name="Google Shape;2634;p104"/>
          <p:cNvCxnSpPr>
            <a:stCxn id="2621" idx="6"/>
            <a:endCxn id="2625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5" name="Google Shape;2635;p104"/>
          <p:cNvCxnSpPr>
            <a:stCxn id="2625" idx="5"/>
            <a:endCxn id="2628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36" name="Google Shape;2636;p10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637" name="Google Shape;2637;p104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8" name="Google Shape;2638;p104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39" name="Google Shape;2639;p104"/>
          <p:cNvCxnSpPr>
            <a:stCxn id="2623" idx="2"/>
            <a:endCxn id="2626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0" name="Google Shape;2640;p104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1" name="Google Shape;2641;p1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42" name="Google Shape;2642;p104"/>
          <p:cNvCxnSpPr/>
          <p:nvPr/>
        </p:nvCxnSpPr>
        <p:spPr>
          <a:xfrm flipH="1" rot="10800000">
            <a:off x="1242900" y="1502000"/>
            <a:ext cx="2670600" cy="1755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p105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8" name="Google Shape;2648;p105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9" name="Google Shape;2649;p105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0" name="Google Shape;2650;p105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1" name="Google Shape;2651;p105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2" name="Google Shape;2652;p105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3" name="Google Shape;2653;p105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4" name="Google Shape;2654;p105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5" name="Google Shape;2655;p105"/>
          <p:cNvCxnSpPr>
            <a:stCxn id="2647" idx="3"/>
            <a:endCxn id="265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6" name="Google Shape;2656;p105"/>
          <p:cNvCxnSpPr>
            <a:stCxn id="2652" idx="3"/>
            <a:endCxn id="264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7" name="Google Shape;2657;p105"/>
          <p:cNvCxnSpPr>
            <a:stCxn id="2647" idx="4"/>
            <a:endCxn id="264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8" name="Google Shape;2658;p105"/>
          <p:cNvCxnSpPr>
            <a:endCxn id="265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9" name="Google Shape;2659;p105"/>
          <p:cNvCxnSpPr>
            <a:endCxn id="265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0" name="Google Shape;2660;p105"/>
          <p:cNvCxnSpPr>
            <a:stCxn id="2647" idx="6"/>
            <a:endCxn id="265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1" name="Google Shape;2661;p105"/>
          <p:cNvCxnSpPr>
            <a:stCxn id="2651" idx="5"/>
            <a:endCxn id="265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62" name="Google Shape;2662;p10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663" name="Google Shape;2663;p105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4" name="Google Shape;2664;p105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65" name="Google Shape;2665;p105"/>
          <p:cNvCxnSpPr>
            <a:stCxn id="2649" idx="2"/>
            <a:endCxn id="2652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66" name="Google Shape;2666;p105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7" name="Google Shape;2667;p1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68" name="Google Shape;2668;p105"/>
          <p:cNvCxnSpPr/>
          <p:nvPr/>
        </p:nvCxnSpPr>
        <p:spPr>
          <a:xfrm flipH="1" rot="10800000">
            <a:off x="1242900" y="1502000"/>
            <a:ext cx="2670600" cy="1755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106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4" name="Google Shape;2674;p106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5" name="Google Shape;2675;p106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6" name="Google Shape;2676;p106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7" name="Google Shape;2677;p106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8" name="Google Shape;2678;p106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9" name="Google Shape;2679;p106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0" name="Google Shape;2680;p106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1" name="Google Shape;2681;p106"/>
          <p:cNvCxnSpPr>
            <a:stCxn id="2673" idx="3"/>
            <a:endCxn id="2678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2" name="Google Shape;2682;p106"/>
          <p:cNvCxnSpPr>
            <a:stCxn id="2678" idx="3"/>
            <a:endCxn id="2674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3" name="Google Shape;2683;p106"/>
          <p:cNvCxnSpPr>
            <a:stCxn id="2673" idx="4"/>
            <a:endCxn id="2675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4" name="Google Shape;2684;p106"/>
          <p:cNvCxnSpPr>
            <a:endCxn id="2676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5" name="Google Shape;2685;p106"/>
          <p:cNvCxnSpPr>
            <a:endCxn id="2679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6" name="Google Shape;2686;p106"/>
          <p:cNvCxnSpPr>
            <a:stCxn id="2673" idx="6"/>
            <a:endCxn id="2677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7" name="Google Shape;2687;p106"/>
          <p:cNvCxnSpPr>
            <a:stCxn id="2677" idx="5"/>
            <a:endCxn id="2680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88" name="Google Shape;2688;p10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689" name="Google Shape;2689;p106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0" name="Google Shape;2690;p106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91" name="Google Shape;2691;p106"/>
          <p:cNvCxnSpPr>
            <a:stCxn id="2675" idx="2"/>
            <a:endCxn id="2678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2" name="Google Shape;2692;p106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3" name="Google Shape;2693;p106"/>
          <p:cNvSpPr txBox="1"/>
          <p:nvPr/>
        </p:nvSpPr>
        <p:spPr>
          <a:xfrm>
            <a:off x="6066263" y="4062250"/>
            <a:ext cx="16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if there was another edge here?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4" name="Google Shape;2694;p106"/>
          <p:cNvSpPr txBox="1"/>
          <p:nvPr/>
        </p:nvSpPr>
        <p:spPr>
          <a:xfrm>
            <a:off x="6676275" y="27316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Edges</a:t>
            </a:r>
            <a:endParaRPr b="1" i="0" sz="1900" u="none" cap="none" strike="noStrike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5" name="Google Shape;2695;p1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96" name="Google Shape;2696;p106"/>
          <p:cNvCxnSpPr/>
          <p:nvPr/>
        </p:nvCxnSpPr>
        <p:spPr>
          <a:xfrm flipH="1" rot="10800000">
            <a:off x="1242900" y="1502000"/>
            <a:ext cx="2670600" cy="1755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7" name="Google Shape;2697;p106"/>
          <p:cNvCxnSpPr>
            <a:endCxn id="2680" idx="2"/>
          </p:cNvCxnSpPr>
          <p:nvPr/>
        </p:nvCxnSpPr>
        <p:spPr>
          <a:xfrm>
            <a:off x="4446275" y="1741950"/>
            <a:ext cx="2648700" cy="1908000"/>
          </a:xfrm>
          <a:prstGeom prst="curvedConnector3">
            <a:avLst>
              <a:gd fmla="val 23759" name="adj1"/>
            </a:avLst>
          </a:pr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p107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3" name="Google Shape;2703;p107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4" name="Google Shape;2704;p107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5" name="Google Shape;2705;p107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6" name="Google Shape;2706;p107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7" name="Google Shape;2707;p107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8" name="Google Shape;2708;p107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9" name="Google Shape;2709;p107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0" name="Google Shape;2710;p107"/>
          <p:cNvCxnSpPr>
            <a:stCxn id="2702" idx="3"/>
            <a:endCxn id="270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1" name="Google Shape;2711;p107"/>
          <p:cNvCxnSpPr>
            <a:stCxn id="2707" idx="3"/>
            <a:endCxn id="270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2" name="Google Shape;2712;p107"/>
          <p:cNvCxnSpPr>
            <a:stCxn id="2702" idx="4"/>
            <a:endCxn id="270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3" name="Google Shape;2713;p107"/>
          <p:cNvCxnSpPr>
            <a:endCxn id="270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4" name="Google Shape;2714;p107"/>
          <p:cNvCxnSpPr>
            <a:endCxn id="270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5" name="Google Shape;2715;p107"/>
          <p:cNvCxnSpPr>
            <a:stCxn id="2702" idx="6"/>
            <a:endCxn id="270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16" name="Google Shape;2716;p107"/>
          <p:cNvCxnSpPr>
            <a:stCxn id="2706" idx="5"/>
            <a:endCxn id="270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17" name="Google Shape;2717;p10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718" name="Google Shape;2718;p107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9" name="Google Shape;2719;p107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20" name="Google Shape;2720;p107"/>
          <p:cNvCxnSpPr>
            <a:stCxn id="2704" idx="2"/>
            <a:endCxn id="2707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21" name="Google Shape;2721;p107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2" name="Google Shape;2722;p107"/>
          <p:cNvSpPr txBox="1"/>
          <p:nvPr/>
        </p:nvSpPr>
        <p:spPr>
          <a:xfrm>
            <a:off x="6676275" y="27316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Edges</a:t>
            </a:r>
            <a:endParaRPr b="1" i="0" sz="1900" u="none" cap="none" strike="noStrike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3" name="Google Shape;2723;p1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724" name="Google Shape;2724;p107"/>
          <p:cNvCxnSpPr/>
          <p:nvPr/>
        </p:nvCxnSpPr>
        <p:spPr>
          <a:xfrm flipH="1" rot="10800000">
            <a:off x="1242900" y="1502000"/>
            <a:ext cx="2670600" cy="1755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5" name="Google Shape;2725;p107"/>
          <p:cNvCxnSpPr/>
          <p:nvPr/>
        </p:nvCxnSpPr>
        <p:spPr>
          <a:xfrm>
            <a:off x="4446275" y="1741950"/>
            <a:ext cx="2648700" cy="1908000"/>
          </a:xfrm>
          <a:prstGeom prst="curvedConnector3">
            <a:avLst>
              <a:gd fmla="val 23759" name="adj1"/>
            </a:avLst>
          </a:pr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9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p10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731" name="Google Shape;2731;p108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2" name="Google Shape;2732;p108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3" name="Google Shape;2733;p108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4" name="Google Shape;2734;p108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5" name="Google Shape;2735;p108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6" name="Google Shape;2736;p108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7" name="Google Shape;2737;p108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8" name="Google Shape;2738;p108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9" name="Google Shape;2739;p108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0" name="Google Shape;2740;p108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1" name="Google Shape;2741;p108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2" name="Google Shape;2742;p108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3" name="Google Shape;2743;p108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4" name="Google Shape;2744;p108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5" name="Google Shape;2745;p108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6" name="Google Shape;2746;p108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7" name="Google Shape;2747;p108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8" name="Google Shape;2748;p108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9" name="Google Shape;2749;p108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50" name="Google Shape;2750;p108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51" name="Google Shape;2751;p108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52" name="Google Shape;2752;p108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53" name="Google Shape;2753;p108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54" name="Google Shape;2754;p108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5" name="Google Shape;2755;p108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6" name="Google Shape;2756;p108"/>
          <p:cNvSpPr txBox="1"/>
          <p:nvPr/>
        </p:nvSpPr>
        <p:spPr>
          <a:xfrm>
            <a:off x="223837" y="4343400"/>
            <a:ext cx="15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7" name="Google Shape;2757;p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p10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763" name="Google Shape;2763;p109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4" name="Google Shape;2764;p109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5" name="Google Shape;2765;p109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6" name="Google Shape;2766;p109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7" name="Google Shape;2767;p109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8" name="Google Shape;2768;p109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9" name="Google Shape;2769;p109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0" name="Google Shape;2770;p109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1" name="Google Shape;2771;p109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72" name="Google Shape;2772;p109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73" name="Google Shape;2773;p109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74" name="Google Shape;2774;p109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75" name="Google Shape;2775;p109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76" name="Google Shape;2776;p109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77" name="Google Shape;2777;p109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78" name="Google Shape;2778;p109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79" name="Google Shape;2779;p109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80" name="Google Shape;2780;p109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81" name="Google Shape;2781;p109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82" name="Google Shape;2782;p109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83" name="Google Shape;2783;p109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84" name="Google Shape;2784;p109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85" name="Google Shape;2785;p109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86" name="Google Shape;2786;p109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7" name="Google Shape;2787;p109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8" name="Google Shape;2788;p109"/>
          <p:cNvSpPr txBox="1"/>
          <p:nvPr/>
        </p:nvSpPr>
        <p:spPr>
          <a:xfrm>
            <a:off x="223837" y="4343400"/>
            <a:ext cx="15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9" name="Google Shape;2789;p109"/>
          <p:cNvSpPr txBox="1"/>
          <p:nvPr/>
        </p:nvSpPr>
        <p:spPr>
          <a:xfrm>
            <a:off x="1828800" y="4343400"/>
            <a:ext cx="15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0" name="Google Shape;2790;p10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1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1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1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1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1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11"/>
          <p:cNvCxnSpPr>
            <a:stCxn id="343" idx="3"/>
            <a:endCxn id="348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11"/>
          <p:cNvCxnSpPr>
            <a:stCxn id="348" idx="3"/>
            <a:endCxn id="344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11"/>
          <p:cNvCxnSpPr>
            <a:stCxn id="343" idx="4"/>
            <a:endCxn id="345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11"/>
          <p:cNvCxnSpPr>
            <a:endCxn id="346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p11"/>
          <p:cNvCxnSpPr>
            <a:endCxn id="349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11"/>
          <p:cNvCxnSpPr>
            <a:stCxn id="343" idx="6"/>
            <a:endCxn id="347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11"/>
          <p:cNvCxnSpPr>
            <a:stCxn id="347" idx="5"/>
            <a:endCxn id="350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p1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359" name="Google Shape;35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4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11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796" name="Google Shape;2796;p110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7" name="Google Shape;2797;p110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8" name="Google Shape;2798;p110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9" name="Google Shape;2799;p110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0" name="Google Shape;2800;p110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1" name="Google Shape;2801;p110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2" name="Google Shape;2802;p110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3" name="Google Shape;2803;p110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4" name="Google Shape;2804;p110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05" name="Google Shape;2805;p110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06" name="Google Shape;2806;p110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07" name="Google Shape;2807;p110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08" name="Google Shape;2808;p110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09" name="Google Shape;2809;p110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0" name="Google Shape;2810;p110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1" name="Google Shape;2811;p110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2" name="Google Shape;2812;p110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3" name="Google Shape;2813;p110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4" name="Google Shape;2814;p110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5" name="Google Shape;2815;p110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6" name="Google Shape;2816;p110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7" name="Google Shape;2817;p110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18" name="Google Shape;2818;p110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9" name="Google Shape;2819;p110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0" name="Google Shape;2820;p110"/>
          <p:cNvSpPr txBox="1"/>
          <p:nvPr/>
        </p:nvSpPr>
        <p:spPr>
          <a:xfrm>
            <a:off x="223837" y="4343400"/>
            <a:ext cx="15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1" name="Google Shape;2821;p110"/>
          <p:cNvSpPr txBox="1"/>
          <p:nvPr/>
        </p:nvSpPr>
        <p:spPr>
          <a:xfrm>
            <a:off x="1828800" y="4343400"/>
            <a:ext cx="15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2" name="Google Shape;2822;p110"/>
          <p:cNvSpPr txBox="1"/>
          <p:nvPr/>
        </p:nvSpPr>
        <p:spPr>
          <a:xfrm>
            <a:off x="3505200" y="4343400"/>
            <a:ext cx="205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3" name="Google Shape;2823;p110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24" name="Google Shape;2824;p1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8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p11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830" name="Google Shape;2830;p111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1" name="Google Shape;2831;p111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2" name="Google Shape;2832;p111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3" name="Google Shape;2833;p111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4" name="Google Shape;2834;p111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5" name="Google Shape;2835;p111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6" name="Google Shape;2836;p111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7" name="Google Shape;2837;p111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8" name="Google Shape;2838;p111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39" name="Google Shape;2839;p111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0" name="Google Shape;2840;p111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1" name="Google Shape;2841;p111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2" name="Google Shape;2842;p111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3" name="Google Shape;2843;p111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4" name="Google Shape;2844;p111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5" name="Google Shape;2845;p111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6" name="Google Shape;2846;p111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7" name="Google Shape;2847;p111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8" name="Google Shape;2848;p111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9" name="Google Shape;2849;p111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50" name="Google Shape;2850;p111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51" name="Google Shape;2851;p111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52" name="Google Shape;2852;p111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3" name="Google Shape;2853;p111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4" name="Google Shape;2854;p111"/>
          <p:cNvSpPr txBox="1"/>
          <p:nvPr/>
        </p:nvSpPr>
        <p:spPr>
          <a:xfrm>
            <a:off x="223837" y="4343400"/>
            <a:ext cx="15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5" name="Google Shape;2855;p111"/>
          <p:cNvSpPr txBox="1"/>
          <p:nvPr/>
        </p:nvSpPr>
        <p:spPr>
          <a:xfrm>
            <a:off x="1828800" y="4343400"/>
            <a:ext cx="15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6" name="Google Shape;2856;p111"/>
          <p:cNvSpPr txBox="1"/>
          <p:nvPr/>
        </p:nvSpPr>
        <p:spPr>
          <a:xfrm>
            <a:off x="3505200" y="4343400"/>
            <a:ext cx="205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7" name="Google Shape;2857;p111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58" name="Google Shape;2858;p111"/>
          <p:cNvSpPr txBox="1"/>
          <p:nvPr/>
        </p:nvSpPr>
        <p:spPr>
          <a:xfrm>
            <a:off x="5638800" y="4343400"/>
            <a:ext cx="16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9" name="Google Shape;2859;p1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3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p11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3500"/>
              <a:t>Detecting</a:t>
            </a:r>
            <a:r>
              <a:rPr b="0" i="0" lang="en" sz="35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Cycles In a Graph Using DFS</a:t>
            </a:r>
            <a:endParaRPr sz="3500"/>
          </a:p>
        </p:txBody>
      </p:sp>
      <p:sp>
        <p:nvSpPr>
          <p:cNvPr id="2865" name="Google Shape;2865;p112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Times New Roman"/>
              <a:buChar char="●"/>
            </a:pPr>
            <a:r>
              <a:rPr lang="en" sz="2600"/>
              <a:t>While running DFS, encountering a b</a:t>
            </a:r>
            <a:r>
              <a:rPr b="0" i="0" lang="en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 edge implies a cycle</a:t>
            </a:r>
            <a:endParaRPr sz="3000"/>
          </a:p>
        </p:txBody>
      </p:sp>
      <p:sp>
        <p:nvSpPr>
          <p:cNvPr id="2866" name="Google Shape;2866;p112"/>
          <p:cNvSpPr/>
          <p:nvPr/>
        </p:nvSpPr>
        <p:spPr>
          <a:xfrm>
            <a:off x="3536367" y="1728225"/>
            <a:ext cx="575700" cy="53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7" name="Google Shape;2867;p112"/>
          <p:cNvSpPr/>
          <p:nvPr/>
        </p:nvSpPr>
        <p:spPr>
          <a:xfrm>
            <a:off x="913650" y="3472692"/>
            <a:ext cx="575700" cy="53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8" name="Google Shape;2868;p112"/>
          <p:cNvSpPr/>
          <p:nvPr/>
        </p:nvSpPr>
        <p:spPr>
          <a:xfrm>
            <a:off x="3536356" y="2828847"/>
            <a:ext cx="575700" cy="536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9" name="Google Shape;2869;p112"/>
          <p:cNvSpPr/>
          <p:nvPr/>
        </p:nvSpPr>
        <p:spPr>
          <a:xfrm>
            <a:off x="2960652" y="4070421"/>
            <a:ext cx="575700" cy="536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0" name="Google Shape;2870;p112"/>
          <p:cNvSpPr/>
          <p:nvPr/>
        </p:nvSpPr>
        <p:spPr>
          <a:xfrm>
            <a:off x="4991829" y="2627699"/>
            <a:ext cx="575700" cy="536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1" name="Google Shape;2871;p112"/>
          <p:cNvSpPr/>
          <p:nvPr/>
        </p:nvSpPr>
        <p:spPr>
          <a:xfrm>
            <a:off x="2121144" y="2572588"/>
            <a:ext cx="575700" cy="53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2" name="Google Shape;2872;p112"/>
          <p:cNvSpPr/>
          <p:nvPr/>
        </p:nvSpPr>
        <p:spPr>
          <a:xfrm>
            <a:off x="4577987" y="4070421"/>
            <a:ext cx="575700" cy="536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3" name="Google Shape;2873;p112"/>
          <p:cNvSpPr/>
          <p:nvPr/>
        </p:nvSpPr>
        <p:spPr>
          <a:xfrm>
            <a:off x="6317875" y="3534193"/>
            <a:ext cx="575700" cy="5361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4" name="Google Shape;2874;p112"/>
          <p:cNvCxnSpPr>
            <a:stCxn id="2866" idx="3"/>
            <a:endCxn id="2871" idx="7"/>
          </p:cNvCxnSpPr>
          <p:nvPr/>
        </p:nvCxnSpPr>
        <p:spPr>
          <a:xfrm flipH="1">
            <a:off x="2612676" y="2185815"/>
            <a:ext cx="1008000" cy="46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5" name="Google Shape;2875;p112"/>
          <p:cNvCxnSpPr>
            <a:stCxn id="2871" idx="3"/>
            <a:endCxn id="2867" idx="7"/>
          </p:cNvCxnSpPr>
          <p:nvPr/>
        </p:nvCxnSpPr>
        <p:spPr>
          <a:xfrm flipH="1">
            <a:off x="1405053" y="3030178"/>
            <a:ext cx="800400" cy="52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6" name="Google Shape;2876;p112"/>
          <p:cNvCxnSpPr>
            <a:stCxn id="2866" idx="4"/>
            <a:endCxn id="2868" idx="0"/>
          </p:cNvCxnSpPr>
          <p:nvPr/>
        </p:nvCxnSpPr>
        <p:spPr>
          <a:xfrm>
            <a:off x="3824217" y="2264325"/>
            <a:ext cx="0" cy="56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7" name="Google Shape;2877;p112"/>
          <p:cNvCxnSpPr>
            <a:endCxn id="2869" idx="7"/>
          </p:cNvCxnSpPr>
          <p:nvPr/>
        </p:nvCxnSpPr>
        <p:spPr>
          <a:xfrm flipH="1">
            <a:off x="3452043" y="3286431"/>
            <a:ext cx="168600" cy="86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8" name="Google Shape;2878;p112"/>
          <p:cNvCxnSpPr>
            <a:endCxn id="2872" idx="1"/>
          </p:cNvCxnSpPr>
          <p:nvPr/>
        </p:nvCxnSpPr>
        <p:spPr>
          <a:xfrm>
            <a:off x="4027796" y="3286431"/>
            <a:ext cx="634500" cy="86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9" name="Google Shape;2879;p112"/>
          <p:cNvCxnSpPr>
            <a:stCxn id="2866" idx="6"/>
            <a:endCxn id="2870" idx="1"/>
          </p:cNvCxnSpPr>
          <p:nvPr/>
        </p:nvCxnSpPr>
        <p:spPr>
          <a:xfrm>
            <a:off x="4112067" y="1996275"/>
            <a:ext cx="964200" cy="70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0" name="Google Shape;2880;p112"/>
          <p:cNvCxnSpPr>
            <a:stCxn id="2870" idx="5"/>
            <a:endCxn id="2873" idx="1"/>
          </p:cNvCxnSpPr>
          <p:nvPr/>
        </p:nvCxnSpPr>
        <p:spPr>
          <a:xfrm>
            <a:off x="5483220" y="3085289"/>
            <a:ext cx="918900" cy="52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81" name="Google Shape;2881;p112"/>
          <p:cNvSpPr txBox="1"/>
          <p:nvPr/>
        </p:nvSpPr>
        <p:spPr>
          <a:xfrm>
            <a:off x="6105675" y="2263950"/>
            <a:ext cx="281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 -&gt; </a:t>
            </a: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Encountering GREY vertex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2" name="Google Shape;2882;p1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83" name="Google Shape;2883;p112"/>
          <p:cNvCxnSpPr>
            <a:stCxn id="2867" idx="0"/>
            <a:endCxn id="2866" idx="2"/>
          </p:cNvCxnSpPr>
          <p:nvPr/>
        </p:nvCxnSpPr>
        <p:spPr>
          <a:xfrm rot="-5400000">
            <a:off x="1630800" y="1567092"/>
            <a:ext cx="1476300" cy="2334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7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11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And Cycles</a:t>
            </a:r>
            <a:endParaRPr/>
          </a:p>
        </p:txBody>
      </p:sp>
      <p:sp>
        <p:nvSpPr>
          <p:cNvPr id="2889" name="Google Shape;2889;p113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238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Times New Roman"/>
              <a:buChar char="●"/>
            </a:pPr>
            <a:r>
              <a:rPr b="0" i="1" lang="en" sz="25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would you modify the code to detect cycles?</a:t>
            </a:r>
            <a:endParaRPr sz="2900"/>
          </a:p>
        </p:txBody>
      </p:sp>
      <p:sp>
        <p:nvSpPr>
          <p:cNvPr id="2890" name="Google Shape;2890;p113"/>
          <p:cNvSpPr txBox="1"/>
          <p:nvPr/>
        </p:nvSpPr>
        <p:spPr>
          <a:xfrm>
            <a:off x="457200" y="16002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1" name="Google Shape;2891;p113"/>
          <p:cNvSpPr txBox="1"/>
          <p:nvPr/>
        </p:nvSpPr>
        <p:spPr>
          <a:xfrm>
            <a:off x="4648200" y="16002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u-&gt;Adj[]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2" name="Google Shape;2892;p113"/>
          <p:cNvCxnSpPr/>
          <p:nvPr/>
        </p:nvCxnSpPr>
        <p:spPr>
          <a:xfrm rot="10800000">
            <a:off x="4495800" y="16003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93" name="Google Shape;2893;p1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7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p11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And Cycles</a:t>
            </a:r>
            <a:endParaRPr/>
          </a:p>
        </p:txBody>
      </p:sp>
      <p:sp>
        <p:nvSpPr>
          <p:cNvPr id="2899" name="Google Shape;2899;p114"/>
          <p:cNvSpPr txBox="1"/>
          <p:nvPr/>
        </p:nvSpPr>
        <p:spPr>
          <a:xfrm>
            <a:off x="457200" y="16002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0" name="Google Shape;2900;p114"/>
          <p:cNvSpPr txBox="1"/>
          <p:nvPr/>
        </p:nvSpPr>
        <p:spPr>
          <a:xfrm>
            <a:off x="4648200" y="16002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u-&gt;Adj[]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800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if (v-&gt;color == GREY)</a:t>
            </a:r>
            <a:endParaRPr b="1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print(“cycle found!”)</a:t>
            </a:r>
            <a:endParaRPr b="1" i="0" sz="1100" u="none" cap="none" strike="noStrike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u-&gt;color = BLACK;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1" name="Google Shape;2901;p114"/>
          <p:cNvCxnSpPr/>
          <p:nvPr/>
        </p:nvCxnSpPr>
        <p:spPr>
          <a:xfrm rot="10800000">
            <a:off x="4495800" y="16003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2" name="Google Shape;2902;p1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6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7" name="Google Shape;2907;g31fe4bd45f7_0_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TOPOLOGICAL SORT</a:t>
            </a:r>
            <a:endParaRPr/>
          </a:p>
        </p:txBody>
      </p:sp>
      <p:sp>
        <p:nvSpPr>
          <p:cNvPr id="2908" name="Google Shape;2908;g31fe4bd45f7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9" name="Google Shape;2909;g31fe4bd45f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950" y="1171400"/>
            <a:ext cx="5493949" cy="37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3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Google Shape;2914;g31fe4bd45f7_0_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TOPOLOGICAL SORT</a:t>
            </a:r>
            <a:endParaRPr/>
          </a:p>
        </p:txBody>
      </p:sp>
      <p:sp>
        <p:nvSpPr>
          <p:cNvPr id="2915" name="Google Shape;2915;g31fe4bd45f7_0_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6" name="Google Shape;2916;g31fe4bd45f7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250" y="1095425"/>
            <a:ext cx="72294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0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g31fe4bd45f7_0_1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TOPOLOGICAL SORT</a:t>
            </a:r>
            <a:endParaRPr/>
          </a:p>
        </p:txBody>
      </p:sp>
      <p:sp>
        <p:nvSpPr>
          <p:cNvPr id="2922" name="Google Shape;2922;g31fe4bd45f7_0_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3" name="Google Shape;2923;g31fe4bd45f7_0_15"/>
          <p:cNvSpPr/>
          <p:nvPr/>
        </p:nvSpPr>
        <p:spPr>
          <a:xfrm>
            <a:off x="2720750" y="1205050"/>
            <a:ext cx="21591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4" name="Google Shape;2924;g31fe4bd45f7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50" y="1551025"/>
            <a:ext cx="262890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5" name="Google Shape;2925;g31fe4bd45f7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3288" y="1598650"/>
            <a:ext cx="2581275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6" name="Google Shape;2926;g31fe4bd45f7_0_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7113" y="1453388"/>
            <a:ext cx="2767913" cy="353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0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g31fe4bd45f7_0_3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TOPOLOGICAL SORT</a:t>
            </a:r>
            <a:endParaRPr/>
          </a:p>
        </p:txBody>
      </p:sp>
      <p:sp>
        <p:nvSpPr>
          <p:cNvPr id="2932" name="Google Shape;2932;g31fe4bd45f7_0_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3" name="Google Shape;2933;g31fe4bd45f7_0_32"/>
          <p:cNvSpPr/>
          <p:nvPr/>
        </p:nvSpPr>
        <p:spPr>
          <a:xfrm>
            <a:off x="2870200" y="1212200"/>
            <a:ext cx="21591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34" name="Google Shape;2934;g31fe4bd45f7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05800"/>
            <a:ext cx="2481372" cy="33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5" name="Google Shape;2935;g31fe4bd45f7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200" y="1712781"/>
            <a:ext cx="2606275" cy="327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6" name="Google Shape;2936;g31fe4bd45f7_0_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3475" y="1741429"/>
            <a:ext cx="2606275" cy="3221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g31fe4bd45f7_0_4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TOPOLOGICAL SORT</a:t>
            </a:r>
            <a:endParaRPr/>
          </a:p>
        </p:txBody>
      </p:sp>
      <p:sp>
        <p:nvSpPr>
          <p:cNvPr id="2942" name="Google Shape;2942;g31fe4bd45f7_0_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3" name="Google Shape;2943;g31fe4bd45f7_0_44"/>
          <p:cNvSpPr/>
          <p:nvPr/>
        </p:nvSpPr>
        <p:spPr>
          <a:xfrm>
            <a:off x="2870200" y="1212200"/>
            <a:ext cx="21591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44" name="Google Shape;2944;g31fe4bd45f7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550" y="1605800"/>
            <a:ext cx="3055420" cy="353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5" name="Google Shape;2945;g31fe4bd45f7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2575" y="1648150"/>
            <a:ext cx="3809900" cy="3445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2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2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2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2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2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2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2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2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2"/>
          <p:cNvCxnSpPr>
            <a:stCxn id="364" idx="3"/>
            <a:endCxn id="369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12"/>
          <p:cNvCxnSpPr>
            <a:stCxn id="369" idx="3"/>
            <a:endCxn id="365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4" name="Google Shape;374;p12"/>
          <p:cNvCxnSpPr>
            <a:stCxn id="364" idx="4"/>
            <a:endCxn id="366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p12"/>
          <p:cNvCxnSpPr>
            <a:endCxn id="367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" name="Google Shape;376;p12"/>
          <p:cNvCxnSpPr>
            <a:endCxn id="370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7" name="Google Shape;377;p12"/>
          <p:cNvCxnSpPr>
            <a:stCxn id="364" idx="6"/>
            <a:endCxn id="368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12"/>
          <p:cNvCxnSpPr>
            <a:stCxn id="368" idx="5"/>
            <a:endCxn id="371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p1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380" name="Google Shape;38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9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31fe4bd45f7_0_5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TOPOLOGICAL SORT</a:t>
            </a:r>
            <a:endParaRPr/>
          </a:p>
        </p:txBody>
      </p:sp>
      <p:sp>
        <p:nvSpPr>
          <p:cNvPr id="2951" name="Google Shape;2951;g31fe4bd45f7_0_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2" name="Google Shape;2952;g31fe4bd45f7_0_55"/>
          <p:cNvSpPr/>
          <p:nvPr/>
        </p:nvSpPr>
        <p:spPr>
          <a:xfrm>
            <a:off x="2870200" y="1212200"/>
            <a:ext cx="21591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53" name="Google Shape;2953;g31fe4bd45f7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25" y="1666100"/>
            <a:ext cx="3809900" cy="342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4" name="Google Shape;2954;g31fe4bd45f7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3125" y="1858213"/>
            <a:ext cx="4347359" cy="3162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8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g31fe4bd45f7_0_2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Strongly Connected Component</a:t>
            </a:r>
            <a:endParaRPr/>
          </a:p>
        </p:txBody>
      </p:sp>
      <p:sp>
        <p:nvSpPr>
          <p:cNvPr id="2960" name="Google Shape;2960;g31fe4bd45f7_0_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61" name="Google Shape;2961;g31fe4bd45f7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20149"/>
            <a:ext cx="9144000" cy="250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5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31fe4bd45f7_0_6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Strongly Connected Component</a:t>
            </a:r>
            <a:endParaRPr/>
          </a:p>
        </p:txBody>
      </p:sp>
      <p:sp>
        <p:nvSpPr>
          <p:cNvPr id="2967" name="Google Shape;2967;g31fe4bd45f7_0_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68" name="Google Shape;2968;g31fe4bd45f7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7525" y="1272875"/>
            <a:ext cx="5995975" cy="23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9" name="Google Shape;2969;g31fe4bd45f7_0_66"/>
          <p:cNvSpPr txBox="1"/>
          <p:nvPr/>
        </p:nvSpPr>
        <p:spPr>
          <a:xfrm>
            <a:off x="824075" y="3665050"/>
            <a:ext cx="6975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A directed graph G. Each shaded region is a strongly connected component of G. Each vertex is labeled with its discovery and finishing times in a depth-first search, and tree edges are shaded.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3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g31fe4bd45f7_0_7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Strongly Connected Component</a:t>
            </a:r>
            <a:endParaRPr/>
          </a:p>
        </p:txBody>
      </p:sp>
      <p:sp>
        <p:nvSpPr>
          <p:cNvPr id="2975" name="Google Shape;2975;g31fe4bd45f7_0_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76" name="Google Shape;2976;g31fe4bd45f7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450" y="1191275"/>
            <a:ext cx="6548850" cy="23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7" name="Google Shape;2977;g31fe4bd45f7_0_77"/>
          <p:cNvSpPr txBox="1"/>
          <p:nvPr/>
        </p:nvSpPr>
        <p:spPr>
          <a:xfrm>
            <a:off x="191050" y="3567650"/>
            <a:ext cx="858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The graph G</a:t>
            </a:r>
            <a:r>
              <a:rPr b="0" baseline="3000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T,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transpose of G, with the depth-first forest computed in line 3 of STRONGLY-CONNECTED-COMPONENTS shown and tree edges shaded. Each strongly connected component corresponds to one depth-first tree. Vertices b, c, g, and h, which are heavily shaded, are the roots of the depth-first trees produced by the depth-first search of G</a:t>
            </a:r>
            <a:r>
              <a:rPr b="0" baseline="3000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Google Shape;2982;g31fe4bd45f7_0_8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Strongly Connected Component</a:t>
            </a:r>
            <a:endParaRPr/>
          </a:p>
        </p:txBody>
      </p:sp>
      <p:sp>
        <p:nvSpPr>
          <p:cNvPr id="2983" name="Google Shape;2983;g31fe4bd45f7_0_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84" name="Google Shape;2984;g31fe4bd45f7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750" y="1269875"/>
            <a:ext cx="6912225" cy="1948412"/>
          </a:xfrm>
          <a:prstGeom prst="rect">
            <a:avLst/>
          </a:prstGeom>
          <a:noFill/>
          <a:ln>
            <a:noFill/>
          </a:ln>
        </p:spPr>
      </p:pic>
      <p:sp>
        <p:nvSpPr>
          <p:cNvPr id="2985" name="Google Shape;2985;g31fe4bd45f7_0_85"/>
          <p:cNvSpPr txBox="1"/>
          <p:nvPr/>
        </p:nvSpPr>
        <p:spPr>
          <a:xfrm>
            <a:off x="836500" y="3651325"/>
            <a:ext cx="762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The acyclic component graph G</a:t>
            </a:r>
            <a:r>
              <a:rPr b="0" baseline="3000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SCC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obtained by contracting all edges within each strongly connected component of G so that only a single vertex remains in each component.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9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p11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Extra Materials</a:t>
            </a:r>
            <a:endParaRPr/>
          </a:p>
        </p:txBody>
      </p:sp>
      <p:sp>
        <p:nvSpPr>
          <p:cNvPr id="2991" name="Google Shape;2991;p115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algorithm of finding strongly connected components using Depth First Search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CLRS book page 615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Topological Sorting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CLRS book page 612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See the “Problems related to BFS section”</a:t>
            </a:r>
            <a:endParaRPr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en" sz="14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Breadth First Search or BFS for a Graph - GeeksforGeeks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400"/>
          </a:p>
          <a:p>
            <a:pPr indent="-330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DFS, go through this link:</a:t>
            </a:r>
            <a:endParaRPr sz="16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</a:pPr>
            <a:r>
              <a:rPr lang="en" sz="1400" u="sng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Applications, Advantages and Disadvantages of Depth First Search (DFS) - GeeksforGeeks</a:t>
            </a:r>
            <a:endParaRPr sz="1400"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400"/>
          </a:p>
          <a:p>
            <a:pPr indent="-3302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Practice solving problems by coding</a:t>
            </a:r>
            <a:endParaRPr sz="1600"/>
          </a:p>
        </p:txBody>
      </p:sp>
      <p:sp>
        <p:nvSpPr>
          <p:cNvPr id="2992" name="Google Shape;2992;p1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3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3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3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3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3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3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3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3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13"/>
          <p:cNvCxnSpPr>
            <a:stCxn id="385" idx="3"/>
            <a:endCxn id="390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4" name="Google Shape;394;p13"/>
          <p:cNvCxnSpPr>
            <a:stCxn id="390" idx="3"/>
            <a:endCxn id="386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p13"/>
          <p:cNvCxnSpPr>
            <a:stCxn id="385" idx="4"/>
            <a:endCxn id="387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13"/>
          <p:cNvCxnSpPr>
            <a:endCxn id="388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p13"/>
          <p:cNvCxnSpPr>
            <a:endCxn id="391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8" name="Google Shape;398;p13"/>
          <p:cNvCxnSpPr>
            <a:stCxn id="385" idx="6"/>
            <a:endCxn id="389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13"/>
          <p:cNvCxnSpPr>
            <a:stCxn id="389" idx="5"/>
            <a:endCxn id="392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0" name="Google Shape;400;p1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401" name="Google Shape;40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4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4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4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4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4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4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4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14"/>
          <p:cNvCxnSpPr>
            <a:stCxn id="406" idx="3"/>
            <a:endCxn id="411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14"/>
          <p:cNvCxnSpPr>
            <a:stCxn id="411" idx="3"/>
            <a:endCxn id="407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14"/>
          <p:cNvCxnSpPr>
            <a:stCxn id="406" idx="4"/>
            <a:endCxn id="408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14"/>
          <p:cNvCxnSpPr>
            <a:endCxn id="409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" name="Google Shape;418;p14"/>
          <p:cNvCxnSpPr>
            <a:endCxn id="412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Google Shape;419;p14"/>
          <p:cNvCxnSpPr>
            <a:stCxn id="406" idx="6"/>
            <a:endCxn id="410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14"/>
          <p:cNvCxnSpPr>
            <a:stCxn id="410" idx="5"/>
            <a:endCxn id="413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" name="Google Shape;421;p1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422" name="Google Shape;42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5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5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5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5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5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5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5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p15"/>
          <p:cNvCxnSpPr>
            <a:stCxn id="427" idx="3"/>
            <a:endCxn id="43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15"/>
          <p:cNvCxnSpPr>
            <a:stCxn id="432" idx="3"/>
            <a:endCxn id="42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7" name="Google Shape;437;p15"/>
          <p:cNvCxnSpPr>
            <a:stCxn id="427" idx="4"/>
            <a:endCxn id="42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8" name="Google Shape;438;p15"/>
          <p:cNvCxnSpPr>
            <a:endCxn id="43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15"/>
          <p:cNvCxnSpPr>
            <a:endCxn id="43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15"/>
          <p:cNvCxnSpPr>
            <a:stCxn id="427" idx="6"/>
            <a:endCxn id="43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15"/>
          <p:cNvCxnSpPr>
            <a:stCxn id="431" idx="5"/>
            <a:endCxn id="43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2" name="Google Shape;442;p1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443" name="Google Shape;44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6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6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6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6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6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6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6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6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p16"/>
          <p:cNvCxnSpPr>
            <a:stCxn id="448" idx="3"/>
            <a:endCxn id="453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16"/>
          <p:cNvCxnSpPr>
            <a:stCxn id="453" idx="3"/>
            <a:endCxn id="449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16"/>
          <p:cNvCxnSpPr>
            <a:stCxn id="448" idx="4"/>
            <a:endCxn id="450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16"/>
          <p:cNvCxnSpPr>
            <a:endCxn id="451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16"/>
          <p:cNvCxnSpPr>
            <a:endCxn id="454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16"/>
          <p:cNvCxnSpPr>
            <a:stCxn id="448" idx="6"/>
            <a:endCxn id="452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16"/>
          <p:cNvCxnSpPr>
            <a:stCxn id="452" idx="5"/>
            <a:endCxn id="455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3" name="Google Shape;463;p1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464" name="Google Shape;46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7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7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7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7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7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7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7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7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" name="Google Shape;477;p17"/>
          <p:cNvCxnSpPr>
            <a:stCxn id="469" idx="3"/>
            <a:endCxn id="474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p17"/>
          <p:cNvCxnSpPr>
            <a:stCxn id="474" idx="3"/>
            <a:endCxn id="470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p17"/>
          <p:cNvCxnSpPr>
            <a:stCxn id="469" idx="4"/>
            <a:endCxn id="471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p17"/>
          <p:cNvCxnSpPr>
            <a:endCxn id="472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17"/>
          <p:cNvCxnSpPr>
            <a:endCxn id="475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17"/>
          <p:cNvCxnSpPr>
            <a:stCxn id="469" idx="6"/>
            <a:endCxn id="473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3" name="Google Shape;483;p17"/>
          <p:cNvCxnSpPr>
            <a:stCxn id="473" idx="5"/>
            <a:endCxn id="476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4" name="Google Shape;484;p1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485" name="Google Shape;48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8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8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8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8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8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8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8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8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8" name="Google Shape;498;p18"/>
          <p:cNvCxnSpPr>
            <a:stCxn id="490" idx="3"/>
            <a:endCxn id="495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p18"/>
          <p:cNvCxnSpPr>
            <a:stCxn id="495" idx="3"/>
            <a:endCxn id="491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18"/>
          <p:cNvCxnSpPr>
            <a:stCxn id="490" idx="4"/>
            <a:endCxn id="492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p18"/>
          <p:cNvCxnSpPr>
            <a:endCxn id="493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2" name="Google Shape;502;p18"/>
          <p:cNvCxnSpPr>
            <a:endCxn id="496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3" name="Google Shape;503;p18"/>
          <p:cNvCxnSpPr>
            <a:stCxn id="490" idx="6"/>
            <a:endCxn id="494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4" name="Google Shape;504;p18"/>
          <p:cNvCxnSpPr>
            <a:stCxn id="494" idx="5"/>
            <a:endCxn id="497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5" name="Google Shape;505;p1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506" name="Google Shape;50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9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9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9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9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9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9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9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9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Google Shape;519;p19"/>
          <p:cNvCxnSpPr>
            <a:stCxn id="511" idx="3"/>
            <a:endCxn id="516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19"/>
          <p:cNvCxnSpPr>
            <a:stCxn id="516" idx="3"/>
            <a:endCxn id="512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1" name="Google Shape;521;p19"/>
          <p:cNvCxnSpPr>
            <a:stCxn id="511" idx="4"/>
            <a:endCxn id="513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2" name="Google Shape;522;p19"/>
          <p:cNvCxnSpPr>
            <a:endCxn id="514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p19"/>
          <p:cNvCxnSpPr>
            <a:endCxn id="517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4" name="Google Shape;524;p19"/>
          <p:cNvCxnSpPr>
            <a:stCxn id="511" idx="6"/>
            <a:endCxn id="515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5" name="Google Shape;525;p19"/>
          <p:cNvCxnSpPr>
            <a:stCxn id="515" idx="5"/>
            <a:endCxn id="518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6" name="Google Shape;526;p1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527" name="Google Shape;52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"/>
          <p:cNvCxnSpPr>
            <a:stCxn id="154" idx="3"/>
            <a:endCxn id="159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"/>
          <p:cNvCxnSpPr>
            <a:stCxn id="159" idx="3"/>
            <a:endCxn id="155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2"/>
          <p:cNvCxnSpPr>
            <a:stCxn id="154" idx="4"/>
            <a:endCxn id="156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2"/>
          <p:cNvCxnSpPr>
            <a:endCxn id="157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2"/>
          <p:cNvCxnSpPr>
            <a:endCxn id="160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2"/>
          <p:cNvCxnSpPr>
            <a:stCxn id="154" idx="6"/>
            <a:endCxn id="158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2"/>
          <p:cNvCxnSpPr>
            <a:stCxn id="158" idx="5"/>
            <a:endCxn id="161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Graph Traversal: We want to visit all nodes</a:t>
            </a:r>
            <a:endParaRPr sz="3200"/>
          </a:p>
        </p:txBody>
      </p:sp>
      <p:sp>
        <p:nvSpPr>
          <p:cNvPr id="170" name="Google Shape;170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0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0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0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0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0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0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0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0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p20"/>
          <p:cNvCxnSpPr>
            <a:stCxn id="532" idx="3"/>
            <a:endCxn id="53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1" name="Google Shape;541;p20"/>
          <p:cNvCxnSpPr>
            <a:stCxn id="537" idx="3"/>
            <a:endCxn id="53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2" name="Google Shape;542;p20"/>
          <p:cNvCxnSpPr>
            <a:stCxn id="532" idx="4"/>
            <a:endCxn id="53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3" name="Google Shape;543;p20"/>
          <p:cNvCxnSpPr>
            <a:endCxn id="53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4" name="Google Shape;544;p20"/>
          <p:cNvCxnSpPr>
            <a:endCxn id="53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5" name="Google Shape;545;p20"/>
          <p:cNvCxnSpPr>
            <a:stCxn id="532" idx="6"/>
            <a:endCxn id="53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6" name="Google Shape;546;p20"/>
          <p:cNvCxnSpPr>
            <a:stCxn id="536" idx="5"/>
            <a:endCxn id="53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7" name="Google Shape;547;p2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548" name="Google Shape;54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1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1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1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1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1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1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1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1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1" name="Google Shape;561;p21"/>
          <p:cNvCxnSpPr>
            <a:stCxn id="553" idx="3"/>
            <a:endCxn id="558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2" name="Google Shape;562;p21"/>
          <p:cNvCxnSpPr>
            <a:stCxn id="558" idx="3"/>
            <a:endCxn id="554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3" name="Google Shape;563;p21"/>
          <p:cNvCxnSpPr>
            <a:stCxn id="553" idx="4"/>
            <a:endCxn id="555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4" name="Google Shape;564;p21"/>
          <p:cNvCxnSpPr>
            <a:endCxn id="556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5" name="Google Shape;565;p21"/>
          <p:cNvCxnSpPr>
            <a:endCxn id="559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6" name="Google Shape;566;p21"/>
          <p:cNvCxnSpPr>
            <a:stCxn id="553" idx="6"/>
            <a:endCxn id="557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7" name="Google Shape;567;p21"/>
          <p:cNvCxnSpPr>
            <a:stCxn id="557" idx="5"/>
            <a:endCxn id="560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8" name="Google Shape;568;p2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569" name="Google Shape;56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2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2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2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2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2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2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2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2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2" name="Google Shape;582;p22"/>
          <p:cNvCxnSpPr>
            <a:stCxn id="574" idx="3"/>
            <a:endCxn id="579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3" name="Google Shape;583;p22"/>
          <p:cNvCxnSpPr>
            <a:stCxn id="579" idx="3"/>
            <a:endCxn id="575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p22"/>
          <p:cNvCxnSpPr>
            <a:stCxn id="574" idx="4"/>
            <a:endCxn id="576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5" name="Google Shape;585;p22"/>
          <p:cNvCxnSpPr>
            <a:endCxn id="577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p22"/>
          <p:cNvCxnSpPr>
            <a:endCxn id="580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7" name="Google Shape;587;p22"/>
          <p:cNvCxnSpPr>
            <a:stCxn id="574" idx="6"/>
            <a:endCxn id="578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8" name="Google Shape;588;p22"/>
          <p:cNvCxnSpPr>
            <a:stCxn id="578" idx="5"/>
            <a:endCxn id="581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9" name="Google Shape;589;p2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590" name="Google Shape;59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3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3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3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3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3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3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3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3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3" name="Google Shape;603;p23"/>
          <p:cNvCxnSpPr>
            <a:stCxn id="595" idx="3"/>
            <a:endCxn id="600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4" name="Google Shape;604;p23"/>
          <p:cNvCxnSpPr>
            <a:stCxn id="600" idx="3"/>
            <a:endCxn id="596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5" name="Google Shape;605;p23"/>
          <p:cNvCxnSpPr>
            <a:stCxn id="595" idx="4"/>
            <a:endCxn id="597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6" name="Google Shape;606;p23"/>
          <p:cNvCxnSpPr>
            <a:endCxn id="598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7" name="Google Shape;607;p23"/>
          <p:cNvCxnSpPr>
            <a:endCxn id="601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8" name="Google Shape;608;p23"/>
          <p:cNvCxnSpPr>
            <a:stCxn id="595" idx="6"/>
            <a:endCxn id="599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9" name="Google Shape;609;p23"/>
          <p:cNvCxnSpPr>
            <a:stCxn id="599" idx="5"/>
            <a:endCxn id="602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0" name="Google Shape;610;p2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611" name="Google Shape;61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4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4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4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4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4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4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4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24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4" name="Google Shape;624;p24"/>
          <p:cNvCxnSpPr>
            <a:stCxn id="616" idx="3"/>
            <a:endCxn id="621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5" name="Google Shape;625;p24"/>
          <p:cNvCxnSpPr>
            <a:stCxn id="621" idx="3"/>
            <a:endCxn id="617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6" name="Google Shape;626;p24"/>
          <p:cNvCxnSpPr>
            <a:stCxn id="616" idx="4"/>
            <a:endCxn id="618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7" name="Google Shape;627;p24"/>
          <p:cNvCxnSpPr>
            <a:endCxn id="619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8" name="Google Shape;628;p24"/>
          <p:cNvCxnSpPr>
            <a:endCxn id="622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9" name="Google Shape;629;p24"/>
          <p:cNvCxnSpPr>
            <a:stCxn id="616" idx="6"/>
            <a:endCxn id="620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0" name="Google Shape;630;p24"/>
          <p:cNvCxnSpPr>
            <a:stCxn id="620" idx="5"/>
            <a:endCxn id="623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1" name="Google Shape;631;p2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632" name="Google Shape;63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C</a:t>
            </a:r>
            <a:r>
              <a:rPr lang="en"/>
              <a:t>olors</a:t>
            </a:r>
            <a:endParaRPr/>
          </a:p>
        </p:txBody>
      </p:sp>
      <p:sp>
        <p:nvSpPr>
          <p:cNvPr id="638" name="Google Shape;638;p25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500"/>
          </a:p>
          <a:p>
            <a:pPr indent="-2413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Times New Roman"/>
              <a:buChar char="■"/>
            </a:pP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vertices </a:t>
            </a:r>
            <a:r>
              <a:rPr lang="en" sz="2100"/>
              <a:t>- Unvisited</a:t>
            </a:r>
            <a:endParaRPr sz="2100"/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100"/>
          </a:p>
          <a:p>
            <a:pPr indent="-2413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Times New Roman"/>
              <a:buChar char="■"/>
            </a:pP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Grey vertices </a:t>
            </a:r>
            <a:r>
              <a:rPr lang="en" sz="2100"/>
              <a:t>- Visited </a:t>
            </a: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not fully explored</a:t>
            </a:r>
            <a:endParaRPr b="0" i="0" sz="2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100"/>
          </a:p>
          <a:p>
            <a:pPr indent="-24130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680"/>
              <a:buFont typeface="Times New Roman"/>
              <a:buChar char="■"/>
            </a:pP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 vertices </a:t>
            </a:r>
            <a:r>
              <a:rPr lang="en" sz="2100"/>
              <a:t>- Visited </a:t>
            </a:r>
            <a:r>
              <a:rPr b="0" i="0" lang="en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fully explored</a:t>
            </a:r>
            <a:endParaRPr sz="2500"/>
          </a:p>
        </p:txBody>
      </p:sp>
      <p:sp>
        <p:nvSpPr>
          <p:cNvPr id="639" name="Google Shape;639;p25"/>
          <p:cNvSpPr/>
          <p:nvPr/>
        </p:nvSpPr>
        <p:spPr>
          <a:xfrm>
            <a:off x="6701275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5"/>
          <p:cNvSpPr/>
          <p:nvPr/>
        </p:nvSpPr>
        <p:spPr>
          <a:xfrm>
            <a:off x="6701275" y="12648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5"/>
          <p:cNvSpPr/>
          <p:nvPr/>
        </p:nvSpPr>
        <p:spPr>
          <a:xfrm>
            <a:off x="6701275" y="2252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Properties of Vertex</a:t>
            </a:r>
            <a:endParaRPr/>
          </a:p>
        </p:txBody>
      </p:sp>
      <p:sp>
        <p:nvSpPr>
          <p:cNvPr id="648" name="Google Shape;648;p26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Vertex: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def __init__(self, key):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self.key = key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self.color = 'WHITE'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self.d = float('inf')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self.p = None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/>
          </a:p>
        </p:txBody>
      </p:sp>
      <p:sp>
        <p:nvSpPr>
          <p:cNvPr id="649" name="Google Shape;649;p26"/>
          <p:cNvSpPr/>
          <p:nvPr/>
        </p:nvSpPr>
        <p:spPr>
          <a:xfrm>
            <a:off x="5590250" y="20877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0" name="Google Shape;650;p26"/>
          <p:cNvCxnSpPr/>
          <p:nvPr/>
        </p:nvCxnSpPr>
        <p:spPr>
          <a:xfrm flipH="1" rot="10800000">
            <a:off x="4423400" y="2540975"/>
            <a:ext cx="761400" cy="1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1" name="Google Shape;651;p26"/>
          <p:cNvCxnSpPr/>
          <p:nvPr/>
        </p:nvCxnSpPr>
        <p:spPr>
          <a:xfrm>
            <a:off x="4948050" y="3014100"/>
            <a:ext cx="483600" cy="20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2" name="Google Shape;652;p26"/>
          <p:cNvCxnSpPr/>
          <p:nvPr/>
        </p:nvCxnSpPr>
        <p:spPr>
          <a:xfrm flipH="1" rot="10800000">
            <a:off x="4572000" y="3567775"/>
            <a:ext cx="761400" cy="1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3" name="Google Shape;653;p26"/>
          <p:cNvSpPr/>
          <p:nvPr/>
        </p:nvSpPr>
        <p:spPr>
          <a:xfrm>
            <a:off x="6377779" y="20877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6"/>
          <p:cNvSpPr/>
          <p:nvPr/>
        </p:nvSpPr>
        <p:spPr>
          <a:xfrm>
            <a:off x="7220373" y="20877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DHK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6"/>
          <p:cNvSpPr/>
          <p:nvPr/>
        </p:nvSpPr>
        <p:spPr>
          <a:xfrm>
            <a:off x="5670650" y="275160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6"/>
          <p:cNvSpPr/>
          <p:nvPr/>
        </p:nvSpPr>
        <p:spPr>
          <a:xfrm>
            <a:off x="6458179" y="2751600"/>
            <a:ext cx="587400" cy="545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6"/>
          <p:cNvSpPr/>
          <p:nvPr/>
        </p:nvSpPr>
        <p:spPr>
          <a:xfrm>
            <a:off x="7300773" y="2751600"/>
            <a:ext cx="587400" cy="545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6"/>
          <p:cNvSpPr/>
          <p:nvPr/>
        </p:nvSpPr>
        <p:spPr>
          <a:xfrm>
            <a:off x="5493875" y="34154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8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800" u="none" cap="none" strike="noStrike">
              <a:solidFill>
                <a:srgbClr val="0000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6"/>
          <p:cNvSpPr/>
          <p:nvPr/>
        </p:nvSpPr>
        <p:spPr>
          <a:xfrm>
            <a:off x="6458175" y="34154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8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6"/>
          <p:cNvSpPr/>
          <p:nvPr/>
        </p:nvSpPr>
        <p:spPr>
          <a:xfrm>
            <a:off x="7422475" y="3415450"/>
            <a:ext cx="587400" cy="54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8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800" u="none" cap="none" strike="noStrike">
              <a:solidFill>
                <a:srgbClr val="0000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1" name="Google Shape;661;p26"/>
          <p:cNvCxnSpPr>
            <a:endCxn id="659" idx="2"/>
          </p:cNvCxnSpPr>
          <p:nvPr/>
        </p:nvCxnSpPr>
        <p:spPr>
          <a:xfrm>
            <a:off x="6081375" y="3688300"/>
            <a:ext cx="37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2" name="Google Shape;662;p26"/>
          <p:cNvCxnSpPr/>
          <p:nvPr/>
        </p:nvCxnSpPr>
        <p:spPr>
          <a:xfrm>
            <a:off x="7045575" y="3688300"/>
            <a:ext cx="37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3" name="Google Shape;663;p26"/>
          <p:cNvSpPr txBox="1"/>
          <p:nvPr/>
        </p:nvSpPr>
        <p:spPr>
          <a:xfrm>
            <a:off x="4639425" y="4114800"/>
            <a:ext cx="32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Google Shape;664;p26"/>
          <p:cNvSpPr txBox="1"/>
          <p:nvPr/>
        </p:nvSpPr>
        <p:spPr>
          <a:xfrm>
            <a:off x="4402825" y="4186800"/>
            <a:ext cx="318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store the parent node here. For example, the parent of 2 is 1. So for the node of 2, we will store the node of 1 here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5" name="Google Shape;665;p26"/>
          <p:cNvCxnSpPr>
            <a:endCxn id="664" idx="1"/>
          </p:cNvCxnSpPr>
          <p:nvPr/>
        </p:nvCxnSpPr>
        <p:spPr>
          <a:xfrm>
            <a:off x="3641425" y="4196850"/>
            <a:ext cx="761400" cy="51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6" name="Google Shape;66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</a:t>
            </a:r>
            <a:endParaRPr/>
          </a:p>
        </p:txBody>
      </p:sp>
      <p:sp>
        <p:nvSpPr>
          <p:cNvPr id="672" name="Google Shape;672;p27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BFS(G, s)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initialize vertices;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Q = {s};		</a:t>
            </a:r>
            <a:r>
              <a:rPr b="1" i="1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Q is a queue (duh); initialize to s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(Q not empty) {    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 = RemoveTop(Q);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each v ∈ u-&gt;adj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(v-&gt;color == WHITE)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v-&gt;color = GREY;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v-&gt;d = u-&gt;d + 1;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v-&gt;p = u;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Enqueue(Q, v);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u-&gt;color = BLACK;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/>
          </a:p>
        </p:txBody>
      </p:sp>
      <p:sp>
        <p:nvSpPr>
          <p:cNvPr id="673" name="Google Shape;673;p27"/>
          <p:cNvSpPr txBox="1"/>
          <p:nvPr/>
        </p:nvSpPr>
        <p:spPr>
          <a:xfrm>
            <a:off x="5076825" y="3610056"/>
            <a:ext cx="32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v-&gt;p </a:t>
            </a:r>
            <a:r>
              <a:rPr b="1" i="1" lang="en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27"/>
          <p:cNvSpPr txBox="1"/>
          <p:nvPr/>
        </p:nvSpPr>
        <p:spPr>
          <a:xfrm>
            <a:off x="5076825" y="3240746"/>
            <a:ext cx="32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v-&gt;d </a:t>
            </a:r>
            <a:r>
              <a:rPr b="1" i="1" lang="en" sz="18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681" name="Google Shape;681;p28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28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8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8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8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8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8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8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8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8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28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28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8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8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8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8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7" name="Google Shape;697;p28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8" name="Google Shape;698;p28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9" name="Google Shape;699;p28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0" name="Google Shape;700;p28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1" name="Google Shape;701;p28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2" name="Google Shape;702;p28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3" name="Google Shape;703;p28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4" name="Google Shape;704;p28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5" name="Google Shape;705;p28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6" name="Google Shape;70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712" name="Google Shape;712;p29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9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9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29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29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29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29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9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9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29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9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9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29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9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29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9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8" name="Google Shape;728;p29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9" name="Google Shape;729;p29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0" name="Google Shape;730;p29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1" name="Google Shape;731;p29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2" name="Google Shape;732;p29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3" name="Google Shape;733;p29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4" name="Google Shape;734;p29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5" name="Google Shape;735;p29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6" name="Google Shape;736;p29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7" name="Google Shape;737;p29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9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3"/>
          <p:cNvCxnSpPr>
            <a:stCxn id="175" idx="3"/>
            <a:endCxn id="180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3"/>
          <p:cNvCxnSpPr>
            <a:stCxn id="180" idx="3"/>
            <a:endCxn id="176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3"/>
          <p:cNvCxnSpPr>
            <a:stCxn id="175" idx="4"/>
            <a:endCxn id="177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3"/>
          <p:cNvCxnSpPr>
            <a:endCxn id="178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3"/>
          <p:cNvCxnSpPr>
            <a:endCxn id="181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3"/>
          <p:cNvCxnSpPr>
            <a:stCxn id="175" idx="6"/>
            <a:endCxn id="179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3"/>
          <p:cNvCxnSpPr>
            <a:stCxn id="179" idx="5"/>
            <a:endCxn id="182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Breadth First Search</a:t>
            </a:r>
            <a:endParaRPr sz="3200"/>
          </a:p>
        </p:txBody>
      </p:sp>
      <p:sp>
        <p:nvSpPr>
          <p:cNvPr id="191" name="Google Shape;19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745" name="Google Shape;745;p30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0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0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0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0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30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30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30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30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0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0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0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0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0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0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0" name="Google Shape;760;p30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1" name="Google Shape;761;p30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2" name="Google Shape;762;p30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3" name="Google Shape;763;p30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4" name="Google Shape;764;p30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5" name="Google Shape;765;p30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6" name="Google Shape;766;p30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7" name="Google Shape;767;p30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8" name="Google Shape;768;p30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0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0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1" name="Google Shape;771;p30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2" name="Google Shape;77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778" name="Google Shape;778;p31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1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1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40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1" name="Google Shape;781;p31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1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1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1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1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1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1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1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1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1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1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1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1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4" name="Google Shape;794;p31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5" name="Google Shape;795;p31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6" name="Google Shape;796;p31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7" name="Google Shape;797;p31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8" name="Google Shape;798;p31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9" name="Google Shape;799;p31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0" name="Google Shape;800;p31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1" name="Google Shape;801;p31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2" name="Google Shape;802;p31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3" name="Google Shape;803;p31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31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31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812" name="Google Shape;812;p32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32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32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32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32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32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32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32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32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2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32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32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32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32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2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2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8" name="Google Shape;828;p32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9" name="Google Shape;829;p32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0" name="Google Shape;830;p32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1" name="Google Shape;831;p32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2" name="Google Shape;832;p32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3" name="Google Shape;833;p32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4" name="Google Shape;834;p32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5" name="Google Shape;835;p32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36" name="Google Shape;836;p32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7" name="Google Shape;837;p32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32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2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846" name="Google Shape;846;p33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33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3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33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3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3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33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33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3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33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3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3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3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3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3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3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2" name="Google Shape;862;p33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3" name="Google Shape;863;p33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4" name="Google Shape;864;p33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5" name="Google Shape;865;p33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6" name="Google Shape;866;p33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7" name="Google Shape;867;p33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8" name="Google Shape;868;p33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69" name="Google Shape;869;p33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0" name="Google Shape;870;p33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1" name="Google Shape;871;p33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3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33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33"/>
          <p:cNvSpPr txBox="1"/>
          <p:nvPr/>
        </p:nvSpPr>
        <p:spPr>
          <a:xfrm>
            <a:off x="38862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881" name="Google Shape;881;p34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34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4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34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34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34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4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34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34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34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34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34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34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34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34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34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7" name="Google Shape;897;p34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8" name="Google Shape;898;p34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9" name="Google Shape;899;p34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0" name="Google Shape;900;p34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1" name="Google Shape;901;p34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2" name="Google Shape;902;p34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3" name="Google Shape;903;p34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4" name="Google Shape;904;p34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5" name="Google Shape;905;p34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6" name="Google Shape;906;p34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34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34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34"/>
          <p:cNvSpPr txBox="1"/>
          <p:nvPr/>
        </p:nvSpPr>
        <p:spPr>
          <a:xfrm>
            <a:off x="38862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916" name="Google Shape;916;p35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35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5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35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35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35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35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35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35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5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5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5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5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5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5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5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2" name="Google Shape;932;p35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3" name="Google Shape;933;p35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4" name="Google Shape;934;p35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5" name="Google Shape;935;p35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6" name="Google Shape;936;p35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7" name="Google Shape;937;p35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8" name="Google Shape;938;p35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9" name="Google Shape;939;p35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0" name="Google Shape;940;p35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1" name="Google Shape;941;p35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5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5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35"/>
          <p:cNvSpPr txBox="1"/>
          <p:nvPr/>
        </p:nvSpPr>
        <p:spPr>
          <a:xfrm>
            <a:off x="38862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36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36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36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36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36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36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36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36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36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36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36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36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36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36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36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7" name="Google Shape;967;p36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8" name="Google Shape;968;p36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9" name="Google Shape;969;p36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0" name="Google Shape;970;p36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1" name="Google Shape;971;p36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2" name="Google Shape;972;p36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3" name="Google Shape;973;p36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4" name="Google Shape;974;p36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5" name="Google Shape;975;p36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6" name="Google Shape;976;p36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36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36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36"/>
          <p:cNvSpPr txBox="1"/>
          <p:nvPr/>
        </p:nvSpPr>
        <p:spPr>
          <a:xfrm>
            <a:off x="38862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986" name="Google Shape;986;p37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37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37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37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37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37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37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37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37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37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37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37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37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37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37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37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2" name="Google Shape;1002;p37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3" name="Google Shape;1003;p37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4" name="Google Shape;1004;p37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5" name="Google Shape;1005;p37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6" name="Google Shape;1006;p37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7" name="Google Shape;1007;p37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8" name="Google Shape;1008;p37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9" name="Google Shape;1009;p37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0" name="Google Shape;1010;p37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1" name="Google Shape;1011;p37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37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37"/>
          <p:cNvSpPr txBox="1"/>
          <p:nvPr/>
        </p:nvSpPr>
        <p:spPr>
          <a:xfrm>
            <a:off x="32004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1020" name="Google Shape;1020;p38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38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38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38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38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38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38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38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38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38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38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38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38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38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38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38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6" name="Google Shape;1036;p38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7" name="Google Shape;1037;p38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8" name="Google Shape;1038;p38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9" name="Google Shape;1039;p38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0" name="Google Shape;1040;p38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1" name="Google Shape;1041;p38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2" name="Google Shape;1042;p38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3" name="Google Shape;1043;p38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4" name="Google Shape;1044;p38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5" name="Google Shape;1045;p38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38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Example</a:t>
            </a:r>
            <a:endParaRPr/>
          </a:p>
        </p:txBody>
      </p:sp>
      <p:sp>
        <p:nvSpPr>
          <p:cNvPr id="1053" name="Google Shape;1053;p39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39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39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39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39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39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39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39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39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39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39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39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39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39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39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39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9" name="Google Shape;1069;p39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0" name="Google Shape;1070;p39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1" name="Google Shape;1071;p39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2" name="Google Shape;1072;p39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3" name="Google Shape;1073;p39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4" name="Google Shape;1074;p39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5" name="Google Shape;1075;p39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6" name="Google Shape;1076;p39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7" name="Google Shape;1077;p39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8" name="Google Shape;1078;p39"/>
          <p:cNvSpPr txBox="1"/>
          <p:nvPr/>
        </p:nvSpPr>
        <p:spPr>
          <a:xfrm>
            <a:off x="18288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1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39"/>
          <p:cNvSpPr txBox="1"/>
          <p:nvPr/>
        </p:nvSpPr>
        <p:spPr>
          <a:xfrm>
            <a:off x="2514600" y="417195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4"/>
          <p:cNvCxnSpPr>
            <a:stCxn id="196" idx="3"/>
            <a:endCxn id="201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4"/>
          <p:cNvCxnSpPr>
            <a:stCxn id="201" idx="3"/>
            <a:endCxn id="197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4"/>
          <p:cNvCxnSpPr>
            <a:stCxn id="196" idx="4"/>
            <a:endCxn id="198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4"/>
          <p:cNvCxnSpPr>
            <a:endCxn id="199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4"/>
          <p:cNvCxnSpPr>
            <a:endCxn id="202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4"/>
          <p:cNvCxnSpPr>
            <a:stCxn id="196" idx="6"/>
            <a:endCxn id="200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4"/>
          <p:cNvCxnSpPr>
            <a:stCxn id="200" idx="5"/>
            <a:endCxn id="203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Breadth First Search</a:t>
            </a:r>
            <a:endParaRPr sz="3200"/>
          </a:p>
        </p:txBody>
      </p:sp>
      <p:sp>
        <p:nvSpPr>
          <p:cNvPr id="212" name="Google Shape;21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BFS: The Code Again</a:t>
            </a:r>
            <a:endParaRPr/>
          </a:p>
        </p:txBody>
      </p:sp>
      <p:sp>
        <p:nvSpPr>
          <p:cNvPr id="1086" name="Google Shape;1086;p40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BFS(G, s)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initialize vertices;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Q = {s};		</a:t>
            </a:r>
            <a:endParaRPr b="1" i="1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(Q not empty) {    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 = RemoveTop(Q);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each v ∈ u-&gt;adj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(v-&gt;color == WHITE)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v-&gt;color = GREY;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v-&gt;d = u-&gt;d + 1;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v-&gt;p = u;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Enqueue(Q, v);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u-&gt;color = BLACK;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/>
          </a:p>
        </p:txBody>
      </p:sp>
      <p:sp>
        <p:nvSpPr>
          <p:cNvPr id="1087" name="Google Shape;1087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BFS: The Code Again</a:t>
            </a:r>
            <a:endParaRPr/>
          </a:p>
        </p:txBody>
      </p:sp>
      <p:sp>
        <p:nvSpPr>
          <p:cNvPr id="1093" name="Google Shape;1093;p41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BFS(G, s)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initialize vertices;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Q = {s};		</a:t>
            </a:r>
            <a:endParaRPr b="1" i="1" sz="1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(Q not empty) {    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 = RemoveTop(Q);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each v ∈ u-&gt;adj {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if (v-&gt;color == WHITE)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v-&gt;color = GREY;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v-&gt;d = u-&gt;d + 1;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v-&gt;p = u;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Enqueue(Q, v);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u-&gt;color = BLACK;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/>
          </a:p>
        </p:txBody>
      </p:sp>
      <p:sp>
        <p:nvSpPr>
          <p:cNvPr id="1094" name="Google Shape;1094;p41"/>
          <p:cNvSpPr txBox="1"/>
          <p:nvPr/>
        </p:nvSpPr>
        <p:spPr>
          <a:xfrm>
            <a:off x="4572000" y="3455250"/>
            <a:ext cx="4102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the running time?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5" name="Google Shape;1095;p41"/>
          <p:cNvGrpSpPr/>
          <p:nvPr/>
        </p:nvGrpSpPr>
        <p:grpSpPr>
          <a:xfrm>
            <a:off x="4095750" y="1314450"/>
            <a:ext cx="3822700" cy="357188"/>
            <a:chOff x="2580" y="1104"/>
            <a:chExt cx="2408" cy="300"/>
          </a:xfrm>
        </p:grpSpPr>
        <p:sp>
          <p:nvSpPr>
            <p:cNvPr id="1096" name="Google Shape;1096;p41"/>
            <p:cNvSpPr txBox="1"/>
            <p:nvPr/>
          </p:nvSpPr>
          <p:spPr>
            <a:xfrm>
              <a:off x="2888" y="1104"/>
              <a:ext cx="21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imes New Roman"/>
                <a:buNone/>
              </a:pPr>
              <a:r>
                <a:rPr b="1" i="1" lang="en" sz="20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Touch every vertex: O(V)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7" name="Google Shape;1097;p41"/>
            <p:cNvCxnSpPr/>
            <p:nvPr/>
          </p:nvCxnSpPr>
          <p:spPr>
            <a:xfrm rot="10800000">
              <a:off x="2580" y="1248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098" name="Google Shape;1098;p41"/>
          <p:cNvGrpSpPr/>
          <p:nvPr/>
        </p:nvGrpSpPr>
        <p:grpSpPr>
          <a:xfrm>
            <a:off x="3848100" y="2109788"/>
            <a:ext cx="4762500" cy="714375"/>
            <a:chOff x="2424" y="1772"/>
            <a:chExt cx="3000" cy="600"/>
          </a:xfrm>
        </p:grpSpPr>
        <p:sp>
          <p:nvSpPr>
            <p:cNvPr id="1099" name="Google Shape;1099;p41"/>
            <p:cNvSpPr txBox="1"/>
            <p:nvPr/>
          </p:nvSpPr>
          <p:spPr>
            <a:xfrm>
              <a:off x="3024" y="1772"/>
              <a:ext cx="24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imes New Roman"/>
                <a:buNone/>
              </a:pPr>
              <a:r>
                <a:rPr b="1" i="1" lang="en" sz="19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 = every vertex, but only once</a:t>
              </a:r>
              <a:br>
                <a:rPr b="1" i="1" lang="en" sz="19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1" i="1" lang="en" sz="19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             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0" name="Google Shape;1100;p41"/>
            <p:cNvCxnSpPr/>
            <p:nvPr/>
          </p:nvCxnSpPr>
          <p:spPr>
            <a:xfrm rot="10800000">
              <a:off x="2424" y="1920"/>
              <a:ext cx="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101" name="Google Shape;1101;p41"/>
          <p:cNvSpPr txBox="1"/>
          <p:nvPr/>
        </p:nvSpPr>
        <p:spPr>
          <a:xfrm>
            <a:off x="4508500" y="4286250"/>
            <a:ext cx="387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running time: O(V+E)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41"/>
          <p:cNvSpPr txBox="1"/>
          <p:nvPr/>
        </p:nvSpPr>
        <p:spPr>
          <a:xfrm>
            <a:off x="72000" y="2810387"/>
            <a:ext cx="2181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v = every vertex that appears in some other vert’s adjacency list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3" name="Google Shape;1103;p41"/>
          <p:cNvCxnSpPr/>
          <p:nvPr/>
        </p:nvCxnSpPr>
        <p:spPr>
          <a:xfrm flipH="1" rot="10800000">
            <a:off x="905250" y="2664350"/>
            <a:ext cx="411600" cy="21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4" name="Google Shape;1104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110" name="Google Shape;1110;p42"/>
          <p:cNvSpPr txBox="1"/>
          <p:nvPr/>
        </p:nvSpPr>
        <p:spPr>
          <a:xfrm>
            <a:off x="473200" y="1285875"/>
            <a:ext cx="7159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b="0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storing the parent of all nodes, right?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●"/>
            </a:pPr>
            <a:r>
              <a:rPr b="0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finding shortest path between u and v, just start from v and backtrack using the parent of each node until you reach u!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1" name="Google Shape;111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117" name="Google Shape;1117;p43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43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43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43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43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43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43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43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43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43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43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43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3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43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43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43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3" name="Google Shape;1133;p43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4" name="Google Shape;1134;p43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5" name="Google Shape;1135;p43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6" name="Google Shape;1136;p43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7" name="Google Shape;1137;p43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8" name="Google Shape;1138;p43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9" name="Google Shape;1139;p43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0" name="Google Shape;1140;p43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1" name="Google Shape;1141;p43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2" name="Google Shape;1142;p43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Find shortest path between (s,y)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3" name="Google Shape;114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149" name="Google Shape;1149;p44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44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44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44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44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44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44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44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44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44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44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44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44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44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44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44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5" name="Google Shape;1165;p44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6" name="Google Shape;1166;p44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7" name="Google Shape;1167;p44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152400">
            <a:solidFill>
              <a:srgbClr val="1155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8" name="Google Shape;1168;p44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152400">
            <a:solidFill>
              <a:srgbClr val="1155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9" name="Google Shape;1169;p44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0" name="Google Shape;1170;p44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1" name="Google Shape;1171;p44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152400">
            <a:solidFill>
              <a:srgbClr val="1155C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2" name="Google Shape;1172;p44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3" name="Google Shape;1173;p44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152400">
            <a:solidFill>
              <a:srgbClr val="1155C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4" name="Google Shape;1174;p44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Find shortest path between (s,y)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5" name="Google Shape;1175;p44"/>
          <p:cNvSpPr txBox="1"/>
          <p:nvPr/>
        </p:nvSpPr>
        <p:spPr>
          <a:xfrm>
            <a:off x="6089900" y="1057275"/>
            <a:ext cx="19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possible path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6" name="Google Shape;1176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182" name="Google Shape;1182;p45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45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45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45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45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45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45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45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45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45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45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45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45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45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45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45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8" name="Google Shape;1198;p45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9" name="Google Shape;1199;p45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0" name="Google Shape;1200;p45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1" name="Google Shape;1201;p45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2" name="Google Shape;1202;p45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3" name="Google Shape;1203;p45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4" name="Google Shape;1204;p45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5" name="Google Shape;1205;p45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6" name="Google Shape;1206;p45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7" name="Google Shape;1207;p45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Find shortest path between (s,y)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8" name="Google Shape;1208;p45"/>
          <p:cNvSpPr txBox="1"/>
          <p:nvPr/>
        </p:nvSpPr>
        <p:spPr>
          <a:xfrm>
            <a:off x="6089900" y="1057275"/>
            <a:ext cx="19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possible path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9" name="Google Shape;120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215" name="Google Shape;1215;p46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46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46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46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46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46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46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46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46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46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46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46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46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46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46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46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1" name="Google Shape;1231;p46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2" name="Google Shape;1232;p46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3" name="Google Shape;1233;p46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4" name="Google Shape;1234;p46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5" name="Google Shape;1235;p46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6" name="Google Shape;1236;p46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7" name="Google Shape;1237;p46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8" name="Google Shape;1238;p46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9" name="Google Shape;1239;p46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0" name="Google Shape;1240;p46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Find shortest path between (s,y)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1" name="Google Shape;1241;p46"/>
          <p:cNvSpPr txBox="1"/>
          <p:nvPr/>
        </p:nvSpPr>
        <p:spPr>
          <a:xfrm>
            <a:off x="6089900" y="1057275"/>
            <a:ext cx="19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possible path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2" name="Google Shape;1242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4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248" name="Google Shape;1248;p47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47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47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47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47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47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47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47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47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47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47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47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47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47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47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47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4" name="Google Shape;1264;p47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5" name="Google Shape;1265;p47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6" name="Google Shape;1266;p47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7" name="Google Shape;1267;p47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8" name="Google Shape;1268;p47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9" name="Google Shape;1269;p47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0" name="Google Shape;1270;p47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1" name="Google Shape;1271;p47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2" name="Google Shape;1272;p47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3" name="Google Shape;1273;p47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from y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4" name="Google Shape;1274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280" name="Google Shape;1280;p48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48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48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48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48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48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48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48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48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48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48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48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48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48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48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48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6" name="Google Shape;1296;p48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7" name="Google Shape;1297;p48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8" name="Google Shape;1298;p48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9" name="Google Shape;1299;p48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0" name="Google Shape;1300;p48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1" name="Google Shape;1301;p48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2" name="Google Shape;1302;p48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3" name="Google Shape;1303;p48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4" name="Google Shape;1304;p48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5" name="Google Shape;1305;p48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of y -&gt; x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6" name="Google Shape;1306;p48"/>
          <p:cNvSpPr/>
          <p:nvPr/>
        </p:nvSpPr>
        <p:spPr>
          <a:xfrm>
            <a:off x="6069325" y="3549025"/>
            <a:ext cx="1460750" cy="577550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4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313" name="Google Shape;1313;p49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49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49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49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49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49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49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49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49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49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49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49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49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49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49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49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9" name="Google Shape;1329;p49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0" name="Google Shape;1330;p49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1" name="Google Shape;1331;p49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2" name="Google Shape;1332;p49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3" name="Google Shape;1333;p49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4" name="Google Shape;1334;p49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5" name="Google Shape;1335;p49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6" name="Google Shape;1336;p49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7" name="Google Shape;1337;p49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8" name="Google Shape;1338;p49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of x -&gt; w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9" name="Google Shape;1339;p49"/>
          <p:cNvSpPr/>
          <p:nvPr/>
        </p:nvSpPr>
        <p:spPr>
          <a:xfrm>
            <a:off x="6069325" y="3549025"/>
            <a:ext cx="1460750" cy="577550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49"/>
          <p:cNvSpPr/>
          <p:nvPr/>
        </p:nvSpPr>
        <p:spPr>
          <a:xfrm>
            <a:off x="3913050" y="3549025"/>
            <a:ext cx="1460750" cy="577550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5"/>
          <p:cNvCxnSpPr>
            <a:stCxn id="217" idx="3"/>
            <a:endCxn id="22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5"/>
          <p:cNvCxnSpPr>
            <a:stCxn id="222" idx="3"/>
            <a:endCxn id="21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5"/>
          <p:cNvCxnSpPr>
            <a:stCxn id="217" idx="4"/>
            <a:endCxn id="21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5"/>
          <p:cNvCxnSpPr>
            <a:endCxn id="22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5"/>
          <p:cNvCxnSpPr>
            <a:endCxn id="22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5"/>
          <p:cNvCxnSpPr>
            <a:stCxn id="217" idx="6"/>
            <a:endCxn id="22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5"/>
          <p:cNvCxnSpPr>
            <a:stCxn id="221" idx="5"/>
            <a:endCxn id="22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Breadth First Search</a:t>
            </a:r>
            <a:endParaRPr sz="3200"/>
          </a:p>
        </p:txBody>
      </p:sp>
      <p:sp>
        <p:nvSpPr>
          <p:cNvPr id="233" name="Google Shape;23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5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/>
              <a:t>Finding Shortest Path Using BFS</a:t>
            </a:r>
            <a:endParaRPr/>
          </a:p>
        </p:txBody>
      </p:sp>
      <p:sp>
        <p:nvSpPr>
          <p:cNvPr id="1347" name="Google Shape;1347;p50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50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50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50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50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50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50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50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50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50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50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50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50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50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50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50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3" name="Google Shape;1363;p50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4" name="Google Shape;1364;p50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5" name="Google Shape;1365;p50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6" name="Google Shape;1366;p50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7" name="Google Shape;1367;p50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8" name="Google Shape;1368;p50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9" name="Google Shape;1369;p50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0" name="Google Shape;1370;p50"/>
          <p:cNvSpPr txBox="1"/>
          <p:nvPr/>
        </p:nvSpPr>
        <p:spPr>
          <a:xfrm>
            <a:off x="411475" y="3878200"/>
            <a:ext cx="68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 of w -&gt; s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1" name="Google Shape;1371;p50"/>
          <p:cNvSpPr/>
          <p:nvPr/>
        </p:nvSpPr>
        <p:spPr>
          <a:xfrm>
            <a:off x="6069325" y="3549025"/>
            <a:ext cx="1460750" cy="577550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50"/>
          <p:cNvSpPr/>
          <p:nvPr/>
        </p:nvSpPr>
        <p:spPr>
          <a:xfrm>
            <a:off x="3913050" y="3549025"/>
            <a:ext cx="1460750" cy="577550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50"/>
          <p:cNvSpPr/>
          <p:nvPr/>
        </p:nvSpPr>
        <p:spPr>
          <a:xfrm rot="5213542">
            <a:off x="2400552" y="2403078"/>
            <a:ext cx="1131700" cy="507257"/>
          </a:xfrm>
          <a:custGeom>
            <a:rect b="b" l="l" r="r" t="t"/>
            <a:pathLst>
              <a:path extrusionOk="0" h="23102" w="58430">
                <a:moveTo>
                  <a:pt x="58430" y="0"/>
                </a:moveTo>
                <a:cubicBezTo>
                  <a:pt x="53492" y="3840"/>
                  <a:pt x="38542" y="22562"/>
                  <a:pt x="28804" y="23042"/>
                </a:cubicBezTo>
                <a:cubicBezTo>
                  <a:pt x="19066" y="23522"/>
                  <a:pt x="4801" y="6240"/>
                  <a:pt x="0" y="2880"/>
                </a:cubicBezTo>
              </a:path>
            </a:pathLst>
          </a:custGeom>
          <a:noFill/>
          <a:ln cap="flat" cmpd="sng" w="38100">
            <a:solidFill>
              <a:srgbClr val="00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4" name="Google Shape;1374;p50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5" name="Google Shape;1375;p50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76200">
            <a:solidFill>
              <a:srgbClr val="4A86E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6" name="Google Shape;1376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1" name="Google Shape;1381;p51"/>
          <p:cNvPicPr preferRelativeResize="0"/>
          <p:nvPr/>
        </p:nvPicPr>
        <p:blipFill rotWithShape="1">
          <a:blip r:embed="rId3">
            <a:alphaModFix/>
          </a:blip>
          <a:srcRect b="3227" l="68902" r="0" t="47233"/>
          <a:stretch/>
        </p:blipFill>
        <p:spPr>
          <a:xfrm>
            <a:off x="1429900" y="1105882"/>
            <a:ext cx="3367774" cy="37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2" name="Google Shape;1382;p5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Bipartite Graphs</a:t>
            </a:r>
            <a:endParaRPr/>
          </a:p>
        </p:txBody>
      </p:sp>
      <p:sp>
        <p:nvSpPr>
          <p:cNvPr id="1383" name="Google Shape;1383;p51"/>
          <p:cNvSpPr txBox="1"/>
          <p:nvPr/>
        </p:nvSpPr>
        <p:spPr>
          <a:xfrm>
            <a:off x="5380125" y="1645925"/>
            <a:ext cx="299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adjacent vertices have the same color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4" name="Google Shape;1384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9" name="Google Shape;1389;p52"/>
          <p:cNvPicPr preferRelativeResize="0"/>
          <p:nvPr/>
        </p:nvPicPr>
        <p:blipFill rotWithShape="1">
          <a:blip r:embed="rId3">
            <a:alphaModFix/>
          </a:blip>
          <a:srcRect b="3227" l="68902" r="0" t="47233"/>
          <a:stretch/>
        </p:blipFill>
        <p:spPr>
          <a:xfrm>
            <a:off x="1429900" y="1105882"/>
            <a:ext cx="3367774" cy="37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5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Bipartite Graphs</a:t>
            </a:r>
            <a:endParaRPr/>
          </a:p>
        </p:txBody>
      </p:sp>
      <p:sp>
        <p:nvSpPr>
          <p:cNvPr id="1391" name="Google Shape;1391;p52"/>
          <p:cNvSpPr txBox="1"/>
          <p:nvPr/>
        </p:nvSpPr>
        <p:spPr>
          <a:xfrm>
            <a:off x="5380125" y="1645925"/>
            <a:ext cx="299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adjacent vertices have the same color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2" name="Google Shape;1392;p52"/>
          <p:cNvSpPr/>
          <p:nvPr/>
        </p:nvSpPr>
        <p:spPr>
          <a:xfrm>
            <a:off x="5441825" y="2931800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52"/>
          <p:cNvSpPr/>
          <p:nvPr/>
        </p:nvSpPr>
        <p:spPr>
          <a:xfrm>
            <a:off x="7610475" y="2931800"/>
            <a:ext cx="493800" cy="483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4" name="Google Shape;1394;p52"/>
          <p:cNvCxnSpPr>
            <a:endCxn id="1393" idx="2"/>
          </p:cNvCxnSpPr>
          <p:nvPr/>
        </p:nvCxnSpPr>
        <p:spPr>
          <a:xfrm>
            <a:off x="5935575" y="3173600"/>
            <a:ext cx="167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5" name="Google Shape;1395;p52"/>
          <p:cNvSpPr/>
          <p:nvPr/>
        </p:nvSpPr>
        <p:spPr>
          <a:xfrm>
            <a:off x="5441800" y="4143775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52"/>
          <p:cNvSpPr/>
          <p:nvPr/>
        </p:nvSpPr>
        <p:spPr>
          <a:xfrm>
            <a:off x="7610450" y="4143775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7" name="Google Shape;1397;p52"/>
          <p:cNvCxnSpPr>
            <a:endCxn id="1396" idx="2"/>
          </p:cNvCxnSpPr>
          <p:nvPr/>
        </p:nvCxnSpPr>
        <p:spPr>
          <a:xfrm>
            <a:off x="5935550" y="4385575"/>
            <a:ext cx="167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8" name="Google Shape;1398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3" name="Google Shape;1403;p53"/>
          <p:cNvPicPr preferRelativeResize="0"/>
          <p:nvPr/>
        </p:nvPicPr>
        <p:blipFill rotWithShape="1">
          <a:blip r:embed="rId3">
            <a:alphaModFix/>
          </a:blip>
          <a:srcRect b="3227" l="68902" r="0" t="47233"/>
          <a:stretch/>
        </p:blipFill>
        <p:spPr>
          <a:xfrm>
            <a:off x="1429900" y="1105882"/>
            <a:ext cx="3367774" cy="37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4" name="Google Shape;1404;p5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Bipartite Graphs</a:t>
            </a:r>
            <a:endParaRPr/>
          </a:p>
        </p:txBody>
      </p:sp>
      <p:sp>
        <p:nvSpPr>
          <p:cNvPr id="1405" name="Google Shape;1405;p53"/>
          <p:cNvSpPr txBox="1"/>
          <p:nvPr/>
        </p:nvSpPr>
        <p:spPr>
          <a:xfrm>
            <a:off x="5380125" y="1645925"/>
            <a:ext cx="299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adjacent vertices have the same color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6" name="Google Shape;1406;p53"/>
          <p:cNvSpPr/>
          <p:nvPr/>
        </p:nvSpPr>
        <p:spPr>
          <a:xfrm>
            <a:off x="5441825" y="2931800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53"/>
          <p:cNvSpPr/>
          <p:nvPr/>
        </p:nvSpPr>
        <p:spPr>
          <a:xfrm>
            <a:off x="7610475" y="2931800"/>
            <a:ext cx="493800" cy="483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8" name="Google Shape;1408;p53"/>
          <p:cNvCxnSpPr>
            <a:endCxn id="1407" idx="2"/>
          </p:cNvCxnSpPr>
          <p:nvPr/>
        </p:nvCxnSpPr>
        <p:spPr>
          <a:xfrm>
            <a:off x="5935575" y="3173600"/>
            <a:ext cx="167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9" name="Google Shape;1409;p53"/>
          <p:cNvSpPr/>
          <p:nvPr/>
        </p:nvSpPr>
        <p:spPr>
          <a:xfrm>
            <a:off x="5441800" y="4143775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53"/>
          <p:cNvSpPr/>
          <p:nvPr/>
        </p:nvSpPr>
        <p:spPr>
          <a:xfrm>
            <a:off x="7610450" y="4143775"/>
            <a:ext cx="493800" cy="483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1" name="Google Shape;1411;p53"/>
          <p:cNvCxnSpPr>
            <a:endCxn id="1410" idx="2"/>
          </p:cNvCxnSpPr>
          <p:nvPr/>
        </p:nvCxnSpPr>
        <p:spPr>
          <a:xfrm>
            <a:off x="5935550" y="4385575"/>
            <a:ext cx="167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2" name="Google Shape;1412;p53"/>
          <p:cNvSpPr txBox="1"/>
          <p:nvPr/>
        </p:nvSpPr>
        <p:spPr>
          <a:xfrm>
            <a:off x="8353050" y="3003800"/>
            <a:ext cx="5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Ok</a:t>
            </a:r>
            <a:endParaRPr b="1" i="0" sz="14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3" name="Google Shape;1413;p53"/>
          <p:cNvSpPr txBox="1"/>
          <p:nvPr/>
        </p:nvSpPr>
        <p:spPr>
          <a:xfrm>
            <a:off x="8289425" y="4185475"/>
            <a:ext cx="7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Ok</a:t>
            </a:r>
            <a:endParaRPr b="1" i="0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4" name="Google Shape;1414;p53"/>
          <p:cNvSpPr/>
          <p:nvPr/>
        </p:nvSpPr>
        <p:spPr>
          <a:xfrm>
            <a:off x="6449950" y="4083950"/>
            <a:ext cx="631800" cy="606900"/>
          </a:xfrm>
          <a:prstGeom prst="mathMultiply">
            <a:avLst>
              <a:gd fmla="val 23520" name="adj1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0" name="Google Shape;142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625" y="1150225"/>
            <a:ext cx="738187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Google Shape;1421;p54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Bipartite Graphs</a:t>
            </a:r>
            <a:endParaRPr/>
          </a:p>
        </p:txBody>
      </p:sp>
      <p:sp>
        <p:nvSpPr>
          <p:cNvPr id="1422" name="Google Shape;14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5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1428" name="Google Shape;1428;p55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55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55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55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55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55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55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55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55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55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55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55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55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55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55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55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4" name="Google Shape;1444;p55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5" name="Google Shape;1445;p55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6" name="Google Shape;1446;p55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7" name="Google Shape;1447;p55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8" name="Google Shape;1448;p55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9" name="Google Shape;1449;p55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0" name="Google Shape;1450;p55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1" name="Google Shape;1451;p55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2" name="Google Shape;1452;p55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3" name="Google Shape;1453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56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1459" name="Google Shape;1459;p56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56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56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56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56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56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56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56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56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56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56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56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56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56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56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56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5" name="Google Shape;1475;p56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6" name="Google Shape;1476;p56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7" name="Google Shape;1477;p56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8" name="Google Shape;1478;p56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9" name="Google Shape;1479;p56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0" name="Google Shape;1480;p56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1" name="Google Shape;1481;p56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2" name="Google Shape;1482;p56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3" name="Google Shape;1483;p56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4" name="Google Shape;1484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57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1490" name="Google Shape;1490;p57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57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57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57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57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57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57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57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57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57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57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57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57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57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57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p57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6" name="Google Shape;1506;p57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7" name="Google Shape;1507;p57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8" name="Google Shape;1508;p57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9" name="Google Shape;1509;p57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0" name="Google Shape;1510;p57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1" name="Google Shape;1511;p57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2" name="Google Shape;1512;p57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3" name="Google Shape;1513;p57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4" name="Google Shape;1514;p57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5" name="Google Shape;1515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58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1521" name="Google Shape;1521;p58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p58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58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58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58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p58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7" name="Google Shape;1527;p58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Google Shape;1528;p58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p58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58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58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p58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p58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p58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p58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p58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7" name="Google Shape;1537;p58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8" name="Google Shape;1538;p58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9" name="Google Shape;1539;p58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0" name="Google Shape;1540;p58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1" name="Google Shape;1541;p58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2" name="Google Shape;1542;p58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3" name="Google Shape;1543;p58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4" name="Google Shape;1544;p58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5" name="Google Shape;1545;p58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6" name="Google Shape;1546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59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1552" name="Google Shape;1552;p59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59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59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59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59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59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59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59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59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59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59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59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59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59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59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59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8" name="Google Shape;1568;p59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9" name="Google Shape;1569;p59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0" name="Google Shape;1570;p59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1" name="Google Shape;1571;p59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2" name="Google Shape;1572;p59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3" name="Google Shape;1573;p59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4" name="Google Shape;1574;p59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5" name="Google Shape;1575;p59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6" name="Google Shape;1576;p59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77" name="Google Shape;1577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6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6"/>
          <p:cNvCxnSpPr>
            <a:stCxn id="238" idx="3"/>
            <a:endCxn id="243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6"/>
          <p:cNvCxnSpPr>
            <a:stCxn id="243" idx="3"/>
            <a:endCxn id="239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6"/>
          <p:cNvCxnSpPr>
            <a:stCxn id="238" idx="4"/>
            <a:endCxn id="240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6"/>
          <p:cNvCxnSpPr>
            <a:endCxn id="241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6"/>
          <p:cNvCxnSpPr>
            <a:endCxn id="244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6"/>
          <p:cNvCxnSpPr>
            <a:stCxn id="238" idx="6"/>
            <a:endCxn id="242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6"/>
          <p:cNvCxnSpPr>
            <a:stCxn id="242" idx="5"/>
            <a:endCxn id="245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Breadth First Search</a:t>
            </a:r>
            <a:endParaRPr sz="3200"/>
          </a:p>
        </p:txBody>
      </p:sp>
      <p:sp>
        <p:nvSpPr>
          <p:cNvPr id="254" name="Google Shape;25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60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1583" name="Google Shape;1583;p60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60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60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60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60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60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Google Shape;1589;p60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60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60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60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60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4" name="Google Shape;1594;p60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Google Shape;1595;p60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6" name="Google Shape;1596;p60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p60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p60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9" name="Google Shape;1599;p60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0" name="Google Shape;1600;p60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1" name="Google Shape;1601;p60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2" name="Google Shape;1602;p60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3" name="Google Shape;1603;p60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4" name="Google Shape;1604;p60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5" name="Google Shape;1605;p60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6" name="Google Shape;1606;p60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7" name="Google Shape;1607;p60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8" name="Google Shape;1608;p60"/>
          <p:cNvSpPr/>
          <p:nvPr/>
        </p:nvSpPr>
        <p:spPr>
          <a:xfrm>
            <a:off x="5009775" y="1285875"/>
            <a:ext cx="1266900" cy="11190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61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1615" name="Google Shape;1615;p61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Google Shape;1616;p61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Google Shape;1617;p61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8" name="Google Shape;1618;p61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9" name="Google Shape;1619;p61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p61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61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61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61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Google Shape;1624;p61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61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61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61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61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61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61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1" name="Google Shape;1631;p61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2" name="Google Shape;1632;p61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3" name="Google Shape;1633;p61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4" name="Google Shape;1634;p61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5" name="Google Shape;1635;p61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6" name="Google Shape;1636;p61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7" name="Google Shape;1637;p61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8" name="Google Shape;1638;p61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9" name="Google Shape;1639;p61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0" name="Google Shape;1640;p61"/>
          <p:cNvSpPr/>
          <p:nvPr/>
        </p:nvSpPr>
        <p:spPr>
          <a:xfrm>
            <a:off x="5009775" y="1285875"/>
            <a:ext cx="1266900" cy="11190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61"/>
          <p:cNvSpPr txBox="1"/>
          <p:nvPr/>
        </p:nvSpPr>
        <p:spPr>
          <a:xfrm>
            <a:off x="4670300" y="3950200"/>
            <a:ext cx="315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colored vertex encountered!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bipartite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2" name="Google Shape;1642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62"/>
          <p:cNvSpPr txBox="1"/>
          <p:nvPr/>
        </p:nvSpPr>
        <p:spPr>
          <a:xfrm>
            <a:off x="298325" y="1008125"/>
            <a:ext cx="86616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BipartiteBicolorableBFS(G, s):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each vertex u in G.V: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u.color = NIL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s.color = 0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Q = new Queue()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Q.enqueue(s)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Q is not empty: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 = Q.dequeue()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each v in G.Adj[u]: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v.color == NIL: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" sz="13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v.color = 1 - u.color</a:t>
            </a:r>
            <a:endParaRPr b="1" i="0" sz="1300" u="none" cap="none" strike="noStrike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Q.enqueue(v)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" sz="13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else if v.color == u.color:</a:t>
            </a:r>
            <a:endParaRPr b="1" i="0" sz="1300" u="none" cap="none" strike="noStrike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False</a:t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True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8" name="Google Shape;1648;p62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Bipartite Graphs with BFS</a:t>
            </a:r>
            <a:endParaRPr sz="3400"/>
          </a:p>
        </p:txBody>
      </p:sp>
      <p:sp>
        <p:nvSpPr>
          <p:cNvPr id="1649" name="Google Shape;164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63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Odd Cycles in Graphs with BFS</a:t>
            </a:r>
            <a:endParaRPr sz="3400"/>
          </a:p>
        </p:txBody>
      </p:sp>
      <p:sp>
        <p:nvSpPr>
          <p:cNvPr id="1655" name="Google Shape;1655;p63"/>
          <p:cNvSpPr/>
          <p:nvPr/>
        </p:nvSpPr>
        <p:spPr>
          <a:xfrm>
            <a:off x="1143000" y="1600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63"/>
          <p:cNvSpPr/>
          <p:nvPr/>
        </p:nvSpPr>
        <p:spPr>
          <a:xfrm>
            <a:off x="11430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p63"/>
          <p:cNvSpPr/>
          <p:nvPr/>
        </p:nvSpPr>
        <p:spPr>
          <a:xfrm>
            <a:off x="32004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63"/>
          <p:cNvSpPr/>
          <p:nvPr/>
        </p:nvSpPr>
        <p:spPr>
          <a:xfrm>
            <a:off x="3200400" y="2743200"/>
            <a:ext cx="762000" cy="57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63"/>
          <p:cNvSpPr/>
          <p:nvPr/>
        </p:nvSpPr>
        <p:spPr>
          <a:xfrm>
            <a:off x="5257800" y="1600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63"/>
          <p:cNvSpPr/>
          <p:nvPr/>
        </p:nvSpPr>
        <p:spPr>
          <a:xfrm>
            <a:off x="5257800" y="2743200"/>
            <a:ext cx="762000" cy="571500"/>
          </a:xfrm>
          <a:prstGeom prst="ellipse">
            <a:avLst/>
          </a:prstGeom>
          <a:solidFill>
            <a:srgbClr val="00008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63"/>
          <p:cNvSpPr/>
          <p:nvPr/>
        </p:nvSpPr>
        <p:spPr>
          <a:xfrm>
            <a:off x="7315200" y="1600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63"/>
          <p:cNvSpPr/>
          <p:nvPr/>
        </p:nvSpPr>
        <p:spPr>
          <a:xfrm>
            <a:off x="7315200" y="2743200"/>
            <a:ext cx="762000" cy="571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0" i="0" lang="en" sz="40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63"/>
          <p:cNvSpPr txBox="1"/>
          <p:nvPr/>
        </p:nvSpPr>
        <p:spPr>
          <a:xfrm>
            <a:off x="1382712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63"/>
          <p:cNvSpPr txBox="1"/>
          <p:nvPr/>
        </p:nvSpPr>
        <p:spPr>
          <a:xfrm>
            <a:off x="3429000" y="1257300"/>
            <a:ext cx="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63"/>
          <p:cNvSpPr txBox="1"/>
          <p:nvPr/>
        </p:nvSpPr>
        <p:spPr>
          <a:xfrm>
            <a:off x="5489575" y="1257300"/>
            <a:ext cx="2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63"/>
          <p:cNvSpPr txBox="1"/>
          <p:nvPr/>
        </p:nvSpPr>
        <p:spPr>
          <a:xfrm>
            <a:off x="7500937" y="1257300"/>
            <a:ext cx="32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63"/>
          <p:cNvSpPr txBox="1"/>
          <p:nvPr/>
        </p:nvSpPr>
        <p:spPr>
          <a:xfrm>
            <a:off x="1365250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63"/>
          <p:cNvSpPr txBox="1"/>
          <p:nvPr/>
        </p:nvSpPr>
        <p:spPr>
          <a:xfrm>
            <a:off x="3416300" y="3314700"/>
            <a:ext cx="3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63"/>
          <p:cNvSpPr txBox="1"/>
          <p:nvPr/>
        </p:nvSpPr>
        <p:spPr>
          <a:xfrm>
            <a:off x="5516562" y="3314700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p63"/>
          <p:cNvSpPr txBox="1"/>
          <p:nvPr/>
        </p:nvSpPr>
        <p:spPr>
          <a:xfrm>
            <a:off x="7604125" y="3314700"/>
            <a:ext cx="2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1" name="Google Shape;1671;p63"/>
          <p:cNvCxnSpPr/>
          <p:nvPr/>
        </p:nvCxnSpPr>
        <p:spPr>
          <a:xfrm rot="10800000">
            <a:off x="15240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2" name="Google Shape;1672;p63"/>
          <p:cNvCxnSpPr/>
          <p:nvPr/>
        </p:nvCxnSpPr>
        <p:spPr>
          <a:xfrm>
            <a:off x="19192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3" name="Google Shape;1673;p63"/>
          <p:cNvCxnSpPr/>
          <p:nvPr/>
        </p:nvCxnSpPr>
        <p:spPr>
          <a:xfrm>
            <a:off x="3581400" y="2182415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4" name="Google Shape;1674;p63"/>
          <p:cNvCxnSpPr/>
          <p:nvPr/>
        </p:nvCxnSpPr>
        <p:spPr>
          <a:xfrm flipH="1" rot="10800000">
            <a:off x="3851275" y="2099128"/>
            <a:ext cx="1517700" cy="716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5" name="Google Shape;1675;p63"/>
          <p:cNvCxnSpPr/>
          <p:nvPr/>
        </p:nvCxnSpPr>
        <p:spPr>
          <a:xfrm>
            <a:off x="39766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6" name="Google Shape;1676;p63"/>
          <p:cNvCxnSpPr/>
          <p:nvPr/>
        </p:nvCxnSpPr>
        <p:spPr>
          <a:xfrm rot="10800000">
            <a:off x="5638800" y="218228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7" name="Google Shape;1677;p63"/>
          <p:cNvCxnSpPr/>
          <p:nvPr/>
        </p:nvCxnSpPr>
        <p:spPr>
          <a:xfrm>
            <a:off x="6034087" y="1885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8" name="Google Shape;1678;p63"/>
          <p:cNvCxnSpPr/>
          <p:nvPr/>
        </p:nvCxnSpPr>
        <p:spPr>
          <a:xfrm>
            <a:off x="6034087" y="3028950"/>
            <a:ext cx="1266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9" name="Google Shape;1679;p63"/>
          <p:cNvCxnSpPr/>
          <p:nvPr/>
        </p:nvCxnSpPr>
        <p:spPr>
          <a:xfrm rot="10800000">
            <a:off x="7696200" y="218228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0" name="Google Shape;1680;p63"/>
          <p:cNvSpPr/>
          <p:nvPr/>
        </p:nvSpPr>
        <p:spPr>
          <a:xfrm>
            <a:off x="3108175" y="1472025"/>
            <a:ext cx="3688800" cy="2664300"/>
          </a:xfrm>
          <a:prstGeom prst="ellipse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Google Shape;1681;p63"/>
          <p:cNvSpPr txBox="1"/>
          <p:nvPr/>
        </p:nvSpPr>
        <p:spPr>
          <a:xfrm>
            <a:off x="4670300" y="3950200"/>
            <a:ext cx="315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colored vertex encountered!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bipartite, odd length cycle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2" name="Google Shape;1682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64"/>
          <p:cNvSpPr txBox="1"/>
          <p:nvPr>
            <p:ph idx="4294967295"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Detecting Odd Cycles in Graphs with BFS</a:t>
            </a:r>
            <a:endParaRPr sz="3400"/>
          </a:p>
        </p:txBody>
      </p:sp>
      <p:sp>
        <p:nvSpPr>
          <p:cNvPr id="1688" name="Google Shape;1688;p64"/>
          <p:cNvSpPr txBox="1"/>
          <p:nvPr/>
        </p:nvSpPr>
        <p:spPr>
          <a:xfrm>
            <a:off x="1409525" y="4654900"/>
            <a:ext cx="266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bipartite, even length cycle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9" name="Google Shape;1689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0" name="Google Shape;1690;p64"/>
          <p:cNvPicPr preferRelativeResize="0"/>
          <p:nvPr/>
        </p:nvPicPr>
        <p:blipFill rotWithShape="1">
          <a:blip r:embed="rId3">
            <a:alphaModFix/>
          </a:blip>
          <a:srcRect b="4074" l="0" r="69111" t="16457"/>
          <a:stretch/>
        </p:blipFill>
        <p:spPr>
          <a:xfrm>
            <a:off x="1339338" y="1209950"/>
            <a:ext cx="2665874" cy="35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1" name="Google Shape;1691;p64"/>
          <p:cNvPicPr preferRelativeResize="0"/>
          <p:nvPr/>
        </p:nvPicPr>
        <p:blipFill rotWithShape="1">
          <a:blip r:embed="rId3">
            <a:alphaModFix/>
          </a:blip>
          <a:srcRect b="4074" l="0" r="69111" t="16457"/>
          <a:stretch/>
        </p:blipFill>
        <p:spPr>
          <a:xfrm>
            <a:off x="4983113" y="1209950"/>
            <a:ext cx="2665874" cy="35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2" name="Google Shape;1692;p64"/>
          <p:cNvSpPr/>
          <p:nvPr/>
        </p:nvSpPr>
        <p:spPr>
          <a:xfrm flipH="1">
            <a:off x="5664550" y="1724250"/>
            <a:ext cx="866400" cy="152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3" name="Google Shape;1693;p64"/>
          <p:cNvSpPr/>
          <p:nvPr/>
        </p:nvSpPr>
        <p:spPr>
          <a:xfrm flipH="1">
            <a:off x="5549375" y="1697050"/>
            <a:ext cx="224100" cy="31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4" name="Google Shape;1694;p64"/>
          <p:cNvSpPr txBox="1"/>
          <p:nvPr/>
        </p:nvSpPr>
        <p:spPr>
          <a:xfrm>
            <a:off x="5549375" y="4654900"/>
            <a:ext cx="266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bipartite, no cycle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6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</a:t>
            </a:r>
            <a:endParaRPr/>
          </a:p>
        </p:txBody>
      </p:sp>
      <p:sp>
        <p:nvSpPr>
          <p:cNvPr id="1700" name="Google Shape;1700;p65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20"/>
              <a:buFont typeface="Times New Roman"/>
              <a:buChar char="●"/>
            </a:pPr>
            <a:r>
              <a:rPr b="0" i="1" lang="en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Depth-first search</a:t>
            </a:r>
            <a:r>
              <a:rPr b="0" i="0" lang="en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another strategy for exploring a graph</a:t>
            </a:r>
            <a:endParaRPr sz="2800"/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Times New Roman"/>
              <a:buChar char="■"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“deeper” in the graph whenever possible</a:t>
            </a:r>
            <a:endParaRPr sz="2400"/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Times New Roman"/>
              <a:buChar char="■"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Edges are explored out of the most recently discovered vertex </a:t>
            </a:r>
            <a:r>
              <a:rPr b="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still has unexplored edges</a:t>
            </a:r>
            <a:endParaRPr sz="2400"/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Times New Roman"/>
              <a:buChar char="■"/>
            </a:pP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all of </a:t>
            </a:r>
            <a:r>
              <a:rPr b="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 edges have been explored, backtrack to the vertex from which </a:t>
            </a:r>
            <a:r>
              <a:rPr b="0" i="1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was discovered</a:t>
            </a:r>
            <a:endParaRPr sz="2400"/>
          </a:p>
          <a:p>
            <a:pPr indent="-19177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1" name="Google Shape;1701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6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</a:t>
            </a:r>
            <a:endParaRPr/>
          </a:p>
        </p:txBody>
      </p:sp>
      <p:sp>
        <p:nvSpPr>
          <p:cNvPr id="1707" name="Google Shape;1707;p66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Vertices initially colored white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colored gray when discovered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black when finished</a:t>
            </a:r>
            <a:endParaRPr/>
          </a:p>
        </p:txBody>
      </p:sp>
      <p:sp>
        <p:nvSpPr>
          <p:cNvPr id="1708" name="Google Shape;1708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6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714" name="Google Shape;1714;p67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sp>
        <p:nvSpPr>
          <p:cNvPr id="1715" name="Google Shape;1715;p67"/>
          <p:cNvSpPr txBox="1"/>
          <p:nvPr>
            <p:ph idx="1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cxnSp>
        <p:nvCxnSpPr>
          <p:cNvPr id="1716" name="Google Shape;1716;p67"/>
          <p:cNvCxnSpPr/>
          <p:nvPr/>
        </p:nvCxnSpPr>
        <p:spPr>
          <a:xfrm rot="10800000">
            <a:off x="4495800" y="11431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7" name="Google Shape;1717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6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723" name="Google Shape;1723;p68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sp>
        <p:nvSpPr>
          <p:cNvPr id="1724" name="Google Shape;1724;p68"/>
          <p:cNvSpPr txBox="1"/>
          <p:nvPr>
            <p:ph idx="1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cxnSp>
        <p:nvCxnSpPr>
          <p:cNvPr id="1725" name="Google Shape;1725;p68"/>
          <p:cNvCxnSpPr/>
          <p:nvPr/>
        </p:nvCxnSpPr>
        <p:spPr>
          <a:xfrm rot="10800000">
            <a:off x="4495800" y="11431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6" name="Google Shape;1726;p68"/>
          <p:cNvSpPr txBox="1"/>
          <p:nvPr/>
        </p:nvSpPr>
        <p:spPr>
          <a:xfrm>
            <a:off x="2667000" y="4629150"/>
            <a:ext cx="37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" sz="2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u-&gt;d</a:t>
            </a: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6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733" name="Google Shape;1733;p69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sp>
        <p:nvSpPr>
          <p:cNvPr id="1734" name="Google Shape;1734;p69"/>
          <p:cNvSpPr txBox="1"/>
          <p:nvPr>
            <p:ph idx="1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cxnSp>
        <p:nvCxnSpPr>
          <p:cNvPr id="1735" name="Google Shape;1735;p69"/>
          <p:cNvCxnSpPr/>
          <p:nvPr/>
        </p:nvCxnSpPr>
        <p:spPr>
          <a:xfrm rot="10800000">
            <a:off x="4495800" y="11431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6" name="Google Shape;1736;p69"/>
          <p:cNvSpPr txBox="1"/>
          <p:nvPr/>
        </p:nvSpPr>
        <p:spPr>
          <a:xfrm>
            <a:off x="2667000" y="4629150"/>
            <a:ext cx="37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" sz="2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u-&gt;f</a:t>
            </a: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7" name="Google Shape;1737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7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7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7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7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7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7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7"/>
          <p:cNvCxnSpPr>
            <a:stCxn id="259" idx="3"/>
            <a:endCxn id="264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7"/>
          <p:cNvCxnSpPr>
            <a:stCxn id="264" idx="3"/>
            <a:endCxn id="260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7"/>
          <p:cNvCxnSpPr>
            <a:stCxn id="259" idx="4"/>
            <a:endCxn id="261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7"/>
          <p:cNvCxnSpPr>
            <a:endCxn id="262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7"/>
          <p:cNvCxnSpPr>
            <a:endCxn id="265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7"/>
          <p:cNvCxnSpPr>
            <a:stCxn id="259" idx="6"/>
            <a:endCxn id="263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7"/>
          <p:cNvCxnSpPr>
            <a:stCxn id="263" idx="5"/>
            <a:endCxn id="266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4" name="Google Shape;274;p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Breadth First Search</a:t>
            </a:r>
            <a:endParaRPr sz="3200"/>
          </a:p>
        </p:txBody>
      </p:sp>
      <p:sp>
        <p:nvSpPr>
          <p:cNvPr id="275" name="Google Shape;27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7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743" name="Google Shape;1743;p70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sp>
        <p:nvSpPr>
          <p:cNvPr id="1744" name="Google Shape;1744;p70"/>
          <p:cNvSpPr txBox="1"/>
          <p:nvPr>
            <p:ph idx="1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0"/>
              <a:buNone/>
            </a:pPr>
            <a:r>
              <a:rPr b="1" i="0" lang="en" sz="1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</a:t>
            </a: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∈ u-&gt;Adj[]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3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300"/>
          </a:p>
        </p:txBody>
      </p:sp>
      <p:cxnSp>
        <p:nvCxnSpPr>
          <p:cNvPr id="1745" name="Google Shape;1745;p70"/>
          <p:cNvCxnSpPr/>
          <p:nvPr/>
        </p:nvCxnSpPr>
        <p:spPr>
          <a:xfrm rot="10800000">
            <a:off x="4495800" y="11431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6" name="Google Shape;1746;p70"/>
          <p:cNvSpPr txBox="1"/>
          <p:nvPr/>
        </p:nvSpPr>
        <p:spPr>
          <a:xfrm>
            <a:off x="457200" y="4629150"/>
            <a:ext cx="803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discovery time u-&gt;d and finishing time u-&gt;f</a:t>
            </a:r>
            <a:endParaRPr b="1" i="1" sz="24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7" name="Google Shape;1747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7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753" name="Google Shape;1753;p71"/>
          <p:cNvSpPr txBox="1"/>
          <p:nvPr>
            <p:ph idx="1" type="body"/>
          </p:nvPr>
        </p:nvSpPr>
        <p:spPr>
          <a:xfrm>
            <a:off x="457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u-&gt;color = WHITE;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G-&gt;V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(u-&gt;color == WHITE)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/>
          </a:p>
        </p:txBody>
      </p:sp>
      <p:sp>
        <p:nvSpPr>
          <p:cNvPr id="1754" name="Google Shape;1754;p71"/>
          <p:cNvSpPr txBox="1"/>
          <p:nvPr>
            <p:ph idx="1" type="body"/>
          </p:nvPr>
        </p:nvSpPr>
        <p:spPr>
          <a:xfrm>
            <a:off x="4648200" y="1143000"/>
            <a:ext cx="4038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GREY;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u-&gt;d = time;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6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u-&gt;Adj[]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(v-&gt;color == WHITE)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u-&gt;color = BLACK;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u-&gt;f = time;</a:t>
            </a:r>
            <a:endParaRPr sz="1400"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/>
          </a:p>
        </p:txBody>
      </p:sp>
      <p:cxnSp>
        <p:nvCxnSpPr>
          <p:cNvPr id="1755" name="Google Shape;1755;p71"/>
          <p:cNvCxnSpPr/>
          <p:nvPr/>
        </p:nvCxnSpPr>
        <p:spPr>
          <a:xfrm rot="10800000">
            <a:off x="4495800" y="1143150"/>
            <a:ext cx="0" cy="337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6" name="Google Shape;1756;p71"/>
          <p:cNvSpPr txBox="1"/>
          <p:nvPr/>
        </p:nvSpPr>
        <p:spPr>
          <a:xfrm>
            <a:off x="2670175" y="4457700"/>
            <a:ext cx="389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br>
              <a:rPr b="1" i="1" lang="en" sz="1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7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time of DFS = O(V+E)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7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763" name="Google Shape;1763;p72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72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72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72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p72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72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72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72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1" name="Google Shape;1771;p72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2" name="Google Shape;1772;p72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3" name="Google Shape;1773;p72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4" name="Google Shape;1774;p72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5" name="Google Shape;1775;p72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6" name="Google Shape;1776;p72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7" name="Google Shape;1777;p72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8" name="Google Shape;1778;p72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9" name="Google Shape;1779;p72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0" name="Google Shape;1780;p72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1" name="Google Shape;1781;p72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2" name="Google Shape;1782;p72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3" name="Google Shape;1783;p72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4" name="Google Shape;1784;p72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5" name="Google Shape;1785;p72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6" name="Google Shape;1786;p72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7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793" name="Google Shape;1793;p73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4" name="Google Shape;1794;p73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5" name="Google Shape;1795;p73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6" name="Google Shape;1796;p73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73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73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p73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p73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1" name="Google Shape;1801;p73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2" name="Google Shape;1802;p73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3" name="Google Shape;1803;p73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4" name="Google Shape;1804;p73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5" name="Google Shape;1805;p73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6" name="Google Shape;1806;p73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7" name="Google Shape;1807;p73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8" name="Google Shape;1808;p73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9" name="Google Shape;1809;p73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0" name="Google Shape;1810;p73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1" name="Google Shape;1811;p73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2" name="Google Shape;1812;p73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3" name="Google Shape;1813;p73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4" name="Google Shape;1814;p73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5" name="Google Shape;1815;p73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16" name="Google Shape;1816;p73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73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7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824" name="Google Shape;1824;p74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5" name="Google Shape;1825;p74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6" name="Google Shape;1826;p74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p74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p74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p74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Google Shape;1830;p74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74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2" name="Google Shape;1832;p74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3" name="Google Shape;1833;p74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4" name="Google Shape;1834;p74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5" name="Google Shape;1835;p74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6" name="Google Shape;1836;p74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7" name="Google Shape;1837;p74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8" name="Google Shape;1838;p74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9" name="Google Shape;1839;p74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0" name="Google Shape;1840;p74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1" name="Google Shape;1841;p74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2" name="Google Shape;1842;p74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3" name="Google Shape;1843;p74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4" name="Google Shape;1844;p74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5" name="Google Shape;1845;p74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6" name="Google Shape;1846;p74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47" name="Google Shape;1847;p74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p74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7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855" name="Google Shape;1855;p75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75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7" name="Google Shape;1857;p75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p75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75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75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Google Shape;1861;p75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2" name="Google Shape;1862;p75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9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3" name="Google Shape;1863;p75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4" name="Google Shape;1864;p75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5" name="Google Shape;1865;p75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6" name="Google Shape;1866;p75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7" name="Google Shape;1867;p75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8" name="Google Shape;1868;p75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9" name="Google Shape;1869;p75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0" name="Google Shape;1870;p75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1" name="Google Shape;1871;p75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2" name="Google Shape;1872;p75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3" name="Google Shape;1873;p75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4" name="Google Shape;1874;p75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5" name="Google Shape;1875;p75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6" name="Google Shape;1876;p75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7" name="Google Shape;1877;p75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78" name="Google Shape;1878;p75"/>
          <p:cNvSpPr txBox="1"/>
          <p:nvPr/>
        </p:nvSpPr>
        <p:spPr>
          <a:xfrm>
            <a:off x="76200" y="1085850"/>
            <a:ext cx="8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9" name="Google Shape;1879;p75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7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886" name="Google Shape;1886;p76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7" name="Google Shape;1887;p76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8" name="Google Shape;1888;p76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Google Shape;1889;p76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p76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Google Shape;1891;p76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p76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p76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4" name="Google Shape;1894;p76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5" name="Google Shape;1895;p76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6" name="Google Shape;1896;p76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7" name="Google Shape;1897;p76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8" name="Google Shape;1898;p76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9" name="Google Shape;1899;p76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0" name="Google Shape;1900;p76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1" name="Google Shape;1901;p76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2" name="Google Shape;1902;p76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3" name="Google Shape;1903;p76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4" name="Google Shape;1904;p76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5" name="Google Shape;1905;p76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6" name="Google Shape;1906;p76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7" name="Google Shape;1907;p76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8" name="Google Shape;1908;p76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09" name="Google Shape;1909;p76"/>
          <p:cNvSpPr txBox="1"/>
          <p:nvPr/>
        </p:nvSpPr>
        <p:spPr>
          <a:xfrm>
            <a:off x="76200" y="1085850"/>
            <a:ext cx="8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76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1" name="Google Shape;1911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7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917" name="Google Shape;1917;p77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8" name="Google Shape;1918;p77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Google Shape;1919;p77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77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77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77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77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77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5" name="Google Shape;1925;p77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6" name="Google Shape;1926;p77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7" name="Google Shape;1927;p77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8" name="Google Shape;1928;p77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9" name="Google Shape;1929;p77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0" name="Google Shape;1930;p77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1" name="Google Shape;1931;p77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2" name="Google Shape;1932;p77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3" name="Google Shape;1933;p77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4" name="Google Shape;1934;p77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5" name="Google Shape;1935;p77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6" name="Google Shape;1936;p77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7" name="Google Shape;1937;p77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8" name="Google Shape;1938;p77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9" name="Google Shape;1939;p77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40" name="Google Shape;1940;p77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1" name="Google Shape;1941;p77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7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948" name="Google Shape;1948;p78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p78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0" name="Google Shape;1950;p78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1" name="Google Shape;1951;p78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2" name="Google Shape;1952;p78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3" name="Google Shape;1953;p78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4" name="Google Shape;1954;p78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5" name="Google Shape;1955;p78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6" name="Google Shape;1956;p78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57" name="Google Shape;1957;p78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58" name="Google Shape;1958;p78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59" name="Google Shape;1959;p78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0" name="Google Shape;1960;p78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1" name="Google Shape;1961;p78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2" name="Google Shape;1962;p78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3" name="Google Shape;1963;p78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4" name="Google Shape;1964;p78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5" name="Google Shape;1965;p78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6" name="Google Shape;1966;p78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7" name="Google Shape;1967;p78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8" name="Google Shape;1968;p78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9" name="Google Shape;1969;p78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0" name="Google Shape;1970;p78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71" name="Google Shape;1971;p78"/>
          <p:cNvSpPr txBox="1"/>
          <p:nvPr/>
        </p:nvSpPr>
        <p:spPr>
          <a:xfrm>
            <a:off x="76200" y="1085850"/>
            <a:ext cx="8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p78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3" name="Google Shape;1973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7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979" name="Google Shape;1979;p79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p79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1" name="Google Shape;1981;p79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2" name="Google Shape;1982;p79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Google Shape;1983;p79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p79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5" name="Google Shape;1985;p79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6" name="Google Shape;1986;p79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7" name="Google Shape;1987;p79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8" name="Google Shape;1988;p79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9" name="Google Shape;1989;p79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0" name="Google Shape;1990;p79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1" name="Google Shape;1991;p79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2" name="Google Shape;1992;p79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3" name="Google Shape;1993;p79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4" name="Google Shape;1994;p79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5" name="Google Shape;1995;p79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6" name="Google Shape;1996;p79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7" name="Google Shape;1997;p79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8" name="Google Shape;1998;p79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9" name="Google Shape;1999;p79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00" name="Google Shape;2000;p79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01" name="Google Shape;2001;p79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02" name="Google Shape;2002;p79"/>
          <p:cNvSpPr txBox="1"/>
          <p:nvPr/>
        </p:nvSpPr>
        <p:spPr>
          <a:xfrm>
            <a:off x="76200" y="1085850"/>
            <a:ext cx="87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5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3" name="Google Shape;2003;p79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4" name="Google Shape;2004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8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8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8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8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8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8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8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8"/>
          <p:cNvCxnSpPr>
            <a:stCxn id="280" idx="3"/>
            <a:endCxn id="285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8"/>
          <p:cNvCxnSpPr>
            <a:stCxn id="285" idx="3"/>
            <a:endCxn id="281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8"/>
          <p:cNvCxnSpPr>
            <a:stCxn id="280" idx="4"/>
            <a:endCxn id="282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8"/>
          <p:cNvCxnSpPr>
            <a:endCxn id="283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p8"/>
          <p:cNvCxnSpPr>
            <a:endCxn id="286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8"/>
          <p:cNvCxnSpPr>
            <a:stCxn id="280" idx="6"/>
            <a:endCxn id="284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p8"/>
          <p:cNvCxnSpPr>
            <a:stCxn id="284" idx="5"/>
            <a:endCxn id="287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p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96" name="Google Shape;29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8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010" name="Google Shape;2010;p80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1" name="Google Shape;2011;p80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2" name="Google Shape;2012;p80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3" name="Google Shape;2013;p80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80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5" name="Google Shape;2015;p80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6" name="Google Shape;2016;p80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Google Shape;2017;p80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8" name="Google Shape;2018;p80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19" name="Google Shape;2019;p80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0" name="Google Shape;2020;p80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1" name="Google Shape;2021;p80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2" name="Google Shape;2022;p80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3" name="Google Shape;2023;p80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4" name="Google Shape;2024;p80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5" name="Google Shape;2025;p80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6" name="Google Shape;2026;p80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7" name="Google Shape;2027;p80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8" name="Google Shape;2028;p80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9" name="Google Shape;2029;p80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0" name="Google Shape;2030;p80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1" name="Google Shape;2031;p80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2" name="Google Shape;2032;p80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33" name="Google Shape;2033;p80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4" name="Google Shape;2034;p80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5" name="Google Shape;2035;p80"/>
          <p:cNvSpPr txBox="1"/>
          <p:nvPr/>
        </p:nvSpPr>
        <p:spPr>
          <a:xfrm>
            <a:off x="1970087" y="4202906"/>
            <a:ext cx="555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structure of the grey vertices?  </a:t>
            </a:r>
            <a:b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they represent?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6" name="Google Shape;2036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8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042" name="Google Shape;2042;p81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3" name="Google Shape;2043;p81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4" name="Google Shape;2044;p81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5" name="Google Shape;2045;p81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6" name="Google Shape;2046;p81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7" name="Google Shape;2047;p81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8" name="Google Shape;2048;p81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9" name="Google Shape;2049;p81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0" name="Google Shape;2050;p81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1" name="Google Shape;2051;p81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2" name="Google Shape;2052;p81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3" name="Google Shape;2053;p81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4" name="Google Shape;2054;p81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5" name="Google Shape;2055;p81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6" name="Google Shape;2056;p81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7" name="Google Shape;2057;p81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8" name="Google Shape;2058;p81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59" name="Google Shape;2059;p81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0" name="Google Shape;2060;p81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1" name="Google Shape;2061;p81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2" name="Google Shape;2062;p81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3" name="Google Shape;2063;p81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4" name="Google Shape;2064;p81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65" name="Google Shape;2065;p81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6" name="Google Shape;2066;p81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7" name="Google Shape;2067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8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073" name="Google Shape;2073;p82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p82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Google Shape;2075;p82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p82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7" name="Google Shape;2077;p82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Google Shape;2078;p82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p82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p82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1" name="Google Shape;2081;p82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2" name="Google Shape;2082;p82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3" name="Google Shape;2083;p82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4" name="Google Shape;2084;p82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5" name="Google Shape;2085;p82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6" name="Google Shape;2086;p82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7" name="Google Shape;2087;p82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8" name="Google Shape;2088;p82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89" name="Google Shape;2089;p82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90" name="Google Shape;2090;p82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91" name="Google Shape;2091;p82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92" name="Google Shape;2092;p82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93" name="Google Shape;2093;p82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94" name="Google Shape;2094;p82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95" name="Google Shape;2095;p82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96" name="Google Shape;2096;p82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" name="Google Shape;2097;p82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8" name="Google Shape;2098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8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104" name="Google Shape;2104;p83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5" name="Google Shape;2105;p83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6" name="Google Shape;2106;p83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7" name="Google Shape;2107;p83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8" name="Google Shape;2108;p83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9" name="Google Shape;2109;p83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0" name="Google Shape;2110;p83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1" name="Google Shape;2111;p83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2" name="Google Shape;2112;p83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3" name="Google Shape;2113;p83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4" name="Google Shape;2114;p83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5" name="Google Shape;2115;p83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6" name="Google Shape;2116;p83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7" name="Google Shape;2117;p83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8" name="Google Shape;2118;p83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9" name="Google Shape;2119;p83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0" name="Google Shape;2120;p83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1" name="Google Shape;2121;p83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2" name="Google Shape;2122;p83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3" name="Google Shape;2123;p83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4" name="Google Shape;2124;p83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5" name="Google Shape;2125;p83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6" name="Google Shape;2126;p83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27" name="Google Shape;2127;p83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8" name="Google Shape;2128;p83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Google Shape;2129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8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135" name="Google Shape;2135;p84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6" name="Google Shape;2136;p84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7" name="Google Shape;2137;p84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p84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9" name="Google Shape;2139;p84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0" name="Google Shape;2140;p84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1" name="Google Shape;2141;p84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2" name="Google Shape;2142;p84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3" name="Google Shape;2143;p84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44" name="Google Shape;2144;p84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45" name="Google Shape;2145;p84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46" name="Google Shape;2146;p84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47" name="Google Shape;2147;p84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48" name="Google Shape;2148;p84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49" name="Google Shape;2149;p84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0" name="Google Shape;2150;p84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1" name="Google Shape;2151;p84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2" name="Google Shape;2152;p84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3" name="Google Shape;2153;p84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4" name="Google Shape;2154;p84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5" name="Google Shape;2155;p84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6" name="Google Shape;2156;p84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7" name="Google Shape;2157;p84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58" name="Google Shape;2158;p84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9" name="Google Shape;2159;p84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0" name="Google Shape;2160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8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166" name="Google Shape;2166;p85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7" name="Google Shape;2167;p85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8" name="Google Shape;2168;p85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9" name="Google Shape;2169;p85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p85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1" name="Google Shape;2171;p85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2" name="Google Shape;2172;p85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p85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4" name="Google Shape;2174;p85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5" name="Google Shape;2175;p85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6" name="Google Shape;2176;p85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7" name="Google Shape;2177;p85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8" name="Google Shape;2178;p85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9" name="Google Shape;2179;p85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0" name="Google Shape;2180;p85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1" name="Google Shape;2181;p85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2" name="Google Shape;2182;p85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3" name="Google Shape;2183;p85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4" name="Google Shape;2184;p85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5" name="Google Shape;2185;p85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6" name="Google Shape;2186;p85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7" name="Google Shape;2187;p85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8" name="Google Shape;2188;p85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89" name="Google Shape;2189;p85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0" name="Google Shape;2190;p85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1" name="Google Shape;2191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8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197" name="Google Shape;2197;p86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8" name="Google Shape;2198;p86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9" name="Google Shape;2199;p86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0" name="Google Shape;2200;p86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1" name="Google Shape;2201;p86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2" name="Google Shape;2202;p86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3" name="Google Shape;2203;p86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4" name="Google Shape;2204;p86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5" name="Google Shape;2205;p86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06" name="Google Shape;2206;p86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07" name="Google Shape;2207;p86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08" name="Google Shape;2208;p86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09" name="Google Shape;2209;p86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10" name="Google Shape;2210;p86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11" name="Google Shape;2211;p86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12" name="Google Shape;2212;p86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13" name="Google Shape;2213;p86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14" name="Google Shape;2214;p86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15" name="Google Shape;2215;p86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16" name="Google Shape;2216;p86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17" name="Google Shape;2217;p86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18" name="Google Shape;2218;p86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19" name="Google Shape;2219;p86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20" name="Google Shape;2220;p86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1" name="Google Shape;2221;p86"/>
          <p:cNvSpPr/>
          <p:nvPr/>
        </p:nvSpPr>
        <p:spPr>
          <a:xfrm>
            <a:off x="1524000" y="141275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2" name="Google Shape;2222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8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228" name="Google Shape;2228;p87"/>
          <p:cNvSpPr/>
          <p:nvPr/>
        </p:nvSpPr>
        <p:spPr>
          <a:xfrm>
            <a:off x="1524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9" name="Google Shape;2229;p87"/>
          <p:cNvSpPr/>
          <p:nvPr/>
        </p:nvSpPr>
        <p:spPr>
          <a:xfrm>
            <a:off x="4191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0" name="Google Shape;2230;p87"/>
          <p:cNvSpPr/>
          <p:nvPr/>
        </p:nvSpPr>
        <p:spPr>
          <a:xfrm>
            <a:off x="6858000" y="177165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1" name="Google Shape;2231;p87"/>
          <p:cNvSpPr/>
          <p:nvPr/>
        </p:nvSpPr>
        <p:spPr>
          <a:xfrm>
            <a:off x="6858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2" name="Google Shape;2232;p87"/>
          <p:cNvSpPr/>
          <p:nvPr/>
        </p:nvSpPr>
        <p:spPr>
          <a:xfrm>
            <a:off x="4191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3" name="Google Shape;2233;p87"/>
          <p:cNvSpPr/>
          <p:nvPr/>
        </p:nvSpPr>
        <p:spPr>
          <a:xfrm>
            <a:off x="1524000" y="35433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4" name="Google Shape;2234;p87"/>
          <p:cNvSpPr/>
          <p:nvPr/>
        </p:nvSpPr>
        <p:spPr>
          <a:xfrm>
            <a:off x="228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5" name="Google Shape;2235;p87"/>
          <p:cNvSpPr/>
          <p:nvPr/>
        </p:nvSpPr>
        <p:spPr>
          <a:xfrm>
            <a:off x="5562600" y="2628900"/>
            <a:ext cx="1066800" cy="5145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6" name="Google Shape;2236;p87"/>
          <p:cNvCxnSpPr/>
          <p:nvPr/>
        </p:nvCxnSpPr>
        <p:spPr>
          <a:xfrm flipH="1">
            <a:off x="1139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37" name="Google Shape;2237;p87"/>
          <p:cNvCxnSpPr/>
          <p:nvPr/>
        </p:nvCxnSpPr>
        <p:spPr>
          <a:xfrm>
            <a:off x="1139825" y="3078956"/>
            <a:ext cx="539700" cy="5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38" name="Google Shape;2238;p87"/>
          <p:cNvCxnSpPr/>
          <p:nvPr/>
        </p:nvCxnSpPr>
        <p:spPr>
          <a:xfrm>
            <a:off x="1309687" y="2886075"/>
            <a:ext cx="3036900" cy="721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39" name="Google Shape;2239;p87"/>
          <p:cNvCxnSpPr/>
          <p:nvPr/>
        </p:nvCxnSpPr>
        <p:spPr>
          <a:xfrm rot="10800000">
            <a:off x="2605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0" name="Google Shape;2240;p87"/>
          <p:cNvCxnSpPr/>
          <p:nvPr/>
        </p:nvCxnSpPr>
        <p:spPr>
          <a:xfrm rot="10800000">
            <a:off x="2057400" y="2296584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1" name="Google Shape;2241;p87"/>
          <p:cNvCxnSpPr/>
          <p:nvPr/>
        </p:nvCxnSpPr>
        <p:spPr>
          <a:xfrm>
            <a:off x="2435225" y="2221706"/>
            <a:ext cx="1911300" cy="13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2" name="Google Shape;2242;p87"/>
          <p:cNvCxnSpPr/>
          <p:nvPr/>
        </p:nvCxnSpPr>
        <p:spPr>
          <a:xfrm>
            <a:off x="4724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3" name="Google Shape;2243;p87"/>
          <p:cNvCxnSpPr/>
          <p:nvPr/>
        </p:nvCxnSpPr>
        <p:spPr>
          <a:xfrm>
            <a:off x="2605087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4" name="Google Shape;2244;p87"/>
          <p:cNvCxnSpPr/>
          <p:nvPr/>
        </p:nvCxnSpPr>
        <p:spPr>
          <a:xfrm rot="10800000">
            <a:off x="5272012" y="202882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5" name="Google Shape;2245;p87"/>
          <p:cNvCxnSpPr/>
          <p:nvPr/>
        </p:nvCxnSpPr>
        <p:spPr>
          <a:xfrm>
            <a:off x="5102225" y="2221706"/>
            <a:ext cx="615900" cy="4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6" name="Google Shape;2246;p87"/>
          <p:cNvCxnSpPr/>
          <p:nvPr/>
        </p:nvCxnSpPr>
        <p:spPr>
          <a:xfrm flipH="1">
            <a:off x="6473875" y="2221706"/>
            <a:ext cx="539700" cy="4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7" name="Google Shape;2247;p87"/>
          <p:cNvCxnSpPr/>
          <p:nvPr/>
        </p:nvCxnSpPr>
        <p:spPr>
          <a:xfrm>
            <a:off x="7391400" y="2296715"/>
            <a:ext cx="0" cy="123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8" name="Google Shape;2248;p87"/>
          <p:cNvCxnSpPr/>
          <p:nvPr/>
        </p:nvCxnSpPr>
        <p:spPr>
          <a:xfrm rot="10800000">
            <a:off x="5272012" y="3800475"/>
            <a:ext cx="157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9" name="Google Shape;2249;p87"/>
          <p:cNvCxnSpPr/>
          <p:nvPr/>
        </p:nvCxnSpPr>
        <p:spPr>
          <a:xfrm flipH="1">
            <a:off x="5102275" y="3078956"/>
            <a:ext cx="615900" cy="5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50" name="Google Shape;2250;p87"/>
          <p:cNvCxnSpPr/>
          <p:nvPr/>
        </p:nvCxnSpPr>
        <p:spPr>
          <a:xfrm>
            <a:off x="457200" y="1600200"/>
            <a:ext cx="1066800" cy="285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51" name="Google Shape;2251;p87"/>
          <p:cNvSpPr txBox="1"/>
          <p:nvPr/>
        </p:nvSpPr>
        <p:spPr>
          <a:xfrm>
            <a:off x="76200" y="1085850"/>
            <a:ext cx="874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" sz="16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2" name="Google Shape;2252;p87"/>
          <p:cNvSpPr/>
          <p:nvPr/>
        </p:nvSpPr>
        <p:spPr>
          <a:xfrm>
            <a:off x="1524000" y="1371600"/>
            <a:ext cx="1066800" cy="514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3" name="Google Shape;2253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8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DFS: Kinds of edges</a:t>
            </a:r>
            <a:endParaRPr/>
          </a:p>
        </p:txBody>
      </p:sp>
      <p:sp>
        <p:nvSpPr>
          <p:cNvPr id="2259" name="Google Shape;2259;p88"/>
          <p:cNvSpPr txBox="1"/>
          <p:nvPr>
            <p:ph idx="1" type="body"/>
          </p:nvPr>
        </p:nvSpPr>
        <p:spPr>
          <a:xfrm>
            <a:off x="457200" y="1143000"/>
            <a:ext cx="82296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 introduces an important distinction among edges in the original graph: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</a:t>
            </a:r>
            <a:r>
              <a:rPr b="0" i="0" lang="en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encounter </a:t>
            </a:r>
            <a:r>
              <a:rPr lang="en"/>
              <a:t>WHITE</a:t>
            </a:r>
            <a:r>
              <a:rPr b="0" i="0" lang="en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vertex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</a:t>
            </a:r>
            <a:r>
              <a:rPr b="0" i="0" lang="en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/>
              <a:t>encounter GREY vertex</a:t>
            </a:r>
            <a:endParaRPr b="0" sz="28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</a:t>
            </a:r>
            <a:r>
              <a:rPr b="0" i="0" lang="en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/>
              <a:t>encounter BLACK vertex</a:t>
            </a:r>
            <a:endParaRPr/>
          </a:p>
          <a:p>
            <a:pPr indent="-213358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0" name="Google Shape;2260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8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3000"/>
              <a:t>CLASSIFYING EDGES OF A DIGRAPH</a:t>
            </a:r>
            <a:endParaRPr sz="3000"/>
          </a:p>
        </p:txBody>
      </p:sp>
      <p:sp>
        <p:nvSpPr>
          <p:cNvPr id="2266" name="Google Shape;2266;p89"/>
          <p:cNvSpPr txBox="1"/>
          <p:nvPr>
            <p:ph idx="1" type="body"/>
          </p:nvPr>
        </p:nvSpPr>
        <p:spPr>
          <a:xfrm>
            <a:off x="457200" y="1143000"/>
            <a:ext cx="8229600" cy="3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" sz="2900"/>
              <a:t>Edge (u, v) is:</a:t>
            </a:r>
            <a:endParaRPr sz="2900"/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Tree edge – if v is white</a:t>
            </a:r>
            <a:endParaRPr sz="2900"/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Back edge – if v is gray</a:t>
            </a:r>
            <a:endParaRPr sz="2900"/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Forward or cross - if v is black</a:t>
            </a:r>
            <a:endParaRPr sz="2900"/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2900"/>
              <a:t>Forward edge – if v is black and d[u] &lt; d[v] </a:t>
            </a:r>
            <a:endParaRPr sz="29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" sz="2900"/>
              <a:t>(v was discovered after u)</a:t>
            </a:r>
            <a:endParaRPr sz="2900"/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2900"/>
              <a:t>Cross edge – if v is black and d[u] &gt; d[v] </a:t>
            </a:r>
            <a:endParaRPr sz="29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" sz="2900"/>
              <a:t>(u discovered after v)</a:t>
            </a:r>
            <a:endParaRPr sz="2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900"/>
          </a:p>
          <a:p>
            <a:pPr indent="-213358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7" name="Google Shape;2267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9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9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9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9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9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9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9"/>
          <p:cNvCxnSpPr>
            <a:stCxn id="301" idx="3"/>
            <a:endCxn id="306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9"/>
          <p:cNvCxnSpPr>
            <a:stCxn id="306" idx="3"/>
            <a:endCxn id="302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9"/>
          <p:cNvCxnSpPr>
            <a:stCxn id="301" idx="4"/>
            <a:endCxn id="303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9"/>
          <p:cNvCxnSpPr>
            <a:endCxn id="304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9"/>
          <p:cNvCxnSpPr>
            <a:endCxn id="307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9"/>
          <p:cNvCxnSpPr>
            <a:stCxn id="301" idx="6"/>
            <a:endCxn id="305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9"/>
          <p:cNvCxnSpPr>
            <a:stCxn id="305" idx="5"/>
            <a:endCxn id="308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p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317" name="Google Shape;31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90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3" name="Google Shape;2273;p90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4" name="Google Shape;2274;p90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5" name="Google Shape;2275;p90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6" name="Google Shape;2276;p90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7" name="Google Shape;2277;p90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8" name="Google Shape;2278;p90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9" name="Google Shape;2279;p90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0" name="Google Shape;2280;p90"/>
          <p:cNvCxnSpPr>
            <a:stCxn id="2272" idx="3"/>
            <a:endCxn id="227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1" name="Google Shape;2281;p90"/>
          <p:cNvCxnSpPr>
            <a:stCxn id="2277" idx="3"/>
            <a:endCxn id="227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2" name="Google Shape;2282;p90"/>
          <p:cNvCxnSpPr>
            <a:stCxn id="2272" idx="4"/>
            <a:endCxn id="227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3" name="Google Shape;2283;p90"/>
          <p:cNvCxnSpPr>
            <a:endCxn id="227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4" name="Google Shape;2284;p90"/>
          <p:cNvCxnSpPr>
            <a:endCxn id="227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5" name="Google Shape;2285;p90"/>
          <p:cNvCxnSpPr>
            <a:stCxn id="2272" idx="6"/>
            <a:endCxn id="227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6" name="Google Shape;2286;p90"/>
          <p:cNvCxnSpPr>
            <a:stCxn id="2276" idx="5"/>
            <a:endCxn id="227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87" name="Google Shape;2287;p90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288" name="Google Shape;2288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91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4" name="Google Shape;2294;p91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5" name="Google Shape;2295;p91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6" name="Google Shape;2296;p91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7" name="Google Shape;2297;p91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8" name="Google Shape;2298;p91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9" name="Google Shape;2299;p91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p91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1" name="Google Shape;2301;p91"/>
          <p:cNvCxnSpPr>
            <a:stCxn id="2293" idx="3"/>
            <a:endCxn id="2298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2" name="Google Shape;2302;p91"/>
          <p:cNvCxnSpPr>
            <a:stCxn id="2298" idx="3"/>
            <a:endCxn id="2294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3" name="Google Shape;2303;p91"/>
          <p:cNvCxnSpPr>
            <a:stCxn id="2293" idx="4"/>
            <a:endCxn id="2295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4" name="Google Shape;2304;p91"/>
          <p:cNvCxnSpPr>
            <a:endCxn id="2296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5" name="Google Shape;2305;p91"/>
          <p:cNvCxnSpPr>
            <a:endCxn id="2299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6" name="Google Shape;2306;p91"/>
          <p:cNvCxnSpPr>
            <a:stCxn id="2293" idx="6"/>
            <a:endCxn id="2297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7" name="Google Shape;2307;p91"/>
          <p:cNvCxnSpPr>
            <a:stCxn id="2297" idx="5"/>
            <a:endCxn id="2300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08" name="Google Shape;2308;p91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309" name="Google Shape;2309;p91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0" name="Google Shape;2310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92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6" name="Google Shape;2316;p92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7" name="Google Shape;2317;p92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8" name="Google Shape;2318;p92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9" name="Google Shape;2319;p92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0" name="Google Shape;2320;p92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1" name="Google Shape;2321;p92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2" name="Google Shape;2322;p92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3" name="Google Shape;2323;p92"/>
          <p:cNvCxnSpPr>
            <a:stCxn id="2315" idx="3"/>
            <a:endCxn id="2320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4" name="Google Shape;2324;p92"/>
          <p:cNvCxnSpPr>
            <a:stCxn id="2320" idx="3"/>
            <a:endCxn id="2316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5" name="Google Shape;2325;p92"/>
          <p:cNvCxnSpPr>
            <a:stCxn id="2315" idx="4"/>
            <a:endCxn id="2317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6" name="Google Shape;2326;p92"/>
          <p:cNvCxnSpPr>
            <a:endCxn id="2318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7" name="Google Shape;2327;p92"/>
          <p:cNvCxnSpPr>
            <a:endCxn id="2321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8" name="Google Shape;2328;p92"/>
          <p:cNvCxnSpPr>
            <a:stCxn id="2315" idx="6"/>
            <a:endCxn id="2319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9" name="Google Shape;2329;p92"/>
          <p:cNvCxnSpPr>
            <a:stCxn id="2319" idx="5"/>
            <a:endCxn id="2322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30" name="Google Shape;2330;p92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331" name="Google Shape;2331;p92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2" name="Google Shape;2332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93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8" name="Google Shape;2338;p93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Google Shape;2339;p93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0" name="Google Shape;2340;p93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1" name="Google Shape;2341;p93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2" name="Google Shape;2342;p93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3" name="Google Shape;2343;p93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4" name="Google Shape;2344;p93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5" name="Google Shape;2345;p93"/>
          <p:cNvCxnSpPr>
            <a:stCxn id="2337" idx="3"/>
            <a:endCxn id="2342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6" name="Google Shape;2346;p93"/>
          <p:cNvCxnSpPr>
            <a:stCxn id="2342" idx="3"/>
            <a:endCxn id="2338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7" name="Google Shape;2347;p93"/>
          <p:cNvCxnSpPr>
            <a:stCxn id="2337" idx="4"/>
            <a:endCxn id="2339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8" name="Google Shape;2348;p93"/>
          <p:cNvCxnSpPr>
            <a:endCxn id="2340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49" name="Google Shape;2349;p93"/>
          <p:cNvCxnSpPr>
            <a:endCxn id="2343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0" name="Google Shape;2350;p93"/>
          <p:cNvCxnSpPr>
            <a:stCxn id="2337" idx="6"/>
            <a:endCxn id="2341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51" name="Google Shape;2351;p93"/>
          <p:cNvCxnSpPr>
            <a:stCxn id="2341" idx="5"/>
            <a:endCxn id="2344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2" name="Google Shape;2352;p93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353" name="Google Shape;2353;p93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4" name="Google Shape;2354;p93"/>
          <p:cNvSpPr txBox="1"/>
          <p:nvPr/>
        </p:nvSpPr>
        <p:spPr>
          <a:xfrm>
            <a:off x="457200" y="1311875"/>
            <a:ext cx="16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if there was an edge like this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5" name="Google Shape;2355;p93"/>
          <p:cNvSpPr txBox="1"/>
          <p:nvPr/>
        </p:nvSpPr>
        <p:spPr>
          <a:xfrm>
            <a:off x="6746375" y="2123863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6" name="Google Shape;2356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57" name="Google Shape;2357;p93"/>
          <p:cNvCxnSpPr>
            <a:stCxn id="2338" idx="0"/>
            <a:endCxn id="2337" idx="2"/>
          </p:cNvCxnSpPr>
          <p:nvPr/>
        </p:nvCxnSpPr>
        <p:spPr>
          <a:xfrm rot="-5400000">
            <a:off x="1700250" y="1044650"/>
            <a:ext cx="1755900" cy="26706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94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3" name="Google Shape;2363;p94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4" name="Google Shape;2364;p94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5" name="Google Shape;2365;p94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6" name="Google Shape;2366;p94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7" name="Google Shape;2367;p94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8" name="Google Shape;2368;p94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9" name="Google Shape;2369;p94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0" name="Google Shape;2370;p94"/>
          <p:cNvCxnSpPr>
            <a:stCxn id="2362" idx="3"/>
            <a:endCxn id="2367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1" name="Google Shape;2371;p94"/>
          <p:cNvCxnSpPr>
            <a:stCxn id="2367" idx="3"/>
            <a:endCxn id="2363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2" name="Google Shape;2372;p94"/>
          <p:cNvCxnSpPr>
            <a:stCxn id="2362" idx="4"/>
            <a:endCxn id="2364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3" name="Google Shape;2373;p94"/>
          <p:cNvCxnSpPr>
            <a:endCxn id="2365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4" name="Google Shape;2374;p94"/>
          <p:cNvCxnSpPr>
            <a:endCxn id="2368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5" name="Google Shape;2375;p94"/>
          <p:cNvCxnSpPr>
            <a:stCxn id="2362" idx="6"/>
            <a:endCxn id="2366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76" name="Google Shape;2376;p94"/>
          <p:cNvCxnSpPr>
            <a:stCxn id="2366" idx="5"/>
            <a:endCxn id="2369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77" name="Google Shape;2377;p94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378" name="Google Shape;2378;p94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9" name="Google Shape;2379;p94"/>
          <p:cNvSpPr txBox="1"/>
          <p:nvPr/>
        </p:nvSpPr>
        <p:spPr>
          <a:xfrm>
            <a:off x="6746375" y="2123863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0" name="Google Shape;2380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81" name="Google Shape;2381;p94"/>
          <p:cNvCxnSpPr/>
          <p:nvPr/>
        </p:nvCxnSpPr>
        <p:spPr>
          <a:xfrm flipH="1" rot="10800000">
            <a:off x="1242900" y="1502000"/>
            <a:ext cx="2670600" cy="1755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95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7" name="Google Shape;2387;p95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8" name="Google Shape;2388;p95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9" name="Google Shape;2389;p95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0" name="Google Shape;2390;p95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1" name="Google Shape;2391;p95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2" name="Google Shape;2392;p95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3" name="Google Shape;2393;p95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4" name="Google Shape;2394;p95"/>
          <p:cNvCxnSpPr>
            <a:stCxn id="2386" idx="3"/>
            <a:endCxn id="2391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5" name="Google Shape;2395;p95"/>
          <p:cNvCxnSpPr>
            <a:stCxn id="2391" idx="3"/>
            <a:endCxn id="2387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6" name="Google Shape;2396;p95"/>
          <p:cNvCxnSpPr>
            <a:stCxn id="2386" idx="4"/>
            <a:endCxn id="2388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7" name="Google Shape;2397;p95"/>
          <p:cNvCxnSpPr>
            <a:endCxn id="2389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8" name="Google Shape;2398;p95"/>
          <p:cNvCxnSpPr>
            <a:endCxn id="2392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99" name="Google Shape;2399;p95"/>
          <p:cNvCxnSpPr>
            <a:stCxn id="2386" idx="6"/>
            <a:endCxn id="2390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00" name="Google Shape;2400;p95"/>
          <p:cNvCxnSpPr>
            <a:stCxn id="2390" idx="5"/>
            <a:endCxn id="2393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1" name="Google Shape;2401;p95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402" name="Google Shape;2402;p95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3" name="Google Shape;2403;p95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04" name="Google Shape;2404;p95"/>
          <p:cNvCxnSpPr>
            <a:stCxn id="2388" idx="2"/>
            <a:endCxn id="2391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5" name="Google Shape;2405;p95"/>
          <p:cNvSpPr txBox="1"/>
          <p:nvPr/>
        </p:nvSpPr>
        <p:spPr>
          <a:xfrm>
            <a:off x="2180288" y="3082125"/>
            <a:ext cx="16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if there was an edge like this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6" name="Google Shape;2406;p95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7" name="Google Shape;2407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08" name="Google Shape;2408;p95"/>
          <p:cNvCxnSpPr/>
          <p:nvPr/>
        </p:nvCxnSpPr>
        <p:spPr>
          <a:xfrm flipH="1" rot="10800000">
            <a:off x="1242900" y="1502000"/>
            <a:ext cx="2670600" cy="1755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96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4" name="Google Shape;2414;p96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5" name="Google Shape;2415;p96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6" name="Google Shape;2416;p96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7" name="Google Shape;2417;p96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8" name="Google Shape;2418;p96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9" name="Google Shape;2419;p96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0" name="Google Shape;2420;p96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1" name="Google Shape;2421;p96"/>
          <p:cNvCxnSpPr>
            <a:stCxn id="2413" idx="3"/>
            <a:endCxn id="2418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2" name="Google Shape;2422;p96"/>
          <p:cNvCxnSpPr>
            <a:stCxn id="2418" idx="3"/>
            <a:endCxn id="2414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3" name="Google Shape;2423;p96"/>
          <p:cNvCxnSpPr>
            <a:stCxn id="2413" idx="4"/>
            <a:endCxn id="2415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4" name="Google Shape;2424;p96"/>
          <p:cNvCxnSpPr>
            <a:endCxn id="2416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5" name="Google Shape;2425;p96"/>
          <p:cNvCxnSpPr>
            <a:endCxn id="2419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6" name="Google Shape;2426;p96"/>
          <p:cNvCxnSpPr>
            <a:stCxn id="2413" idx="6"/>
            <a:endCxn id="2417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7" name="Google Shape;2427;p96"/>
          <p:cNvCxnSpPr>
            <a:stCxn id="2417" idx="5"/>
            <a:endCxn id="2420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8" name="Google Shape;2428;p96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429" name="Google Shape;2429;p96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0" name="Google Shape;2430;p96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31" name="Google Shape;2431;p96"/>
          <p:cNvCxnSpPr>
            <a:stCxn id="2415" idx="2"/>
            <a:endCxn id="2418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32" name="Google Shape;2432;p96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3" name="Google Shape;2433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4" name="Google Shape;2434;p96"/>
          <p:cNvCxnSpPr/>
          <p:nvPr/>
        </p:nvCxnSpPr>
        <p:spPr>
          <a:xfrm flipH="1" rot="10800000">
            <a:off x="1242900" y="1502000"/>
            <a:ext cx="2670600" cy="1755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8" name="Shape 2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9" name="Google Shape;2439;p97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0" name="Google Shape;2440;p97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1" name="Google Shape;2441;p97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2" name="Google Shape;2442;p97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3" name="Google Shape;2443;p97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4" name="Google Shape;2444;p97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5" name="Google Shape;2445;p97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6" name="Google Shape;2446;p97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7" name="Google Shape;2447;p97"/>
          <p:cNvCxnSpPr>
            <a:stCxn id="2439" idx="3"/>
            <a:endCxn id="2444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8" name="Google Shape;2448;p97"/>
          <p:cNvCxnSpPr>
            <a:stCxn id="2444" idx="3"/>
            <a:endCxn id="2440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9" name="Google Shape;2449;p97"/>
          <p:cNvCxnSpPr>
            <a:stCxn id="2439" idx="4"/>
            <a:endCxn id="2441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0" name="Google Shape;2450;p97"/>
          <p:cNvCxnSpPr>
            <a:endCxn id="2442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1" name="Google Shape;2451;p97"/>
          <p:cNvCxnSpPr>
            <a:endCxn id="2445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2" name="Google Shape;2452;p97"/>
          <p:cNvCxnSpPr>
            <a:stCxn id="2439" idx="6"/>
            <a:endCxn id="2443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3" name="Google Shape;2453;p97"/>
          <p:cNvCxnSpPr>
            <a:stCxn id="2443" idx="5"/>
            <a:endCxn id="2446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4" name="Google Shape;2454;p97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455" name="Google Shape;2455;p97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6" name="Google Shape;2456;p97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57" name="Google Shape;2457;p97"/>
          <p:cNvCxnSpPr>
            <a:stCxn id="2441" idx="2"/>
            <a:endCxn id="2444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8" name="Google Shape;2458;p97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9" name="Google Shape;2459;p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60" name="Google Shape;2460;p97"/>
          <p:cNvCxnSpPr/>
          <p:nvPr/>
        </p:nvCxnSpPr>
        <p:spPr>
          <a:xfrm flipH="1" rot="10800000">
            <a:off x="1242900" y="1502000"/>
            <a:ext cx="2670600" cy="1755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4" name="Shape 2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5" name="Google Shape;2465;p98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6" name="Google Shape;2466;p98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7" name="Google Shape;2467;p98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8" name="Google Shape;2468;p98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9" name="Google Shape;2469;p98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0" name="Google Shape;2470;p98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1" name="Google Shape;2471;p98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2" name="Google Shape;2472;p98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3" name="Google Shape;2473;p98"/>
          <p:cNvCxnSpPr>
            <a:stCxn id="2465" idx="3"/>
            <a:endCxn id="2470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4" name="Google Shape;2474;p98"/>
          <p:cNvCxnSpPr>
            <a:stCxn id="2470" idx="3"/>
            <a:endCxn id="2466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5" name="Google Shape;2475;p98"/>
          <p:cNvCxnSpPr>
            <a:stCxn id="2465" idx="4"/>
            <a:endCxn id="2467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6" name="Google Shape;2476;p98"/>
          <p:cNvCxnSpPr>
            <a:endCxn id="2468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7" name="Google Shape;2477;p98"/>
          <p:cNvCxnSpPr>
            <a:endCxn id="2471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8" name="Google Shape;2478;p98"/>
          <p:cNvCxnSpPr>
            <a:stCxn id="2465" idx="6"/>
            <a:endCxn id="2469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79" name="Google Shape;2479;p98"/>
          <p:cNvCxnSpPr>
            <a:stCxn id="2469" idx="5"/>
            <a:endCxn id="2472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0" name="Google Shape;2480;p98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481" name="Google Shape;2481;p98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2" name="Google Shape;2482;p98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83" name="Google Shape;2483;p98"/>
          <p:cNvCxnSpPr>
            <a:stCxn id="2467" idx="2"/>
            <a:endCxn id="2470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84" name="Google Shape;2484;p98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5" name="Google Shape;2485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86" name="Google Shape;2486;p98"/>
          <p:cNvCxnSpPr/>
          <p:nvPr/>
        </p:nvCxnSpPr>
        <p:spPr>
          <a:xfrm flipH="1" rot="10800000">
            <a:off x="1242900" y="1502000"/>
            <a:ext cx="2670600" cy="1755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99"/>
          <p:cNvSpPr/>
          <p:nvPr/>
        </p:nvSpPr>
        <p:spPr>
          <a:xfrm>
            <a:off x="3913500" y="11830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2" name="Google Shape;2492;p99"/>
          <p:cNvSpPr/>
          <p:nvPr/>
        </p:nvSpPr>
        <p:spPr>
          <a:xfrm>
            <a:off x="913650" y="32579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3" name="Google Shape;2493;p99"/>
          <p:cNvSpPr/>
          <p:nvPr/>
        </p:nvSpPr>
        <p:spPr>
          <a:xfrm>
            <a:off x="3913488" y="249210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4" name="Google Shape;2494;p99"/>
          <p:cNvSpPr/>
          <p:nvPr/>
        </p:nvSpPr>
        <p:spPr>
          <a:xfrm>
            <a:off x="3255000" y="396885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5" name="Google Shape;2495;p99"/>
          <p:cNvSpPr/>
          <p:nvPr/>
        </p:nvSpPr>
        <p:spPr>
          <a:xfrm>
            <a:off x="5578250" y="22528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Google Shape;2496;p99"/>
          <p:cNvSpPr/>
          <p:nvPr/>
        </p:nvSpPr>
        <p:spPr>
          <a:xfrm>
            <a:off x="2294775" y="2187300"/>
            <a:ext cx="658500" cy="637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7" name="Google Shape;2497;p99"/>
          <p:cNvSpPr/>
          <p:nvPr/>
        </p:nvSpPr>
        <p:spPr>
          <a:xfrm>
            <a:off x="5104900" y="3968850"/>
            <a:ext cx="658500" cy="63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8" name="Google Shape;2498;p99"/>
          <p:cNvSpPr/>
          <p:nvPr/>
        </p:nvSpPr>
        <p:spPr>
          <a:xfrm>
            <a:off x="7094975" y="3331050"/>
            <a:ext cx="658500" cy="6378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9" name="Google Shape;2499;p99"/>
          <p:cNvCxnSpPr>
            <a:stCxn id="2491" idx="3"/>
            <a:endCxn id="2496" idx="7"/>
          </p:cNvCxnSpPr>
          <p:nvPr/>
        </p:nvCxnSpPr>
        <p:spPr>
          <a:xfrm flipH="1">
            <a:off x="2856735" y="1727396"/>
            <a:ext cx="1153200" cy="55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0" name="Google Shape;2500;p99"/>
          <p:cNvCxnSpPr>
            <a:stCxn id="2496" idx="3"/>
            <a:endCxn id="2492" idx="7"/>
          </p:cNvCxnSpPr>
          <p:nvPr/>
        </p:nvCxnSpPr>
        <p:spPr>
          <a:xfrm flipH="1">
            <a:off x="1475610" y="2731696"/>
            <a:ext cx="915600" cy="61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1" name="Google Shape;2501;p99"/>
          <p:cNvCxnSpPr>
            <a:stCxn id="2491" idx="4"/>
            <a:endCxn id="2493" idx="0"/>
          </p:cNvCxnSpPr>
          <p:nvPr/>
        </p:nvCxnSpPr>
        <p:spPr>
          <a:xfrm>
            <a:off x="4242750" y="1820800"/>
            <a:ext cx="0" cy="67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2" name="Google Shape;2502;p99"/>
          <p:cNvCxnSpPr>
            <a:endCxn id="2494" idx="7"/>
          </p:cNvCxnSpPr>
          <p:nvPr/>
        </p:nvCxnSpPr>
        <p:spPr>
          <a:xfrm flipH="1">
            <a:off x="3817065" y="3036554"/>
            <a:ext cx="1929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3" name="Google Shape;2503;p99"/>
          <p:cNvCxnSpPr>
            <a:endCxn id="2497" idx="1"/>
          </p:cNvCxnSpPr>
          <p:nvPr/>
        </p:nvCxnSpPr>
        <p:spPr>
          <a:xfrm>
            <a:off x="4475635" y="3036554"/>
            <a:ext cx="725700" cy="102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4" name="Google Shape;2504;p99"/>
          <p:cNvCxnSpPr>
            <a:stCxn id="2491" idx="6"/>
            <a:endCxn id="2495" idx="1"/>
          </p:cNvCxnSpPr>
          <p:nvPr/>
        </p:nvCxnSpPr>
        <p:spPr>
          <a:xfrm>
            <a:off x="4572000" y="1501900"/>
            <a:ext cx="1102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05" name="Google Shape;2505;p99"/>
          <p:cNvCxnSpPr>
            <a:stCxn id="2495" idx="5"/>
            <a:endCxn id="2498" idx="1"/>
          </p:cNvCxnSpPr>
          <p:nvPr/>
        </p:nvCxnSpPr>
        <p:spPr>
          <a:xfrm>
            <a:off x="6140315" y="2797246"/>
            <a:ext cx="10512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06" name="Google Shape;2506;p99"/>
          <p:cNvSpPr txBox="1"/>
          <p:nvPr>
            <p:ph type="title"/>
          </p:nvPr>
        </p:nvSpPr>
        <p:spPr>
          <a:xfrm>
            <a:off x="457200" y="171450"/>
            <a:ext cx="82296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/>
              <a:t>Depth First Search</a:t>
            </a:r>
            <a:endParaRPr sz="3200"/>
          </a:p>
        </p:txBody>
      </p:sp>
      <p:sp>
        <p:nvSpPr>
          <p:cNvPr id="2507" name="Google Shape;2507;p99"/>
          <p:cNvSpPr txBox="1"/>
          <p:nvPr/>
        </p:nvSpPr>
        <p:spPr>
          <a:xfrm>
            <a:off x="6676275" y="1450475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 b="1" i="0" sz="19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8" name="Google Shape;2508;p99"/>
          <p:cNvSpPr txBox="1"/>
          <p:nvPr/>
        </p:nvSpPr>
        <p:spPr>
          <a:xfrm>
            <a:off x="6676275" y="188428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 b="1" i="0" sz="1900" u="none" cap="none" strike="noStrike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09" name="Google Shape;2509;p99"/>
          <p:cNvCxnSpPr>
            <a:stCxn id="2493" idx="2"/>
            <a:endCxn id="2496" idx="5"/>
          </p:cNvCxnSpPr>
          <p:nvPr/>
        </p:nvCxnSpPr>
        <p:spPr>
          <a:xfrm rot="10800000">
            <a:off x="2856888" y="2731800"/>
            <a:ext cx="1056600" cy="792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10" name="Google Shape;2510;p99"/>
          <p:cNvSpPr txBox="1"/>
          <p:nvPr/>
        </p:nvSpPr>
        <p:spPr>
          <a:xfrm>
            <a:off x="6676275" y="2333238"/>
            <a:ext cx="233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 b="1" i="0" sz="1900" u="none" cap="none" strike="noStrik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1" name="Google Shape;2511;p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12" name="Google Shape;2512;p99"/>
          <p:cNvCxnSpPr/>
          <p:nvPr/>
        </p:nvCxnSpPr>
        <p:spPr>
          <a:xfrm flipH="1" rot="10800000">
            <a:off x="1242900" y="1502000"/>
            <a:ext cx="2670600" cy="1755900"/>
          </a:xfrm>
          <a:prstGeom prst="curvedConnector2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