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Proxima Nova"/>
      <p:regular r:id="rId55"/>
      <p:bold r:id="rId56"/>
      <p:italic r:id="rId57"/>
      <p:boldItalic r:id="rId58"/>
    </p:embeddedFont>
    <p:embeddedFont>
      <p:font typeface="Nunito"/>
      <p:regular r:id="rId59"/>
      <p:bold r:id="rId60"/>
      <p:italic r:id="rId61"/>
      <p:boldItalic r:id="rId62"/>
    </p:embeddedFont>
    <p:embeddedFont>
      <p:font typeface="Proxima Nova Semibold"/>
      <p:regular r:id="rId63"/>
      <p:bold r:id="rId64"/>
      <p:boldItalic r:id="rId65"/>
    </p:embeddedFont>
    <p:embeddedFont>
      <p:font typeface="Alfa Slab One"/>
      <p:regular r:id="rId66"/>
    </p:embeddedFont>
    <p:embeddedFont>
      <p:font typeface="Open Sans"/>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71" roundtripDataSignature="AMtx7mj4giWgL9a71zlgqhB5y4iuVW4y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6CB42A-32D1-411E-B239-B3D772CAA868}">
  <a:tblStyle styleId="{8D6CB42A-32D1-411E-B239-B3D772CAA86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customschemas.google.com/relationships/presentationmetadata" Target="metadata"/><Relationship Id="rId70" Type="http://schemas.openxmlformats.org/officeDocument/2006/relationships/font" Target="fonts/OpenSans-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Nunito-boldItalic.fntdata"/><Relationship Id="rId61" Type="http://schemas.openxmlformats.org/officeDocument/2006/relationships/font" Target="fonts/Nunito-italic.fntdata"/><Relationship Id="rId20" Type="http://schemas.openxmlformats.org/officeDocument/2006/relationships/slide" Target="slides/slide14.xml"/><Relationship Id="rId64" Type="http://schemas.openxmlformats.org/officeDocument/2006/relationships/font" Target="fonts/ProximaNovaSemibold-bold.fntdata"/><Relationship Id="rId63" Type="http://schemas.openxmlformats.org/officeDocument/2006/relationships/font" Target="fonts/ProximaNovaSemibold-regular.fntdata"/><Relationship Id="rId22" Type="http://schemas.openxmlformats.org/officeDocument/2006/relationships/slide" Target="slides/slide16.xml"/><Relationship Id="rId66" Type="http://schemas.openxmlformats.org/officeDocument/2006/relationships/font" Target="fonts/AlfaSlabOne-regular.fntdata"/><Relationship Id="rId21" Type="http://schemas.openxmlformats.org/officeDocument/2006/relationships/slide" Target="slides/slide15.xml"/><Relationship Id="rId65" Type="http://schemas.openxmlformats.org/officeDocument/2006/relationships/font" Target="fonts/ProximaNovaSemibold-boldItalic.fntdata"/><Relationship Id="rId24" Type="http://schemas.openxmlformats.org/officeDocument/2006/relationships/slide" Target="slides/slide18.xml"/><Relationship Id="rId68" Type="http://schemas.openxmlformats.org/officeDocument/2006/relationships/font" Target="fonts/OpenSans-bold.fntdata"/><Relationship Id="rId23" Type="http://schemas.openxmlformats.org/officeDocument/2006/relationships/slide" Target="slides/slide17.xml"/><Relationship Id="rId67" Type="http://schemas.openxmlformats.org/officeDocument/2006/relationships/font" Target="fonts/OpenSans-regular.fntdata"/><Relationship Id="rId60" Type="http://schemas.openxmlformats.org/officeDocument/2006/relationships/font" Target="fonts/Nunito-bold.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penSans-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ProximaNova-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ProximaNova-italic.fntdata"/><Relationship Id="rId12" Type="http://schemas.openxmlformats.org/officeDocument/2006/relationships/slide" Target="slides/slide6.xml"/><Relationship Id="rId56" Type="http://schemas.openxmlformats.org/officeDocument/2006/relationships/font" Target="fonts/ProximaNova-bold.fntdata"/><Relationship Id="rId15" Type="http://schemas.openxmlformats.org/officeDocument/2006/relationships/slide" Target="slides/slide9.xml"/><Relationship Id="rId59" Type="http://schemas.openxmlformats.org/officeDocument/2006/relationships/font" Target="fonts/Nunito-regular.fntdata"/><Relationship Id="rId14" Type="http://schemas.openxmlformats.org/officeDocument/2006/relationships/slide" Target="slides/slide8.xml"/><Relationship Id="rId58" Type="http://schemas.openxmlformats.org/officeDocument/2006/relationships/font" Target="fonts/ProximaNova-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24c62afe5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324c62afe5d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24c62afe5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324c62afe5d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24c62afe5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324c62afe5d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203c00b4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3203c00b40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8" name="Google Shape;638;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9" name="Google Shape;659;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24c62afe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324c62afe5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24c62afe5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324c62afe5d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24c62afe5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324c62afe5d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24c62afe5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324c62afe5d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 name="Shape 9"/>
        <p:cNvGrpSpPr/>
        <p:nvPr/>
      </p:nvGrpSpPr>
      <p:grpSpPr>
        <a:xfrm>
          <a:off x="0" y="0"/>
          <a:ext cx="0" cy="0"/>
          <a:chOff x="0" y="0"/>
          <a:chExt cx="0" cy="0"/>
        </a:xfrm>
      </p:grpSpPr>
      <p:sp>
        <p:nvSpPr>
          <p:cNvPr id="10" name="Google Shape;10;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 name="Google Shape;11;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58"/>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7" name="Google Shape;47;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59"/>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50" name="Google Shape;50;p59"/>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1" name="Google Shape;51;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52" name="Shape 52"/>
        <p:cNvGrpSpPr/>
        <p:nvPr/>
      </p:nvGrpSpPr>
      <p:grpSpPr>
        <a:xfrm>
          <a:off x="0" y="0"/>
          <a:ext cx="0" cy="0"/>
          <a:chOff x="0" y="0"/>
          <a:chExt cx="0" cy="0"/>
        </a:xfrm>
      </p:grpSpPr>
      <p:sp>
        <p:nvSpPr>
          <p:cNvPr id="53" name="Google Shape;53;p60"/>
          <p:cNvSpPr txBox="1"/>
          <p:nvPr>
            <p:ph type="title"/>
          </p:nvPr>
        </p:nvSpPr>
        <p:spPr>
          <a:xfrm>
            <a:off x="341313" y="75010"/>
            <a:ext cx="8229600" cy="6801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54" name="Google Shape;54;p60"/>
          <p:cNvSpPr txBox="1"/>
          <p:nvPr>
            <p:ph idx="1" type="body"/>
          </p:nvPr>
        </p:nvSpPr>
        <p:spPr>
          <a:xfrm>
            <a:off x="350838" y="910829"/>
            <a:ext cx="8229600" cy="3807600"/>
          </a:xfrm>
          <a:prstGeom prst="rect">
            <a:avLst/>
          </a:prstGeom>
          <a:noFill/>
          <a:ln>
            <a:noFill/>
          </a:ln>
        </p:spPr>
        <p:txBody>
          <a:bodyPr anchorCtr="0" anchor="t" bIns="34275" lIns="68575" spcFirstLastPara="1" rIns="68575" wrap="square" tIns="34275">
            <a:normAutofit/>
          </a:bodyPr>
          <a:lstStyle>
            <a:lvl1pPr indent="-317500" lvl="0" marL="457200" algn="l">
              <a:lnSpc>
                <a:spcPct val="115000"/>
              </a:lnSpc>
              <a:spcBef>
                <a:spcPts val="300"/>
              </a:spcBef>
              <a:spcAft>
                <a:spcPts val="0"/>
              </a:spcAft>
              <a:buClr>
                <a:schemeClr val="accent2"/>
              </a:buClr>
              <a:buSzPts val="1400"/>
              <a:buChar char="●"/>
              <a:defRPr/>
            </a:lvl1pPr>
            <a:lvl2pPr indent="-317500" lvl="1" marL="914400" algn="l">
              <a:lnSpc>
                <a:spcPct val="115000"/>
              </a:lnSpc>
              <a:spcBef>
                <a:spcPts val="300"/>
              </a:spcBef>
              <a:spcAft>
                <a:spcPts val="0"/>
              </a:spcAft>
              <a:buClr>
                <a:schemeClr val="dk1"/>
              </a:buClr>
              <a:buSzPts val="1400"/>
              <a:buChar char="○"/>
              <a:defRPr/>
            </a:lvl2pPr>
            <a:lvl3pPr indent="-317500" lvl="2" marL="1371600" algn="l">
              <a:lnSpc>
                <a:spcPct val="115000"/>
              </a:lnSpc>
              <a:spcBef>
                <a:spcPts val="300"/>
              </a:spcBef>
              <a:spcAft>
                <a:spcPts val="0"/>
              </a:spcAft>
              <a:buClr>
                <a:schemeClr val="accent2"/>
              </a:buClr>
              <a:buSzPts val="1400"/>
              <a:buChar char="■"/>
              <a:defRPr/>
            </a:lvl3pPr>
            <a:lvl4pPr indent="-317500" lvl="3" marL="1828800" algn="l">
              <a:lnSpc>
                <a:spcPct val="115000"/>
              </a:lnSpc>
              <a:spcBef>
                <a:spcPts val="300"/>
              </a:spcBef>
              <a:spcAft>
                <a:spcPts val="0"/>
              </a:spcAft>
              <a:buClr>
                <a:schemeClr val="dk1"/>
              </a:buClr>
              <a:buSzPts val="1400"/>
              <a:buChar char="●"/>
              <a:defRPr/>
            </a:lvl4pPr>
            <a:lvl5pPr indent="-317500" lvl="4" marL="2286000" algn="l">
              <a:lnSpc>
                <a:spcPct val="115000"/>
              </a:lnSpc>
              <a:spcBef>
                <a:spcPts val="300"/>
              </a:spcBef>
              <a:spcAft>
                <a:spcPts val="0"/>
              </a:spcAft>
              <a:buClr>
                <a:schemeClr val="dk1"/>
              </a:buClr>
              <a:buSzPts val="1400"/>
              <a:buChar char="○"/>
              <a:defRPr/>
            </a:lvl5pPr>
            <a:lvl6pPr indent="-317500" lvl="5" marL="2743200" algn="l">
              <a:lnSpc>
                <a:spcPct val="115000"/>
              </a:lnSpc>
              <a:spcBef>
                <a:spcPts val="300"/>
              </a:spcBef>
              <a:spcAft>
                <a:spcPts val="0"/>
              </a:spcAft>
              <a:buClr>
                <a:schemeClr val="dk1"/>
              </a:buClr>
              <a:buSzPts val="1400"/>
              <a:buChar char="■"/>
              <a:defRPr/>
            </a:lvl6pPr>
            <a:lvl7pPr indent="-317500" lvl="6" marL="3200400" algn="l">
              <a:lnSpc>
                <a:spcPct val="115000"/>
              </a:lnSpc>
              <a:spcBef>
                <a:spcPts val="300"/>
              </a:spcBef>
              <a:spcAft>
                <a:spcPts val="0"/>
              </a:spcAft>
              <a:buClr>
                <a:schemeClr val="dk1"/>
              </a:buClr>
              <a:buSzPts val="1400"/>
              <a:buChar char="●"/>
              <a:defRPr/>
            </a:lvl7pPr>
            <a:lvl8pPr indent="-317500" lvl="7" marL="3657600" algn="l">
              <a:lnSpc>
                <a:spcPct val="115000"/>
              </a:lnSpc>
              <a:spcBef>
                <a:spcPts val="300"/>
              </a:spcBef>
              <a:spcAft>
                <a:spcPts val="0"/>
              </a:spcAft>
              <a:buClr>
                <a:schemeClr val="dk1"/>
              </a:buClr>
              <a:buSzPts val="1400"/>
              <a:buChar char="○"/>
              <a:defRPr/>
            </a:lvl8pPr>
            <a:lvl9pPr indent="-317500" lvl="8" marL="4114800" algn="l">
              <a:lnSpc>
                <a:spcPct val="115000"/>
              </a:lnSpc>
              <a:spcBef>
                <a:spcPts val="300"/>
              </a:spcBef>
              <a:spcAft>
                <a:spcPts val="0"/>
              </a:spcAft>
              <a:buClr>
                <a:schemeClr val="dk1"/>
              </a:buClr>
              <a:buSzPts val="1400"/>
              <a:buChar char="■"/>
              <a:defRPr/>
            </a:lvl9pPr>
          </a:lstStyle>
          <a:p/>
        </p:txBody>
      </p:sp>
      <p:sp>
        <p:nvSpPr>
          <p:cNvPr id="55" name="Google Shape;55;p60"/>
          <p:cNvSpPr txBox="1"/>
          <p:nvPr>
            <p:ph idx="10" type="dt"/>
          </p:nvPr>
        </p:nvSpPr>
        <p:spPr>
          <a:xfrm>
            <a:off x="457200" y="4798219"/>
            <a:ext cx="2133600" cy="243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56" name="Google Shape;56;p60"/>
          <p:cNvSpPr txBox="1"/>
          <p:nvPr>
            <p:ph idx="11" type="ftr"/>
          </p:nvPr>
        </p:nvSpPr>
        <p:spPr>
          <a:xfrm>
            <a:off x="3124200" y="4798219"/>
            <a:ext cx="2895600" cy="243000"/>
          </a:xfrm>
          <a:prstGeom prst="rect">
            <a:avLst/>
          </a:prstGeom>
          <a:noFill/>
          <a:ln>
            <a:noFill/>
          </a:ln>
        </p:spPr>
        <p:txBody>
          <a:bodyPr anchorCtr="0" anchor="t"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57" name="Google Shape;57;p60"/>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lvl1pPr indent="0" lvl="0"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58" name="Shape 58"/>
        <p:cNvGrpSpPr/>
        <p:nvPr/>
      </p:nvGrpSpPr>
      <p:grpSpPr>
        <a:xfrm>
          <a:off x="0" y="0"/>
          <a:ext cx="0" cy="0"/>
          <a:chOff x="0" y="0"/>
          <a:chExt cx="0" cy="0"/>
        </a:xfrm>
      </p:grpSpPr>
      <p:sp>
        <p:nvSpPr>
          <p:cNvPr id="59" name="Google Shape;59;p61"/>
          <p:cNvSpPr txBox="1"/>
          <p:nvPr>
            <p:ph type="title"/>
          </p:nvPr>
        </p:nvSpPr>
        <p:spPr>
          <a:xfrm>
            <a:off x="341313" y="75010"/>
            <a:ext cx="8229600" cy="680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61"/>
          <p:cNvSpPr txBox="1"/>
          <p:nvPr>
            <p:ph idx="1" type="body"/>
          </p:nvPr>
        </p:nvSpPr>
        <p:spPr>
          <a:xfrm>
            <a:off x="350838" y="910829"/>
            <a:ext cx="4038600" cy="3807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2"/>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accent2"/>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1" name="Google Shape;61;p61"/>
          <p:cNvSpPr txBox="1"/>
          <p:nvPr>
            <p:ph idx="2" type="body"/>
          </p:nvPr>
        </p:nvSpPr>
        <p:spPr>
          <a:xfrm>
            <a:off x="4541838" y="910829"/>
            <a:ext cx="4038600" cy="3807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2"/>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accent2"/>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2" name="Google Shape;62;p61"/>
          <p:cNvSpPr txBox="1"/>
          <p:nvPr>
            <p:ph idx="10" type="dt"/>
          </p:nvPr>
        </p:nvSpPr>
        <p:spPr>
          <a:xfrm>
            <a:off x="457200" y="4798219"/>
            <a:ext cx="2133600" cy="243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3" name="Google Shape;63;p61"/>
          <p:cNvSpPr txBox="1"/>
          <p:nvPr>
            <p:ph idx="12" type="sldNum"/>
          </p:nvPr>
        </p:nvSpPr>
        <p:spPr>
          <a:xfrm>
            <a:off x="6553200" y="4798219"/>
            <a:ext cx="2133600" cy="243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64" name="Shape 64"/>
        <p:cNvGrpSpPr/>
        <p:nvPr/>
      </p:nvGrpSpPr>
      <p:grpSpPr>
        <a:xfrm>
          <a:off x="0" y="0"/>
          <a:ext cx="0" cy="0"/>
          <a:chOff x="0" y="0"/>
          <a:chExt cx="0" cy="0"/>
        </a:xfrm>
      </p:grpSpPr>
      <p:sp>
        <p:nvSpPr>
          <p:cNvPr id="65" name="Google Shape;65;p62"/>
          <p:cNvSpPr txBox="1"/>
          <p:nvPr>
            <p:ph type="title"/>
          </p:nvPr>
        </p:nvSpPr>
        <p:spPr>
          <a:xfrm>
            <a:off x="341313" y="75010"/>
            <a:ext cx="8229600" cy="680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6" name="Google Shape;66;p62"/>
          <p:cNvSpPr txBox="1"/>
          <p:nvPr>
            <p:ph idx="1" type="body"/>
          </p:nvPr>
        </p:nvSpPr>
        <p:spPr>
          <a:xfrm>
            <a:off x="350838" y="910829"/>
            <a:ext cx="4038600" cy="3807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2"/>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accent2"/>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7" name="Google Shape;67;p62"/>
          <p:cNvSpPr txBox="1"/>
          <p:nvPr>
            <p:ph idx="2" type="body"/>
          </p:nvPr>
        </p:nvSpPr>
        <p:spPr>
          <a:xfrm>
            <a:off x="4541838" y="910829"/>
            <a:ext cx="4038600" cy="1846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2"/>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accent2"/>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8" name="Google Shape;68;p62"/>
          <p:cNvSpPr txBox="1"/>
          <p:nvPr>
            <p:ph idx="3" type="body"/>
          </p:nvPr>
        </p:nvSpPr>
        <p:spPr>
          <a:xfrm>
            <a:off x="4541838" y="2871788"/>
            <a:ext cx="4038600" cy="1846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2"/>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accent2"/>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9" name="Google Shape;69;p62"/>
          <p:cNvSpPr txBox="1"/>
          <p:nvPr>
            <p:ph idx="10" type="dt"/>
          </p:nvPr>
        </p:nvSpPr>
        <p:spPr>
          <a:xfrm>
            <a:off x="457200" y="4798219"/>
            <a:ext cx="2133600" cy="243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0" name="Google Shape;70;p62"/>
          <p:cNvSpPr txBox="1"/>
          <p:nvPr>
            <p:ph idx="12" type="sldNum"/>
          </p:nvPr>
        </p:nvSpPr>
        <p:spPr>
          <a:xfrm>
            <a:off x="6553200" y="4798219"/>
            <a:ext cx="2133600" cy="243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63"/>
          <p:cNvSpPr txBox="1"/>
          <p:nvPr>
            <p:ph type="title"/>
          </p:nvPr>
        </p:nvSpPr>
        <p:spPr>
          <a:xfrm>
            <a:off x="457200" y="171450"/>
            <a:ext cx="8229600" cy="7431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63"/>
          <p:cNvSpPr txBox="1"/>
          <p:nvPr>
            <p:ph idx="1" type="body"/>
          </p:nvPr>
        </p:nvSpPr>
        <p:spPr>
          <a:xfrm>
            <a:off x="457200" y="1143000"/>
            <a:ext cx="4038600" cy="3257700"/>
          </a:xfrm>
          <a:prstGeom prst="rect">
            <a:avLst/>
          </a:prstGeom>
          <a:noFill/>
          <a:ln>
            <a:noFill/>
          </a:ln>
        </p:spPr>
        <p:txBody>
          <a:bodyPr anchorCtr="0" anchor="t" bIns="46025" lIns="92075" spcFirstLastPara="1" rIns="92075" wrap="square" tIns="46025">
            <a:noAutofit/>
          </a:bodyPr>
          <a:lstStyle>
            <a:lvl1pPr indent="-379730" lvl="0" marL="457200" algn="l">
              <a:lnSpc>
                <a:spcPct val="100000"/>
              </a:lnSpc>
              <a:spcBef>
                <a:spcPts val="560"/>
              </a:spcBef>
              <a:spcAft>
                <a:spcPts val="0"/>
              </a:spcAft>
              <a:buSzPts val="2380"/>
              <a:buChar char="●"/>
              <a:defRPr sz="2800"/>
            </a:lvl1pPr>
            <a:lvl2pPr indent="-358140" lvl="1" marL="914400" algn="l">
              <a:lnSpc>
                <a:spcPct val="100000"/>
              </a:lnSpc>
              <a:spcBef>
                <a:spcPts val="480"/>
              </a:spcBef>
              <a:spcAft>
                <a:spcPts val="0"/>
              </a:spcAft>
              <a:buSzPts val="2040"/>
              <a:buChar char="■"/>
              <a:defRPr sz="2400"/>
            </a:lvl2pPr>
            <a:lvl3pPr indent="-336550" lvl="2" marL="1371600" algn="l">
              <a:lnSpc>
                <a:spcPct val="100000"/>
              </a:lnSpc>
              <a:spcBef>
                <a:spcPts val="400"/>
              </a:spcBef>
              <a:spcAft>
                <a:spcPts val="0"/>
              </a:spcAft>
              <a:buSzPts val="1700"/>
              <a:buChar char="○"/>
              <a:defRPr sz="2000"/>
            </a:lvl3pPr>
            <a:lvl4pPr indent="-302894" lvl="3" marL="1828800" algn="l">
              <a:lnSpc>
                <a:spcPct val="100000"/>
              </a:lnSpc>
              <a:spcBef>
                <a:spcPts val="360"/>
              </a:spcBef>
              <a:spcAft>
                <a:spcPts val="0"/>
              </a:spcAft>
              <a:buSzPts val="1170"/>
              <a:buChar char="◆"/>
              <a:defRPr sz="1800"/>
            </a:lvl4pPr>
            <a:lvl5pPr indent="-342900" lvl="4" marL="2286000" algn="l">
              <a:lnSpc>
                <a:spcPct val="100000"/>
              </a:lnSpc>
              <a:spcBef>
                <a:spcPts val="360"/>
              </a:spcBef>
              <a:spcAft>
                <a:spcPts val="0"/>
              </a:spcAft>
              <a:buSzPts val="1800"/>
              <a:buFont typeface="Times New Roman"/>
              <a:buChar char="–"/>
              <a:defRPr sz="1800"/>
            </a:lvl5pPr>
            <a:lvl6pPr indent="-342900" lvl="5" marL="2743200" algn="l">
              <a:lnSpc>
                <a:spcPct val="100000"/>
              </a:lnSpc>
              <a:spcBef>
                <a:spcPts val="360"/>
              </a:spcBef>
              <a:spcAft>
                <a:spcPts val="0"/>
              </a:spcAft>
              <a:buSzPts val="1800"/>
              <a:buFont typeface="Times New Roman"/>
              <a:buChar char="–"/>
              <a:defRPr sz="1800"/>
            </a:lvl6pPr>
            <a:lvl7pPr indent="-342900" lvl="6" marL="3200400" algn="l">
              <a:lnSpc>
                <a:spcPct val="100000"/>
              </a:lnSpc>
              <a:spcBef>
                <a:spcPts val="360"/>
              </a:spcBef>
              <a:spcAft>
                <a:spcPts val="0"/>
              </a:spcAft>
              <a:buSzPts val="1800"/>
              <a:buFont typeface="Times New Roman"/>
              <a:buChar char="–"/>
              <a:defRPr sz="1800"/>
            </a:lvl7pPr>
            <a:lvl8pPr indent="-342900" lvl="7" marL="3657600" algn="l">
              <a:lnSpc>
                <a:spcPct val="100000"/>
              </a:lnSpc>
              <a:spcBef>
                <a:spcPts val="360"/>
              </a:spcBef>
              <a:spcAft>
                <a:spcPts val="0"/>
              </a:spcAft>
              <a:buSzPts val="1800"/>
              <a:buFont typeface="Times New Roman"/>
              <a:buChar char="–"/>
              <a:defRPr sz="1800"/>
            </a:lvl8pPr>
            <a:lvl9pPr indent="-342900" lvl="8" marL="4114800" algn="l">
              <a:lnSpc>
                <a:spcPct val="100000"/>
              </a:lnSpc>
              <a:spcBef>
                <a:spcPts val="360"/>
              </a:spcBef>
              <a:spcAft>
                <a:spcPts val="0"/>
              </a:spcAft>
              <a:buSzPts val="1800"/>
              <a:buFont typeface="Times New Roman"/>
              <a:buChar char="–"/>
              <a:defRPr sz="1800"/>
            </a:lvl9pPr>
          </a:lstStyle>
          <a:p/>
        </p:txBody>
      </p:sp>
      <p:sp>
        <p:nvSpPr>
          <p:cNvPr id="74" name="Google Shape;74;p63"/>
          <p:cNvSpPr txBox="1"/>
          <p:nvPr>
            <p:ph idx="2" type="body"/>
          </p:nvPr>
        </p:nvSpPr>
        <p:spPr>
          <a:xfrm>
            <a:off x="4648200" y="1143000"/>
            <a:ext cx="4038600" cy="3257700"/>
          </a:xfrm>
          <a:prstGeom prst="rect">
            <a:avLst/>
          </a:prstGeom>
          <a:noFill/>
          <a:ln>
            <a:noFill/>
          </a:ln>
        </p:spPr>
        <p:txBody>
          <a:bodyPr anchorCtr="0" anchor="t" bIns="46025" lIns="92075" spcFirstLastPara="1" rIns="92075" wrap="square" tIns="46025">
            <a:noAutofit/>
          </a:bodyPr>
          <a:lstStyle>
            <a:lvl1pPr indent="-379730" lvl="0" marL="457200" algn="l">
              <a:lnSpc>
                <a:spcPct val="100000"/>
              </a:lnSpc>
              <a:spcBef>
                <a:spcPts val="560"/>
              </a:spcBef>
              <a:spcAft>
                <a:spcPts val="0"/>
              </a:spcAft>
              <a:buSzPts val="2380"/>
              <a:buChar char="●"/>
              <a:defRPr sz="2800"/>
            </a:lvl1pPr>
            <a:lvl2pPr indent="-358140" lvl="1" marL="914400" algn="l">
              <a:lnSpc>
                <a:spcPct val="100000"/>
              </a:lnSpc>
              <a:spcBef>
                <a:spcPts val="480"/>
              </a:spcBef>
              <a:spcAft>
                <a:spcPts val="0"/>
              </a:spcAft>
              <a:buSzPts val="2040"/>
              <a:buChar char="■"/>
              <a:defRPr sz="2400"/>
            </a:lvl2pPr>
            <a:lvl3pPr indent="-336550" lvl="2" marL="1371600" algn="l">
              <a:lnSpc>
                <a:spcPct val="100000"/>
              </a:lnSpc>
              <a:spcBef>
                <a:spcPts val="400"/>
              </a:spcBef>
              <a:spcAft>
                <a:spcPts val="0"/>
              </a:spcAft>
              <a:buSzPts val="1700"/>
              <a:buChar char="○"/>
              <a:defRPr sz="2000"/>
            </a:lvl3pPr>
            <a:lvl4pPr indent="-302894" lvl="3" marL="1828800" algn="l">
              <a:lnSpc>
                <a:spcPct val="100000"/>
              </a:lnSpc>
              <a:spcBef>
                <a:spcPts val="360"/>
              </a:spcBef>
              <a:spcAft>
                <a:spcPts val="0"/>
              </a:spcAft>
              <a:buSzPts val="1170"/>
              <a:buChar char="◆"/>
              <a:defRPr sz="1800"/>
            </a:lvl4pPr>
            <a:lvl5pPr indent="-342900" lvl="4" marL="2286000" algn="l">
              <a:lnSpc>
                <a:spcPct val="100000"/>
              </a:lnSpc>
              <a:spcBef>
                <a:spcPts val="360"/>
              </a:spcBef>
              <a:spcAft>
                <a:spcPts val="0"/>
              </a:spcAft>
              <a:buSzPts val="1800"/>
              <a:buFont typeface="Times New Roman"/>
              <a:buChar char="–"/>
              <a:defRPr sz="1800"/>
            </a:lvl5pPr>
            <a:lvl6pPr indent="-342900" lvl="5" marL="2743200" algn="l">
              <a:lnSpc>
                <a:spcPct val="100000"/>
              </a:lnSpc>
              <a:spcBef>
                <a:spcPts val="360"/>
              </a:spcBef>
              <a:spcAft>
                <a:spcPts val="0"/>
              </a:spcAft>
              <a:buSzPts val="1800"/>
              <a:buFont typeface="Times New Roman"/>
              <a:buChar char="–"/>
              <a:defRPr sz="1800"/>
            </a:lvl6pPr>
            <a:lvl7pPr indent="-342900" lvl="6" marL="3200400" algn="l">
              <a:lnSpc>
                <a:spcPct val="100000"/>
              </a:lnSpc>
              <a:spcBef>
                <a:spcPts val="360"/>
              </a:spcBef>
              <a:spcAft>
                <a:spcPts val="0"/>
              </a:spcAft>
              <a:buSzPts val="1800"/>
              <a:buFont typeface="Times New Roman"/>
              <a:buChar char="–"/>
              <a:defRPr sz="1800"/>
            </a:lvl7pPr>
            <a:lvl8pPr indent="-342900" lvl="7" marL="3657600" algn="l">
              <a:lnSpc>
                <a:spcPct val="100000"/>
              </a:lnSpc>
              <a:spcBef>
                <a:spcPts val="360"/>
              </a:spcBef>
              <a:spcAft>
                <a:spcPts val="0"/>
              </a:spcAft>
              <a:buSzPts val="1800"/>
              <a:buFont typeface="Times New Roman"/>
              <a:buChar char="–"/>
              <a:defRPr sz="1800"/>
            </a:lvl8pPr>
            <a:lvl9pPr indent="-342900" lvl="8" marL="4114800" algn="l">
              <a:lnSpc>
                <a:spcPct val="100000"/>
              </a:lnSpc>
              <a:spcBef>
                <a:spcPts val="360"/>
              </a:spcBef>
              <a:spcAft>
                <a:spcPts val="0"/>
              </a:spcAft>
              <a:buSzPts val="1800"/>
              <a:buFont typeface="Times New Roman"/>
              <a:buChar char="–"/>
              <a:defRPr sz="1800"/>
            </a:lvl9pPr>
          </a:lstStyle>
          <a:p/>
        </p:txBody>
      </p:sp>
      <p:sp>
        <p:nvSpPr>
          <p:cNvPr id="75" name="Google Shape;75;p63"/>
          <p:cNvSpPr txBox="1"/>
          <p:nvPr>
            <p:ph idx="11" type="ftr"/>
          </p:nvPr>
        </p:nvSpPr>
        <p:spPr>
          <a:xfrm>
            <a:off x="457200" y="4914900"/>
            <a:ext cx="8229600" cy="2286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1" i="0" sz="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6" name="Google Shape;76;p6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4" name="Google Shape;14;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5" name="Google Shape;15;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cxnSp>
        <p:nvCxnSpPr>
          <p:cNvPr id="19" name="Google Shape;19;p5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20" name="Google Shape;20;p52"/>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21" name="Google Shape;21;p52"/>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2" name="Google Shape;22;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3" name="Shape 23"/>
        <p:cNvGrpSpPr/>
        <p:nvPr/>
      </p:nvGrpSpPr>
      <p:grpSpPr>
        <a:xfrm>
          <a:off x="0" y="0"/>
          <a:ext cx="0" cy="0"/>
          <a:chOff x="0" y="0"/>
          <a:chExt cx="0" cy="0"/>
        </a:xfrm>
      </p:grpSpPr>
      <p:sp>
        <p:nvSpPr>
          <p:cNvPr id="24" name="Google Shape;24;p53"/>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5" name="Google Shape;25;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5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5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55"/>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55"/>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56"/>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7" name="Google Shape;37;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57"/>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5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57"/>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2" name="Google Shape;42;p57"/>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3" name="Google Shape;43;p5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4" name="Google Shape;44;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8.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9.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3.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www.youtube.com/watch?v=XB4MIexjvY0" TargetMode="External"/><Relationship Id="rId4" Type="http://schemas.openxmlformats.org/officeDocument/2006/relationships/hyperlink" Target="https://www.youtube.com/watch?v=FtN3BYH2Z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
          <p:cNvSpPr txBox="1"/>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5400"/>
              <a:buFont typeface="Arial"/>
              <a:buNone/>
            </a:pPr>
            <a:r>
              <a:rPr b="0" i="0" lang="en" sz="5400" u="none" cap="none" strike="noStrike">
                <a:solidFill>
                  <a:srgbClr val="FF5722"/>
                </a:solidFill>
                <a:latin typeface="Alfa Slab One"/>
                <a:ea typeface="Alfa Slab One"/>
                <a:cs typeface="Alfa Slab One"/>
                <a:sym typeface="Alfa Slab One"/>
              </a:rPr>
              <a:t>Algorithms</a:t>
            </a:r>
            <a:endParaRPr b="0" i="0" sz="5400" u="none" cap="none" strike="noStrike">
              <a:solidFill>
                <a:srgbClr val="FF5722"/>
              </a:solidFill>
              <a:latin typeface="Alfa Slab One"/>
              <a:ea typeface="Alfa Slab One"/>
              <a:cs typeface="Alfa Slab One"/>
              <a:sym typeface="Alfa Slab One"/>
            </a:endParaRPr>
          </a:p>
        </p:txBody>
      </p:sp>
      <p:sp>
        <p:nvSpPr>
          <p:cNvPr id="82" name="Google Shape;82;p1"/>
          <p:cNvSpPr txBox="1"/>
          <p:nvPr>
            <p:ph idx="4294967295" type="subTitle"/>
          </p:nvPr>
        </p:nvSpPr>
        <p:spPr>
          <a:xfrm>
            <a:off x="311700" y="2926323"/>
            <a:ext cx="8520600" cy="73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400"/>
              <a:buFont typeface="Proxima Nova"/>
              <a:buNone/>
            </a:pPr>
            <a:r>
              <a:rPr b="1" i="0" lang="en" sz="2100" u="none" cap="none" strike="noStrike">
                <a:solidFill>
                  <a:srgbClr val="5B0F00"/>
                </a:solidFill>
                <a:latin typeface="Proxima Nova"/>
                <a:ea typeface="Proxima Nova"/>
                <a:cs typeface="Proxima Nova"/>
                <a:sym typeface="Proxima Nova"/>
              </a:rPr>
              <a:t>Lecture </a:t>
            </a:r>
            <a:r>
              <a:rPr b="1" lang="en" sz="2100">
                <a:solidFill>
                  <a:srgbClr val="5B0F00"/>
                </a:solidFill>
              </a:rPr>
              <a:t>8</a:t>
            </a:r>
            <a:endParaRPr b="1" i="0" sz="2100" u="none" cap="none" strike="noStrike">
              <a:solidFill>
                <a:srgbClr val="5B0F00"/>
              </a:solidFill>
              <a:latin typeface="Proxima Nova"/>
              <a:ea typeface="Proxima Nova"/>
              <a:cs typeface="Proxima Nova"/>
              <a:sym typeface="Proxima Nova"/>
            </a:endParaRPr>
          </a:p>
          <a:p>
            <a:pPr indent="0" lvl="0" marL="0" marR="0" rtl="0" algn="ctr">
              <a:lnSpc>
                <a:spcPct val="100000"/>
              </a:lnSpc>
              <a:spcBef>
                <a:spcPts val="0"/>
              </a:spcBef>
              <a:spcAft>
                <a:spcPts val="0"/>
              </a:spcAft>
              <a:buClr>
                <a:schemeClr val="dk2"/>
              </a:buClr>
              <a:buSzPts val="2400"/>
              <a:buFont typeface="Proxima Nova"/>
              <a:buNone/>
            </a:pPr>
            <a:r>
              <a:rPr b="1" i="0" lang="en" sz="2100" u="none" cap="none" strike="noStrike">
                <a:solidFill>
                  <a:srgbClr val="0000FF"/>
                </a:solidFill>
                <a:latin typeface="Proxima Nova"/>
                <a:ea typeface="Proxima Nova"/>
                <a:cs typeface="Proxima Nova"/>
                <a:sym typeface="Proxima Nova"/>
              </a:rPr>
              <a:t>Shortest Path Algos (Dijkstra, Bellman-Ford)</a:t>
            </a:r>
            <a:endParaRPr b="1" i="0" sz="2100" u="none" cap="none" strike="noStrike">
              <a:solidFill>
                <a:srgbClr val="0000FF"/>
              </a:solidFill>
              <a:latin typeface="Proxima Nova"/>
              <a:ea typeface="Proxima Nova"/>
              <a:cs typeface="Proxima Nova"/>
              <a:sym typeface="Proxima Nova"/>
            </a:endParaRPr>
          </a:p>
        </p:txBody>
      </p:sp>
      <p:sp>
        <p:nvSpPr>
          <p:cNvPr id="83" name="Google Shape;83;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84" name="Google Shape;84;p1"/>
          <p:cNvSpPr txBox="1"/>
          <p:nvPr/>
        </p:nvSpPr>
        <p:spPr>
          <a:xfrm>
            <a:off x="1446600" y="3887500"/>
            <a:ext cx="6250800" cy="104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A61C00"/>
                </a:solidFill>
                <a:latin typeface="Proxima Nova"/>
                <a:ea typeface="Proxima Nova"/>
                <a:cs typeface="Proxima Nova"/>
                <a:sym typeface="Proxima Nova"/>
              </a:rPr>
              <a:t>Prantik Paul [PNP]</a:t>
            </a:r>
            <a:endParaRPr b="1" i="0" sz="1700" u="none" cap="none" strike="noStrike">
              <a:solidFill>
                <a:srgbClr val="A61C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A61C00"/>
                </a:solidFill>
                <a:latin typeface="Proxima Nova"/>
                <a:ea typeface="Proxima Nova"/>
                <a:cs typeface="Proxima Nova"/>
                <a:sym typeface="Proxima Nova"/>
              </a:rPr>
              <a:t>Lecturer</a:t>
            </a:r>
            <a:endParaRPr b="1" i="0" sz="1700" u="none" cap="none" strike="noStrike">
              <a:solidFill>
                <a:srgbClr val="A61C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A61C00"/>
                </a:solidFill>
                <a:latin typeface="Proxima Nova"/>
                <a:ea typeface="Proxima Nova"/>
                <a:cs typeface="Proxima Nova"/>
                <a:sym typeface="Proxima Nova"/>
              </a:rPr>
              <a:t>Department of Computer Science and Engineering</a:t>
            </a:r>
            <a:endParaRPr b="1" i="0" sz="1700" u="none" cap="none" strike="noStrike">
              <a:solidFill>
                <a:srgbClr val="A61C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A61C00"/>
                </a:solidFill>
                <a:latin typeface="Proxima Nova"/>
                <a:ea typeface="Proxima Nova"/>
                <a:cs typeface="Proxima Nova"/>
                <a:sym typeface="Proxima Nova"/>
              </a:rPr>
              <a:t>BRAC Unive</a:t>
            </a:r>
            <a:r>
              <a:rPr b="1" i="0" lang="en" sz="1600" u="none" cap="none" strike="noStrike">
                <a:solidFill>
                  <a:srgbClr val="A61C00"/>
                </a:solidFill>
                <a:latin typeface="Proxima Nova"/>
                <a:ea typeface="Proxima Nova"/>
                <a:cs typeface="Proxima Nova"/>
                <a:sym typeface="Proxima Nova"/>
              </a:rPr>
              <a:t>rsity </a:t>
            </a:r>
            <a:endParaRPr b="1" i="0" sz="1600" u="none" cap="none" strike="noStrike">
              <a:solidFill>
                <a:srgbClr val="A61C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700"/>
              <a:buFont typeface="Arial"/>
              <a:buNone/>
            </a:pPr>
            <a:r>
              <a:rPr b="1" i="0" lang="en" sz="1600" u="none" cap="none" strike="noStrike">
                <a:solidFill>
                  <a:srgbClr val="5B0F00"/>
                </a:solidFill>
                <a:latin typeface="Proxima Nova"/>
                <a:ea typeface="Proxima Nova"/>
                <a:cs typeface="Proxima Nova"/>
                <a:sym typeface="Proxima Nova"/>
              </a:rPr>
              <a:t>Adapted From: Slides by Dr. Md Abul Kashem Mia, CSE, BUET</a:t>
            </a:r>
            <a:endParaRPr b="1" i="0" sz="1600" u="none" cap="none" strike="noStrike">
              <a:solidFill>
                <a:srgbClr val="5B0F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700"/>
              <a:buFont typeface="Arial"/>
              <a:buNone/>
            </a:pPr>
            <a:r>
              <a:t/>
            </a:r>
            <a:endParaRPr b="1" i="0" sz="1600" u="none" cap="none" strike="noStrike">
              <a:solidFill>
                <a:srgbClr val="5B0F00"/>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324c62afe5d_0_8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0000"/>
              <a:buNone/>
            </a:pPr>
            <a:r>
              <a:rPr lang="en"/>
              <a:t>Negative Weight Cycle</a:t>
            </a:r>
            <a:endParaRPr/>
          </a:p>
        </p:txBody>
      </p:sp>
      <p:sp>
        <p:nvSpPr>
          <p:cNvPr id="211" name="Google Shape;211;g324c62afe5d_0_84"/>
          <p:cNvSpPr/>
          <p:nvPr/>
        </p:nvSpPr>
        <p:spPr>
          <a:xfrm>
            <a:off x="1569175"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324c62afe5d_0_84"/>
          <p:cNvSpPr/>
          <p:nvPr/>
        </p:nvSpPr>
        <p:spPr>
          <a:xfrm>
            <a:off x="36578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324c62afe5d_0_84"/>
          <p:cNvSpPr/>
          <p:nvPr/>
        </p:nvSpPr>
        <p:spPr>
          <a:xfrm>
            <a:off x="2384750" y="16970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324c62afe5d_0_84"/>
          <p:cNvSpPr/>
          <p:nvPr/>
        </p:nvSpPr>
        <p:spPr>
          <a:xfrm>
            <a:off x="4663475" y="16970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324c62afe5d_0_84"/>
          <p:cNvSpPr/>
          <p:nvPr/>
        </p:nvSpPr>
        <p:spPr>
          <a:xfrm>
            <a:off x="59206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6" name="Google Shape;216;g324c62afe5d_0_84"/>
          <p:cNvCxnSpPr>
            <a:endCxn id="214" idx="2"/>
          </p:cNvCxnSpPr>
          <p:nvPr/>
        </p:nvCxnSpPr>
        <p:spPr>
          <a:xfrm>
            <a:off x="3073775" y="2029600"/>
            <a:ext cx="1589700" cy="0"/>
          </a:xfrm>
          <a:prstGeom prst="straightConnector1">
            <a:avLst/>
          </a:prstGeom>
          <a:noFill/>
          <a:ln cap="flat" cmpd="sng" w="38100">
            <a:solidFill>
              <a:srgbClr val="0000FF"/>
            </a:solidFill>
            <a:prstDash val="solid"/>
            <a:round/>
            <a:headEnd len="sm" w="sm" type="none"/>
            <a:tailEnd len="med" w="med" type="triangle"/>
          </a:ln>
        </p:spPr>
      </p:cxnSp>
      <p:cxnSp>
        <p:nvCxnSpPr>
          <p:cNvPr id="217" name="Google Shape;217;g324c62afe5d_0_84"/>
          <p:cNvCxnSpPr>
            <a:endCxn id="212" idx="7"/>
          </p:cNvCxnSpPr>
          <p:nvPr/>
        </p:nvCxnSpPr>
        <p:spPr>
          <a:xfrm flipH="1">
            <a:off x="4245984" y="2362002"/>
            <a:ext cx="728400" cy="778800"/>
          </a:xfrm>
          <a:prstGeom prst="straightConnector1">
            <a:avLst/>
          </a:prstGeom>
          <a:noFill/>
          <a:ln cap="flat" cmpd="sng" w="38100">
            <a:solidFill>
              <a:srgbClr val="0000FF"/>
            </a:solidFill>
            <a:prstDash val="solid"/>
            <a:round/>
            <a:headEnd len="sm" w="sm" type="none"/>
            <a:tailEnd len="med" w="med" type="triangle"/>
          </a:ln>
        </p:spPr>
      </p:cxnSp>
      <p:sp>
        <p:nvSpPr>
          <p:cNvPr id="218" name="Google Shape;218;g324c62afe5d_0_84"/>
          <p:cNvSpPr txBox="1"/>
          <p:nvPr/>
        </p:nvSpPr>
        <p:spPr>
          <a:xfrm>
            <a:off x="26262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1</a:t>
            </a:r>
            <a:endParaRPr b="1" i="0" sz="1700" u="none" cap="none" strike="noStrike">
              <a:solidFill>
                <a:srgbClr val="000000"/>
              </a:solidFill>
              <a:latin typeface="Open Sans"/>
              <a:ea typeface="Open Sans"/>
              <a:cs typeface="Open Sans"/>
              <a:sym typeface="Open Sans"/>
            </a:endParaRPr>
          </a:p>
        </p:txBody>
      </p:sp>
      <p:sp>
        <p:nvSpPr>
          <p:cNvPr id="219" name="Google Shape;219;g324c62afe5d_0_84"/>
          <p:cNvSpPr txBox="1"/>
          <p:nvPr/>
        </p:nvSpPr>
        <p:spPr>
          <a:xfrm>
            <a:off x="49099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220" name="Google Shape;220;g324c62afe5d_0_84"/>
          <p:cNvSpPr txBox="1"/>
          <p:nvPr/>
        </p:nvSpPr>
        <p:spPr>
          <a:xfrm>
            <a:off x="548300" y="1150900"/>
            <a:ext cx="5618100" cy="546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Open Sans"/>
              <a:buChar char="●"/>
            </a:pPr>
            <a:r>
              <a:rPr b="1" i="0" lang="en" sz="1400" u="none" cap="none" strike="noStrike">
                <a:solidFill>
                  <a:srgbClr val="000000"/>
                </a:solidFill>
                <a:latin typeface="Open Sans"/>
                <a:ea typeface="Open Sans"/>
                <a:cs typeface="Open Sans"/>
                <a:sym typeface="Open Sans"/>
              </a:rPr>
              <a:t>Suppose the graph has more vertices like these</a:t>
            </a:r>
            <a:endParaRPr b="1" i="0" sz="1400" u="none" cap="none" strike="noStrike">
              <a:solidFill>
                <a:srgbClr val="000000"/>
              </a:solidFill>
              <a:latin typeface="Open Sans"/>
              <a:ea typeface="Open Sans"/>
              <a:cs typeface="Open Sans"/>
              <a:sym typeface="Open Sans"/>
            </a:endParaRPr>
          </a:p>
        </p:txBody>
      </p:sp>
      <p:sp>
        <p:nvSpPr>
          <p:cNvPr id="221" name="Google Shape;221;g324c62afe5d_0_84"/>
          <p:cNvSpPr/>
          <p:nvPr/>
        </p:nvSpPr>
        <p:spPr>
          <a:xfrm>
            <a:off x="1569175"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222" name="Google Shape;222;g324c62afe5d_0_84"/>
          <p:cNvSpPr/>
          <p:nvPr/>
        </p:nvSpPr>
        <p:spPr>
          <a:xfrm>
            <a:off x="59206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223" name="Google Shape;223;g324c62afe5d_0_84"/>
          <p:cNvSpPr txBox="1"/>
          <p:nvPr/>
        </p:nvSpPr>
        <p:spPr>
          <a:xfrm>
            <a:off x="4737663" y="26553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2</a:t>
            </a:r>
            <a:endParaRPr b="1" i="0" sz="1700" u="none" cap="none" strike="noStrike">
              <a:solidFill>
                <a:srgbClr val="000000"/>
              </a:solidFill>
              <a:latin typeface="Open Sans"/>
              <a:ea typeface="Open Sans"/>
              <a:cs typeface="Open Sans"/>
              <a:sym typeface="Open Sans"/>
            </a:endParaRPr>
          </a:p>
        </p:txBody>
      </p:sp>
      <p:sp>
        <p:nvSpPr>
          <p:cNvPr id="224" name="Google Shape;224;g324c62afe5d_0_84"/>
          <p:cNvSpPr txBox="1"/>
          <p:nvPr/>
        </p:nvSpPr>
        <p:spPr>
          <a:xfrm>
            <a:off x="3644850" y="16021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225" name="Google Shape;225;g324c62afe5d_0_84"/>
          <p:cNvSpPr txBox="1"/>
          <p:nvPr/>
        </p:nvSpPr>
        <p:spPr>
          <a:xfrm>
            <a:off x="2973038" y="25717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-6</a:t>
            </a:r>
            <a:endParaRPr b="1" i="0" sz="1700" u="none" cap="none" strike="noStrike">
              <a:solidFill>
                <a:srgbClr val="000000"/>
              </a:solidFill>
              <a:latin typeface="Open Sans"/>
              <a:ea typeface="Open Sans"/>
              <a:cs typeface="Open Sans"/>
              <a:sym typeface="Open Sans"/>
            </a:endParaRPr>
          </a:p>
        </p:txBody>
      </p:sp>
      <p:sp>
        <p:nvSpPr>
          <p:cNvPr id="226" name="Google Shape;226;g324c62afe5d_0_84"/>
          <p:cNvSpPr txBox="1"/>
          <p:nvPr/>
        </p:nvSpPr>
        <p:spPr>
          <a:xfrm>
            <a:off x="26262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1</a:t>
            </a:r>
            <a:endParaRPr b="1" i="0" sz="1700" u="none" cap="none" strike="noStrike">
              <a:solidFill>
                <a:srgbClr val="000000"/>
              </a:solidFill>
              <a:latin typeface="Open Sans"/>
              <a:ea typeface="Open Sans"/>
              <a:cs typeface="Open Sans"/>
              <a:sym typeface="Open Sans"/>
            </a:endParaRPr>
          </a:p>
        </p:txBody>
      </p:sp>
      <p:sp>
        <p:nvSpPr>
          <p:cNvPr id="227" name="Google Shape;227;g324c62afe5d_0_84"/>
          <p:cNvSpPr txBox="1"/>
          <p:nvPr/>
        </p:nvSpPr>
        <p:spPr>
          <a:xfrm>
            <a:off x="820825" y="4124400"/>
            <a:ext cx="4335600" cy="475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Open Sans"/>
              <a:buChar char="●"/>
            </a:pPr>
            <a:r>
              <a:rPr b="1" i="0" lang="en" sz="1400" u="none" cap="none" strike="noStrike">
                <a:solidFill>
                  <a:srgbClr val="000000"/>
                </a:solidFill>
                <a:latin typeface="Open Sans"/>
                <a:ea typeface="Open Sans"/>
                <a:cs typeface="Open Sans"/>
                <a:sym typeface="Open Sans"/>
              </a:rPr>
              <a:t>Distance = 1-6+3+2</a:t>
            </a:r>
            <a:r>
              <a:rPr b="1" i="0" lang="en" sz="1400" u="none" cap="none" strike="noStrike">
                <a:solidFill>
                  <a:schemeClr val="dk1"/>
                </a:solidFill>
                <a:latin typeface="Open Sans"/>
                <a:ea typeface="Open Sans"/>
                <a:cs typeface="Open Sans"/>
                <a:sym typeface="Open Sans"/>
              </a:rPr>
              <a:t>-6+3+2</a:t>
            </a:r>
            <a:r>
              <a:rPr b="1" i="0" lang="en" sz="1400" u="none" cap="none" strike="noStrike">
                <a:solidFill>
                  <a:srgbClr val="000000"/>
                </a:solidFill>
                <a:latin typeface="Open Sans"/>
                <a:ea typeface="Open Sans"/>
                <a:cs typeface="Open Sans"/>
                <a:sym typeface="Open Sans"/>
              </a:rPr>
              <a:t>+3 = 2</a:t>
            </a:r>
            <a:endParaRPr b="1" i="0" sz="1400" u="none" cap="none" strike="noStrike">
              <a:solidFill>
                <a:srgbClr val="000000"/>
              </a:solidFill>
              <a:latin typeface="Open Sans"/>
              <a:ea typeface="Open Sans"/>
              <a:cs typeface="Open Sans"/>
              <a:sym typeface="Open Sans"/>
            </a:endParaRPr>
          </a:p>
        </p:txBody>
      </p:sp>
      <p:cxnSp>
        <p:nvCxnSpPr>
          <p:cNvPr id="228" name="Google Shape;228;g324c62afe5d_0_84"/>
          <p:cNvCxnSpPr/>
          <p:nvPr/>
        </p:nvCxnSpPr>
        <p:spPr>
          <a:xfrm>
            <a:off x="2288875" y="3375950"/>
            <a:ext cx="1399500" cy="0"/>
          </a:xfrm>
          <a:prstGeom prst="straightConnector1">
            <a:avLst/>
          </a:prstGeom>
          <a:noFill/>
          <a:ln cap="flat" cmpd="sng" w="38100">
            <a:solidFill>
              <a:srgbClr val="0000FF"/>
            </a:solidFill>
            <a:prstDash val="solid"/>
            <a:round/>
            <a:headEnd len="sm" w="sm" type="none"/>
            <a:tailEnd len="med" w="med" type="triangle"/>
          </a:ln>
        </p:spPr>
      </p:cxnSp>
      <p:cxnSp>
        <p:nvCxnSpPr>
          <p:cNvPr id="229" name="Google Shape;229;g324c62afe5d_0_84"/>
          <p:cNvCxnSpPr>
            <a:stCxn id="212" idx="0"/>
          </p:cNvCxnSpPr>
          <p:nvPr/>
        </p:nvCxnSpPr>
        <p:spPr>
          <a:xfrm rot="10800000">
            <a:off x="2973050" y="2246300"/>
            <a:ext cx="1029300" cy="797100"/>
          </a:xfrm>
          <a:prstGeom prst="straightConnector1">
            <a:avLst/>
          </a:prstGeom>
          <a:noFill/>
          <a:ln cap="flat" cmpd="sng" w="38100">
            <a:solidFill>
              <a:srgbClr val="0000FF"/>
            </a:solidFill>
            <a:prstDash val="solid"/>
            <a:round/>
            <a:headEnd len="sm" w="sm" type="none"/>
            <a:tailEnd len="med" w="med" type="triangle"/>
          </a:ln>
        </p:spPr>
      </p:cxnSp>
      <p:graphicFrame>
        <p:nvGraphicFramePr>
          <p:cNvPr id="230" name="Google Shape;230;g324c62afe5d_0_84"/>
          <p:cNvGraphicFramePr/>
          <p:nvPr/>
        </p:nvGraphicFramePr>
        <p:xfrm>
          <a:off x="7077150" y="1043050"/>
          <a:ext cx="3000000" cy="3000000"/>
        </p:xfrm>
        <a:graphic>
          <a:graphicData uri="http://schemas.openxmlformats.org/drawingml/2006/table">
            <a:tbl>
              <a:tblPr>
                <a:noFill/>
                <a:tableStyleId>{8D6CB42A-32D1-411E-B239-B3D772CAA868}</a:tableStyleId>
              </a:tblPr>
              <a:tblGrid>
                <a:gridCol w="911175"/>
                <a:gridCol w="911175"/>
              </a:tblGrid>
              <a:tr h="6107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path</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distance</a:t>
                      </a:r>
                      <a:endParaRPr b="1" sz="1400" u="none" cap="none" strike="noStrike"/>
                    </a:p>
                  </a:txBody>
                  <a:tcPr marT="91425" marB="91425" marR="91425" marL="91425"/>
                </a:tc>
              </a:tr>
              <a:tr h="6107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r>
              <a:tr h="6107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r>
              <a:tr h="6107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r>
            </a:tbl>
          </a:graphicData>
        </a:graphic>
      </p:graphicFrame>
      <p:cxnSp>
        <p:nvCxnSpPr>
          <p:cNvPr id="231" name="Google Shape;231;g324c62afe5d_0_84"/>
          <p:cNvCxnSpPr>
            <a:stCxn id="212" idx="1"/>
            <a:endCxn id="213" idx="4"/>
          </p:cNvCxnSpPr>
          <p:nvPr/>
        </p:nvCxnSpPr>
        <p:spPr>
          <a:xfrm rot="10800000">
            <a:off x="2729416" y="2362002"/>
            <a:ext cx="1029300" cy="778800"/>
          </a:xfrm>
          <a:prstGeom prst="straightConnector1">
            <a:avLst/>
          </a:prstGeom>
          <a:noFill/>
          <a:ln cap="flat" cmpd="sng" w="28575">
            <a:solidFill>
              <a:srgbClr val="980000"/>
            </a:solidFill>
            <a:prstDash val="solid"/>
            <a:round/>
            <a:headEnd len="sm" w="sm" type="none"/>
            <a:tailEnd len="med" w="med" type="triangle"/>
          </a:ln>
        </p:spPr>
      </p:cxnSp>
      <p:cxnSp>
        <p:nvCxnSpPr>
          <p:cNvPr id="232" name="Google Shape;232;g324c62afe5d_0_84"/>
          <p:cNvCxnSpPr/>
          <p:nvPr/>
        </p:nvCxnSpPr>
        <p:spPr>
          <a:xfrm>
            <a:off x="2804525" y="1714613"/>
            <a:ext cx="2090700" cy="45900"/>
          </a:xfrm>
          <a:prstGeom prst="straightConnector1">
            <a:avLst/>
          </a:prstGeom>
          <a:noFill/>
          <a:ln cap="flat" cmpd="sng" w="28575">
            <a:solidFill>
              <a:srgbClr val="980000"/>
            </a:solidFill>
            <a:prstDash val="solid"/>
            <a:round/>
            <a:headEnd len="sm" w="sm" type="none"/>
            <a:tailEnd len="med" w="med" type="triangle"/>
          </a:ln>
        </p:spPr>
      </p:cxnSp>
      <p:cxnSp>
        <p:nvCxnSpPr>
          <p:cNvPr id="233" name="Google Shape;233;g324c62afe5d_0_84"/>
          <p:cNvCxnSpPr>
            <a:stCxn id="214" idx="5"/>
            <a:endCxn id="212" idx="6"/>
          </p:cNvCxnSpPr>
          <p:nvPr/>
        </p:nvCxnSpPr>
        <p:spPr>
          <a:xfrm flipH="1">
            <a:off x="4346859" y="2264748"/>
            <a:ext cx="904800" cy="1111200"/>
          </a:xfrm>
          <a:prstGeom prst="straightConnector1">
            <a:avLst/>
          </a:prstGeom>
          <a:noFill/>
          <a:ln cap="flat" cmpd="sng" w="28575">
            <a:solidFill>
              <a:srgbClr val="980000"/>
            </a:solidFill>
            <a:prstDash val="solid"/>
            <a:round/>
            <a:headEnd len="sm" w="sm" type="none"/>
            <a:tailEnd len="med" w="med" type="triangle"/>
          </a:ln>
        </p:spPr>
      </p:cxnSp>
      <p:cxnSp>
        <p:nvCxnSpPr>
          <p:cNvPr id="234" name="Google Shape;234;g324c62afe5d_0_84"/>
          <p:cNvCxnSpPr>
            <a:endCxn id="222" idx="2"/>
          </p:cNvCxnSpPr>
          <p:nvPr/>
        </p:nvCxnSpPr>
        <p:spPr>
          <a:xfrm>
            <a:off x="4308400" y="3375950"/>
            <a:ext cx="1612200" cy="0"/>
          </a:xfrm>
          <a:prstGeom prst="straightConnector1">
            <a:avLst/>
          </a:prstGeom>
          <a:noFill/>
          <a:ln cap="flat" cmpd="sng" w="38100">
            <a:solidFill>
              <a:srgbClr val="0000FF"/>
            </a:solidFill>
            <a:prstDash val="solid"/>
            <a:round/>
            <a:headEnd len="sm" w="sm" type="none"/>
            <a:tailEnd len="med" w="med" type="triangle"/>
          </a:ln>
        </p:spPr>
      </p:cxnSp>
      <p:sp>
        <p:nvSpPr>
          <p:cNvPr id="235" name="Google Shape;235;g324c62afe5d_0_84"/>
          <p:cNvSpPr txBox="1"/>
          <p:nvPr/>
        </p:nvSpPr>
        <p:spPr>
          <a:xfrm>
            <a:off x="6439425" y="3969975"/>
            <a:ext cx="2447100" cy="57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Will keep going reducing the distance, therefore shortest path cannot be found</a:t>
            </a:r>
            <a:endParaRPr b="1" i="0" sz="1400" u="none" cap="none" strike="noStrike">
              <a:solidFill>
                <a:srgbClr val="000000"/>
              </a:solidFill>
              <a:latin typeface="Open Sans"/>
              <a:ea typeface="Open Sans"/>
              <a:cs typeface="Open Sans"/>
              <a:sym typeface="Open Sans"/>
            </a:endParaRPr>
          </a:p>
        </p:txBody>
      </p:sp>
      <p:sp>
        <p:nvSpPr>
          <p:cNvPr id="236" name="Google Shape;236;g324c62afe5d_0_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324c62afe5d_0_11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0000"/>
              <a:buNone/>
            </a:pPr>
            <a:r>
              <a:rPr lang="en"/>
              <a:t>Negative Weight Cycle</a:t>
            </a:r>
            <a:endParaRPr/>
          </a:p>
        </p:txBody>
      </p:sp>
      <p:sp>
        <p:nvSpPr>
          <p:cNvPr id="242" name="Google Shape;242;g324c62afe5d_0_114"/>
          <p:cNvSpPr/>
          <p:nvPr/>
        </p:nvSpPr>
        <p:spPr>
          <a:xfrm>
            <a:off x="1569175"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324c62afe5d_0_114"/>
          <p:cNvSpPr/>
          <p:nvPr/>
        </p:nvSpPr>
        <p:spPr>
          <a:xfrm>
            <a:off x="36578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324c62afe5d_0_114"/>
          <p:cNvSpPr/>
          <p:nvPr/>
        </p:nvSpPr>
        <p:spPr>
          <a:xfrm>
            <a:off x="2384750" y="16970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324c62afe5d_0_114"/>
          <p:cNvSpPr/>
          <p:nvPr/>
        </p:nvSpPr>
        <p:spPr>
          <a:xfrm>
            <a:off x="4663475" y="16970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324c62afe5d_0_114"/>
          <p:cNvSpPr/>
          <p:nvPr/>
        </p:nvSpPr>
        <p:spPr>
          <a:xfrm>
            <a:off x="59206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7" name="Google Shape;247;g324c62afe5d_0_114"/>
          <p:cNvCxnSpPr>
            <a:stCxn id="242" idx="6"/>
            <a:endCxn id="243" idx="2"/>
          </p:cNvCxnSpPr>
          <p:nvPr/>
        </p:nvCxnSpPr>
        <p:spPr>
          <a:xfrm>
            <a:off x="2258275" y="3375950"/>
            <a:ext cx="1399500" cy="0"/>
          </a:xfrm>
          <a:prstGeom prst="straightConnector1">
            <a:avLst/>
          </a:prstGeom>
          <a:noFill/>
          <a:ln cap="flat" cmpd="sng" w="19050">
            <a:solidFill>
              <a:schemeClr val="dk1"/>
            </a:solidFill>
            <a:prstDash val="solid"/>
            <a:round/>
            <a:headEnd len="sm" w="sm" type="none"/>
            <a:tailEnd len="med" w="med" type="triangle"/>
          </a:ln>
        </p:spPr>
      </p:cxnSp>
      <p:cxnSp>
        <p:nvCxnSpPr>
          <p:cNvPr id="248" name="Google Shape;248;g324c62afe5d_0_114"/>
          <p:cNvCxnSpPr>
            <a:stCxn id="243" idx="0"/>
            <a:endCxn id="244" idx="5"/>
          </p:cNvCxnSpPr>
          <p:nvPr/>
        </p:nvCxnSpPr>
        <p:spPr>
          <a:xfrm rot="10800000">
            <a:off x="2973050" y="2264600"/>
            <a:ext cx="1029300" cy="778800"/>
          </a:xfrm>
          <a:prstGeom prst="straightConnector1">
            <a:avLst/>
          </a:prstGeom>
          <a:noFill/>
          <a:ln cap="flat" cmpd="sng" w="19050">
            <a:solidFill>
              <a:schemeClr val="dk1"/>
            </a:solidFill>
            <a:prstDash val="solid"/>
            <a:round/>
            <a:headEnd len="sm" w="sm" type="none"/>
            <a:tailEnd len="med" w="med" type="triangle"/>
          </a:ln>
        </p:spPr>
      </p:cxnSp>
      <p:cxnSp>
        <p:nvCxnSpPr>
          <p:cNvPr id="249" name="Google Shape;249;g324c62afe5d_0_114"/>
          <p:cNvCxnSpPr>
            <a:endCxn id="245" idx="2"/>
          </p:cNvCxnSpPr>
          <p:nvPr/>
        </p:nvCxnSpPr>
        <p:spPr>
          <a:xfrm>
            <a:off x="3073775" y="2029600"/>
            <a:ext cx="1589700" cy="0"/>
          </a:xfrm>
          <a:prstGeom prst="straightConnector1">
            <a:avLst/>
          </a:prstGeom>
          <a:noFill/>
          <a:ln cap="flat" cmpd="sng" w="19050">
            <a:solidFill>
              <a:schemeClr val="dk1"/>
            </a:solidFill>
            <a:prstDash val="solid"/>
            <a:round/>
            <a:headEnd len="sm" w="sm" type="none"/>
            <a:tailEnd len="med" w="med" type="triangle"/>
          </a:ln>
        </p:spPr>
      </p:cxnSp>
      <p:cxnSp>
        <p:nvCxnSpPr>
          <p:cNvPr id="250" name="Google Shape;250;g324c62afe5d_0_114"/>
          <p:cNvCxnSpPr>
            <a:endCxn id="243" idx="7"/>
          </p:cNvCxnSpPr>
          <p:nvPr/>
        </p:nvCxnSpPr>
        <p:spPr>
          <a:xfrm flipH="1">
            <a:off x="4245984" y="2362002"/>
            <a:ext cx="728400" cy="778800"/>
          </a:xfrm>
          <a:prstGeom prst="straightConnector1">
            <a:avLst/>
          </a:prstGeom>
          <a:noFill/>
          <a:ln cap="flat" cmpd="sng" w="19050">
            <a:solidFill>
              <a:schemeClr val="dk1"/>
            </a:solidFill>
            <a:prstDash val="solid"/>
            <a:round/>
            <a:headEnd len="sm" w="sm" type="none"/>
            <a:tailEnd len="med" w="med" type="triangle"/>
          </a:ln>
        </p:spPr>
      </p:cxnSp>
      <p:cxnSp>
        <p:nvCxnSpPr>
          <p:cNvPr id="251" name="Google Shape;251;g324c62afe5d_0_114"/>
          <p:cNvCxnSpPr>
            <a:stCxn id="243" idx="6"/>
            <a:endCxn id="246" idx="2"/>
          </p:cNvCxnSpPr>
          <p:nvPr/>
        </p:nvCxnSpPr>
        <p:spPr>
          <a:xfrm>
            <a:off x="4346900" y="3375950"/>
            <a:ext cx="1573800" cy="0"/>
          </a:xfrm>
          <a:prstGeom prst="straightConnector1">
            <a:avLst/>
          </a:prstGeom>
          <a:noFill/>
          <a:ln cap="flat" cmpd="sng" w="19050">
            <a:solidFill>
              <a:schemeClr val="dk1"/>
            </a:solidFill>
            <a:prstDash val="solid"/>
            <a:round/>
            <a:headEnd len="sm" w="sm" type="none"/>
            <a:tailEnd len="med" w="med" type="triangle"/>
          </a:ln>
        </p:spPr>
      </p:cxnSp>
      <p:sp>
        <p:nvSpPr>
          <p:cNvPr id="252" name="Google Shape;252;g324c62afe5d_0_114"/>
          <p:cNvSpPr txBox="1"/>
          <p:nvPr/>
        </p:nvSpPr>
        <p:spPr>
          <a:xfrm>
            <a:off x="26262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1</a:t>
            </a:r>
            <a:endParaRPr b="1" i="0" sz="1700" u="none" cap="none" strike="noStrike">
              <a:solidFill>
                <a:srgbClr val="000000"/>
              </a:solidFill>
              <a:latin typeface="Open Sans"/>
              <a:ea typeface="Open Sans"/>
              <a:cs typeface="Open Sans"/>
              <a:sym typeface="Open Sans"/>
            </a:endParaRPr>
          </a:p>
        </p:txBody>
      </p:sp>
      <p:sp>
        <p:nvSpPr>
          <p:cNvPr id="253" name="Google Shape;253;g324c62afe5d_0_114"/>
          <p:cNvSpPr txBox="1"/>
          <p:nvPr/>
        </p:nvSpPr>
        <p:spPr>
          <a:xfrm>
            <a:off x="49099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254" name="Google Shape;254;g324c62afe5d_0_114"/>
          <p:cNvSpPr txBox="1"/>
          <p:nvPr/>
        </p:nvSpPr>
        <p:spPr>
          <a:xfrm>
            <a:off x="548300" y="1150900"/>
            <a:ext cx="5618100" cy="546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Open Sans"/>
              <a:buChar char="●"/>
            </a:pPr>
            <a:r>
              <a:rPr b="1" i="0" lang="en" sz="1400" u="none" cap="none" strike="noStrike">
                <a:solidFill>
                  <a:srgbClr val="000000"/>
                </a:solidFill>
                <a:latin typeface="Open Sans"/>
                <a:ea typeface="Open Sans"/>
                <a:cs typeface="Open Sans"/>
                <a:sym typeface="Open Sans"/>
              </a:rPr>
              <a:t>Suppose the graph has more vertices like these</a:t>
            </a:r>
            <a:endParaRPr b="1" i="0" sz="1400" u="none" cap="none" strike="noStrike">
              <a:solidFill>
                <a:srgbClr val="000000"/>
              </a:solidFill>
              <a:latin typeface="Open Sans"/>
              <a:ea typeface="Open Sans"/>
              <a:cs typeface="Open Sans"/>
              <a:sym typeface="Open Sans"/>
            </a:endParaRPr>
          </a:p>
        </p:txBody>
      </p:sp>
      <p:sp>
        <p:nvSpPr>
          <p:cNvPr id="255" name="Google Shape;255;g324c62afe5d_0_114"/>
          <p:cNvSpPr/>
          <p:nvPr/>
        </p:nvSpPr>
        <p:spPr>
          <a:xfrm>
            <a:off x="1569175"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256" name="Google Shape;256;g324c62afe5d_0_114"/>
          <p:cNvSpPr/>
          <p:nvPr/>
        </p:nvSpPr>
        <p:spPr>
          <a:xfrm>
            <a:off x="59206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257" name="Google Shape;257;g324c62afe5d_0_114"/>
          <p:cNvSpPr txBox="1"/>
          <p:nvPr/>
        </p:nvSpPr>
        <p:spPr>
          <a:xfrm>
            <a:off x="4737663" y="26553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2</a:t>
            </a:r>
            <a:endParaRPr b="1" i="0" sz="1700" u="none" cap="none" strike="noStrike">
              <a:solidFill>
                <a:srgbClr val="000000"/>
              </a:solidFill>
              <a:latin typeface="Open Sans"/>
              <a:ea typeface="Open Sans"/>
              <a:cs typeface="Open Sans"/>
              <a:sym typeface="Open Sans"/>
            </a:endParaRPr>
          </a:p>
        </p:txBody>
      </p:sp>
      <p:sp>
        <p:nvSpPr>
          <p:cNvPr id="258" name="Google Shape;258;g324c62afe5d_0_114"/>
          <p:cNvSpPr txBox="1"/>
          <p:nvPr/>
        </p:nvSpPr>
        <p:spPr>
          <a:xfrm>
            <a:off x="3644850" y="16021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259" name="Google Shape;259;g324c62afe5d_0_114"/>
          <p:cNvSpPr txBox="1"/>
          <p:nvPr/>
        </p:nvSpPr>
        <p:spPr>
          <a:xfrm>
            <a:off x="2973038" y="25717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-6</a:t>
            </a:r>
            <a:endParaRPr b="1" i="0" sz="1700" u="none" cap="none" strike="noStrike">
              <a:solidFill>
                <a:srgbClr val="000000"/>
              </a:solidFill>
              <a:latin typeface="Open Sans"/>
              <a:ea typeface="Open Sans"/>
              <a:cs typeface="Open Sans"/>
              <a:sym typeface="Open Sans"/>
            </a:endParaRPr>
          </a:p>
        </p:txBody>
      </p:sp>
      <p:sp>
        <p:nvSpPr>
          <p:cNvPr id="260" name="Google Shape;260;g324c62afe5d_0_114"/>
          <p:cNvSpPr/>
          <p:nvPr/>
        </p:nvSpPr>
        <p:spPr>
          <a:xfrm>
            <a:off x="2168775" y="1417225"/>
            <a:ext cx="3516900" cy="2334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sp>
        <p:nvSpPr>
          <p:cNvPr id="261" name="Google Shape;261;g324c62afe5d_0_114"/>
          <p:cNvSpPr txBox="1"/>
          <p:nvPr/>
        </p:nvSpPr>
        <p:spPr>
          <a:xfrm>
            <a:off x="6013700" y="1102300"/>
            <a:ext cx="3052500" cy="171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FF"/>
                </a:solidFill>
                <a:latin typeface="Proxima Nova Semibold"/>
                <a:ea typeface="Proxima Nova Semibold"/>
                <a:cs typeface="Proxima Nova Semibold"/>
                <a:sym typeface="Proxima Nova Semibold"/>
              </a:rPr>
              <a:t>There is a cycle here and for this cycle the total weight is </a:t>
            </a:r>
            <a:endParaRPr b="0" i="0" sz="1700" u="none" cap="none" strike="noStrike">
              <a:solidFill>
                <a:srgbClr val="0000FF"/>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FF"/>
                </a:solidFill>
                <a:latin typeface="Proxima Nova Semibold"/>
                <a:ea typeface="Proxima Nova Semibold"/>
                <a:cs typeface="Proxima Nova Semibold"/>
                <a:sym typeface="Proxima Nova Semibold"/>
              </a:rPr>
              <a:t>3 + 2 - 6 = -1. Since the total weight is negative, it will form a negative weight cycle and there will be no shortest path.</a:t>
            </a:r>
            <a:endParaRPr b="0" i="0" sz="1700" u="none" cap="none" strike="noStrike">
              <a:solidFill>
                <a:srgbClr val="0000FF"/>
              </a:solidFill>
              <a:latin typeface="Proxima Nova Semibold"/>
              <a:ea typeface="Proxima Nova Semibold"/>
              <a:cs typeface="Proxima Nova Semibold"/>
              <a:sym typeface="Proxima Nova Semibold"/>
            </a:endParaRPr>
          </a:p>
        </p:txBody>
      </p:sp>
      <p:sp>
        <p:nvSpPr>
          <p:cNvPr id="262" name="Google Shape;262;g324c62afe5d_0_1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g324c62afe5d_0_139"/>
          <p:cNvPicPr preferRelativeResize="0"/>
          <p:nvPr/>
        </p:nvPicPr>
        <p:blipFill rotWithShape="1">
          <a:blip r:embed="rId3">
            <a:alphaModFix/>
          </a:blip>
          <a:srcRect b="0" l="0" r="0" t="0"/>
          <a:stretch/>
        </p:blipFill>
        <p:spPr>
          <a:xfrm>
            <a:off x="152400" y="603800"/>
            <a:ext cx="8839200" cy="3139378"/>
          </a:xfrm>
          <a:prstGeom prst="rect">
            <a:avLst/>
          </a:prstGeom>
          <a:noFill/>
          <a:ln>
            <a:noFill/>
          </a:ln>
        </p:spPr>
      </p:pic>
      <p:sp>
        <p:nvSpPr>
          <p:cNvPr id="268" name="Google Shape;268;g324c62afe5d_0_1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0000"/>
              <a:buNone/>
            </a:pPr>
            <a:r>
              <a:rPr lang="en"/>
              <a:t>Relaxation</a:t>
            </a:r>
            <a:endParaRPr/>
          </a:p>
        </p:txBody>
      </p:sp>
      <p:pic>
        <p:nvPicPr>
          <p:cNvPr id="274" name="Google Shape;274;p7"/>
          <p:cNvPicPr preferRelativeResize="0"/>
          <p:nvPr/>
        </p:nvPicPr>
        <p:blipFill rotWithShape="1">
          <a:blip r:embed="rId3">
            <a:alphaModFix/>
          </a:blip>
          <a:srcRect b="0" l="0" r="0" t="0"/>
          <a:stretch/>
        </p:blipFill>
        <p:spPr>
          <a:xfrm>
            <a:off x="1561225" y="1085800"/>
            <a:ext cx="6021554" cy="3691474"/>
          </a:xfrm>
          <a:prstGeom prst="rect">
            <a:avLst/>
          </a:prstGeom>
          <a:noFill/>
          <a:ln>
            <a:noFill/>
          </a:ln>
        </p:spPr>
      </p:pic>
      <p:sp>
        <p:nvSpPr>
          <p:cNvPr id="275" name="Google Shape;275;p7"/>
          <p:cNvSpPr txBox="1"/>
          <p:nvPr/>
        </p:nvSpPr>
        <p:spPr>
          <a:xfrm>
            <a:off x="511925" y="3459175"/>
            <a:ext cx="1449300" cy="122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5+2 = 7 &lt; 9</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Update distance</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of v to 7 from 9</a:t>
            </a:r>
            <a:endParaRPr b="0" i="0" sz="1400" u="none" cap="none" strike="noStrike">
              <a:solidFill>
                <a:srgbClr val="000000"/>
              </a:solidFill>
              <a:latin typeface="Open Sans"/>
              <a:ea typeface="Open Sans"/>
              <a:cs typeface="Open Sans"/>
              <a:sym typeface="Open Sans"/>
            </a:endParaRPr>
          </a:p>
        </p:txBody>
      </p:sp>
      <p:sp>
        <p:nvSpPr>
          <p:cNvPr id="276" name="Google Shape;276;p7"/>
          <p:cNvSpPr/>
          <p:nvPr/>
        </p:nvSpPr>
        <p:spPr>
          <a:xfrm>
            <a:off x="7235325" y="1344775"/>
            <a:ext cx="1449300" cy="1366200"/>
          </a:xfrm>
          <a:prstGeom prst="ellipse">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&lt;Distance from source&gt;</a:t>
            </a:r>
            <a:endParaRPr b="0" i="0" sz="1400" u="none" cap="none" strike="noStrike">
              <a:solidFill>
                <a:srgbClr val="000000"/>
              </a:solidFill>
              <a:latin typeface="Arial"/>
              <a:ea typeface="Arial"/>
              <a:cs typeface="Arial"/>
              <a:sym typeface="Arial"/>
            </a:endParaRPr>
          </a:p>
        </p:txBody>
      </p:sp>
      <p:sp>
        <p:nvSpPr>
          <p:cNvPr id="277" name="Google Shape;277;p7"/>
          <p:cNvSpPr txBox="1"/>
          <p:nvPr/>
        </p:nvSpPr>
        <p:spPr>
          <a:xfrm>
            <a:off x="6603700" y="3278975"/>
            <a:ext cx="1449300" cy="122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5+2 = 7 &gt; 6</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So, do not update</a:t>
            </a:r>
            <a:endParaRPr b="0" i="0" sz="1400" u="none" cap="none" strike="noStrike">
              <a:solidFill>
                <a:srgbClr val="000000"/>
              </a:solidFill>
              <a:latin typeface="Open Sans"/>
              <a:ea typeface="Open Sans"/>
              <a:cs typeface="Open Sans"/>
              <a:sym typeface="Open Sans"/>
            </a:endParaRPr>
          </a:p>
        </p:txBody>
      </p:sp>
      <p:sp>
        <p:nvSpPr>
          <p:cNvPr id="278" name="Google Shape;27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0000"/>
              <a:buNone/>
            </a:pPr>
            <a:r>
              <a:rPr lang="en"/>
              <a:t>Dijkstra Algorithm Pseudocode</a:t>
            </a:r>
            <a:endParaRPr/>
          </a:p>
        </p:txBody>
      </p:sp>
      <p:pic>
        <p:nvPicPr>
          <p:cNvPr id="284" name="Google Shape;284;p8"/>
          <p:cNvPicPr preferRelativeResize="0"/>
          <p:nvPr/>
        </p:nvPicPr>
        <p:blipFill rotWithShape="1">
          <a:blip r:embed="rId3">
            <a:alphaModFix/>
          </a:blip>
          <a:srcRect b="0" l="0" r="0" t="0"/>
          <a:stretch/>
        </p:blipFill>
        <p:spPr>
          <a:xfrm>
            <a:off x="990474" y="1017725"/>
            <a:ext cx="3389275" cy="3820974"/>
          </a:xfrm>
          <a:prstGeom prst="rect">
            <a:avLst/>
          </a:prstGeom>
          <a:noFill/>
          <a:ln>
            <a:noFill/>
          </a:ln>
        </p:spPr>
      </p:pic>
      <p:sp>
        <p:nvSpPr>
          <p:cNvPr id="285" name="Google Shape;285;p8"/>
          <p:cNvSpPr txBox="1"/>
          <p:nvPr/>
        </p:nvSpPr>
        <p:spPr>
          <a:xfrm>
            <a:off x="6498850" y="1142825"/>
            <a:ext cx="2268900" cy="1377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Open Sans"/>
                <a:ea typeface="Open Sans"/>
                <a:cs typeface="Open Sans"/>
                <a:sym typeface="Open Sans"/>
              </a:rPr>
              <a:t>Very similar to BFS</a:t>
            </a:r>
            <a:endParaRPr b="0" i="0" sz="19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Open Sans"/>
              <a:ea typeface="Open Sans"/>
              <a:cs typeface="Open Sans"/>
              <a:sym typeface="Open Sans"/>
            </a:endParaRPr>
          </a:p>
          <a:p>
            <a:pPr indent="-317500" lvl="0" marL="457200" marR="0" rtl="0" algn="l">
              <a:lnSpc>
                <a:spcPct val="100000"/>
              </a:lnSpc>
              <a:spcBef>
                <a:spcPts val="0"/>
              </a:spcBef>
              <a:spcAft>
                <a:spcPts val="0"/>
              </a:spcAft>
              <a:buClr>
                <a:srgbClr val="000000"/>
              </a:buClr>
              <a:buSzPts val="1400"/>
              <a:buFont typeface="Open Sans"/>
              <a:buChar char="●"/>
            </a:pPr>
            <a:r>
              <a:rPr b="0" i="0" lang="en" sz="1400" u="none" cap="none" strike="noStrike">
                <a:solidFill>
                  <a:srgbClr val="000000"/>
                </a:solidFill>
                <a:latin typeface="Open Sans"/>
                <a:ea typeface="Open Sans"/>
                <a:cs typeface="Open Sans"/>
                <a:sym typeface="Open Sans"/>
              </a:rPr>
              <a:t>Instead of regular Queue, we use Min Heap</a:t>
            </a:r>
            <a:endParaRPr b="0" i="0" sz="1400" u="none" cap="none" strike="noStrike">
              <a:solidFill>
                <a:srgbClr val="000000"/>
              </a:solidFill>
              <a:latin typeface="Open Sans"/>
              <a:ea typeface="Open Sans"/>
              <a:cs typeface="Open Sans"/>
              <a:sym typeface="Open Sans"/>
            </a:endParaRPr>
          </a:p>
        </p:txBody>
      </p:sp>
      <p:sp>
        <p:nvSpPr>
          <p:cNvPr id="286" name="Google Shape;286;p8"/>
          <p:cNvSpPr/>
          <p:nvPr/>
        </p:nvSpPr>
        <p:spPr>
          <a:xfrm>
            <a:off x="4048050" y="3480013"/>
            <a:ext cx="365475" cy="1006600"/>
          </a:xfrm>
          <a:custGeom>
            <a:rect b="b" l="l" r="r" t="t"/>
            <a:pathLst>
              <a:path extrusionOk="0" h="40264" w="14619">
                <a:moveTo>
                  <a:pt x="0" y="653"/>
                </a:moveTo>
                <a:cubicBezTo>
                  <a:pt x="3218" y="653"/>
                  <a:pt x="7616" y="-1146"/>
                  <a:pt x="9627" y="1366"/>
                </a:cubicBezTo>
                <a:cubicBezTo>
                  <a:pt x="15173" y="8295"/>
                  <a:pt x="13193" y="18877"/>
                  <a:pt x="13193" y="27752"/>
                </a:cubicBezTo>
                <a:cubicBezTo>
                  <a:pt x="13193" y="31555"/>
                  <a:pt x="16237" y="36882"/>
                  <a:pt x="13193" y="39162"/>
                </a:cubicBezTo>
                <a:cubicBezTo>
                  <a:pt x="10054" y="41514"/>
                  <a:pt x="5348" y="39162"/>
                  <a:pt x="1426" y="39162"/>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txBox="1"/>
          <p:nvPr/>
        </p:nvSpPr>
        <p:spPr>
          <a:xfrm>
            <a:off x="4689875" y="3674625"/>
            <a:ext cx="1809000" cy="47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Arial"/>
                <a:ea typeface="Arial"/>
                <a:cs typeface="Arial"/>
                <a:sym typeface="Arial"/>
              </a:rPr>
              <a:t>Relaxation</a:t>
            </a:r>
            <a:endParaRPr b="0" i="0" sz="1800" u="none" cap="none" strike="noStrike">
              <a:solidFill>
                <a:srgbClr val="FF0000"/>
              </a:solidFill>
              <a:latin typeface="Arial"/>
              <a:ea typeface="Arial"/>
              <a:cs typeface="Arial"/>
              <a:sym typeface="Arial"/>
            </a:endParaRPr>
          </a:p>
        </p:txBody>
      </p:sp>
      <p:sp>
        <p:nvSpPr>
          <p:cNvPr id="288" name="Google Shape;28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9"/>
          <p:cNvPicPr preferRelativeResize="0"/>
          <p:nvPr/>
        </p:nvPicPr>
        <p:blipFill rotWithShape="1">
          <a:blip r:embed="rId3">
            <a:alphaModFix/>
          </a:blip>
          <a:srcRect b="0" l="0" r="0" t="0"/>
          <a:stretch/>
        </p:blipFill>
        <p:spPr>
          <a:xfrm>
            <a:off x="152400" y="152400"/>
            <a:ext cx="6264081" cy="4838698"/>
          </a:xfrm>
          <a:prstGeom prst="rect">
            <a:avLst/>
          </a:prstGeom>
          <a:noFill/>
          <a:ln>
            <a:noFill/>
          </a:ln>
        </p:spPr>
      </p:pic>
      <p:pic>
        <p:nvPicPr>
          <p:cNvPr id="294" name="Google Shape;294;p9"/>
          <p:cNvPicPr preferRelativeResize="0"/>
          <p:nvPr/>
        </p:nvPicPr>
        <p:blipFill rotWithShape="1">
          <a:blip r:embed="rId4">
            <a:alphaModFix/>
          </a:blip>
          <a:srcRect b="0" l="0" r="0" t="0"/>
          <a:stretch/>
        </p:blipFill>
        <p:spPr>
          <a:xfrm>
            <a:off x="6158831" y="1302325"/>
            <a:ext cx="2422719" cy="3326017"/>
          </a:xfrm>
          <a:prstGeom prst="rect">
            <a:avLst/>
          </a:prstGeom>
          <a:noFill/>
          <a:ln>
            <a:noFill/>
          </a:ln>
        </p:spPr>
      </p:pic>
      <p:sp>
        <p:nvSpPr>
          <p:cNvPr id="295" name="Google Shape;29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10"/>
          <p:cNvPicPr preferRelativeResize="0"/>
          <p:nvPr/>
        </p:nvPicPr>
        <p:blipFill rotWithShape="1">
          <a:blip r:embed="rId3">
            <a:alphaModFix/>
          </a:blip>
          <a:srcRect b="0" l="0" r="0" t="0"/>
          <a:stretch/>
        </p:blipFill>
        <p:spPr>
          <a:xfrm>
            <a:off x="152400" y="152400"/>
            <a:ext cx="6264081" cy="4838698"/>
          </a:xfrm>
          <a:prstGeom prst="rect">
            <a:avLst/>
          </a:prstGeom>
          <a:noFill/>
          <a:ln>
            <a:noFill/>
          </a:ln>
        </p:spPr>
      </p:pic>
      <p:pic>
        <p:nvPicPr>
          <p:cNvPr id="301" name="Google Shape;301;p10"/>
          <p:cNvPicPr preferRelativeResize="0"/>
          <p:nvPr/>
        </p:nvPicPr>
        <p:blipFill rotWithShape="1">
          <a:blip r:embed="rId4">
            <a:alphaModFix/>
          </a:blip>
          <a:srcRect b="0" l="0" r="0" t="0"/>
          <a:stretch/>
        </p:blipFill>
        <p:spPr>
          <a:xfrm>
            <a:off x="6158831" y="1302325"/>
            <a:ext cx="2422719" cy="3326017"/>
          </a:xfrm>
          <a:prstGeom prst="rect">
            <a:avLst/>
          </a:prstGeom>
          <a:noFill/>
          <a:ln>
            <a:noFill/>
          </a:ln>
        </p:spPr>
      </p:pic>
      <p:sp>
        <p:nvSpPr>
          <p:cNvPr id="302" name="Google Shape;30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11"/>
          <p:cNvPicPr preferRelativeResize="0"/>
          <p:nvPr/>
        </p:nvPicPr>
        <p:blipFill rotWithShape="1">
          <a:blip r:embed="rId3">
            <a:alphaModFix/>
          </a:blip>
          <a:srcRect b="0" l="0" r="0" t="0"/>
          <a:stretch/>
        </p:blipFill>
        <p:spPr>
          <a:xfrm>
            <a:off x="152400" y="152400"/>
            <a:ext cx="6264081" cy="4838698"/>
          </a:xfrm>
          <a:prstGeom prst="rect">
            <a:avLst/>
          </a:prstGeom>
          <a:noFill/>
          <a:ln>
            <a:noFill/>
          </a:ln>
        </p:spPr>
      </p:pic>
      <p:pic>
        <p:nvPicPr>
          <p:cNvPr id="308" name="Google Shape;308;p11"/>
          <p:cNvPicPr preferRelativeResize="0"/>
          <p:nvPr/>
        </p:nvPicPr>
        <p:blipFill rotWithShape="1">
          <a:blip r:embed="rId4">
            <a:alphaModFix/>
          </a:blip>
          <a:srcRect b="0" l="0" r="0" t="0"/>
          <a:stretch/>
        </p:blipFill>
        <p:spPr>
          <a:xfrm>
            <a:off x="6158831" y="1302325"/>
            <a:ext cx="2422719" cy="3326017"/>
          </a:xfrm>
          <a:prstGeom prst="rect">
            <a:avLst/>
          </a:prstGeom>
          <a:noFill/>
          <a:ln>
            <a:noFill/>
          </a:ln>
        </p:spPr>
      </p:pic>
      <p:sp>
        <p:nvSpPr>
          <p:cNvPr id="309" name="Google Shape;30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12"/>
          <p:cNvPicPr preferRelativeResize="0"/>
          <p:nvPr/>
        </p:nvPicPr>
        <p:blipFill rotWithShape="1">
          <a:blip r:embed="rId3">
            <a:alphaModFix/>
          </a:blip>
          <a:srcRect b="0" l="0" r="0" t="0"/>
          <a:stretch/>
        </p:blipFill>
        <p:spPr>
          <a:xfrm>
            <a:off x="152400" y="152400"/>
            <a:ext cx="6264081" cy="4838698"/>
          </a:xfrm>
          <a:prstGeom prst="rect">
            <a:avLst/>
          </a:prstGeom>
          <a:noFill/>
          <a:ln>
            <a:noFill/>
          </a:ln>
        </p:spPr>
      </p:pic>
      <p:pic>
        <p:nvPicPr>
          <p:cNvPr id="315" name="Google Shape;315;p12"/>
          <p:cNvPicPr preferRelativeResize="0"/>
          <p:nvPr/>
        </p:nvPicPr>
        <p:blipFill rotWithShape="1">
          <a:blip r:embed="rId4">
            <a:alphaModFix/>
          </a:blip>
          <a:srcRect b="0" l="0" r="0" t="0"/>
          <a:stretch/>
        </p:blipFill>
        <p:spPr>
          <a:xfrm>
            <a:off x="6158831" y="1302325"/>
            <a:ext cx="2422719" cy="3326017"/>
          </a:xfrm>
          <a:prstGeom prst="rect">
            <a:avLst/>
          </a:prstGeom>
          <a:noFill/>
          <a:ln>
            <a:noFill/>
          </a:ln>
        </p:spPr>
      </p:pic>
      <p:sp>
        <p:nvSpPr>
          <p:cNvPr id="316" name="Google Shape;31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13"/>
          <p:cNvPicPr preferRelativeResize="0"/>
          <p:nvPr/>
        </p:nvPicPr>
        <p:blipFill rotWithShape="1">
          <a:blip r:embed="rId3">
            <a:alphaModFix/>
          </a:blip>
          <a:srcRect b="0" l="0" r="0" t="0"/>
          <a:stretch/>
        </p:blipFill>
        <p:spPr>
          <a:xfrm>
            <a:off x="152400" y="152400"/>
            <a:ext cx="6264081" cy="4838698"/>
          </a:xfrm>
          <a:prstGeom prst="rect">
            <a:avLst/>
          </a:prstGeom>
          <a:noFill/>
          <a:ln>
            <a:noFill/>
          </a:ln>
        </p:spPr>
      </p:pic>
      <p:pic>
        <p:nvPicPr>
          <p:cNvPr id="322" name="Google Shape;322;p13"/>
          <p:cNvPicPr preferRelativeResize="0"/>
          <p:nvPr/>
        </p:nvPicPr>
        <p:blipFill rotWithShape="1">
          <a:blip r:embed="rId4">
            <a:alphaModFix/>
          </a:blip>
          <a:srcRect b="0" l="0" r="0" t="0"/>
          <a:stretch/>
        </p:blipFill>
        <p:spPr>
          <a:xfrm>
            <a:off x="6158831" y="1302325"/>
            <a:ext cx="2422719" cy="3326017"/>
          </a:xfrm>
          <a:prstGeom prst="rect">
            <a:avLst/>
          </a:prstGeom>
          <a:noFill/>
          <a:ln>
            <a:noFill/>
          </a:ln>
        </p:spPr>
      </p:pic>
      <p:sp>
        <p:nvSpPr>
          <p:cNvPr id="323" name="Google Shape;32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0000"/>
              <a:buNone/>
            </a:pPr>
            <a:r>
              <a:rPr lang="en"/>
              <a:t>Weighted Graph</a:t>
            </a:r>
            <a:endParaRPr/>
          </a:p>
        </p:txBody>
      </p:sp>
      <p:pic>
        <p:nvPicPr>
          <p:cNvPr id="90" name="Google Shape;90;p2"/>
          <p:cNvPicPr preferRelativeResize="0"/>
          <p:nvPr/>
        </p:nvPicPr>
        <p:blipFill rotWithShape="1">
          <a:blip r:embed="rId3">
            <a:alphaModFix/>
          </a:blip>
          <a:srcRect b="0" l="0" r="0" t="0"/>
          <a:stretch/>
        </p:blipFill>
        <p:spPr>
          <a:xfrm>
            <a:off x="924525" y="1252125"/>
            <a:ext cx="6810375" cy="3371850"/>
          </a:xfrm>
          <a:prstGeom prst="rect">
            <a:avLst/>
          </a:prstGeom>
          <a:noFill/>
          <a:ln>
            <a:noFill/>
          </a:ln>
        </p:spPr>
      </p:pic>
      <p:sp>
        <p:nvSpPr>
          <p:cNvPr id="91" name="Google Shape;9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14"/>
          <p:cNvPicPr preferRelativeResize="0"/>
          <p:nvPr/>
        </p:nvPicPr>
        <p:blipFill rotWithShape="1">
          <a:blip r:embed="rId3">
            <a:alphaModFix/>
          </a:blip>
          <a:srcRect b="0" l="0" r="0" t="0"/>
          <a:stretch/>
        </p:blipFill>
        <p:spPr>
          <a:xfrm>
            <a:off x="152400" y="152400"/>
            <a:ext cx="6264081" cy="4838698"/>
          </a:xfrm>
          <a:prstGeom prst="rect">
            <a:avLst/>
          </a:prstGeom>
          <a:noFill/>
          <a:ln>
            <a:noFill/>
          </a:ln>
        </p:spPr>
      </p:pic>
      <p:pic>
        <p:nvPicPr>
          <p:cNvPr id="329" name="Google Shape;329;p14"/>
          <p:cNvPicPr preferRelativeResize="0"/>
          <p:nvPr/>
        </p:nvPicPr>
        <p:blipFill rotWithShape="1">
          <a:blip r:embed="rId4">
            <a:alphaModFix/>
          </a:blip>
          <a:srcRect b="0" l="0" r="0" t="0"/>
          <a:stretch/>
        </p:blipFill>
        <p:spPr>
          <a:xfrm>
            <a:off x="6158831" y="1302325"/>
            <a:ext cx="2422719" cy="3326017"/>
          </a:xfrm>
          <a:prstGeom prst="rect">
            <a:avLst/>
          </a:prstGeom>
          <a:noFill/>
          <a:ln>
            <a:noFill/>
          </a:ln>
        </p:spPr>
      </p:pic>
      <p:sp>
        <p:nvSpPr>
          <p:cNvPr id="330" name="Google Shape;33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15"/>
          <p:cNvPicPr preferRelativeResize="0"/>
          <p:nvPr/>
        </p:nvPicPr>
        <p:blipFill rotWithShape="1">
          <a:blip r:embed="rId3">
            <a:alphaModFix/>
          </a:blip>
          <a:srcRect b="0" l="0" r="0" t="0"/>
          <a:stretch/>
        </p:blipFill>
        <p:spPr>
          <a:xfrm>
            <a:off x="152400" y="152400"/>
            <a:ext cx="6264081" cy="4838698"/>
          </a:xfrm>
          <a:prstGeom prst="rect">
            <a:avLst/>
          </a:prstGeom>
          <a:noFill/>
          <a:ln>
            <a:noFill/>
          </a:ln>
        </p:spPr>
      </p:pic>
      <p:pic>
        <p:nvPicPr>
          <p:cNvPr id="336" name="Google Shape;336;p15"/>
          <p:cNvPicPr preferRelativeResize="0"/>
          <p:nvPr/>
        </p:nvPicPr>
        <p:blipFill rotWithShape="1">
          <a:blip r:embed="rId4">
            <a:alphaModFix/>
          </a:blip>
          <a:srcRect b="0" l="0" r="0" t="0"/>
          <a:stretch/>
        </p:blipFill>
        <p:spPr>
          <a:xfrm>
            <a:off x="6158831" y="1302325"/>
            <a:ext cx="2422719" cy="3326017"/>
          </a:xfrm>
          <a:prstGeom prst="rect">
            <a:avLst/>
          </a:prstGeom>
          <a:noFill/>
          <a:ln>
            <a:noFill/>
          </a:ln>
        </p:spPr>
      </p:pic>
      <p:sp>
        <p:nvSpPr>
          <p:cNvPr id="337" name="Google Shape;33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3203c00b404_0_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0000"/>
              <a:buNone/>
            </a:pPr>
            <a:r>
              <a:rPr lang="en"/>
              <a:t>Dijkstra Algorithm Pseudocode</a:t>
            </a:r>
            <a:endParaRPr/>
          </a:p>
        </p:txBody>
      </p:sp>
      <p:pic>
        <p:nvPicPr>
          <p:cNvPr id="343" name="Google Shape;343;g3203c00b404_0_0"/>
          <p:cNvPicPr preferRelativeResize="0"/>
          <p:nvPr/>
        </p:nvPicPr>
        <p:blipFill rotWithShape="1">
          <a:blip r:embed="rId3">
            <a:alphaModFix/>
          </a:blip>
          <a:srcRect b="0" l="0" r="0" t="0"/>
          <a:stretch/>
        </p:blipFill>
        <p:spPr>
          <a:xfrm>
            <a:off x="990474" y="1017725"/>
            <a:ext cx="3389275" cy="3820974"/>
          </a:xfrm>
          <a:prstGeom prst="rect">
            <a:avLst/>
          </a:prstGeom>
          <a:noFill/>
          <a:ln>
            <a:noFill/>
          </a:ln>
        </p:spPr>
      </p:pic>
      <p:sp>
        <p:nvSpPr>
          <p:cNvPr id="344" name="Google Shape;344;g3203c00b404_0_0"/>
          <p:cNvSpPr txBox="1"/>
          <p:nvPr/>
        </p:nvSpPr>
        <p:spPr>
          <a:xfrm>
            <a:off x="6498850" y="1142825"/>
            <a:ext cx="2268900" cy="1377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Open Sans"/>
                <a:ea typeface="Open Sans"/>
                <a:cs typeface="Open Sans"/>
                <a:sym typeface="Open Sans"/>
              </a:rPr>
              <a:t>Very similar to BFS</a:t>
            </a:r>
            <a:endParaRPr b="0" i="0" sz="19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Open Sans"/>
              <a:ea typeface="Open Sans"/>
              <a:cs typeface="Open Sans"/>
              <a:sym typeface="Open Sans"/>
            </a:endParaRPr>
          </a:p>
          <a:p>
            <a:pPr indent="-317500" lvl="0" marL="457200" marR="0" rtl="0" algn="l">
              <a:lnSpc>
                <a:spcPct val="100000"/>
              </a:lnSpc>
              <a:spcBef>
                <a:spcPts val="0"/>
              </a:spcBef>
              <a:spcAft>
                <a:spcPts val="0"/>
              </a:spcAft>
              <a:buClr>
                <a:srgbClr val="000000"/>
              </a:buClr>
              <a:buSzPts val="1400"/>
              <a:buFont typeface="Open Sans"/>
              <a:buChar char="●"/>
            </a:pPr>
            <a:r>
              <a:rPr b="0" i="0" lang="en" sz="1400" u="none" cap="none" strike="noStrike">
                <a:solidFill>
                  <a:srgbClr val="000000"/>
                </a:solidFill>
                <a:latin typeface="Open Sans"/>
                <a:ea typeface="Open Sans"/>
                <a:cs typeface="Open Sans"/>
                <a:sym typeface="Open Sans"/>
              </a:rPr>
              <a:t>Instead of regular Queue, we use Min Heap</a:t>
            </a:r>
            <a:endParaRPr b="0" i="0" sz="1400" u="none" cap="none" strike="noStrike">
              <a:solidFill>
                <a:srgbClr val="000000"/>
              </a:solidFill>
              <a:latin typeface="Open Sans"/>
              <a:ea typeface="Open Sans"/>
              <a:cs typeface="Open Sans"/>
              <a:sym typeface="Open Sans"/>
            </a:endParaRPr>
          </a:p>
        </p:txBody>
      </p:sp>
      <p:sp>
        <p:nvSpPr>
          <p:cNvPr id="345" name="Google Shape;345;g3203c00b404_0_0"/>
          <p:cNvSpPr/>
          <p:nvPr/>
        </p:nvSpPr>
        <p:spPr>
          <a:xfrm>
            <a:off x="4048050" y="3480013"/>
            <a:ext cx="365475" cy="1006600"/>
          </a:xfrm>
          <a:custGeom>
            <a:rect b="b" l="l" r="r" t="t"/>
            <a:pathLst>
              <a:path extrusionOk="0" h="40264" w="14619">
                <a:moveTo>
                  <a:pt x="0" y="653"/>
                </a:moveTo>
                <a:cubicBezTo>
                  <a:pt x="3218" y="653"/>
                  <a:pt x="7616" y="-1146"/>
                  <a:pt x="9627" y="1366"/>
                </a:cubicBezTo>
                <a:cubicBezTo>
                  <a:pt x="15173" y="8295"/>
                  <a:pt x="13193" y="18877"/>
                  <a:pt x="13193" y="27752"/>
                </a:cubicBezTo>
                <a:cubicBezTo>
                  <a:pt x="13193" y="31555"/>
                  <a:pt x="16237" y="36882"/>
                  <a:pt x="13193" y="39162"/>
                </a:cubicBezTo>
                <a:cubicBezTo>
                  <a:pt x="10054" y="41514"/>
                  <a:pt x="5348" y="39162"/>
                  <a:pt x="1426" y="39162"/>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3203c00b404_0_0"/>
          <p:cNvSpPr txBox="1"/>
          <p:nvPr/>
        </p:nvSpPr>
        <p:spPr>
          <a:xfrm>
            <a:off x="4689875" y="3674625"/>
            <a:ext cx="1809000" cy="47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Arial"/>
                <a:ea typeface="Arial"/>
                <a:cs typeface="Arial"/>
                <a:sym typeface="Arial"/>
              </a:rPr>
              <a:t>Relaxation</a:t>
            </a:r>
            <a:endParaRPr b="0" i="0" sz="1800" u="none" cap="none" strike="noStrike">
              <a:solidFill>
                <a:srgbClr val="FF0000"/>
              </a:solidFill>
              <a:latin typeface="Arial"/>
              <a:ea typeface="Arial"/>
              <a:cs typeface="Arial"/>
              <a:sym typeface="Arial"/>
            </a:endParaRPr>
          </a:p>
        </p:txBody>
      </p:sp>
      <p:sp>
        <p:nvSpPr>
          <p:cNvPr id="347" name="Google Shape;347;g3203c00b404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16"/>
          <p:cNvPicPr preferRelativeResize="0"/>
          <p:nvPr/>
        </p:nvPicPr>
        <p:blipFill rotWithShape="1">
          <a:blip r:embed="rId3">
            <a:alphaModFix/>
          </a:blip>
          <a:srcRect b="4663" l="0" r="0" t="6651"/>
          <a:stretch/>
        </p:blipFill>
        <p:spPr>
          <a:xfrm>
            <a:off x="1120900" y="294800"/>
            <a:ext cx="6902195" cy="4728399"/>
          </a:xfrm>
          <a:prstGeom prst="rect">
            <a:avLst/>
          </a:prstGeom>
          <a:noFill/>
          <a:ln>
            <a:noFill/>
          </a:ln>
        </p:spPr>
      </p:pic>
      <p:sp>
        <p:nvSpPr>
          <p:cNvPr id="353" name="Google Shape;35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17"/>
          <p:cNvPicPr preferRelativeResize="0"/>
          <p:nvPr/>
        </p:nvPicPr>
        <p:blipFill rotWithShape="1">
          <a:blip r:embed="rId3">
            <a:alphaModFix/>
          </a:blip>
          <a:srcRect b="5241" l="0" r="0" t="7519"/>
          <a:stretch/>
        </p:blipFill>
        <p:spPr>
          <a:xfrm>
            <a:off x="1120063" y="324875"/>
            <a:ext cx="6903876" cy="4652201"/>
          </a:xfrm>
          <a:prstGeom prst="rect">
            <a:avLst/>
          </a:prstGeom>
          <a:noFill/>
          <a:ln>
            <a:noFill/>
          </a:ln>
        </p:spPr>
      </p:pic>
      <p:sp>
        <p:nvSpPr>
          <p:cNvPr id="359" name="Google Shape;35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8"/>
          <p:cNvSpPr txBox="1"/>
          <p:nvPr/>
        </p:nvSpPr>
        <p:spPr>
          <a:xfrm>
            <a:off x="249450" y="1080975"/>
            <a:ext cx="7713600" cy="4155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2300" u="none" cap="none" strike="noStrike">
                <a:solidFill>
                  <a:srgbClr val="0000FF"/>
                </a:solidFill>
                <a:latin typeface="Proxima Nova Semibold"/>
                <a:ea typeface="Proxima Nova Semibold"/>
                <a:cs typeface="Proxima Nova Semibold"/>
                <a:sym typeface="Proxima Nova Semibold"/>
              </a:rPr>
              <a:t>graph </a:t>
            </a:r>
            <a:r>
              <a:rPr b="0" i="0" lang="en" sz="2300" u="none" cap="none" strike="noStrike">
                <a:solidFill>
                  <a:srgbClr val="000000"/>
                </a:solidFill>
                <a:latin typeface="Proxima Nova Semibold"/>
                <a:ea typeface="Proxima Nova Semibold"/>
                <a:cs typeface="Proxima Nova Semibold"/>
                <a:sym typeface="Proxima Nova Semibold"/>
              </a:rPr>
              <a:t>= {</a:t>
            </a:r>
            <a:endParaRPr b="0" i="0" sz="2300" u="none" cap="none" strike="noStrike">
              <a:solidFill>
                <a:srgbClr val="000000"/>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rPr b="0" i="0" lang="en" sz="2300" u="none" cap="none" strike="noStrike">
                <a:solidFill>
                  <a:srgbClr val="000000"/>
                </a:solidFill>
                <a:latin typeface="Proxima Nova Semibold"/>
                <a:ea typeface="Proxima Nova Semibold"/>
                <a:cs typeface="Proxima Nova Semibold"/>
                <a:sym typeface="Proxima Nova Semibold"/>
              </a:rPr>
              <a:t>    </a:t>
            </a:r>
            <a:r>
              <a:rPr b="0" i="0" lang="en" sz="2300" u="none" cap="none" strike="noStrike">
                <a:solidFill>
                  <a:srgbClr val="FF0000"/>
                </a:solidFill>
                <a:latin typeface="Proxima Nova Semibold"/>
                <a:ea typeface="Proxima Nova Semibold"/>
                <a:cs typeface="Proxima Nova Semibold"/>
                <a:sym typeface="Proxima Nova Semibold"/>
              </a:rPr>
              <a:t>'A'</a:t>
            </a:r>
            <a:r>
              <a:rPr b="0" i="0" lang="en" sz="2300" u="none" cap="none" strike="noStrike">
                <a:solidFill>
                  <a:srgbClr val="000000"/>
                </a:solidFill>
                <a:latin typeface="Proxima Nova Semibold"/>
                <a:ea typeface="Proxima Nova Semibold"/>
                <a:cs typeface="Proxima Nova Semibold"/>
                <a:sym typeface="Proxima Nova Semibold"/>
              </a:rPr>
              <a:t>: </a:t>
            </a:r>
            <a:r>
              <a:rPr b="0" i="0" lang="en" sz="2300" u="none" cap="none" strike="noStrike">
                <a:solidFill>
                  <a:srgbClr val="980000"/>
                </a:solidFill>
                <a:latin typeface="Proxima Nova Semibold"/>
                <a:ea typeface="Proxima Nova Semibold"/>
                <a:cs typeface="Proxima Nova Semibold"/>
                <a:sym typeface="Proxima Nova Semibold"/>
              </a:rPr>
              <a:t>{'B': 1, 'C': 4},</a:t>
            </a:r>
            <a:endParaRPr b="0" i="0" sz="2300" u="none" cap="none" strike="noStrike">
              <a:solidFill>
                <a:srgbClr val="980000"/>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rPr b="0" i="0" lang="en" sz="2300" u="none" cap="none" strike="noStrike">
                <a:solidFill>
                  <a:srgbClr val="000000"/>
                </a:solidFill>
                <a:latin typeface="Proxima Nova Semibold"/>
                <a:ea typeface="Proxima Nova Semibold"/>
                <a:cs typeface="Proxima Nova Semibold"/>
                <a:sym typeface="Proxima Nova Semibold"/>
              </a:rPr>
              <a:t>    </a:t>
            </a:r>
            <a:r>
              <a:rPr b="0" i="0" lang="en" sz="2300" u="none" cap="none" strike="noStrike">
                <a:solidFill>
                  <a:srgbClr val="FF0000"/>
                </a:solidFill>
                <a:latin typeface="Proxima Nova Semibold"/>
                <a:ea typeface="Proxima Nova Semibold"/>
                <a:cs typeface="Proxima Nova Semibold"/>
                <a:sym typeface="Proxima Nova Semibold"/>
              </a:rPr>
              <a:t>'B'</a:t>
            </a:r>
            <a:r>
              <a:rPr b="0" i="0" lang="en" sz="2300" u="none" cap="none" strike="noStrike">
                <a:solidFill>
                  <a:srgbClr val="000000"/>
                </a:solidFill>
                <a:latin typeface="Proxima Nova Semibold"/>
                <a:ea typeface="Proxima Nova Semibold"/>
                <a:cs typeface="Proxima Nova Semibold"/>
                <a:sym typeface="Proxima Nova Semibold"/>
              </a:rPr>
              <a:t>: </a:t>
            </a:r>
            <a:r>
              <a:rPr b="0" i="0" lang="en" sz="2300" u="none" cap="none" strike="noStrike">
                <a:solidFill>
                  <a:srgbClr val="980000"/>
                </a:solidFill>
                <a:latin typeface="Proxima Nova Semibold"/>
                <a:ea typeface="Proxima Nova Semibold"/>
                <a:cs typeface="Proxima Nova Semibold"/>
                <a:sym typeface="Proxima Nova Semibold"/>
              </a:rPr>
              <a:t>{'A': 1, 'C': 2, 'D': 5},</a:t>
            </a:r>
            <a:endParaRPr b="0" i="0" sz="2300" u="none" cap="none" strike="noStrike">
              <a:solidFill>
                <a:srgbClr val="980000"/>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rPr b="0" i="0" lang="en" sz="2300" u="none" cap="none" strike="noStrike">
                <a:solidFill>
                  <a:srgbClr val="000000"/>
                </a:solidFill>
                <a:latin typeface="Proxima Nova Semibold"/>
                <a:ea typeface="Proxima Nova Semibold"/>
                <a:cs typeface="Proxima Nova Semibold"/>
                <a:sym typeface="Proxima Nova Semibold"/>
              </a:rPr>
              <a:t>    </a:t>
            </a:r>
            <a:r>
              <a:rPr b="0" i="0" lang="en" sz="2300" u="none" cap="none" strike="noStrike">
                <a:solidFill>
                  <a:srgbClr val="FF0000"/>
                </a:solidFill>
                <a:latin typeface="Proxima Nova Semibold"/>
                <a:ea typeface="Proxima Nova Semibold"/>
                <a:cs typeface="Proxima Nova Semibold"/>
                <a:sym typeface="Proxima Nova Semibold"/>
              </a:rPr>
              <a:t>'C'</a:t>
            </a:r>
            <a:r>
              <a:rPr b="0" i="0" lang="en" sz="2300" u="none" cap="none" strike="noStrike">
                <a:solidFill>
                  <a:srgbClr val="000000"/>
                </a:solidFill>
                <a:latin typeface="Proxima Nova Semibold"/>
                <a:ea typeface="Proxima Nova Semibold"/>
                <a:cs typeface="Proxima Nova Semibold"/>
                <a:sym typeface="Proxima Nova Semibold"/>
              </a:rPr>
              <a:t>: </a:t>
            </a:r>
            <a:r>
              <a:rPr b="0" i="0" lang="en" sz="2300" u="none" cap="none" strike="noStrike">
                <a:solidFill>
                  <a:srgbClr val="980000"/>
                </a:solidFill>
                <a:latin typeface="Proxima Nova Semibold"/>
                <a:ea typeface="Proxima Nova Semibold"/>
                <a:cs typeface="Proxima Nova Semibold"/>
                <a:sym typeface="Proxima Nova Semibold"/>
              </a:rPr>
              <a:t>{'A': 4, 'B': 2, 'D': 1},</a:t>
            </a:r>
            <a:endParaRPr b="0" i="0" sz="2300" u="none" cap="none" strike="noStrike">
              <a:solidFill>
                <a:srgbClr val="980000"/>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rPr b="0" i="0" lang="en" sz="2300" u="none" cap="none" strike="noStrike">
                <a:solidFill>
                  <a:srgbClr val="000000"/>
                </a:solidFill>
                <a:latin typeface="Proxima Nova Semibold"/>
                <a:ea typeface="Proxima Nova Semibold"/>
                <a:cs typeface="Proxima Nova Semibold"/>
                <a:sym typeface="Proxima Nova Semibold"/>
              </a:rPr>
              <a:t>    </a:t>
            </a:r>
            <a:r>
              <a:rPr b="0" i="0" lang="en" sz="2300" u="none" cap="none" strike="noStrike">
                <a:solidFill>
                  <a:srgbClr val="FF0000"/>
                </a:solidFill>
                <a:latin typeface="Proxima Nova Semibold"/>
                <a:ea typeface="Proxima Nova Semibold"/>
                <a:cs typeface="Proxima Nova Semibold"/>
                <a:sym typeface="Proxima Nova Semibold"/>
              </a:rPr>
              <a:t>'D'</a:t>
            </a:r>
            <a:r>
              <a:rPr b="0" i="0" lang="en" sz="2300" u="none" cap="none" strike="noStrike">
                <a:solidFill>
                  <a:srgbClr val="000000"/>
                </a:solidFill>
                <a:latin typeface="Proxima Nova Semibold"/>
                <a:ea typeface="Proxima Nova Semibold"/>
                <a:cs typeface="Proxima Nova Semibold"/>
                <a:sym typeface="Proxima Nova Semibold"/>
              </a:rPr>
              <a:t>: </a:t>
            </a:r>
            <a:r>
              <a:rPr b="0" i="0" lang="en" sz="2300" u="none" cap="none" strike="noStrike">
                <a:solidFill>
                  <a:srgbClr val="980000"/>
                </a:solidFill>
                <a:latin typeface="Proxima Nova Semibold"/>
                <a:ea typeface="Proxima Nova Semibold"/>
                <a:cs typeface="Proxima Nova Semibold"/>
                <a:sym typeface="Proxima Nova Semibold"/>
              </a:rPr>
              <a:t>{'B': 5, 'C': 1}</a:t>
            </a:r>
            <a:endParaRPr b="0" i="0" sz="2300" u="none" cap="none" strike="noStrike">
              <a:solidFill>
                <a:srgbClr val="980000"/>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rPr b="0" i="0" lang="en" sz="2300" u="none" cap="none" strike="noStrike">
                <a:solidFill>
                  <a:srgbClr val="000000"/>
                </a:solidFill>
                <a:latin typeface="Proxima Nova Semibold"/>
                <a:ea typeface="Proxima Nova Semibold"/>
                <a:cs typeface="Proxima Nova Semibold"/>
                <a:sym typeface="Proxima Nova Semibold"/>
              </a:rPr>
              <a:t>}</a:t>
            </a:r>
            <a:endParaRPr b="0" i="0" sz="2300" u="none" cap="none" strike="noStrike">
              <a:solidFill>
                <a:srgbClr val="000000"/>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2300" u="none" cap="none" strike="noStrike">
                <a:solidFill>
                  <a:srgbClr val="000000"/>
                </a:solidFill>
                <a:latin typeface="Proxima Nova Semibold"/>
                <a:ea typeface="Proxima Nova Semibold"/>
                <a:cs typeface="Proxima Nova Semibold"/>
                <a:sym typeface="Proxima Nova Semibold"/>
              </a:rPr>
              <a:t>start_vertex = 'A'</a:t>
            </a:r>
            <a:endParaRPr b="0" i="0" sz="2300" u="none" cap="none" strike="noStrike">
              <a:solidFill>
                <a:srgbClr val="000000"/>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rPr b="0" i="0" lang="en" sz="2300" u="none" cap="none" strike="noStrike">
                <a:solidFill>
                  <a:srgbClr val="000000"/>
                </a:solidFill>
                <a:latin typeface="Proxima Nova Semibold"/>
                <a:ea typeface="Proxima Nova Semibold"/>
                <a:cs typeface="Proxima Nova Semibold"/>
                <a:sym typeface="Proxima Nova Semibold"/>
              </a:rPr>
              <a:t>result = dijkstra(graph, start_vertex)</a:t>
            </a:r>
            <a:endParaRPr b="0" i="0" sz="2300" u="none" cap="none" strike="noStrike">
              <a:solidFill>
                <a:srgbClr val="000000"/>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rPr b="0" i="0" lang="en" sz="2300" u="none" cap="none" strike="noStrike">
                <a:solidFill>
                  <a:srgbClr val="000000"/>
                </a:solidFill>
                <a:latin typeface="Proxima Nova Semibold"/>
                <a:ea typeface="Proxima Nova Semibold"/>
                <a:cs typeface="Proxima Nova Semibold"/>
                <a:sym typeface="Proxima Nova Semibold"/>
              </a:rPr>
              <a:t>print(result)</a:t>
            </a:r>
            <a:endParaRPr b="0" i="0" sz="2300" u="none" cap="none" strike="noStrike">
              <a:solidFill>
                <a:srgbClr val="000000"/>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rPr b="0" i="0" lang="en" sz="2300" u="none" cap="none" strike="noStrike">
                <a:solidFill>
                  <a:srgbClr val="000000"/>
                </a:solidFill>
                <a:latin typeface="Proxima Nova Semibold"/>
                <a:ea typeface="Proxima Nova Semibold"/>
                <a:cs typeface="Proxima Nova Semibold"/>
                <a:sym typeface="Proxima Nova Semibold"/>
              </a:rPr>
              <a:t># Output: {'A': 0, 'B': 1, 'C': 3, 'D': 4}</a:t>
            </a:r>
            <a:endParaRPr b="0" i="0" sz="2300" u="none" cap="none" strike="noStrike">
              <a:solidFill>
                <a:srgbClr val="000000"/>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365" name="Google Shape;365;p18"/>
          <p:cNvSpPr txBox="1"/>
          <p:nvPr/>
        </p:nvSpPr>
        <p:spPr>
          <a:xfrm>
            <a:off x="249450" y="392000"/>
            <a:ext cx="82149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2700" u="none" cap="none" strike="noStrike">
                <a:solidFill>
                  <a:schemeClr val="accent3"/>
                </a:solidFill>
                <a:latin typeface="Alfa Slab One"/>
                <a:ea typeface="Alfa Slab One"/>
                <a:cs typeface="Alfa Slab One"/>
                <a:sym typeface="Alfa Slab One"/>
              </a:rPr>
              <a:t>Example usage of Dijkstra's algorithm:</a:t>
            </a:r>
            <a:endParaRPr b="0" i="0" sz="2700" u="none" cap="none" strike="noStrike">
              <a:solidFill>
                <a:schemeClr val="accent3"/>
              </a:solidFill>
              <a:latin typeface="Alfa Slab One"/>
              <a:ea typeface="Alfa Slab One"/>
              <a:cs typeface="Alfa Slab One"/>
              <a:sym typeface="Alfa Slab One"/>
            </a:endParaRPr>
          </a:p>
        </p:txBody>
      </p:sp>
      <p:sp>
        <p:nvSpPr>
          <p:cNvPr id="366" name="Google Shape;366;p18"/>
          <p:cNvSpPr/>
          <p:nvPr/>
        </p:nvSpPr>
        <p:spPr>
          <a:xfrm>
            <a:off x="249450" y="4576025"/>
            <a:ext cx="4592100" cy="340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367" name="Google Shape;36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6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Limitation of Dijkstra</a:t>
            </a:r>
            <a:endParaRPr/>
          </a:p>
        </p:txBody>
      </p:sp>
      <p:sp>
        <p:nvSpPr>
          <p:cNvPr id="373" name="Google Shape;373;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Might fail to find minimum distance in case of negative weights.</a:t>
            </a:r>
            <a:endParaRPr/>
          </a:p>
          <a:p>
            <a:pPr indent="0" lvl="0" marL="0" rtl="0" algn="l">
              <a:lnSpc>
                <a:spcPct val="115000"/>
              </a:lnSpc>
              <a:spcBef>
                <a:spcPts val="0"/>
              </a:spcBef>
              <a:spcAft>
                <a:spcPts val="0"/>
              </a:spcAft>
              <a:buSzPts val="1800"/>
              <a:buNone/>
            </a:pPr>
            <a:r>
              <a:rPr b="1" lang="en"/>
              <a:t>Example:</a:t>
            </a:r>
            <a:endParaRPr b="1"/>
          </a:p>
          <a:p>
            <a:pPr indent="0" lvl="0" marL="0" rtl="0" algn="l">
              <a:lnSpc>
                <a:spcPct val="115000"/>
              </a:lnSpc>
              <a:spcBef>
                <a:spcPts val="0"/>
              </a:spcBef>
              <a:spcAft>
                <a:spcPts val="0"/>
              </a:spcAft>
              <a:buSzPts val="1800"/>
              <a:buNone/>
            </a:pPr>
            <a:r>
              <a:t/>
            </a:r>
            <a:endParaRPr b="1"/>
          </a:p>
        </p:txBody>
      </p:sp>
      <p:pic>
        <p:nvPicPr>
          <p:cNvPr id="374" name="Google Shape;374;p19"/>
          <p:cNvPicPr preferRelativeResize="0"/>
          <p:nvPr/>
        </p:nvPicPr>
        <p:blipFill rotWithShape="1">
          <a:blip r:embed="rId3">
            <a:alphaModFix/>
          </a:blip>
          <a:srcRect b="0" l="0" r="0" t="0"/>
          <a:stretch/>
        </p:blipFill>
        <p:spPr>
          <a:xfrm>
            <a:off x="2200300" y="1752950"/>
            <a:ext cx="2979850" cy="2929050"/>
          </a:xfrm>
          <a:prstGeom prst="rect">
            <a:avLst/>
          </a:prstGeom>
          <a:noFill/>
          <a:ln>
            <a:noFill/>
          </a:ln>
        </p:spPr>
      </p:pic>
      <p:sp>
        <p:nvSpPr>
          <p:cNvPr id="375" name="Google Shape;37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Might fail to find minimum distance in case of negative weights.</a:t>
            </a:r>
            <a:endParaRPr/>
          </a:p>
          <a:p>
            <a:pPr indent="0" lvl="0" marL="0" rtl="0" algn="l">
              <a:lnSpc>
                <a:spcPct val="115000"/>
              </a:lnSpc>
              <a:spcBef>
                <a:spcPts val="0"/>
              </a:spcBef>
              <a:spcAft>
                <a:spcPts val="0"/>
              </a:spcAft>
              <a:buSzPts val="1800"/>
              <a:buNone/>
            </a:pPr>
            <a:r>
              <a:rPr b="1" lang="en"/>
              <a:t>Example:</a:t>
            </a:r>
            <a:endParaRPr b="1"/>
          </a:p>
          <a:p>
            <a:pPr indent="0" lvl="0" marL="0" rtl="0" algn="l">
              <a:lnSpc>
                <a:spcPct val="115000"/>
              </a:lnSpc>
              <a:spcBef>
                <a:spcPts val="0"/>
              </a:spcBef>
              <a:spcAft>
                <a:spcPts val="0"/>
              </a:spcAft>
              <a:buSzPts val="1800"/>
              <a:buNone/>
            </a:pPr>
            <a:r>
              <a:t/>
            </a:r>
            <a:endParaRPr b="1"/>
          </a:p>
        </p:txBody>
      </p:sp>
      <p:pic>
        <p:nvPicPr>
          <p:cNvPr id="381" name="Google Shape;381;p20"/>
          <p:cNvPicPr preferRelativeResize="0"/>
          <p:nvPr/>
        </p:nvPicPr>
        <p:blipFill rotWithShape="1">
          <a:blip r:embed="rId3">
            <a:alphaModFix/>
          </a:blip>
          <a:srcRect b="0" l="0" r="0" t="0"/>
          <a:stretch/>
        </p:blipFill>
        <p:spPr>
          <a:xfrm>
            <a:off x="2308350" y="1763225"/>
            <a:ext cx="3023350" cy="2923400"/>
          </a:xfrm>
          <a:prstGeom prst="rect">
            <a:avLst/>
          </a:prstGeom>
          <a:noFill/>
          <a:ln>
            <a:noFill/>
          </a:ln>
        </p:spPr>
      </p:pic>
      <p:sp>
        <p:nvSpPr>
          <p:cNvPr id="382" name="Google Shape;382;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Limitation of Dijkstra</a:t>
            </a:r>
            <a:endParaRPr/>
          </a:p>
        </p:txBody>
      </p:sp>
      <p:sp>
        <p:nvSpPr>
          <p:cNvPr id="383" name="Google Shape;38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1"/>
          <p:cNvSpPr txBox="1"/>
          <p:nvPr>
            <p:ph idx="1" type="body"/>
          </p:nvPr>
        </p:nvSpPr>
        <p:spPr>
          <a:xfrm>
            <a:off x="311700" y="1152475"/>
            <a:ext cx="8520600" cy="39483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Might fail to find minimum distance in case of negative weights.</a:t>
            </a:r>
            <a:endParaRPr/>
          </a:p>
          <a:p>
            <a:pPr indent="0" lvl="0" marL="0" rtl="0" algn="l">
              <a:lnSpc>
                <a:spcPct val="115000"/>
              </a:lnSpc>
              <a:spcBef>
                <a:spcPts val="0"/>
              </a:spcBef>
              <a:spcAft>
                <a:spcPts val="0"/>
              </a:spcAft>
              <a:buSzPts val="1800"/>
              <a:buNone/>
            </a:pPr>
            <a:r>
              <a:rPr b="1" lang="en"/>
              <a:t>Example:</a:t>
            </a:r>
            <a:endParaRPr b="1"/>
          </a:p>
          <a:p>
            <a:pPr indent="0" lvl="0" marL="0" rtl="0" algn="l">
              <a:lnSpc>
                <a:spcPct val="115000"/>
              </a:lnSpc>
              <a:spcBef>
                <a:spcPts val="0"/>
              </a:spcBef>
              <a:spcAft>
                <a:spcPts val="0"/>
              </a:spcAft>
              <a:buSzPts val="1800"/>
              <a:buNone/>
            </a:pPr>
            <a:r>
              <a:t/>
            </a:r>
            <a:endParaRPr b="1"/>
          </a:p>
        </p:txBody>
      </p:sp>
      <p:pic>
        <p:nvPicPr>
          <p:cNvPr id="389" name="Google Shape;389;p21"/>
          <p:cNvPicPr preferRelativeResize="0"/>
          <p:nvPr/>
        </p:nvPicPr>
        <p:blipFill rotWithShape="1">
          <a:blip r:embed="rId3">
            <a:alphaModFix/>
          </a:blip>
          <a:srcRect b="0" l="0" r="0" t="0"/>
          <a:stretch/>
        </p:blipFill>
        <p:spPr>
          <a:xfrm>
            <a:off x="2420100" y="1745625"/>
            <a:ext cx="2864100" cy="2927400"/>
          </a:xfrm>
          <a:prstGeom prst="rect">
            <a:avLst/>
          </a:prstGeom>
          <a:noFill/>
          <a:ln>
            <a:noFill/>
          </a:ln>
        </p:spPr>
      </p:pic>
      <p:sp>
        <p:nvSpPr>
          <p:cNvPr id="390" name="Google Shape;390;p21"/>
          <p:cNvSpPr/>
          <p:nvPr/>
        </p:nvSpPr>
        <p:spPr>
          <a:xfrm rot="10800000">
            <a:off x="3941075" y="4341025"/>
            <a:ext cx="1542300" cy="5727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1"/>
          <p:cNvSpPr txBox="1"/>
          <p:nvPr/>
        </p:nvSpPr>
        <p:spPr>
          <a:xfrm>
            <a:off x="5777375" y="2571750"/>
            <a:ext cx="2487000" cy="213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Arial"/>
                <a:ea typeface="Arial"/>
                <a:cs typeface="Arial"/>
                <a:sym typeface="Arial"/>
              </a:rPr>
              <a:t>Dijkstra will not relax this edge because vertex 3 is already visited. But if it is checked, the distance of vertex 3 should become 7-3 = 4. So dijkstra cannot give correct answer in this case.</a:t>
            </a:r>
            <a:endParaRPr b="0" i="0" sz="1600" u="none" cap="none" strike="noStrike">
              <a:solidFill>
                <a:schemeClr val="dk2"/>
              </a:solidFill>
              <a:latin typeface="Arial"/>
              <a:ea typeface="Arial"/>
              <a:cs typeface="Arial"/>
              <a:sym typeface="Arial"/>
            </a:endParaRPr>
          </a:p>
        </p:txBody>
      </p:sp>
      <p:sp>
        <p:nvSpPr>
          <p:cNvPr id="392" name="Google Shape;392;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Limitation of Dijkstra</a:t>
            </a:r>
            <a:endParaRPr/>
          </a:p>
        </p:txBody>
      </p:sp>
      <p:sp>
        <p:nvSpPr>
          <p:cNvPr id="393" name="Google Shape;39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2"/>
          <p:cNvSpPr txBox="1"/>
          <p:nvPr>
            <p:ph idx="1" type="body"/>
          </p:nvPr>
        </p:nvSpPr>
        <p:spPr>
          <a:xfrm>
            <a:off x="311700" y="1152475"/>
            <a:ext cx="8520600" cy="39483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Might fail to find minimum distance in case of negative weights.</a:t>
            </a:r>
            <a:endParaRPr/>
          </a:p>
          <a:p>
            <a:pPr indent="0" lvl="0" marL="0" rtl="0" algn="l">
              <a:lnSpc>
                <a:spcPct val="115000"/>
              </a:lnSpc>
              <a:spcBef>
                <a:spcPts val="0"/>
              </a:spcBef>
              <a:spcAft>
                <a:spcPts val="0"/>
              </a:spcAft>
              <a:buSzPts val="1800"/>
              <a:buNone/>
            </a:pPr>
            <a:r>
              <a:t/>
            </a:r>
            <a:endParaRPr b="1"/>
          </a:p>
        </p:txBody>
      </p:sp>
      <p:sp>
        <p:nvSpPr>
          <p:cNvPr id="399" name="Google Shape;399;p22"/>
          <p:cNvSpPr txBox="1"/>
          <p:nvPr/>
        </p:nvSpPr>
        <p:spPr>
          <a:xfrm>
            <a:off x="1266800" y="2194875"/>
            <a:ext cx="5883300" cy="159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So, Dijkstra may or may not give the correct result for negative edge weights.</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Solution: Bellman Ford</a:t>
            </a:r>
            <a:endParaRPr b="1" i="0" sz="1800" u="none" cap="none" strike="noStrike">
              <a:solidFill>
                <a:schemeClr val="dk2"/>
              </a:solidFill>
              <a:latin typeface="Arial"/>
              <a:ea typeface="Arial"/>
              <a:cs typeface="Arial"/>
              <a:sym typeface="Arial"/>
            </a:endParaRPr>
          </a:p>
        </p:txBody>
      </p:sp>
      <p:sp>
        <p:nvSpPr>
          <p:cNvPr id="400" name="Google Shape;400;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Limitation of Dijkstra</a:t>
            </a:r>
            <a:endParaRPr/>
          </a:p>
        </p:txBody>
      </p:sp>
      <p:sp>
        <p:nvSpPr>
          <p:cNvPr id="401" name="Google Shape;40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0000"/>
              <a:buNone/>
            </a:pPr>
            <a:r>
              <a:rPr lang="en"/>
              <a:t>Weighted Graph and Shortest Path</a:t>
            </a:r>
            <a:endParaRPr/>
          </a:p>
        </p:txBody>
      </p:sp>
      <p:pic>
        <p:nvPicPr>
          <p:cNvPr id="97" name="Google Shape;97;p3"/>
          <p:cNvPicPr preferRelativeResize="0"/>
          <p:nvPr/>
        </p:nvPicPr>
        <p:blipFill rotWithShape="1">
          <a:blip r:embed="rId3">
            <a:alphaModFix/>
          </a:blip>
          <a:srcRect b="29754" l="0" r="0" t="0"/>
          <a:stretch/>
        </p:blipFill>
        <p:spPr>
          <a:xfrm>
            <a:off x="615675" y="1301850"/>
            <a:ext cx="4053875" cy="3345200"/>
          </a:xfrm>
          <a:prstGeom prst="rect">
            <a:avLst/>
          </a:prstGeom>
          <a:noFill/>
          <a:ln>
            <a:noFill/>
          </a:ln>
        </p:spPr>
      </p:pic>
      <p:pic>
        <p:nvPicPr>
          <p:cNvPr id="98" name="Google Shape;98;p3"/>
          <p:cNvPicPr preferRelativeResize="0"/>
          <p:nvPr/>
        </p:nvPicPr>
        <p:blipFill rotWithShape="1">
          <a:blip r:embed="rId3">
            <a:alphaModFix/>
          </a:blip>
          <a:srcRect b="0" l="0" r="0" t="67375"/>
          <a:stretch/>
        </p:blipFill>
        <p:spPr>
          <a:xfrm>
            <a:off x="4778425" y="1950575"/>
            <a:ext cx="4053875" cy="1553651"/>
          </a:xfrm>
          <a:prstGeom prst="rect">
            <a:avLst/>
          </a:prstGeom>
          <a:noFill/>
          <a:ln>
            <a:noFill/>
          </a:ln>
        </p:spPr>
      </p:pic>
      <p:sp>
        <p:nvSpPr>
          <p:cNvPr id="99" name="Google Shape;9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23"/>
          <p:cNvPicPr preferRelativeResize="0"/>
          <p:nvPr/>
        </p:nvPicPr>
        <p:blipFill rotWithShape="1">
          <a:blip r:embed="rId3">
            <a:alphaModFix/>
          </a:blip>
          <a:srcRect b="9614" l="0" r="0" t="8905"/>
          <a:stretch/>
        </p:blipFill>
        <p:spPr>
          <a:xfrm>
            <a:off x="929588" y="145025"/>
            <a:ext cx="7284823" cy="4585200"/>
          </a:xfrm>
          <a:prstGeom prst="rect">
            <a:avLst/>
          </a:prstGeom>
          <a:noFill/>
          <a:ln>
            <a:noFill/>
          </a:ln>
        </p:spPr>
      </p:pic>
      <p:pic>
        <p:nvPicPr>
          <p:cNvPr id="407" name="Google Shape;407;p23"/>
          <p:cNvPicPr preferRelativeResize="0"/>
          <p:nvPr/>
        </p:nvPicPr>
        <p:blipFill rotWithShape="1">
          <a:blip r:embed="rId4">
            <a:alphaModFix/>
          </a:blip>
          <a:srcRect b="22591" l="0" r="0" t="4202"/>
          <a:stretch/>
        </p:blipFill>
        <p:spPr>
          <a:xfrm>
            <a:off x="5094900" y="679550"/>
            <a:ext cx="2532499" cy="2977250"/>
          </a:xfrm>
          <a:prstGeom prst="rect">
            <a:avLst/>
          </a:prstGeom>
          <a:noFill/>
          <a:ln>
            <a:noFill/>
          </a:ln>
        </p:spPr>
      </p:pic>
      <p:sp>
        <p:nvSpPr>
          <p:cNvPr id="408" name="Google Shape;408;p23"/>
          <p:cNvSpPr/>
          <p:nvPr/>
        </p:nvSpPr>
        <p:spPr>
          <a:xfrm>
            <a:off x="4823925" y="1748650"/>
            <a:ext cx="142500" cy="486900"/>
          </a:xfrm>
          <a:prstGeom prst="rightBrace">
            <a:avLst>
              <a:gd fmla="val 50000"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24"/>
          <p:cNvPicPr preferRelativeResize="0"/>
          <p:nvPr/>
        </p:nvPicPr>
        <p:blipFill rotWithShape="1">
          <a:blip r:embed="rId3">
            <a:alphaModFix/>
          </a:blip>
          <a:srcRect b="0" l="0" r="0" t="0"/>
          <a:stretch/>
        </p:blipFill>
        <p:spPr>
          <a:xfrm>
            <a:off x="152400" y="152400"/>
            <a:ext cx="6264081" cy="4838698"/>
          </a:xfrm>
          <a:prstGeom prst="rect">
            <a:avLst/>
          </a:prstGeom>
          <a:noFill/>
          <a:ln>
            <a:noFill/>
          </a:ln>
        </p:spPr>
      </p:pic>
      <p:pic>
        <p:nvPicPr>
          <p:cNvPr id="415" name="Google Shape;415;p24"/>
          <p:cNvPicPr preferRelativeResize="0"/>
          <p:nvPr/>
        </p:nvPicPr>
        <p:blipFill rotWithShape="1">
          <a:blip r:embed="rId4">
            <a:alphaModFix/>
          </a:blip>
          <a:srcRect b="0" l="0" r="0" t="0"/>
          <a:stretch/>
        </p:blipFill>
        <p:spPr>
          <a:xfrm>
            <a:off x="5642348" y="1138325"/>
            <a:ext cx="3133576" cy="2404000"/>
          </a:xfrm>
          <a:prstGeom prst="rect">
            <a:avLst/>
          </a:prstGeom>
          <a:noFill/>
          <a:ln>
            <a:noFill/>
          </a:ln>
        </p:spPr>
      </p:pic>
      <p:sp>
        <p:nvSpPr>
          <p:cNvPr id="416" name="Google Shape;41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25"/>
          <p:cNvPicPr preferRelativeResize="0"/>
          <p:nvPr/>
        </p:nvPicPr>
        <p:blipFill rotWithShape="1">
          <a:blip r:embed="rId3">
            <a:alphaModFix/>
          </a:blip>
          <a:srcRect b="0" l="0" r="0" t="0"/>
          <a:stretch/>
        </p:blipFill>
        <p:spPr>
          <a:xfrm>
            <a:off x="152400" y="152400"/>
            <a:ext cx="6264081" cy="4838698"/>
          </a:xfrm>
          <a:prstGeom prst="rect">
            <a:avLst/>
          </a:prstGeom>
          <a:noFill/>
          <a:ln>
            <a:noFill/>
          </a:ln>
        </p:spPr>
      </p:pic>
      <p:pic>
        <p:nvPicPr>
          <p:cNvPr id="422" name="Google Shape;422;p25"/>
          <p:cNvPicPr preferRelativeResize="0"/>
          <p:nvPr/>
        </p:nvPicPr>
        <p:blipFill rotWithShape="1">
          <a:blip r:embed="rId4">
            <a:alphaModFix/>
          </a:blip>
          <a:srcRect b="0" l="0" r="0" t="0"/>
          <a:stretch/>
        </p:blipFill>
        <p:spPr>
          <a:xfrm>
            <a:off x="5642348" y="1138325"/>
            <a:ext cx="3133576" cy="2404000"/>
          </a:xfrm>
          <a:prstGeom prst="rect">
            <a:avLst/>
          </a:prstGeom>
          <a:noFill/>
          <a:ln>
            <a:noFill/>
          </a:ln>
        </p:spPr>
      </p:pic>
      <p:sp>
        <p:nvSpPr>
          <p:cNvPr id="423" name="Google Shape;42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26"/>
          <p:cNvPicPr preferRelativeResize="0"/>
          <p:nvPr/>
        </p:nvPicPr>
        <p:blipFill rotWithShape="1">
          <a:blip r:embed="rId3">
            <a:alphaModFix/>
          </a:blip>
          <a:srcRect b="0" l="0" r="0" t="0"/>
          <a:stretch/>
        </p:blipFill>
        <p:spPr>
          <a:xfrm>
            <a:off x="152400" y="152400"/>
            <a:ext cx="6264081" cy="4838698"/>
          </a:xfrm>
          <a:prstGeom prst="rect">
            <a:avLst/>
          </a:prstGeom>
          <a:noFill/>
          <a:ln>
            <a:noFill/>
          </a:ln>
        </p:spPr>
      </p:pic>
      <p:pic>
        <p:nvPicPr>
          <p:cNvPr id="429" name="Google Shape;429;p26"/>
          <p:cNvPicPr preferRelativeResize="0"/>
          <p:nvPr/>
        </p:nvPicPr>
        <p:blipFill rotWithShape="1">
          <a:blip r:embed="rId4">
            <a:alphaModFix/>
          </a:blip>
          <a:srcRect b="0" l="0" r="0" t="0"/>
          <a:stretch/>
        </p:blipFill>
        <p:spPr>
          <a:xfrm>
            <a:off x="5642348" y="1138325"/>
            <a:ext cx="3133576" cy="2404000"/>
          </a:xfrm>
          <a:prstGeom prst="rect">
            <a:avLst/>
          </a:prstGeom>
          <a:noFill/>
          <a:ln>
            <a:noFill/>
          </a:ln>
        </p:spPr>
      </p:pic>
      <p:sp>
        <p:nvSpPr>
          <p:cNvPr id="430" name="Google Shape;43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pic>
        <p:nvPicPr>
          <p:cNvPr id="435" name="Google Shape;435;p27"/>
          <p:cNvPicPr preferRelativeResize="0"/>
          <p:nvPr/>
        </p:nvPicPr>
        <p:blipFill rotWithShape="1">
          <a:blip r:embed="rId3">
            <a:alphaModFix/>
          </a:blip>
          <a:srcRect b="0" l="0" r="0" t="0"/>
          <a:stretch/>
        </p:blipFill>
        <p:spPr>
          <a:xfrm>
            <a:off x="152400" y="152400"/>
            <a:ext cx="6264081" cy="4838698"/>
          </a:xfrm>
          <a:prstGeom prst="rect">
            <a:avLst/>
          </a:prstGeom>
          <a:noFill/>
          <a:ln>
            <a:noFill/>
          </a:ln>
        </p:spPr>
      </p:pic>
      <p:pic>
        <p:nvPicPr>
          <p:cNvPr id="436" name="Google Shape;436;p27"/>
          <p:cNvPicPr preferRelativeResize="0"/>
          <p:nvPr/>
        </p:nvPicPr>
        <p:blipFill rotWithShape="1">
          <a:blip r:embed="rId4">
            <a:alphaModFix/>
          </a:blip>
          <a:srcRect b="0" l="0" r="0" t="0"/>
          <a:stretch/>
        </p:blipFill>
        <p:spPr>
          <a:xfrm>
            <a:off x="5642348" y="1138325"/>
            <a:ext cx="3133576" cy="2404000"/>
          </a:xfrm>
          <a:prstGeom prst="rect">
            <a:avLst/>
          </a:prstGeom>
          <a:noFill/>
          <a:ln>
            <a:noFill/>
          </a:ln>
        </p:spPr>
      </p:pic>
      <p:sp>
        <p:nvSpPr>
          <p:cNvPr id="437" name="Google Shape;43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28"/>
          <p:cNvPicPr preferRelativeResize="0"/>
          <p:nvPr/>
        </p:nvPicPr>
        <p:blipFill rotWithShape="1">
          <a:blip r:embed="rId3">
            <a:alphaModFix/>
          </a:blip>
          <a:srcRect b="0" l="0" r="0" t="0"/>
          <a:stretch/>
        </p:blipFill>
        <p:spPr>
          <a:xfrm>
            <a:off x="152400" y="152400"/>
            <a:ext cx="6264081" cy="4838698"/>
          </a:xfrm>
          <a:prstGeom prst="rect">
            <a:avLst/>
          </a:prstGeom>
          <a:noFill/>
          <a:ln>
            <a:noFill/>
          </a:ln>
        </p:spPr>
      </p:pic>
      <p:pic>
        <p:nvPicPr>
          <p:cNvPr id="443" name="Google Shape;443;p28"/>
          <p:cNvPicPr preferRelativeResize="0"/>
          <p:nvPr/>
        </p:nvPicPr>
        <p:blipFill rotWithShape="1">
          <a:blip r:embed="rId4">
            <a:alphaModFix/>
          </a:blip>
          <a:srcRect b="0" l="0" r="0" t="0"/>
          <a:stretch/>
        </p:blipFill>
        <p:spPr>
          <a:xfrm>
            <a:off x="5642348" y="1138325"/>
            <a:ext cx="3133576" cy="2404000"/>
          </a:xfrm>
          <a:prstGeom prst="rect">
            <a:avLst/>
          </a:prstGeom>
          <a:noFill/>
          <a:ln>
            <a:noFill/>
          </a:ln>
        </p:spPr>
      </p:pic>
      <p:sp>
        <p:nvSpPr>
          <p:cNvPr id="444" name="Google Shape;44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9"/>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0000"/>
              <a:buNone/>
            </a:pPr>
            <a:r>
              <a:rPr lang="en"/>
              <a:t>Limitation of Bellman Ford Algorithm</a:t>
            </a:r>
            <a:endParaRPr/>
          </a:p>
        </p:txBody>
      </p:sp>
      <p:sp>
        <p:nvSpPr>
          <p:cNvPr id="450" name="Google Shape;450;p29"/>
          <p:cNvSpPr txBox="1"/>
          <p:nvPr/>
        </p:nvSpPr>
        <p:spPr>
          <a:xfrm>
            <a:off x="482350" y="1143000"/>
            <a:ext cx="8162400" cy="3082200"/>
          </a:xfrm>
          <a:prstGeom prst="rect">
            <a:avLst/>
          </a:prstGeom>
          <a:noFill/>
          <a:ln>
            <a:noFill/>
          </a:ln>
        </p:spPr>
        <p:txBody>
          <a:bodyPr anchorCtr="0" anchor="t" bIns="91425" lIns="91425" spcFirstLastPara="1" rIns="91425" wrap="square" tIns="91425">
            <a:noAutofit/>
          </a:bodyPr>
          <a:lstStyle/>
          <a:p>
            <a:pPr indent="-387350" lvl="0" marL="457200" marR="0" rtl="0" algn="l">
              <a:lnSpc>
                <a:spcPct val="100000"/>
              </a:lnSpc>
              <a:spcBef>
                <a:spcPts val="0"/>
              </a:spcBef>
              <a:spcAft>
                <a:spcPts val="0"/>
              </a:spcAft>
              <a:buClr>
                <a:schemeClr val="dk2"/>
              </a:buClr>
              <a:buSzPts val="2500"/>
              <a:buFont typeface="Proxima Nova Semibold"/>
              <a:buChar char="●"/>
            </a:pPr>
            <a:r>
              <a:rPr b="0" i="0" lang="en" sz="2500" u="none" cap="none" strike="noStrike">
                <a:solidFill>
                  <a:schemeClr val="dk2"/>
                </a:solidFill>
                <a:latin typeface="Proxima Nova Semibold"/>
                <a:ea typeface="Proxima Nova Semibold"/>
                <a:cs typeface="Proxima Nova Semibold"/>
                <a:sym typeface="Proxima Nova Semibold"/>
              </a:rPr>
              <a:t>Cannot find shortest path for negative weight cycle.</a:t>
            </a:r>
            <a:endParaRPr b="0" i="0" sz="2500" u="none" cap="none" strike="noStrike">
              <a:solidFill>
                <a:schemeClr val="dk2"/>
              </a:solidFill>
              <a:latin typeface="Proxima Nova Semibold"/>
              <a:ea typeface="Proxima Nova Semibold"/>
              <a:cs typeface="Proxima Nova Semibold"/>
              <a:sym typeface="Proxima Nova Semibold"/>
            </a:endParaRPr>
          </a:p>
          <a:p>
            <a:pPr indent="-387350" lvl="0" marL="457200" marR="0" rtl="0" algn="l">
              <a:lnSpc>
                <a:spcPct val="100000"/>
              </a:lnSpc>
              <a:spcBef>
                <a:spcPts val="0"/>
              </a:spcBef>
              <a:spcAft>
                <a:spcPts val="0"/>
              </a:spcAft>
              <a:buClr>
                <a:schemeClr val="dk2"/>
              </a:buClr>
              <a:buSzPts val="2500"/>
              <a:buFont typeface="Proxima Nova Semibold"/>
              <a:buChar char="●"/>
            </a:pPr>
            <a:r>
              <a:rPr b="0" i="0" lang="en" sz="2500" u="none" cap="none" strike="noStrike">
                <a:solidFill>
                  <a:schemeClr val="dk2"/>
                </a:solidFill>
                <a:latin typeface="Proxima Nova Semibold"/>
                <a:ea typeface="Proxima Nova Semibold"/>
                <a:cs typeface="Proxima Nova Semibold"/>
                <a:sym typeface="Proxima Nova Semibold"/>
              </a:rPr>
              <a:t>After passing |V| - 1 times, there will still be some vertex, for which we did not yet reach the minimum distance. If we continue to run the algorithm again and again, it will keep decreasing. So, there will be no shortest path.</a:t>
            </a:r>
            <a:endParaRPr b="0" i="0" sz="2500" u="none" cap="none" strike="noStrike">
              <a:solidFill>
                <a:schemeClr val="dk2"/>
              </a:solidFill>
              <a:latin typeface="Proxima Nova Semibold"/>
              <a:ea typeface="Proxima Nova Semibold"/>
              <a:cs typeface="Proxima Nova Semibold"/>
              <a:sym typeface="Proxima Nova Semibold"/>
            </a:endParaRPr>
          </a:p>
        </p:txBody>
      </p:sp>
      <p:sp>
        <p:nvSpPr>
          <p:cNvPr id="451" name="Google Shape;45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36"/>
          <p:cNvPicPr preferRelativeResize="0"/>
          <p:nvPr/>
        </p:nvPicPr>
        <p:blipFill rotWithShape="1">
          <a:blip r:embed="rId3">
            <a:alphaModFix/>
          </a:blip>
          <a:srcRect b="0" l="0" r="0" t="0"/>
          <a:stretch/>
        </p:blipFill>
        <p:spPr>
          <a:xfrm>
            <a:off x="1183400" y="1369750"/>
            <a:ext cx="3841174" cy="2946850"/>
          </a:xfrm>
          <a:prstGeom prst="rect">
            <a:avLst/>
          </a:prstGeom>
          <a:noFill/>
          <a:ln>
            <a:noFill/>
          </a:ln>
        </p:spPr>
      </p:pic>
      <p:sp>
        <p:nvSpPr>
          <p:cNvPr id="457" name="Google Shape;457;p36"/>
          <p:cNvSpPr/>
          <p:nvPr/>
        </p:nvSpPr>
        <p:spPr>
          <a:xfrm>
            <a:off x="5047200" y="3383701"/>
            <a:ext cx="290375" cy="821800"/>
          </a:xfrm>
          <a:custGeom>
            <a:rect b="b" l="l" r="r" t="t"/>
            <a:pathLst>
              <a:path extrusionOk="0" h="32872" w="11615">
                <a:moveTo>
                  <a:pt x="0" y="54"/>
                </a:moveTo>
                <a:cubicBezTo>
                  <a:pt x="2969" y="350"/>
                  <a:pt x="7138" y="-755"/>
                  <a:pt x="8792" y="1728"/>
                </a:cubicBezTo>
                <a:cubicBezTo>
                  <a:pt x="12669" y="7545"/>
                  <a:pt x="10048" y="15671"/>
                  <a:pt x="10048" y="22662"/>
                </a:cubicBezTo>
                <a:cubicBezTo>
                  <a:pt x="10048" y="25875"/>
                  <a:pt x="13141" y="30510"/>
                  <a:pt x="10467" y="32292"/>
                </a:cubicBezTo>
                <a:cubicBezTo>
                  <a:pt x="8025" y="33919"/>
                  <a:pt x="4299" y="31398"/>
                  <a:pt x="1675" y="32711"/>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6"/>
          <p:cNvSpPr txBox="1"/>
          <p:nvPr/>
        </p:nvSpPr>
        <p:spPr>
          <a:xfrm>
            <a:off x="5591475" y="2861600"/>
            <a:ext cx="2742300" cy="145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This additional checking finds out if there is any negative weight cycle and in this case, there will be no solution.</a:t>
            </a:r>
            <a:endParaRPr b="0" i="0" sz="1800" u="none" cap="none" strike="noStrike">
              <a:solidFill>
                <a:schemeClr val="dk2"/>
              </a:solidFill>
              <a:latin typeface="Arial"/>
              <a:ea typeface="Arial"/>
              <a:cs typeface="Arial"/>
              <a:sym typeface="Arial"/>
            </a:endParaRPr>
          </a:p>
        </p:txBody>
      </p:sp>
      <p:sp>
        <p:nvSpPr>
          <p:cNvPr id="459" name="Google Shape;459;p3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0000"/>
              <a:buNone/>
            </a:pPr>
            <a:r>
              <a:rPr lang="en"/>
              <a:t>Limitation of Bellman Ford Algorithm</a:t>
            </a:r>
            <a:endParaRPr/>
          </a:p>
        </p:txBody>
      </p:sp>
      <p:sp>
        <p:nvSpPr>
          <p:cNvPr id="460" name="Google Shape;46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7"/>
          <p:cNvSpPr/>
          <p:nvPr/>
        </p:nvSpPr>
        <p:spPr>
          <a:xfrm>
            <a:off x="215000"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7"/>
          <p:cNvSpPr/>
          <p:nvPr/>
        </p:nvSpPr>
        <p:spPr>
          <a:xfrm>
            <a:off x="2303625"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rgbClr val="000000"/>
                </a:solidFill>
                <a:latin typeface="Arial"/>
                <a:ea typeface="Arial"/>
                <a:cs typeface="Arial"/>
                <a:sym typeface="Arial"/>
              </a:rPr>
              <a:t>∞</a:t>
            </a:r>
            <a:endParaRPr b="1" i="0" sz="3400" u="none" cap="none" strike="noStrike">
              <a:solidFill>
                <a:srgbClr val="000000"/>
              </a:solidFill>
              <a:latin typeface="Arial"/>
              <a:ea typeface="Arial"/>
              <a:cs typeface="Arial"/>
              <a:sym typeface="Arial"/>
            </a:endParaRPr>
          </a:p>
        </p:txBody>
      </p:sp>
      <p:sp>
        <p:nvSpPr>
          <p:cNvPr id="467" name="Google Shape;467;p37"/>
          <p:cNvSpPr/>
          <p:nvPr/>
        </p:nvSpPr>
        <p:spPr>
          <a:xfrm>
            <a:off x="1030575" y="14119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400"/>
              <a:buFont typeface="Arial"/>
              <a:buNone/>
            </a:pPr>
            <a:r>
              <a:rPr b="1" i="0" lang="en" sz="3400" u="none" cap="none" strike="noStrike">
                <a:solidFill>
                  <a:schemeClr val="dk1"/>
                </a:solidFill>
                <a:latin typeface="Arial"/>
                <a:ea typeface="Arial"/>
                <a:cs typeface="Arial"/>
                <a:sym typeface="Arial"/>
              </a:rPr>
              <a:t>∞</a:t>
            </a:r>
            <a:endParaRPr b="1" i="0" sz="3400" u="none" cap="none" strike="noStrike">
              <a:solidFill>
                <a:srgbClr val="000000"/>
              </a:solidFill>
              <a:latin typeface="Arial"/>
              <a:ea typeface="Arial"/>
              <a:cs typeface="Arial"/>
              <a:sym typeface="Arial"/>
            </a:endParaRPr>
          </a:p>
        </p:txBody>
      </p:sp>
      <p:sp>
        <p:nvSpPr>
          <p:cNvPr id="468" name="Google Shape;468;p37"/>
          <p:cNvSpPr/>
          <p:nvPr/>
        </p:nvSpPr>
        <p:spPr>
          <a:xfrm>
            <a:off x="3309300" y="14119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3400" u="none" cap="none" strike="noStrike">
                <a:solidFill>
                  <a:schemeClr val="dk1"/>
                </a:solidFill>
                <a:latin typeface="Arial"/>
                <a:ea typeface="Arial"/>
                <a:cs typeface="Arial"/>
                <a:sym typeface="Arial"/>
              </a:rPr>
              <a:t>∞</a:t>
            </a:r>
            <a:endParaRPr b="1" i="0" sz="3400" u="none" cap="none" strike="noStrike">
              <a:solidFill>
                <a:srgbClr val="000000"/>
              </a:solidFill>
              <a:latin typeface="Arial"/>
              <a:ea typeface="Arial"/>
              <a:cs typeface="Arial"/>
              <a:sym typeface="Arial"/>
            </a:endParaRPr>
          </a:p>
        </p:txBody>
      </p:sp>
      <p:sp>
        <p:nvSpPr>
          <p:cNvPr id="469" name="Google Shape;469;p37"/>
          <p:cNvSpPr/>
          <p:nvPr/>
        </p:nvSpPr>
        <p:spPr>
          <a:xfrm>
            <a:off x="4566425"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0" name="Google Shape;470;p37"/>
          <p:cNvCxnSpPr>
            <a:stCxn id="465" idx="6"/>
            <a:endCxn id="466" idx="2"/>
          </p:cNvCxnSpPr>
          <p:nvPr/>
        </p:nvCxnSpPr>
        <p:spPr>
          <a:xfrm>
            <a:off x="904100" y="3090850"/>
            <a:ext cx="1399500" cy="0"/>
          </a:xfrm>
          <a:prstGeom prst="straightConnector1">
            <a:avLst/>
          </a:prstGeom>
          <a:noFill/>
          <a:ln cap="flat" cmpd="sng" w="19050">
            <a:solidFill>
              <a:schemeClr val="dk1"/>
            </a:solidFill>
            <a:prstDash val="solid"/>
            <a:round/>
            <a:headEnd len="sm" w="sm" type="none"/>
            <a:tailEnd len="med" w="med" type="triangle"/>
          </a:ln>
        </p:spPr>
      </p:cxnSp>
      <p:cxnSp>
        <p:nvCxnSpPr>
          <p:cNvPr id="471" name="Google Shape;471;p37"/>
          <p:cNvCxnSpPr>
            <a:stCxn id="466" idx="0"/>
            <a:endCxn id="467" idx="5"/>
          </p:cNvCxnSpPr>
          <p:nvPr/>
        </p:nvCxnSpPr>
        <p:spPr>
          <a:xfrm rot="10800000">
            <a:off x="1618875" y="1979500"/>
            <a:ext cx="1029300" cy="778800"/>
          </a:xfrm>
          <a:prstGeom prst="straightConnector1">
            <a:avLst/>
          </a:prstGeom>
          <a:noFill/>
          <a:ln cap="flat" cmpd="sng" w="19050">
            <a:solidFill>
              <a:schemeClr val="dk1"/>
            </a:solidFill>
            <a:prstDash val="solid"/>
            <a:round/>
            <a:headEnd len="sm" w="sm" type="none"/>
            <a:tailEnd len="med" w="med" type="triangle"/>
          </a:ln>
        </p:spPr>
      </p:cxnSp>
      <p:cxnSp>
        <p:nvCxnSpPr>
          <p:cNvPr id="472" name="Google Shape;472;p37"/>
          <p:cNvCxnSpPr>
            <a:endCxn id="468" idx="2"/>
          </p:cNvCxnSpPr>
          <p:nvPr/>
        </p:nvCxnSpPr>
        <p:spPr>
          <a:xfrm>
            <a:off x="1719600" y="1744500"/>
            <a:ext cx="1589700" cy="0"/>
          </a:xfrm>
          <a:prstGeom prst="straightConnector1">
            <a:avLst/>
          </a:prstGeom>
          <a:noFill/>
          <a:ln cap="flat" cmpd="sng" w="19050">
            <a:solidFill>
              <a:schemeClr val="dk1"/>
            </a:solidFill>
            <a:prstDash val="solid"/>
            <a:round/>
            <a:headEnd len="sm" w="sm" type="none"/>
            <a:tailEnd len="med" w="med" type="triangle"/>
          </a:ln>
        </p:spPr>
      </p:cxnSp>
      <p:cxnSp>
        <p:nvCxnSpPr>
          <p:cNvPr id="473" name="Google Shape;473;p37"/>
          <p:cNvCxnSpPr>
            <a:endCxn id="466" idx="7"/>
          </p:cNvCxnSpPr>
          <p:nvPr/>
        </p:nvCxnSpPr>
        <p:spPr>
          <a:xfrm flipH="1">
            <a:off x="2891809" y="2076902"/>
            <a:ext cx="728400" cy="778800"/>
          </a:xfrm>
          <a:prstGeom prst="straightConnector1">
            <a:avLst/>
          </a:prstGeom>
          <a:noFill/>
          <a:ln cap="flat" cmpd="sng" w="19050">
            <a:solidFill>
              <a:schemeClr val="dk1"/>
            </a:solidFill>
            <a:prstDash val="solid"/>
            <a:round/>
            <a:headEnd len="sm" w="sm" type="none"/>
            <a:tailEnd len="med" w="med" type="triangle"/>
          </a:ln>
        </p:spPr>
      </p:cxnSp>
      <p:cxnSp>
        <p:nvCxnSpPr>
          <p:cNvPr id="474" name="Google Shape;474;p37"/>
          <p:cNvCxnSpPr>
            <a:stCxn id="466" idx="6"/>
            <a:endCxn id="469" idx="2"/>
          </p:cNvCxnSpPr>
          <p:nvPr/>
        </p:nvCxnSpPr>
        <p:spPr>
          <a:xfrm>
            <a:off x="2992725" y="3090850"/>
            <a:ext cx="1573800" cy="0"/>
          </a:xfrm>
          <a:prstGeom prst="straightConnector1">
            <a:avLst/>
          </a:prstGeom>
          <a:noFill/>
          <a:ln cap="flat" cmpd="sng" w="19050">
            <a:solidFill>
              <a:schemeClr val="dk1"/>
            </a:solidFill>
            <a:prstDash val="solid"/>
            <a:round/>
            <a:headEnd len="sm" w="sm" type="none"/>
            <a:tailEnd len="med" w="med" type="triangle"/>
          </a:ln>
        </p:spPr>
      </p:cxnSp>
      <p:sp>
        <p:nvSpPr>
          <p:cNvPr id="475" name="Google Shape;475;p37"/>
          <p:cNvSpPr txBox="1"/>
          <p:nvPr/>
        </p:nvSpPr>
        <p:spPr>
          <a:xfrm>
            <a:off x="1272075" y="30908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1</a:t>
            </a:r>
            <a:endParaRPr b="1" i="0" sz="1700" u="none" cap="none" strike="noStrike">
              <a:solidFill>
                <a:srgbClr val="000000"/>
              </a:solidFill>
              <a:latin typeface="Open Sans"/>
              <a:ea typeface="Open Sans"/>
              <a:cs typeface="Open Sans"/>
              <a:sym typeface="Open Sans"/>
            </a:endParaRPr>
          </a:p>
        </p:txBody>
      </p:sp>
      <p:sp>
        <p:nvSpPr>
          <p:cNvPr id="476" name="Google Shape;476;p37"/>
          <p:cNvSpPr txBox="1"/>
          <p:nvPr/>
        </p:nvSpPr>
        <p:spPr>
          <a:xfrm>
            <a:off x="3555775" y="30908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477" name="Google Shape;477;p37"/>
          <p:cNvSpPr/>
          <p:nvPr/>
        </p:nvSpPr>
        <p:spPr>
          <a:xfrm>
            <a:off x="215000"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rgbClr val="000000"/>
                </a:solidFill>
                <a:latin typeface="Arial"/>
                <a:ea typeface="Arial"/>
                <a:cs typeface="Arial"/>
                <a:sym typeface="Arial"/>
              </a:rPr>
              <a:t>0</a:t>
            </a:r>
            <a:endParaRPr b="1" i="0" sz="3400" u="none" cap="none" strike="noStrike">
              <a:solidFill>
                <a:srgbClr val="000000"/>
              </a:solidFill>
              <a:latin typeface="Arial"/>
              <a:ea typeface="Arial"/>
              <a:cs typeface="Arial"/>
              <a:sym typeface="Arial"/>
            </a:endParaRPr>
          </a:p>
        </p:txBody>
      </p:sp>
      <p:sp>
        <p:nvSpPr>
          <p:cNvPr id="478" name="Google Shape;478;p37"/>
          <p:cNvSpPr/>
          <p:nvPr/>
        </p:nvSpPr>
        <p:spPr>
          <a:xfrm>
            <a:off x="4566425"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3400" u="none" cap="none" strike="noStrike">
                <a:solidFill>
                  <a:schemeClr val="dk1"/>
                </a:solidFill>
                <a:latin typeface="Arial"/>
                <a:ea typeface="Arial"/>
                <a:cs typeface="Arial"/>
                <a:sym typeface="Arial"/>
              </a:rPr>
              <a:t>∞</a:t>
            </a:r>
            <a:endParaRPr b="1" i="0" sz="3400" u="none" cap="none" strike="noStrike">
              <a:solidFill>
                <a:srgbClr val="000000"/>
              </a:solidFill>
              <a:latin typeface="Arial"/>
              <a:ea typeface="Arial"/>
              <a:cs typeface="Arial"/>
              <a:sym typeface="Arial"/>
            </a:endParaRPr>
          </a:p>
        </p:txBody>
      </p:sp>
      <p:sp>
        <p:nvSpPr>
          <p:cNvPr id="479" name="Google Shape;479;p37"/>
          <p:cNvSpPr txBox="1"/>
          <p:nvPr/>
        </p:nvSpPr>
        <p:spPr>
          <a:xfrm>
            <a:off x="3383488" y="23702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2</a:t>
            </a:r>
            <a:endParaRPr b="1" i="0" sz="1700" u="none" cap="none" strike="noStrike">
              <a:solidFill>
                <a:srgbClr val="000000"/>
              </a:solidFill>
              <a:latin typeface="Open Sans"/>
              <a:ea typeface="Open Sans"/>
              <a:cs typeface="Open Sans"/>
              <a:sym typeface="Open Sans"/>
            </a:endParaRPr>
          </a:p>
        </p:txBody>
      </p:sp>
      <p:sp>
        <p:nvSpPr>
          <p:cNvPr id="480" name="Google Shape;480;p37"/>
          <p:cNvSpPr txBox="1"/>
          <p:nvPr/>
        </p:nvSpPr>
        <p:spPr>
          <a:xfrm>
            <a:off x="2290675" y="13170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481" name="Google Shape;481;p37"/>
          <p:cNvSpPr txBox="1"/>
          <p:nvPr/>
        </p:nvSpPr>
        <p:spPr>
          <a:xfrm>
            <a:off x="1618863" y="22866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-6</a:t>
            </a:r>
            <a:endParaRPr b="1" i="0" sz="1700" u="none" cap="none" strike="noStrike">
              <a:solidFill>
                <a:srgbClr val="000000"/>
              </a:solidFill>
              <a:latin typeface="Open Sans"/>
              <a:ea typeface="Open Sans"/>
              <a:cs typeface="Open Sans"/>
              <a:sym typeface="Open Sans"/>
            </a:endParaRPr>
          </a:p>
        </p:txBody>
      </p:sp>
      <p:pic>
        <p:nvPicPr>
          <p:cNvPr id="482" name="Google Shape;482;p37"/>
          <p:cNvPicPr preferRelativeResize="0"/>
          <p:nvPr/>
        </p:nvPicPr>
        <p:blipFill rotWithShape="1">
          <a:blip r:embed="rId3">
            <a:alphaModFix/>
          </a:blip>
          <a:srcRect b="0" l="0" r="0" t="0"/>
          <a:stretch/>
        </p:blipFill>
        <p:spPr>
          <a:xfrm>
            <a:off x="5588023" y="1019400"/>
            <a:ext cx="3133576" cy="2404000"/>
          </a:xfrm>
          <a:prstGeom prst="rect">
            <a:avLst/>
          </a:prstGeom>
          <a:noFill/>
          <a:ln>
            <a:noFill/>
          </a:ln>
        </p:spPr>
      </p:pic>
      <p:sp>
        <p:nvSpPr>
          <p:cNvPr id="483" name="Google Shape;483;p37"/>
          <p:cNvSpPr txBox="1"/>
          <p:nvPr/>
        </p:nvSpPr>
        <p:spPr>
          <a:xfrm>
            <a:off x="2444200" y="3542325"/>
            <a:ext cx="447600" cy="33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u</a:t>
            </a:r>
            <a:endParaRPr b="1" i="0" sz="1400" u="none" cap="none" strike="noStrike">
              <a:solidFill>
                <a:srgbClr val="000000"/>
              </a:solidFill>
              <a:latin typeface="Open Sans"/>
              <a:ea typeface="Open Sans"/>
              <a:cs typeface="Open Sans"/>
              <a:sym typeface="Open Sans"/>
            </a:endParaRPr>
          </a:p>
        </p:txBody>
      </p:sp>
      <p:sp>
        <p:nvSpPr>
          <p:cNvPr id="484" name="Google Shape;484;p37"/>
          <p:cNvSpPr txBox="1"/>
          <p:nvPr/>
        </p:nvSpPr>
        <p:spPr>
          <a:xfrm>
            <a:off x="4687175" y="3542325"/>
            <a:ext cx="447600" cy="33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v</a:t>
            </a:r>
            <a:endParaRPr b="1"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8"/>
          <p:cNvSpPr/>
          <p:nvPr/>
        </p:nvSpPr>
        <p:spPr>
          <a:xfrm>
            <a:off x="215000"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8"/>
          <p:cNvSpPr/>
          <p:nvPr/>
        </p:nvSpPr>
        <p:spPr>
          <a:xfrm>
            <a:off x="2303625"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rgbClr val="000000"/>
                </a:solidFill>
                <a:latin typeface="Arial"/>
                <a:ea typeface="Arial"/>
                <a:cs typeface="Arial"/>
                <a:sym typeface="Arial"/>
              </a:rPr>
              <a:t>1</a:t>
            </a:r>
            <a:endParaRPr b="1" i="0" sz="3400" u="none" cap="none" strike="noStrike">
              <a:solidFill>
                <a:srgbClr val="000000"/>
              </a:solidFill>
              <a:latin typeface="Arial"/>
              <a:ea typeface="Arial"/>
              <a:cs typeface="Arial"/>
              <a:sym typeface="Arial"/>
            </a:endParaRPr>
          </a:p>
        </p:txBody>
      </p:sp>
      <p:sp>
        <p:nvSpPr>
          <p:cNvPr id="491" name="Google Shape;491;p38"/>
          <p:cNvSpPr/>
          <p:nvPr/>
        </p:nvSpPr>
        <p:spPr>
          <a:xfrm>
            <a:off x="1030575" y="14119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400"/>
              <a:buFont typeface="Arial"/>
              <a:buNone/>
            </a:pPr>
            <a:r>
              <a:rPr b="1" i="0" lang="en" sz="3400" u="none" cap="none" strike="noStrike">
                <a:solidFill>
                  <a:schemeClr val="dk1"/>
                </a:solidFill>
                <a:latin typeface="Arial"/>
                <a:ea typeface="Arial"/>
                <a:cs typeface="Arial"/>
                <a:sym typeface="Arial"/>
              </a:rPr>
              <a:t>∞</a:t>
            </a:r>
            <a:endParaRPr b="1" i="0" sz="3400" u="none" cap="none" strike="noStrike">
              <a:solidFill>
                <a:srgbClr val="000000"/>
              </a:solidFill>
              <a:latin typeface="Arial"/>
              <a:ea typeface="Arial"/>
              <a:cs typeface="Arial"/>
              <a:sym typeface="Arial"/>
            </a:endParaRPr>
          </a:p>
        </p:txBody>
      </p:sp>
      <p:sp>
        <p:nvSpPr>
          <p:cNvPr id="492" name="Google Shape;492;p38"/>
          <p:cNvSpPr/>
          <p:nvPr/>
        </p:nvSpPr>
        <p:spPr>
          <a:xfrm>
            <a:off x="3309300" y="14119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chemeClr val="dk1"/>
                </a:solidFill>
                <a:latin typeface="Arial"/>
                <a:ea typeface="Arial"/>
                <a:cs typeface="Arial"/>
                <a:sym typeface="Arial"/>
              </a:rPr>
              <a:t>∞</a:t>
            </a:r>
            <a:endParaRPr b="1" i="0" sz="3400" u="none" cap="none" strike="noStrike">
              <a:solidFill>
                <a:srgbClr val="000000"/>
              </a:solidFill>
              <a:latin typeface="Arial"/>
              <a:ea typeface="Arial"/>
              <a:cs typeface="Arial"/>
              <a:sym typeface="Arial"/>
            </a:endParaRPr>
          </a:p>
        </p:txBody>
      </p:sp>
      <p:sp>
        <p:nvSpPr>
          <p:cNvPr id="493" name="Google Shape;493;p38"/>
          <p:cNvSpPr/>
          <p:nvPr/>
        </p:nvSpPr>
        <p:spPr>
          <a:xfrm>
            <a:off x="4566425"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4" name="Google Shape;494;p38"/>
          <p:cNvCxnSpPr>
            <a:stCxn id="489" idx="6"/>
            <a:endCxn id="490" idx="2"/>
          </p:cNvCxnSpPr>
          <p:nvPr/>
        </p:nvCxnSpPr>
        <p:spPr>
          <a:xfrm>
            <a:off x="904100" y="3090850"/>
            <a:ext cx="1399500" cy="0"/>
          </a:xfrm>
          <a:prstGeom prst="straightConnector1">
            <a:avLst/>
          </a:prstGeom>
          <a:noFill/>
          <a:ln cap="flat" cmpd="sng" w="19050">
            <a:solidFill>
              <a:schemeClr val="dk1"/>
            </a:solidFill>
            <a:prstDash val="solid"/>
            <a:round/>
            <a:headEnd len="sm" w="sm" type="none"/>
            <a:tailEnd len="med" w="med" type="triangle"/>
          </a:ln>
        </p:spPr>
      </p:cxnSp>
      <p:cxnSp>
        <p:nvCxnSpPr>
          <p:cNvPr id="495" name="Google Shape;495;p38"/>
          <p:cNvCxnSpPr>
            <a:stCxn id="490" idx="0"/>
            <a:endCxn id="491" idx="5"/>
          </p:cNvCxnSpPr>
          <p:nvPr/>
        </p:nvCxnSpPr>
        <p:spPr>
          <a:xfrm rot="10800000">
            <a:off x="1618875" y="1979500"/>
            <a:ext cx="1029300" cy="778800"/>
          </a:xfrm>
          <a:prstGeom prst="straightConnector1">
            <a:avLst/>
          </a:prstGeom>
          <a:noFill/>
          <a:ln cap="flat" cmpd="sng" w="19050">
            <a:solidFill>
              <a:schemeClr val="dk1"/>
            </a:solidFill>
            <a:prstDash val="solid"/>
            <a:round/>
            <a:headEnd len="sm" w="sm" type="none"/>
            <a:tailEnd len="med" w="med" type="triangle"/>
          </a:ln>
        </p:spPr>
      </p:cxnSp>
      <p:cxnSp>
        <p:nvCxnSpPr>
          <p:cNvPr id="496" name="Google Shape;496;p38"/>
          <p:cNvCxnSpPr>
            <a:endCxn id="492" idx="2"/>
          </p:cNvCxnSpPr>
          <p:nvPr/>
        </p:nvCxnSpPr>
        <p:spPr>
          <a:xfrm>
            <a:off x="1719600" y="1744500"/>
            <a:ext cx="1589700" cy="0"/>
          </a:xfrm>
          <a:prstGeom prst="straightConnector1">
            <a:avLst/>
          </a:prstGeom>
          <a:noFill/>
          <a:ln cap="flat" cmpd="sng" w="19050">
            <a:solidFill>
              <a:schemeClr val="dk1"/>
            </a:solidFill>
            <a:prstDash val="solid"/>
            <a:round/>
            <a:headEnd len="sm" w="sm" type="none"/>
            <a:tailEnd len="med" w="med" type="triangle"/>
          </a:ln>
        </p:spPr>
      </p:cxnSp>
      <p:cxnSp>
        <p:nvCxnSpPr>
          <p:cNvPr id="497" name="Google Shape;497;p38"/>
          <p:cNvCxnSpPr>
            <a:endCxn id="490" idx="7"/>
          </p:cNvCxnSpPr>
          <p:nvPr/>
        </p:nvCxnSpPr>
        <p:spPr>
          <a:xfrm flipH="1">
            <a:off x="2891809" y="2076902"/>
            <a:ext cx="728400" cy="778800"/>
          </a:xfrm>
          <a:prstGeom prst="straightConnector1">
            <a:avLst/>
          </a:prstGeom>
          <a:noFill/>
          <a:ln cap="flat" cmpd="sng" w="19050">
            <a:solidFill>
              <a:schemeClr val="dk1"/>
            </a:solidFill>
            <a:prstDash val="solid"/>
            <a:round/>
            <a:headEnd len="sm" w="sm" type="none"/>
            <a:tailEnd len="med" w="med" type="triangle"/>
          </a:ln>
        </p:spPr>
      </p:cxnSp>
      <p:cxnSp>
        <p:nvCxnSpPr>
          <p:cNvPr id="498" name="Google Shape;498;p38"/>
          <p:cNvCxnSpPr>
            <a:stCxn id="490" idx="6"/>
            <a:endCxn id="493" idx="2"/>
          </p:cNvCxnSpPr>
          <p:nvPr/>
        </p:nvCxnSpPr>
        <p:spPr>
          <a:xfrm>
            <a:off x="2992725" y="3090850"/>
            <a:ext cx="1573800" cy="0"/>
          </a:xfrm>
          <a:prstGeom prst="straightConnector1">
            <a:avLst/>
          </a:prstGeom>
          <a:noFill/>
          <a:ln cap="flat" cmpd="sng" w="19050">
            <a:solidFill>
              <a:schemeClr val="dk1"/>
            </a:solidFill>
            <a:prstDash val="solid"/>
            <a:round/>
            <a:headEnd len="sm" w="sm" type="none"/>
            <a:tailEnd len="med" w="med" type="triangle"/>
          </a:ln>
        </p:spPr>
      </p:cxnSp>
      <p:sp>
        <p:nvSpPr>
          <p:cNvPr id="499" name="Google Shape;499;p38"/>
          <p:cNvSpPr txBox="1"/>
          <p:nvPr/>
        </p:nvSpPr>
        <p:spPr>
          <a:xfrm>
            <a:off x="1272075" y="30908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1</a:t>
            </a:r>
            <a:endParaRPr b="1" i="0" sz="1700" u="none" cap="none" strike="noStrike">
              <a:solidFill>
                <a:srgbClr val="000000"/>
              </a:solidFill>
              <a:latin typeface="Open Sans"/>
              <a:ea typeface="Open Sans"/>
              <a:cs typeface="Open Sans"/>
              <a:sym typeface="Open Sans"/>
            </a:endParaRPr>
          </a:p>
        </p:txBody>
      </p:sp>
      <p:sp>
        <p:nvSpPr>
          <p:cNvPr id="500" name="Google Shape;500;p38"/>
          <p:cNvSpPr txBox="1"/>
          <p:nvPr/>
        </p:nvSpPr>
        <p:spPr>
          <a:xfrm>
            <a:off x="3555775" y="30908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501" name="Google Shape;501;p38"/>
          <p:cNvSpPr/>
          <p:nvPr/>
        </p:nvSpPr>
        <p:spPr>
          <a:xfrm>
            <a:off x="215000"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rgbClr val="000000"/>
                </a:solidFill>
                <a:latin typeface="Arial"/>
                <a:ea typeface="Arial"/>
                <a:cs typeface="Arial"/>
                <a:sym typeface="Arial"/>
              </a:rPr>
              <a:t>0</a:t>
            </a:r>
            <a:endParaRPr b="1" i="0" sz="3400" u="none" cap="none" strike="noStrike">
              <a:solidFill>
                <a:srgbClr val="000000"/>
              </a:solidFill>
              <a:latin typeface="Arial"/>
              <a:ea typeface="Arial"/>
              <a:cs typeface="Arial"/>
              <a:sym typeface="Arial"/>
            </a:endParaRPr>
          </a:p>
        </p:txBody>
      </p:sp>
      <p:sp>
        <p:nvSpPr>
          <p:cNvPr id="502" name="Google Shape;502;p38"/>
          <p:cNvSpPr/>
          <p:nvPr/>
        </p:nvSpPr>
        <p:spPr>
          <a:xfrm>
            <a:off x="4566425"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chemeClr val="dk1"/>
                </a:solidFill>
                <a:latin typeface="Arial"/>
                <a:ea typeface="Arial"/>
                <a:cs typeface="Arial"/>
                <a:sym typeface="Arial"/>
              </a:rPr>
              <a:t>∞</a:t>
            </a:r>
            <a:endParaRPr b="1" i="0" sz="3400" u="none" cap="none" strike="noStrike">
              <a:solidFill>
                <a:srgbClr val="000000"/>
              </a:solidFill>
              <a:latin typeface="Arial"/>
              <a:ea typeface="Arial"/>
              <a:cs typeface="Arial"/>
              <a:sym typeface="Arial"/>
            </a:endParaRPr>
          </a:p>
        </p:txBody>
      </p:sp>
      <p:sp>
        <p:nvSpPr>
          <p:cNvPr id="503" name="Google Shape;503;p38"/>
          <p:cNvSpPr txBox="1"/>
          <p:nvPr/>
        </p:nvSpPr>
        <p:spPr>
          <a:xfrm>
            <a:off x="3383488" y="23702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2</a:t>
            </a:r>
            <a:endParaRPr b="1" i="0" sz="1700" u="none" cap="none" strike="noStrike">
              <a:solidFill>
                <a:srgbClr val="000000"/>
              </a:solidFill>
              <a:latin typeface="Open Sans"/>
              <a:ea typeface="Open Sans"/>
              <a:cs typeface="Open Sans"/>
              <a:sym typeface="Open Sans"/>
            </a:endParaRPr>
          </a:p>
        </p:txBody>
      </p:sp>
      <p:sp>
        <p:nvSpPr>
          <p:cNvPr id="504" name="Google Shape;504;p38"/>
          <p:cNvSpPr txBox="1"/>
          <p:nvPr/>
        </p:nvSpPr>
        <p:spPr>
          <a:xfrm>
            <a:off x="2290675" y="13170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505" name="Google Shape;505;p38"/>
          <p:cNvSpPr txBox="1"/>
          <p:nvPr/>
        </p:nvSpPr>
        <p:spPr>
          <a:xfrm>
            <a:off x="1618863" y="22866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-6</a:t>
            </a:r>
            <a:endParaRPr b="1" i="0" sz="1700" u="none" cap="none" strike="noStrike">
              <a:solidFill>
                <a:srgbClr val="000000"/>
              </a:solidFill>
              <a:latin typeface="Open Sans"/>
              <a:ea typeface="Open Sans"/>
              <a:cs typeface="Open Sans"/>
              <a:sym typeface="Open Sans"/>
            </a:endParaRPr>
          </a:p>
        </p:txBody>
      </p:sp>
      <p:pic>
        <p:nvPicPr>
          <p:cNvPr id="506" name="Google Shape;506;p38"/>
          <p:cNvPicPr preferRelativeResize="0"/>
          <p:nvPr/>
        </p:nvPicPr>
        <p:blipFill rotWithShape="1">
          <a:blip r:embed="rId3">
            <a:alphaModFix/>
          </a:blip>
          <a:srcRect b="0" l="0" r="0" t="0"/>
          <a:stretch/>
        </p:blipFill>
        <p:spPr>
          <a:xfrm>
            <a:off x="5588023" y="1019400"/>
            <a:ext cx="3133576" cy="2404000"/>
          </a:xfrm>
          <a:prstGeom prst="rect">
            <a:avLst/>
          </a:prstGeom>
          <a:noFill/>
          <a:ln>
            <a:noFill/>
          </a:ln>
        </p:spPr>
      </p:pic>
      <p:sp>
        <p:nvSpPr>
          <p:cNvPr id="507" name="Google Shape;507;p38"/>
          <p:cNvSpPr txBox="1"/>
          <p:nvPr/>
        </p:nvSpPr>
        <p:spPr>
          <a:xfrm>
            <a:off x="2444200" y="3542325"/>
            <a:ext cx="447600" cy="33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u</a:t>
            </a:r>
            <a:endParaRPr b="1" i="0" sz="1400" u="none" cap="none" strike="noStrike">
              <a:solidFill>
                <a:srgbClr val="000000"/>
              </a:solidFill>
              <a:latin typeface="Open Sans"/>
              <a:ea typeface="Open Sans"/>
              <a:cs typeface="Open Sans"/>
              <a:sym typeface="Open Sans"/>
            </a:endParaRPr>
          </a:p>
        </p:txBody>
      </p:sp>
      <p:sp>
        <p:nvSpPr>
          <p:cNvPr id="508" name="Google Shape;508;p38"/>
          <p:cNvSpPr txBox="1"/>
          <p:nvPr/>
        </p:nvSpPr>
        <p:spPr>
          <a:xfrm>
            <a:off x="4687175" y="3542325"/>
            <a:ext cx="447600" cy="33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v</a:t>
            </a:r>
            <a:endParaRPr b="1" i="0" sz="1400" u="none" cap="none" strike="noStrike">
              <a:solidFill>
                <a:srgbClr val="000000"/>
              </a:solidFill>
              <a:latin typeface="Open Sans"/>
              <a:ea typeface="Open Sans"/>
              <a:cs typeface="Open Sans"/>
              <a:sym typeface="Open Sans"/>
            </a:endParaRPr>
          </a:p>
        </p:txBody>
      </p:sp>
      <p:sp>
        <p:nvSpPr>
          <p:cNvPr id="509" name="Google Shape;509;p38"/>
          <p:cNvSpPr txBox="1"/>
          <p:nvPr/>
        </p:nvSpPr>
        <p:spPr>
          <a:xfrm>
            <a:off x="702000" y="382575"/>
            <a:ext cx="4432800" cy="6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1 pass complete out of 4 passes</a:t>
            </a:r>
            <a:endParaRPr b="1"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|v|-1 = 5-1 = 4</a:t>
            </a:r>
            <a:endParaRPr b="1"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0000"/>
              <a:buNone/>
            </a:pPr>
            <a:r>
              <a:rPr lang="en"/>
              <a:t>Shortest Path Problem</a:t>
            </a:r>
            <a:endParaRPr/>
          </a:p>
        </p:txBody>
      </p:sp>
      <p:pic>
        <p:nvPicPr>
          <p:cNvPr id="105" name="Google Shape;105;p4"/>
          <p:cNvPicPr preferRelativeResize="0"/>
          <p:nvPr/>
        </p:nvPicPr>
        <p:blipFill rotWithShape="1">
          <a:blip r:embed="rId3">
            <a:alphaModFix/>
          </a:blip>
          <a:srcRect b="0" l="0" r="0" t="0"/>
          <a:stretch/>
        </p:blipFill>
        <p:spPr>
          <a:xfrm>
            <a:off x="152400" y="1299625"/>
            <a:ext cx="5594821" cy="587825"/>
          </a:xfrm>
          <a:prstGeom prst="rect">
            <a:avLst/>
          </a:prstGeom>
          <a:noFill/>
          <a:ln>
            <a:noFill/>
          </a:ln>
        </p:spPr>
      </p:pic>
      <p:pic>
        <p:nvPicPr>
          <p:cNvPr id="106" name="Google Shape;106;p4"/>
          <p:cNvPicPr preferRelativeResize="0"/>
          <p:nvPr/>
        </p:nvPicPr>
        <p:blipFill rotWithShape="1">
          <a:blip r:embed="rId4">
            <a:alphaModFix/>
          </a:blip>
          <a:srcRect b="14345" l="0" r="0" t="0"/>
          <a:stretch/>
        </p:blipFill>
        <p:spPr>
          <a:xfrm>
            <a:off x="378100" y="1887450"/>
            <a:ext cx="6598399" cy="3159800"/>
          </a:xfrm>
          <a:prstGeom prst="rect">
            <a:avLst/>
          </a:prstGeom>
          <a:noFill/>
          <a:ln>
            <a:noFill/>
          </a:ln>
        </p:spPr>
      </p:pic>
      <p:sp>
        <p:nvSpPr>
          <p:cNvPr id="107" name="Google Shape;10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9"/>
          <p:cNvSpPr/>
          <p:nvPr/>
        </p:nvSpPr>
        <p:spPr>
          <a:xfrm>
            <a:off x="215000"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9"/>
          <p:cNvSpPr/>
          <p:nvPr/>
        </p:nvSpPr>
        <p:spPr>
          <a:xfrm>
            <a:off x="2303625"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rgbClr val="000000"/>
                </a:solidFill>
                <a:latin typeface="Arial"/>
                <a:ea typeface="Arial"/>
                <a:cs typeface="Arial"/>
                <a:sym typeface="Arial"/>
              </a:rPr>
              <a:t>1</a:t>
            </a:r>
            <a:endParaRPr b="1" i="0" sz="3400" u="none" cap="none" strike="noStrike">
              <a:solidFill>
                <a:srgbClr val="000000"/>
              </a:solidFill>
              <a:latin typeface="Arial"/>
              <a:ea typeface="Arial"/>
              <a:cs typeface="Arial"/>
              <a:sym typeface="Arial"/>
            </a:endParaRPr>
          </a:p>
        </p:txBody>
      </p:sp>
      <p:sp>
        <p:nvSpPr>
          <p:cNvPr id="516" name="Google Shape;516;p39"/>
          <p:cNvSpPr/>
          <p:nvPr/>
        </p:nvSpPr>
        <p:spPr>
          <a:xfrm>
            <a:off x="1030575" y="14119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dk1"/>
                </a:solidFill>
                <a:latin typeface="Arial"/>
                <a:ea typeface="Arial"/>
                <a:cs typeface="Arial"/>
                <a:sym typeface="Arial"/>
              </a:rPr>
              <a:t>-5</a:t>
            </a:r>
            <a:endParaRPr b="1" i="0" sz="2100" u="none" cap="none" strike="noStrike">
              <a:solidFill>
                <a:srgbClr val="000000"/>
              </a:solidFill>
              <a:latin typeface="Arial"/>
              <a:ea typeface="Arial"/>
              <a:cs typeface="Arial"/>
              <a:sym typeface="Arial"/>
            </a:endParaRPr>
          </a:p>
        </p:txBody>
      </p:sp>
      <p:sp>
        <p:nvSpPr>
          <p:cNvPr id="517" name="Google Shape;517;p39"/>
          <p:cNvSpPr/>
          <p:nvPr/>
        </p:nvSpPr>
        <p:spPr>
          <a:xfrm>
            <a:off x="3309300" y="14119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chemeClr val="dk1"/>
                </a:solidFill>
                <a:latin typeface="Arial"/>
                <a:ea typeface="Arial"/>
                <a:cs typeface="Arial"/>
                <a:sym typeface="Arial"/>
              </a:rPr>
              <a:t>∞</a:t>
            </a:r>
            <a:endParaRPr b="1" i="0" sz="3400" u="none" cap="none" strike="noStrike">
              <a:solidFill>
                <a:srgbClr val="000000"/>
              </a:solidFill>
              <a:latin typeface="Arial"/>
              <a:ea typeface="Arial"/>
              <a:cs typeface="Arial"/>
              <a:sym typeface="Arial"/>
            </a:endParaRPr>
          </a:p>
        </p:txBody>
      </p:sp>
      <p:sp>
        <p:nvSpPr>
          <p:cNvPr id="518" name="Google Shape;518;p39"/>
          <p:cNvSpPr/>
          <p:nvPr/>
        </p:nvSpPr>
        <p:spPr>
          <a:xfrm>
            <a:off x="4566425"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9" name="Google Shape;519;p39"/>
          <p:cNvCxnSpPr>
            <a:stCxn id="514" idx="6"/>
            <a:endCxn id="515" idx="2"/>
          </p:cNvCxnSpPr>
          <p:nvPr/>
        </p:nvCxnSpPr>
        <p:spPr>
          <a:xfrm>
            <a:off x="904100" y="3090850"/>
            <a:ext cx="1399500" cy="0"/>
          </a:xfrm>
          <a:prstGeom prst="straightConnector1">
            <a:avLst/>
          </a:prstGeom>
          <a:noFill/>
          <a:ln cap="flat" cmpd="sng" w="19050">
            <a:solidFill>
              <a:schemeClr val="dk1"/>
            </a:solidFill>
            <a:prstDash val="solid"/>
            <a:round/>
            <a:headEnd len="sm" w="sm" type="none"/>
            <a:tailEnd len="med" w="med" type="triangle"/>
          </a:ln>
        </p:spPr>
      </p:cxnSp>
      <p:cxnSp>
        <p:nvCxnSpPr>
          <p:cNvPr id="520" name="Google Shape;520;p39"/>
          <p:cNvCxnSpPr>
            <a:stCxn id="515" idx="0"/>
            <a:endCxn id="516" idx="5"/>
          </p:cNvCxnSpPr>
          <p:nvPr/>
        </p:nvCxnSpPr>
        <p:spPr>
          <a:xfrm rot="10800000">
            <a:off x="1618875" y="1979500"/>
            <a:ext cx="1029300" cy="778800"/>
          </a:xfrm>
          <a:prstGeom prst="straightConnector1">
            <a:avLst/>
          </a:prstGeom>
          <a:noFill/>
          <a:ln cap="flat" cmpd="sng" w="19050">
            <a:solidFill>
              <a:schemeClr val="dk1"/>
            </a:solidFill>
            <a:prstDash val="solid"/>
            <a:round/>
            <a:headEnd len="sm" w="sm" type="none"/>
            <a:tailEnd len="med" w="med" type="triangle"/>
          </a:ln>
        </p:spPr>
      </p:cxnSp>
      <p:cxnSp>
        <p:nvCxnSpPr>
          <p:cNvPr id="521" name="Google Shape;521;p39"/>
          <p:cNvCxnSpPr>
            <a:endCxn id="517" idx="2"/>
          </p:cNvCxnSpPr>
          <p:nvPr/>
        </p:nvCxnSpPr>
        <p:spPr>
          <a:xfrm>
            <a:off x="1719600" y="1744500"/>
            <a:ext cx="1589700" cy="0"/>
          </a:xfrm>
          <a:prstGeom prst="straightConnector1">
            <a:avLst/>
          </a:prstGeom>
          <a:noFill/>
          <a:ln cap="flat" cmpd="sng" w="19050">
            <a:solidFill>
              <a:schemeClr val="dk1"/>
            </a:solidFill>
            <a:prstDash val="solid"/>
            <a:round/>
            <a:headEnd len="sm" w="sm" type="none"/>
            <a:tailEnd len="med" w="med" type="triangle"/>
          </a:ln>
        </p:spPr>
      </p:cxnSp>
      <p:cxnSp>
        <p:nvCxnSpPr>
          <p:cNvPr id="522" name="Google Shape;522;p39"/>
          <p:cNvCxnSpPr>
            <a:endCxn id="515" idx="7"/>
          </p:cNvCxnSpPr>
          <p:nvPr/>
        </p:nvCxnSpPr>
        <p:spPr>
          <a:xfrm flipH="1">
            <a:off x="2891809" y="2076902"/>
            <a:ext cx="728400" cy="778800"/>
          </a:xfrm>
          <a:prstGeom prst="straightConnector1">
            <a:avLst/>
          </a:prstGeom>
          <a:noFill/>
          <a:ln cap="flat" cmpd="sng" w="19050">
            <a:solidFill>
              <a:schemeClr val="dk1"/>
            </a:solidFill>
            <a:prstDash val="solid"/>
            <a:round/>
            <a:headEnd len="sm" w="sm" type="none"/>
            <a:tailEnd len="med" w="med" type="triangle"/>
          </a:ln>
        </p:spPr>
      </p:cxnSp>
      <p:cxnSp>
        <p:nvCxnSpPr>
          <p:cNvPr id="523" name="Google Shape;523;p39"/>
          <p:cNvCxnSpPr>
            <a:stCxn id="515" idx="6"/>
            <a:endCxn id="518" idx="2"/>
          </p:cNvCxnSpPr>
          <p:nvPr/>
        </p:nvCxnSpPr>
        <p:spPr>
          <a:xfrm>
            <a:off x="2992725" y="3090850"/>
            <a:ext cx="1573800" cy="0"/>
          </a:xfrm>
          <a:prstGeom prst="straightConnector1">
            <a:avLst/>
          </a:prstGeom>
          <a:noFill/>
          <a:ln cap="flat" cmpd="sng" w="19050">
            <a:solidFill>
              <a:schemeClr val="dk1"/>
            </a:solidFill>
            <a:prstDash val="solid"/>
            <a:round/>
            <a:headEnd len="sm" w="sm" type="none"/>
            <a:tailEnd len="med" w="med" type="triangle"/>
          </a:ln>
        </p:spPr>
      </p:cxnSp>
      <p:sp>
        <p:nvSpPr>
          <p:cNvPr id="524" name="Google Shape;524;p39"/>
          <p:cNvSpPr txBox="1"/>
          <p:nvPr/>
        </p:nvSpPr>
        <p:spPr>
          <a:xfrm>
            <a:off x="1272075" y="30908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1</a:t>
            </a:r>
            <a:endParaRPr b="1" i="0" sz="1700" u="none" cap="none" strike="noStrike">
              <a:solidFill>
                <a:srgbClr val="000000"/>
              </a:solidFill>
              <a:latin typeface="Open Sans"/>
              <a:ea typeface="Open Sans"/>
              <a:cs typeface="Open Sans"/>
              <a:sym typeface="Open Sans"/>
            </a:endParaRPr>
          </a:p>
        </p:txBody>
      </p:sp>
      <p:sp>
        <p:nvSpPr>
          <p:cNvPr id="525" name="Google Shape;525;p39"/>
          <p:cNvSpPr txBox="1"/>
          <p:nvPr/>
        </p:nvSpPr>
        <p:spPr>
          <a:xfrm>
            <a:off x="3555775" y="30908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526" name="Google Shape;526;p39"/>
          <p:cNvSpPr/>
          <p:nvPr/>
        </p:nvSpPr>
        <p:spPr>
          <a:xfrm>
            <a:off x="215000"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rgbClr val="000000"/>
                </a:solidFill>
                <a:latin typeface="Arial"/>
                <a:ea typeface="Arial"/>
                <a:cs typeface="Arial"/>
                <a:sym typeface="Arial"/>
              </a:rPr>
              <a:t>0</a:t>
            </a:r>
            <a:endParaRPr b="1" i="0" sz="3400" u="none" cap="none" strike="noStrike">
              <a:solidFill>
                <a:srgbClr val="000000"/>
              </a:solidFill>
              <a:latin typeface="Arial"/>
              <a:ea typeface="Arial"/>
              <a:cs typeface="Arial"/>
              <a:sym typeface="Arial"/>
            </a:endParaRPr>
          </a:p>
        </p:txBody>
      </p:sp>
      <p:sp>
        <p:nvSpPr>
          <p:cNvPr id="527" name="Google Shape;527;p39"/>
          <p:cNvSpPr/>
          <p:nvPr/>
        </p:nvSpPr>
        <p:spPr>
          <a:xfrm>
            <a:off x="4566425"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chemeClr val="dk1"/>
                </a:solidFill>
                <a:latin typeface="Arial"/>
                <a:ea typeface="Arial"/>
                <a:cs typeface="Arial"/>
                <a:sym typeface="Arial"/>
              </a:rPr>
              <a:t>∞</a:t>
            </a:r>
            <a:endParaRPr b="1" i="0" sz="3400" u="none" cap="none" strike="noStrike">
              <a:solidFill>
                <a:srgbClr val="000000"/>
              </a:solidFill>
              <a:latin typeface="Arial"/>
              <a:ea typeface="Arial"/>
              <a:cs typeface="Arial"/>
              <a:sym typeface="Arial"/>
            </a:endParaRPr>
          </a:p>
        </p:txBody>
      </p:sp>
      <p:sp>
        <p:nvSpPr>
          <p:cNvPr id="528" name="Google Shape;528;p39"/>
          <p:cNvSpPr txBox="1"/>
          <p:nvPr/>
        </p:nvSpPr>
        <p:spPr>
          <a:xfrm>
            <a:off x="3383488" y="23702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2</a:t>
            </a:r>
            <a:endParaRPr b="1" i="0" sz="1700" u="none" cap="none" strike="noStrike">
              <a:solidFill>
                <a:srgbClr val="000000"/>
              </a:solidFill>
              <a:latin typeface="Open Sans"/>
              <a:ea typeface="Open Sans"/>
              <a:cs typeface="Open Sans"/>
              <a:sym typeface="Open Sans"/>
            </a:endParaRPr>
          </a:p>
        </p:txBody>
      </p:sp>
      <p:sp>
        <p:nvSpPr>
          <p:cNvPr id="529" name="Google Shape;529;p39"/>
          <p:cNvSpPr txBox="1"/>
          <p:nvPr/>
        </p:nvSpPr>
        <p:spPr>
          <a:xfrm>
            <a:off x="2290675" y="13170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530" name="Google Shape;530;p39"/>
          <p:cNvSpPr txBox="1"/>
          <p:nvPr/>
        </p:nvSpPr>
        <p:spPr>
          <a:xfrm>
            <a:off x="1618863" y="22866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-6</a:t>
            </a:r>
            <a:endParaRPr b="1" i="0" sz="1700" u="none" cap="none" strike="noStrike">
              <a:solidFill>
                <a:srgbClr val="000000"/>
              </a:solidFill>
              <a:latin typeface="Open Sans"/>
              <a:ea typeface="Open Sans"/>
              <a:cs typeface="Open Sans"/>
              <a:sym typeface="Open Sans"/>
            </a:endParaRPr>
          </a:p>
        </p:txBody>
      </p:sp>
      <p:pic>
        <p:nvPicPr>
          <p:cNvPr id="531" name="Google Shape;531;p39"/>
          <p:cNvPicPr preferRelativeResize="0"/>
          <p:nvPr/>
        </p:nvPicPr>
        <p:blipFill rotWithShape="1">
          <a:blip r:embed="rId3">
            <a:alphaModFix/>
          </a:blip>
          <a:srcRect b="0" l="0" r="0" t="0"/>
          <a:stretch/>
        </p:blipFill>
        <p:spPr>
          <a:xfrm>
            <a:off x="5588023" y="1019400"/>
            <a:ext cx="3133576" cy="2404000"/>
          </a:xfrm>
          <a:prstGeom prst="rect">
            <a:avLst/>
          </a:prstGeom>
          <a:noFill/>
          <a:ln>
            <a:noFill/>
          </a:ln>
        </p:spPr>
      </p:pic>
      <p:sp>
        <p:nvSpPr>
          <p:cNvPr id="532" name="Google Shape;532;p39"/>
          <p:cNvSpPr txBox="1"/>
          <p:nvPr/>
        </p:nvSpPr>
        <p:spPr>
          <a:xfrm>
            <a:off x="2444200" y="3542325"/>
            <a:ext cx="447600" cy="33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u</a:t>
            </a:r>
            <a:endParaRPr b="1" i="0" sz="1400" u="none" cap="none" strike="noStrike">
              <a:solidFill>
                <a:srgbClr val="000000"/>
              </a:solidFill>
              <a:latin typeface="Open Sans"/>
              <a:ea typeface="Open Sans"/>
              <a:cs typeface="Open Sans"/>
              <a:sym typeface="Open Sans"/>
            </a:endParaRPr>
          </a:p>
        </p:txBody>
      </p:sp>
      <p:sp>
        <p:nvSpPr>
          <p:cNvPr id="533" name="Google Shape;533;p39"/>
          <p:cNvSpPr txBox="1"/>
          <p:nvPr/>
        </p:nvSpPr>
        <p:spPr>
          <a:xfrm>
            <a:off x="4687175" y="3542325"/>
            <a:ext cx="447600" cy="33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v</a:t>
            </a:r>
            <a:endParaRPr b="1"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0"/>
          <p:cNvSpPr/>
          <p:nvPr/>
        </p:nvSpPr>
        <p:spPr>
          <a:xfrm>
            <a:off x="215000"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0"/>
          <p:cNvSpPr/>
          <p:nvPr/>
        </p:nvSpPr>
        <p:spPr>
          <a:xfrm>
            <a:off x="2303625"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rgbClr val="000000"/>
                </a:solidFill>
                <a:latin typeface="Arial"/>
                <a:ea typeface="Arial"/>
                <a:cs typeface="Arial"/>
                <a:sym typeface="Arial"/>
              </a:rPr>
              <a:t>1</a:t>
            </a:r>
            <a:endParaRPr b="1" i="0" sz="3400" u="none" cap="none" strike="noStrike">
              <a:solidFill>
                <a:srgbClr val="000000"/>
              </a:solidFill>
              <a:latin typeface="Arial"/>
              <a:ea typeface="Arial"/>
              <a:cs typeface="Arial"/>
              <a:sym typeface="Arial"/>
            </a:endParaRPr>
          </a:p>
        </p:txBody>
      </p:sp>
      <p:sp>
        <p:nvSpPr>
          <p:cNvPr id="540" name="Google Shape;540;p40"/>
          <p:cNvSpPr/>
          <p:nvPr/>
        </p:nvSpPr>
        <p:spPr>
          <a:xfrm>
            <a:off x="1030575" y="14119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dk1"/>
                </a:solidFill>
                <a:latin typeface="Arial"/>
                <a:ea typeface="Arial"/>
                <a:cs typeface="Arial"/>
                <a:sym typeface="Arial"/>
              </a:rPr>
              <a:t>-5</a:t>
            </a:r>
            <a:endParaRPr b="1" i="0" sz="2100" u="none" cap="none" strike="noStrike">
              <a:solidFill>
                <a:srgbClr val="000000"/>
              </a:solidFill>
              <a:latin typeface="Arial"/>
              <a:ea typeface="Arial"/>
              <a:cs typeface="Arial"/>
              <a:sym typeface="Arial"/>
            </a:endParaRPr>
          </a:p>
        </p:txBody>
      </p:sp>
      <p:sp>
        <p:nvSpPr>
          <p:cNvPr id="541" name="Google Shape;541;p40"/>
          <p:cNvSpPr/>
          <p:nvPr/>
        </p:nvSpPr>
        <p:spPr>
          <a:xfrm>
            <a:off x="3309300" y="14119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chemeClr val="dk1"/>
                </a:solidFill>
                <a:latin typeface="Arial"/>
                <a:ea typeface="Arial"/>
                <a:cs typeface="Arial"/>
                <a:sym typeface="Arial"/>
              </a:rPr>
              <a:t>∞</a:t>
            </a:r>
            <a:endParaRPr b="1" i="0" sz="3400" u="none" cap="none" strike="noStrike">
              <a:solidFill>
                <a:srgbClr val="000000"/>
              </a:solidFill>
              <a:latin typeface="Arial"/>
              <a:ea typeface="Arial"/>
              <a:cs typeface="Arial"/>
              <a:sym typeface="Arial"/>
            </a:endParaRPr>
          </a:p>
        </p:txBody>
      </p:sp>
      <p:sp>
        <p:nvSpPr>
          <p:cNvPr id="542" name="Google Shape;542;p40"/>
          <p:cNvSpPr/>
          <p:nvPr/>
        </p:nvSpPr>
        <p:spPr>
          <a:xfrm>
            <a:off x="4566425"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3" name="Google Shape;543;p40"/>
          <p:cNvCxnSpPr>
            <a:stCxn id="538" idx="6"/>
            <a:endCxn id="539" idx="2"/>
          </p:cNvCxnSpPr>
          <p:nvPr/>
        </p:nvCxnSpPr>
        <p:spPr>
          <a:xfrm>
            <a:off x="904100" y="3090850"/>
            <a:ext cx="1399500" cy="0"/>
          </a:xfrm>
          <a:prstGeom prst="straightConnector1">
            <a:avLst/>
          </a:prstGeom>
          <a:noFill/>
          <a:ln cap="flat" cmpd="sng" w="19050">
            <a:solidFill>
              <a:schemeClr val="dk1"/>
            </a:solidFill>
            <a:prstDash val="solid"/>
            <a:round/>
            <a:headEnd len="sm" w="sm" type="none"/>
            <a:tailEnd len="med" w="med" type="triangle"/>
          </a:ln>
        </p:spPr>
      </p:cxnSp>
      <p:cxnSp>
        <p:nvCxnSpPr>
          <p:cNvPr id="544" name="Google Shape;544;p40"/>
          <p:cNvCxnSpPr>
            <a:stCxn id="539" idx="0"/>
            <a:endCxn id="540" idx="5"/>
          </p:cNvCxnSpPr>
          <p:nvPr/>
        </p:nvCxnSpPr>
        <p:spPr>
          <a:xfrm rot="10800000">
            <a:off x="1618875" y="1979500"/>
            <a:ext cx="1029300" cy="778800"/>
          </a:xfrm>
          <a:prstGeom prst="straightConnector1">
            <a:avLst/>
          </a:prstGeom>
          <a:noFill/>
          <a:ln cap="flat" cmpd="sng" w="19050">
            <a:solidFill>
              <a:schemeClr val="dk1"/>
            </a:solidFill>
            <a:prstDash val="solid"/>
            <a:round/>
            <a:headEnd len="sm" w="sm" type="none"/>
            <a:tailEnd len="med" w="med" type="triangle"/>
          </a:ln>
        </p:spPr>
      </p:cxnSp>
      <p:cxnSp>
        <p:nvCxnSpPr>
          <p:cNvPr id="545" name="Google Shape;545;p40"/>
          <p:cNvCxnSpPr>
            <a:endCxn id="541" idx="2"/>
          </p:cNvCxnSpPr>
          <p:nvPr/>
        </p:nvCxnSpPr>
        <p:spPr>
          <a:xfrm>
            <a:off x="1719600" y="1744500"/>
            <a:ext cx="1589700" cy="0"/>
          </a:xfrm>
          <a:prstGeom prst="straightConnector1">
            <a:avLst/>
          </a:prstGeom>
          <a:noFill/>
          <a:ln cap="flat" cmpd="sng" w="19050">
            <a:solidFill>
              <a:schemeClr val="dk1"/>
            </a:solidFill>
            <a:prstDash val="solid"/>
            <a:round/>
            <a:headEnd len="sm" w="sm" type="none"/>
            <a:tailEnd len="med" w="med" type="triangle"/>
          </a:ln>
        </p:spPr>
      </p:cxnSp>
      <p:cxnSp>
        <p:nvCxnSpPr>
          <p:cNvPr id="546" name="Google Shape;546;p40"/>
          <p:cNvCxnSpPr>
            <a:endCxn id="539" idx="7"/>
          </p:cNvCxnSpPr>
          <p:nvPr/>
        </p:nvCxnSpPr>
        <p:spPr>
          <a:xfrm flipH="1">
            <a:off x="2891809" y="2076902"/>
            <a:ext cx="728400" cy="778800"/>
          </a:xfrm>
          <a:prstGeom prst="straightConnector1">
            <a:avLst/>
          </a:prstGeom>
          <a:noFill/>
          <a:ln cap="flat" cmpd="sng" w="19050">
            <a:solidFill>
              <a:schemeClr val="dk1"/>
            </a:solidFill>
            <a:prstDash val="solid"/>
            <a:round/>
            <a:headEnd len="sm" w="sm" type="none"/>
            <a:tailEnd len="med" w="med" type="triangle"/>
          </a:ln>
        </p:spPr>
      </p:cxnSp>
      <p:cxnSp>
        <p:nvCxnSpPr>
          <p:cNvPr id="547" name="Google Shape;547;p40"/>
          <p:cNvCxnSpPr>
            <a:stCxn id="539" idx="6"/>
            <a:endCxn id="542" idx="2"/>
          </p:cNvCxnSpPr>
          <p:nvPr/>
        </p:nvCxnSpPr>
        <p:spPr>
          <a:xfrm>
            <a:off x="2992725" y="3090850"/>
            <a:ext cx="1573800" cy="0"/>
          </a:xfrm>
          <a:prstGeom prst="straightConnector1">
            <a:avLst/>
          </a:prstGeom>
          <a:noFill/>
          <a:ln cap="flat" cmpd="sng" w="19050">
            <a:solidFill>
              <a:schemeClr val="dk1"/>
            </a:solidFill>
            <a:prstDash val="solid"/>
            <a:round/>
            <a:headEnd len="sm" w="sm" type="none"/>
            <a:tailEnd len="med" w="med" type="triangle"/>
          </a:ln>
        </p:spPr>
      </p:cxnSp>
      <p:sp>
        <p:nvSpPr>
          <p:cNvPr id="548" name="Google Shape;548;p40"/>
          <p:cNvSpPr txBox="1"/>
          <p:nvPr/>
        </p:nvSpPr>
        <p:spPr>
          <a:xfrm>
            <a:off x="1272075" y="30908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1</a:t>
            </a:r>
            <a:endParaRPr b="1" i="0" sz="1700" u="none" cap="none" strike="noStrike">
              <a:solidFill>
                <a:srgbClr val="000000"/>
              </a:solidFill>
              <a:latin typeface="Open Sans"/>
              <a:ea typeface="Open Sans"/>
              <a:cs typeface="Open Sans"/>
              <a:sym typeface="Open Sans"/>
            </a:endParaRPr>
          </a:p>
        </p:txBody>
      </p:sp>
      <p:sp>
        <p:nvSpPr>
          <p:cNvPr id="549" name="Google Shape;549;p40"/>
          <p:cNvSpPr txBox="1"/>
          <p:nvPr/>
        </p:nvSpPr>
        <p:spPr>
          <a:xfrm>
            <a:off x="3555775" y="30908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550" name="Google Shape;550;p40"/>
          <p:cNvSpPr/>
          <p:nvPr/>
        </p:nvSpPr>
        <p:spPr>
          <a:xfrm>
            <a:off x="215000"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rgbClr val="000000"/>
                </a:solidFill>
                <a:latin typeface="Arial"/>
                <a:ea typeface="Arial"/>
                <a:cs typeface="Arial"/>
                <a:sym typeface="Arial"/>
              </a:rPr>
              <a:t>0</a:t>
            </a:r>
            <a:endParaRPr b="1" i="0" sz="3400" u="none" cap="none" strike="noStrike">
              <a:solidFill>
                <a:srgbClr val="000000"/>
              </a:solidFill>
              <a:latin typeface="Arial"/>
              <a:ea typeface="Arial"/>
              <a:cs typeface="Arial"/>
              <a:sym typeface="Arial"/>
            </a:endParaRPr>
          </a:p>
        </p:txBody>
      </p:sp>
      <p:sp>
        <p:nvSpPr>
          <p:cNvPr id="551" name="Google Shape;551;p40"/>
          <p:cNvSpPr/>
          <p:nvPr/>
        </p:nvSpPr>
        <p:spPr>
          <a:xfrm>
            <a:off x="4566425"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chemeClr val="dk1"/>
                </a:solidFill>
                <a:latin typeface="Arial"/>
                <a:ea typeface="Arial"/>
                <a:cs typeface="Arial"/>
                <a:sym typeface="Arial"/>
              </a:rPr>
              <a:t>4</a:t>
            </a:r>
            <a:endParaRPr b="1" i="0" sz="3400" u="none" cap="none" strike="noStrike">
              <a:solidFill>
                <a:srgbClr val="000000"/>
              </a:solidFill>
              <a:latin typeface="Arial"/>
              <a:ea typeface="Arial"/>
              <a:cs typeface="Arial"/>
              <a:sym typeface="Arial"/>
            </a:endParaRPr>
          </a:p>
        </p:txBody>
      </p:sp>
      <p:sp>
        <p:nvSpPr>
          <p:cNvPr id="552" name="Google Shape;552;p40"/>
          <p:cNvSpPr txBox="1"/>
          <p:nvPr/>
        </p:nvSpPr>
        <p:spPr>
          <a:xfrm>
            <a:off x="3383488" y="23702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2</a:t>
            </a:r>
            <a:endParaRPr b="1" i="0" sz="1700" u="none" cap="none" strike="noStrike">
              <a:solidFill>
                <a:srgbClr val="000000"/>
              </a:solidFill>
              <a:latin typeface="Open Sans"/>
              <a:ea typeface="Open Sans"/>
              <a:cs typeface="Open Sans"/>
              <a:sym typeface="Open Sans"/>
            </a:endParaRPr>
          </a:p>
        </p:txBody>
      </p:sp>
      <p:sp>
        <p:nvSpPr>
          <p:cNvPr id="553" name="Google Shape;553;p40"/>
          <p:cNvSpPr txBox="1"/>
          <p:nvPr/>
        </p:nvSpPr>
        <p:spPr>
          <a:xfrm>
            <a:off x="2290675" y="13170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554" name="Google Shape;554;p40"/>
          <p:cNvSpPr txBox="1"/>
          <p:nvPr/>
        </p:nvSpPr>
        <p:spPr>
          <a:xfrm>
            <a:off x="1618863" y="22866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-6</a:t>
            </a:r>
            <a:endParaRPr b="1" i="0" sz="1700" u="none" cap="none" strike="noStrike">
              <a:solidFill>
                <a:srgbClr val="000000"/>
              </a:solidFill>
              <a:latin typeface="Open Sans"/>
              <a:ea typeface="Open Sans"/>
              <a:cs typeface="Open Sans"/>
              <a:sym typeface="Open Sans"/>
            </a:endParaRPr>
          </a:p>
        </p:txBody>
      </p:sp>
      <p:pic>
        <p:nvPicPr>
          <p:cNvPr id="555" name="Google Shape;555;p40"/>
          <p:cNvPicPr preferRelativeResize="0"/>
          <p:nvPr/>
        </p:nvPicPr>
        <p:blipFill rotWithShape="1">
          <a:blip r:embed="rId3">
            <a:alphaModFix/>
          </a:blip>
          <a:srcRect b="0" l="0" r="0" t="0"/>
          <a:stretch/>
        </p:blipFill>
        <p:spPr>
          <a:xfrm>
            <a:off x="5588023" y="1019400"/>
            <a:ext cx="3133576" cy="2404000"/>
          </a:xfrm>
          <a:prstGeom prst="rect">
            <a:avLst/>
          </a:prstGeom>
          <a:noFill/>
          <a:ln>
            <a:noFill/>
          </a:ln>
        </p:spPr>
      </p:pic>
      <p:sp>
        <p:nvSpPr>
          <p:cNvPr id="556" name="Google Shape;556;p40"/>
          <p:cNvSpPr txBox="1"/>
          <p:nvPr/>
        </p:nvSpPr>
        <p:spPr>
          <a:xfrm>
            <a:off x="2444200" y="3542325"/>
            <a:ext cx="447600" cy="33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u</a:t>
            </a:r>
            <a:endParaRPr b="1" i="0" sz="1400" u="none" cap="none" strike="noStrike">
              <a:solidFill>
                <a:srgbClr val="000000"/>
              </a:solidFill>
              <a:latin typeface="Open Sans"/>
              <a:ea typeface="Open Sans"/>
              <a:cs typeface="Open Sans"/>
              <a:sym typeface="Open Sans"/>
            </a:endParaRPr>
          </a:p>
        </p:txBody>
      </p:sp>
      <p:sp>
        <p:nvSpPr>
          <p:cNvPr id="557" name="Google Shape;557;p40"/>
          <p:cNvSpPr txBox="1"/>
          <p:nvPr/>
        </p:nvSpPr>
        <p:spPr>
          <a:xfrm>
            <a:off x="4687175" y="3542325"/>
            <a:ext cx="447600" cy="33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v</a:t>
            </a:r>
            <a:endParaRPr b="1" i="0" sz="1400" u="none" cap="none" strike="noStrike">
              <a:solidFill>
                <a:srgbClr val="000000"/>
              </a:solidFill>
              <a:latin typeface="Open Sans"/>
              <a:ea typeface="Open Sans"/>
              <a:cs typeface="Open Sans"/>
              <a:sym typeface="Open Sans"/>
            </a:endParaRPr>
          </a:p>
        </p:txBody>
      </p:sp>
      <p:sp>
        <p:nvSpPr>
          <p:cNvPr id="558" name="Google Shape;558;p40"/>
          <p:cNvSpPr txBox="1"/>
          <p:nvPr/>
        </p:nvSpPr>
        <p:spPr>
          <a:xfrm>
            <a:off x="702000" y="382575"/>
            <a:ext cx="4432800" cy="6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2 passes complete out of 4 passes</a:t>
            </a:r>
            <a:endParaRPr b="1"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|v|-1 = 5-1 = 4</a:t>
            </a:r>
            <a:endParaRPr b="1"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1"/>
          <p:cNvSpPr/>
          <p:nvPr/>
        </p:nvSpPr>
        <p:spPr>
          <a:xfrm>
            <a:off x="215000"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1"/>
          <p:cNvSpPr/>
          <p:nvPr/>
        </p:nvSpPr>
        <p:spPr>
          <a:xfrm>
            <a:off x="2303625"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rgbClr val="000000"/>
                </a:solidFill>
                <a:latin typeface="Arial"/>
                <a:ea typeface="Arial"/>
                <a:cs typeface="Arial"/>
                <a:sym typeface="Arial"/>
              </a:rPr>
              <a:t>1</a:t>
            </a:r>
            <a:endParaRPr b="1" i="0" sz="3400" u="none" cap="none" strike="noStrike">
              <a:solidFill>
                <a:srgbClr val="000000"/>
              </a:solidFill>
              <a:latin typeface="Arial"/>
              <a:ea typeface="Arial"/>
              <a:cs typeface="Arial"/>
              <a:sym typeface="Arial"/>
            </a:endParaRPr>
          </a:p>
        </p:txBody>
      </p:sp>
      <p:sp>
        <p:nvSpPr>
          <p:cNvPr id="565" name="Google Shape;565;p41"/>
          <p:cNvSpPr/>
          <p:nvPr/>
        </p:nvSpPr>
        <p:spPr>
          <a:xfrm>
            <a:off x="1030575" y="14119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dk1"/>
                </a:solidFill>
                <a:latin typeface="Arial"/>
                <a:ea typeface="Arial"/>
                <a:cs typeface="Arial"/>
                <a:sym typeface="Arial"/>
              </a:rPr>
              <a:t>-5</a:t>
            </a:r>
            <a:endParaRPr b="1" i="0" sz="2100" u="none" cap="none" strike="noStrike">
              <a:solidFill>
                <a:srgbClr val="000000"/>
              </a:solidFill>
              <a:latin typeface="Arial"/>
              <a:ea typeface="Arial"/>
              <a:cs typeface="Arial"/>
              <a:sym typeface="Arial"/>
            </a:endParaRPr>
          </a:p>
        </p:txBody>
      </p:sp>
      <p:sp>
        <p:nvSpPr>
          <p:cNvPr id="566" name="Google Shape;566;p41"/>
          <p:cNvSpPr/>
          <p:nvPr/>
        </p:nvSpPr>
        <p:spPr>
          <a:xfrm>
            <a:off x="3309300" y="14119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chemeClr val="dk1"/>
                </a:solidFill>
                <a:latin typeface="Arial"/>
                <a:ea typeface="Arial"/>
                <a:cs typeface="Arial"/>
                <a:sym typeface="Arial"/>
              </a:rPr>
              <a:t>-2</a:t>
            </a:r>
            <a:endParaRPr b="1" i="0" sz="2300" u="none" cap="none" strike="noStrike">
              <a:solidFill>
                <a:srgbClr val="000000"/>
              </a:solidFill>
              <a:latin typeface="Arial"/>
              <a:ea typeface="Arial"/>
              <a:cs typeface="Arial"/>
              <a:sym typeface="Arial"/>
            </a:endParaRPr>
          </a:p>
        </p:txBody>
      </p:sp>
      <p:sp>
        <p:nvSpPr>
          <p:cNvPr id="567" name="Google Shape;567;p41"/>
          <p:cNvSpPr/>
          <p:nvPr/>
        </p:nvSpPr>
        <p:spPr>
          <a:xfrm>
            <a:off x="4566425"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8" name="Google Shape;568;p41"/>
          <p:cNvCxnSpPr>
            <a:stCxn id="563" idx="6"/>
            <a:endCxn id="564" idx="2"/>
          </p:cNvCxnSpPr>
          <p:nvPr/>
        </p:nvCxnSpPr>
        <p:spPr>
          <a:xfrm>
            <a:off x="904100" y="3090850"/>
            <a:ext cx="1399500" cy="0"/>
          </a:xfrm>
          <a:prstGeom prst="straightConnector1">
            <a:avLst/>
          </a:prstGeom>
          <a:noFill/>
          <a:ln cap="flat" cmpd="sng" w="19050">
            <a:solidFill>
              <a:schemeClr val="dk1"/>
            </a:solidFill>
            <a:prstDash val="solid"/>
            <a:round/>
            <a:headEnd len="sm" w="sm" type="none"/>
            <a:tailEnd len="med" w="med" type="triangle"/>
          </a:ln>
        </p:spPr>
      </p:cxnSp>
      <p:cxnSp>
        <p:nvCxnSpPr>
          <p:cNvPr id="569" name="Google Shape;569;p41"/>
          <p:cNvCxnSpPr>
            <a:stCxn id="564" idx="0"/>
            <a:endCxn id="565" idx="5"/>
          </p:cNvCxnSpPr>
          <p:nvPr/>
        </p:nvCxnSpPr>
        <p:spPr>
          <a:xfrm rot="10800000">
            <a:off x="1618875" y="1979500"/>
            <a:ext cx="1029300" cy="778800"/>
          </a:xfrm>
          <a:prstGeom prst="straightConnector1">
            <a:avLst/>
          </a:prstGeom>
          <a:noFill/>
          <a:ln cap="flat" cmpd="sng" w="19050">
            <a:solidFill>
              <a:schemeClr val="dk1"/>
            </a:solidFill>
            <a:prstDash val="solid"/>
            <a:round/>
            <a:headEnd len="sm" w="sm" type="none"/>
            <a:tailEnd len="med" w="med" type="triangle"/>
          </a:ln>
        </p:spPr>
      </p:cxnSp>
      <p:cxnSp>
        <p:nvCxnSpPr>
          <p:cNvPr id="570" name="Google Shape;570;p41"/>
          <p:cNvCxnSpPr>
            <a:endCxn id="566" idx="2"/>
          </p:cNvCxnSpPr>
          <p:nvPr/>
        </p:nvCxnSpPr>
        <p:spPr>
          <a:xfrm>
            <a:off x="1719600" y="1744500"/>
            <a:ext cx="1589700" cy="0"/>
          </a:xfrm>
          <a:prstGeom prst="straightConnector1">
            <a:avLst/>
          </a:prstGeom>
          <a:noFill/>
          <a:ln cap="flat" cmpd="sng" w="19050">
            <a:solidFill>
              <a:schemeClr val="dk1"/>
            </a:solidFill>
            <a:prstDash val="solid"/>
            <a:round/>
            <a:headEnd len="sm" w="sm" type="none"/>
            <a:tailEnd len="med" w="med" type="triangle"/>
          </a:ln>
        </p:spPr>
      </p:cxnSp>
      <p:cxnSp>
        <p:nvCxnSpPr>
          <p:cNvPr id="571" name="Google Shape;571;p41"/>
          <p:cNvCxnSpPr>
            <a:endCxn id="564" idx="7"/>
          </p:cNvCxnSpPr>
          <p:nvPr/>
        </p:nvCxnSpPr>
        <p:spPr>
          <a:xfrm flipH="1">
            <a:off x="2891809" y="2076902"/>
            <a:ext cx="728400" cy="778800"/>
          </a:xfrm>
          <a:prstGeom prst="straightConnector1">
            <a:avLst/>
          </a:prstGeom>
          <a:noFill/>
          <a:ln cap="flat" cmpd="sng" w="19050">
            <a:solidFill>
              <a:schemeClr val="dk1"/>
            </a:solidFill>
            <a:prstDash val="solid"/>
            <a:round/>
            <a:headEnd len="sm" w="sm" type="none"/>
            <a:tailEnd len="med" w="med" type="triangle"/>
          </a:ln>
        </p:spPr>
      </p:cxnSp>
      <p:cxnSp>
        <p:nvCxnSpPr>
          <p:cNvPr id="572" name="Google Shape;572;p41"/>
          <p:cNvCxnSpPr>
            <a:stCxn id="564" idx="6"/>
            <a:endCxn id="567" idx="2"/>
          </p:cNvCxnSpPr>
          <p:nvPr/>
        </p:nvCxnSpPr>
        <p:spPr>
          <a:xfrm>
            <a:off x="2992725" y="3090850"/>
            <a:ext cx="1573800" cy="0"/>
          </a:xfrm>
          <a:prstGeom prst="straightConnector1">
            <a:avLst/>
          </a:prstGeom>
          <a:noFill/>
          <a:ln cap="flat" cmpd="sng" w="19050">
            <a:solidFill>
              <a:schemeClr val="dk1"/>
            </a:solidFill>
            <a:prstDash val="solid"/>
            <a:round/>
            <a:headEnd len="sm" w="sm" type="none"/>
            <a:tailEnd len="med" w="med" type="triangle"/>
          </a:ln>
        </p:spPr>
      </p:cxnSp>
      <p:sp>
        <p:nvSpPr>
          <p:cNvPr id="573" name="Google Shape;573;p41"/>
          <p:cNvSpPr txBox="1"/>
          <p:nvPr/>
        </p:nvSpPr>
        <p:spPr>
          <a:xfrm>
            <a:off x="1272075" y="30908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1</a:t>
            </a:r>
            <a:endParaRPr b="1" i="0" sz="1700" u="none" cap="none" strike="noStrike">
              <a:solidFill>
                <a:srgbClr val="000000"/>
              </a:solidFill>
              <a:latin typeface="Open Sans"/>
              <a:ea typeface="Open Sans"/>
              <a:cs typeface="Open Sans"/>
              <a:sym typeface="Open Sans"/>
            </a:endParaRPr>
          </a:p>
        </p:txBody>
      </p:sp>
      <p:sp>
        <p:nvSpPr>
          <p:cNvPr id="574" name="Google Shape;574;p41"/>
          <p:cNvSpPr txBox="1"/>
          <p:nvPr/>
        </p:nvSpPr>
        <p:spPr>
          <a:xfrm>
            <a:off x="3555775" y="30908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575" name="Google Shape;575;p41"/>
          <p:cNvSpPr/>
          <p:nvPr/>
        </p:nvSpPr>
        <p:spPr>
          <a:xfrm>
            <a:off x="215000"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rgbClr val="000000"/>
                </a:solidFill>
                <a:latin typeface="Arial"/>
                <a:ea typeface="Arial"/>
                <a:cs typeface="Arial"/>
                <a:sym typeface="Arial"/>
              </a:rPr>
              <a:t>0</a:t>
            </a:r>
            <a:endParaRPr b="1" i="0" sz="3400" u="none" cap="none" strike="noStrike">
              <a:solidFill>
                <a:srgbClr val="000000"/>
              </a:solidFill>
              <a:latin typeface="Arial"/>
              <a:ea typeface="Arial"/>
              <a:cs typeface="Arial"/>
              <a:sym typeface="Arial"/>
            </a:endParaRPr>
          </a:p>
        </p:txBody>
      </p:sp>
      <p:sp>
        <p:nvSpPr>
          <p:cNvPr id="576" name="Google Shape;576;p41"/>
          <p:cNvSpPr/>
          <p:nvPr/>
        </p:nvSpPr>
        <p:spPr>
          <a:xfrm>
            <a:off x="4566425"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chemeClr val="dk1"/>
                </a:solidFill>
                <a:latin typeface="Arial"/>
                <a:ea typeface="Arial"/>
                <a:cs typeface="Arial"/>
                <a:sym typeface="Arial"/>
              </a:rPr>
              <a:t>4</a:t>
            </a:r>
            <a:endParaRPr b="1" i="0" sz="3400" u="none" cap="none" strike="noStrike">
              <a:solidFill>
                <a:srgbClr val="000000"/>
              </a:solidFill>
              <a:latin typeface="Arial"/>
              <a:ea typeface="Arial"/>
              <a:cs typeface="Arial"/>
              <a:sym typeface="Arial"/>
            </a:endParaRPr>
          </a:p>
        </p:txBody>
      </p:sp>
      <p:sp>
        <p:nvSpPr>
          <p:cNvPr id="577" name="Google Shape;577;p41"/>
          <p:cNvSpPr txBox="1"/>
          <p:nvPr/>
        </p:nvSpPr>
        <p:spPr>
          <a:xfrm>
            <a:off x="3383488" y="23702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2</a:t>
            </a:r>
            <a:endParaRPr b="1" i="0" sz="1700" u="none" cap="none" strike="noStrike">
              <a:solidFill>
                <a:srgbClr val="000000"/>
              </a:solidFill>
              <a:latin typeface="Open Sans"/>
              <a:ea typeface="Open Sans"/>
              <a:cs typeface="Open Sans"/>
              <a:sym typeface="Open Sans"/>
            </a:endParaRPr>
          </a:p>
        </p:txBody>
      </p:sp>
      <p:sp>
        <p:nvSpPr>
          <p:cNvPr id="578" name="Google Shape;578;p41"/>
          <p:cNvSpPr txBox="1"/>
          <p:nvPr/>
        </p:nvSpPr>
        <p:spPr>
          <a:xfrm>
            <a:off x="2290675" y="13170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579" name="Google Shape;579;p41"/>
          <p:cNvSpPr txBox="1"/>
          <p:nvPr/>
        </p:nvSpPr>
        <p:spPr>
          <a:xfrm>
            <a:off x="1618863" y="22866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-6</a:t>
            </a:r>
            <a:endParaRPr b="1" i="0" sz="1700" u="none" cap="none" strike="noStrike">
              <a:solidFill>
                <a:srgbClr val="000000"/>
              </a:solidFill>
              <a:latin typeface="Open Sans"/>
              <a:ea typeface="Open Sans"/>
              <a:cs typeface="Open Sans"/>
              <a:sym typeface="Open Sans"/>
            </a:endParaRPr>
          </a:p>
        </p:txBody>
      </p:sp>
      <p:pic>
        <p:nvPicPr>
          <p:cNvPr id="580" name="Google Shape;580;p41"/>
          <p:cNvPicPr preferRelativeResize="0"/>
          <p:nvPr/>
        </p:nvPicPr>
        <p:blipFill rotWithShape="1">
          <a:blip r:embed="rId3">
            <a:alphaModFix/>
          </a:blip>
          <a:srcRect b="0" l="0" r="0" t="0"/>
          <a:stretch/>
        </p:blipFill>
        <p:spPr>
          <a:xfrm>
            <a:off x="5588023" y="1019400"/>
            <a:ext cx="3133576" cy="2404000"/>
          </a:xfrm>
          <a:prstGeom prst="rect">
            <a:avLst/>
          </a:prstGeom>
          <a:noFill/>
          <a:ln>
            <a:noFill/>
          </a:ln>
        </p:spPr>
      </p:pic>
      <p:sp>
        <p:nvSpPr>
          <p:cNvPr id="581" name="Google Shape;581;p41"/>
          <p:cNvSpPr txBox="1"/>
          <p:nvPr/>
        </p:nvSpPr>
        <p:spPr>
          <a:xfrm>
            <a:off x="2444200" y="3542325"/>
            <a:ext cx="447600" cy="33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u</a:t>
            </a:r>
            <a:endParaRPr b="1" i="0" sz="1400" u="none" cap="none" strike="noStrike">
              <a:solidFill>
                <a:srgbClr val="000000"/>
              </a:solidFill>
              <a:latin typeface="Open Sans"/>
              <a:ea typeface="Open Sans"/>
              <a:cs typeface="Open Sans"/>
              <a:sym typeface="Open Sans"/>
            </a:endParaRPr>
          </a:p>
        </p:txBody>
      </p:sp>
      <p:sp>
        <p:nvSpPr>
          <p:cNvPr id="582" name="Google Shape;582;p41"/>
          <p:cNvSpPr txBox="1"/>
          <p:nvPr/>
        </p:nvSpPr>
        <p:spPr>
          <a:xfrm>
            <a:off x="4687175" y="3542325"/>
            <a:ext cx="447600" cy="33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v</a:t>
            </a:r>
            <a:endParaRPr b="1" i="0" sz="1400" u="none" cap="none" strike="noStrike">
              <a:solidFill>
                <a:srgbClr val="000000"/>
              </a:solidFill>
              <a:latin typeface="Open Sans"/>
              <a:ea typeface="Open Sans"/>
              <a:cs typeface="Open Sans"/>
              <a:sym typeface="Open Sans"/>
            </a:endParaRPr>
          </a:p>
        </p:txBody>
      </p:sp>
      <p:sp>
        <p:nvSpPr>
          <p:cNvPr id="583" name="Google Shape;583;p41"/>
          <p:cNvSpPr txBox="1"/>
          <p:nvPr/>
        </p:nvSpPr>
        <p:spPr>
          <a:xfrm>
            <a:off x="702000" y="382575"/>
            <a:ext cx="4432800" cy="6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3 passes complete out of 4 passes</a:t>
            </a:r>
            <a:endParaRPr b="1"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2"/>
          <p:cNvSpPr/>
          <p:nvPr/>
        </p:nvSpPr>
        <p:spPr>
          <a:xfrm>
            <a:off x="215000"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42"/>
          <p:cNvSpPr/>
          <p:nvPr/>
        </p:nvSpPr>
        <p:spPr>
          <a:xfrm>
            <a:off x="2303625"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rgbClr val="000000"/>
                </a:solidFill>
                <a:latin typeface="Arial"/>
                <a:ea typeface="Arial"/>
                <a:cs typeface="Arial"/>
                <a:sym typeface="Arial"/>
              </a:rPr>
              <a:t>0</a:t>
            </a:r>
            <a:endParaRPr b="1" i="0" sz="3400" u="none" cap="none" strike="noStrike">
              <a:solidFill>
                <a:srgbClr val="000000"/>
              </a:solidFill>
              <a:latin typeface="Arial"/>
              <a:ea typeface="Arial"/>
              <a:cs typeface="Arial"/>
              <a:sym typeface="Arial"/>
            </a:endParaRPr>
          </a:p>
        </p:txBody>
      </p:sp>
      <p:sp>
        <p:nvSpPr>
          <p:cNvPr id="590" name="Google Shape;590;p42"/>
          <p:cNvSpPr/>
          <p:nvPr/>
        </p:nvSpPr>
        <p:spPr>
          <a:xfrm>
            <a:off x="1030575" y="14119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dk1"/>
                </a:solidFill>
                <a:latin typeface="Arial"/>
                <a:ea typeface="Arial"/>
                <a:cs typeface="Arial"/>
                <a:sym typeface="Arial"/>
              </a:rPr>
              <a:t>-5</a:t>
            </a:r>
            <a:endParaRPr b="1" i="0" sz="2100" u="none" cap="none" strike="noStrike">
              <a:solidFill>
                <a:srgbClr val="000000"/>
              </a:solidFill>
              <a:latin typeface="Arial"/>
              <a:ea typeface="Arial"/>
              <a:cs typeface="Arial"/>
              <a:sym typeface="Arial"/>
            </a:endParaRPr>
          </a:p>
        </p:txBody>
      </p:sp>
      <p:sp>
        <p:nvSpPr>
          <p:cNvPr id="591" name="Google Shape;591;p42"/>
          <p:cNvSpPr/>
          <p:nvPr/>
        </p:nvSpPr>
        <p:spPr>
          <a:xfrm>
            <a:off x="3309300" y="14119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chemeClr val="dk1"/>
                </a:solidFill>
                <a:latin typeface="Arial"/>
                <a:ea typeface="Arial"/>
                <a:cs typeface="Arial"/>
                <a:sym typeface="Arial"/>
              </a:rPr>
              <a:t>-2</a:t>
            </a:r>
            <a:endParaRPr b="1" i="0" sz="2300" u="none" cap="none" strike="noStrike">
              <a:solidFill>
                <a:srgbClr val="000000"/>
              </a:solidFill>
              <a:latin typeface="Arial"/>
              <a:ea typeface="Arial"/>
              <a:cs typeface="Arial"/>
              <a:sym typeface="Arial"/>
            </a:endParaRPr>
          </a:p>
        </p:txBody>
      </p:sp>
      <p:sp>
        <p:nvSpPr>
          <p:cNvPr id="592" name="Google Shape;592;p42"/>
          <p:cNvSpPr/>
          <p:nvPr/>
        </p:nvSpPr>
        <p:spPr>
          <a:xfrm>
            <a:off x="4566425"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93" name="Google Shape;593;p42"/>
          <p:cNvCxnSpPr>
            <a:stCxn id="588" idx="6"/>
            <a:endCxn id="589" idx="2"/>
          </p:cNvCxnSpPr>
          <p:nvPr/>
        </p:nvCxnSpPr>
        <p:spPr>
          <a:xfrm>
            <a:off x="904100" y="3090850"/>
            <a:ext cx="1399500" cy="0"/>
          </a:xfrm>
          <a:prstGeom prst="straightConnector1">
            <a:avLst/>
          </a:prstGeom>
          <a:noFill/>
          <a:ln cap="flat" cmpd="sng" w="19050">
            <a:solidFill>
              <a:schemeClr val="dk1"/>
            </a:solidFill>
            <a:prstDash val="solid"/>
            <a:round/>
            <a:headEnd len="sm" w="sm" type="none"/>
            <a:tailEnd len="med" w="med" type="triangle"/>
          </a:ln>
        </p:spPr>
      </p:cxnSp>
      <p:cxnSp>
        <p:nvCxnSpPr>
          <p:cNvPr id="594" name="Google Shape;594;p42"/>
          <p:cNvCxnSpPr>
            <a:stCxn id="589" idx="0"/>
            <a:endCxn id="590" idx="5"/>
          </p:cNvCxnSpPr>
          <p:nvPr/>
        </p:nvCxnSpPr>
        <p:spPr>
          <a:xfrm rot="10800000">
            <a:off x="1618875" y="1979500"/>
            <a:ext cx="1029300" cy="778800"/>
          </a:xfrm>
          <a:prstGeom prst="straightConnector1">
            <a:avLst/>
          </a:prstGeom>
          <a:noFill/>
          <a:ln cap="flat" cmpd="sng" w="19050">
            <a:solidFill>
              <a:schemeClr val="dk1"/>
            </a:solidFill>
            <a:prstDash val="solid"/>
            <a:round/>
            <a:headEnd len="sm" w="sm" type="none"/>
            <a:tailEnd len="med" w="med" type="triangle"/>
          </a:ln>
        </p:spPr>
      </p:cxnSp>
      <p:cxnSp>
        <p:nvCxnSpPr>
          <p:cNvPr id="595" name="Google Shape;595;p42"/>
          <p:cNvCxnSpPr>
            <a:endCxn id="591" idx="2"/>
          </p:cNvCxnSpPr>
          <p:nvPr/>
        </p:nvCxnSpPr>
        <p:spPr>
          <a:xfrm>
            <a:off x="1719600" y="1744500"/>
            <a:ext cx="1589700" cy="0"/>
          </a:xfrm>
          <a:prstGeom prst="straightConnector1">
            <a:avLst/>
          </a:prstGeom>
          <a:noFill/>
          <a:ln cap="flat" cmpd="sng" w="19050">
            <a:solidFill>
              <a:schemeClr val="dk1"/>
            </a:solidFill>
            <a:prstDash val="solid"/>
            <a:round/>
            <a:headEnd len="sm" w="sm" type="none"/>
            <a:tailEnd len="med" w="med" type="triangle"/>
          </a:ln>
        </p:spPr>
      </p:cxnSp>
      <p:cxnSp>
        <p:nvCxnSpPr>
          <p:cNvPr id="596" name="Google Shape;596;p42"/>
          <p:cNvCxnSpPr>
            <a:endCxn id="589" idx="7"/>
          </p:cNvCxnSpPr>
          <p:nvPr/>
        </p:nvCxnSpPr>
        <p:spPr>
          <a:xfrm flipH="1">
            <a:off x="2891809" y="2076902"/>
            <a:ext cx="728400" cy="778800"/>
          </a:xfrm>
          <a:prstGeom prst="straightConnector1">
            <a:avLst/>
          </a:prstGeom>
          <a:noFill/>
          <a:ln cap="flat" cmpd="sng" w="19050">
            <a:solidFill>
              <a:schemeClr val="dk1"/>
            </a:solidFill>
            <a:prstDash val="solid"/>
            <a:round/>
            <a:headEnd len="sm" w="sm" type="none"/>
            <a:tailEnd len="med" w="med" type="triangle"/>
          </a:ln>
        </p:spPr>
      </p:cxnSp>
      <p:cxnSp>
        <p:nvCxnSpPr>
          <p:cNvPr id="597" name="Google Shape;597;p42"/>
          <p:cNvCxnSpPr>
            <a:stCxn id="589" idx="6"/>
            <a:endCxn id="592" idx="2"/>
          </p:cNvCxnSpPr>
          <p:nvPr/>
        </p:nvCxnSpPr>
        <p:spPr>
          <a:xfrm>
            <a:off x="2992725" y="3090850"/>
            <a:ext cx="1573800" cy="0"/>
          </a:xfrm>
          <a:prstGeom prst="straightConnector1">
            <a:avLst/>
          </a:prstGeom>
          <a:noFill/>
          <a:ln cap="flat" cmpd="sng" w="19050">
            <a:solidFill>
              <a:schemeClr val="dk1"/>
            </a:solidFill>
            <a:prstDash val="solid"/>
            <a:round/>
            <a:headEnd len="sm" w="sm" type="none"/>
            <a:tailEnd len="med" w="med" type="triangle"/>
          </a:ln>
        </p:spPr>
      </p:cxnSp>
      <p:sp>
        <p:nvSpPr>
          <p:cNvPr id="598" name="Google Shape;598;p42"/>
          <p:cNvSpPr txBox="1"/>
          <p:nvPr/>
        </p:nvSpPr>
        <p:spPr>
          <a:xfrm>
            <a:off x="1272075" y="30908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1</a:t>
            </a:r>
            <a:endParaRPr b="1" i="0" sz="1700" u="none" cap="none" strike="noStrike">
              <a:solidFill>
                <a:srgbClr val="000000"/>
              </a:solidFill>
              <a:latin typeface="Open Sans"/>
              <a:ea typeface="Open Sans"/>
              <a:cs typeface="Open Sans"/>
              <a:sym typeface="Open Sans"/>
            </a:endParaRPr>
          </a:p>
        </p:txBody>
      </p:sp>
      <p:sp>
        <p:nvSpPr>
          <p:cNvPr id="599" name="Google Shape;599;p42"/>
          <p:cNvSpPr txBox="1"/>
          <p:nvPr/>
        </p:nvSpPr>
        <p:spPr>
          <a:xfrm>
            <a:off x="3555775" y="30908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600" name="Google Shape;600;p42"/>
          <p:cNvSpPr/>
          <p:nvPr/>
        </p:nvSpPr>
        <p:spPr>
          <a:xfrm>
            <a:off x="215000"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rgbClr val="000000"/>
                </a:solidFill>
                <a:latin typeface="Arial"/>
                <a:ea typeface="Arial"/>
                <a:cs typeface="Arial"/>
                <a:sym typeface="Arial"/>
              </a:rPr>
              <a:t>0</a:t>
            </a:r>
            <a:endParaRPr b="1" i="0" sz="3400" u="none" cap="none" strike="noStrike">
              <a:solidFill>
                <a:srgbClr val="000000"/>
              </a:solidFill>
              <a:latin typeface="Arial"/>
              <a:ea typeface="Arial"/>
              <a:cs typeface="Arial"/>
              <a:sym typeface="Arial"/>
            </a:endParaRPr>
          </a:p>
        </p:txBody>
      </p:sp>
      <p:sp>
        <p:nvSpPr>
          <p:cNvPr id="601" name="Google Shape;601;p42"/>
          <p:cNvSpPr/>
          <p:nvPr/>
        </p:nvSpPr>
        <p:spPr>
          <a:xfrm>
            <a:off x="4566425"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chemeClr val="dk1"/>
                </a:solidFill>
                <a:latin typeface="Arial"/>
                <a:ea typeface="Arial"/>
                <a:cs typeface="Arial"/>
                <a:sym typeface="Arial"/>
              </a:rPr>
              <a:t>4</a:t>
            </a:r>
            <a:endParaRPr b="1" i="0" sz="3400" u="none" cap="none" strike="noStrike">
              <a:solidFill>
                <a:srgbClr val="000000"/>
              </a:solidFill>
              <a:latin typeface="Arial"/>
              <a:ea typeface="Arial"/>
              <a:cs typeface="Arial"/>
              <a:sym typeface="Arial"/>
            </a:endParaRPr>
          </a:p>
        </p:txBody>
      </p:sp>
      <p:sp>
        <p:nvSpPr>
          <p:cNvPr id="602" name="Google Shape;602;p42"/>
          <p:cNvSpPr txBox="1"/>
          <p:nvPr/>
        </p:nvSpPr>
        <p:spPr>
          <a:xfrm>
            <a:off x="3383488" y="23702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2</a:t>
            </a:r>
            <a:endParaRPr b="1" i="0" sz="1700" u="none" cap="none" strike="noStrike">
              <a:solidFill>
                <a:srgbClr val="000000"/>
              </a:solidFill>
              <a:latin typeface="Open Sans"/>
              <a:ea typeface="Open Sans"/>
              <a:cs typeface="Open Sans"/>
              <a:sym typeface="Open Sans"/>
            </a:endParaRPr>
          </a:p>
        </p:txBody>
      </p:sp>
      <p:sp>
        <p:nvSpPr>
          <p:cNvPr id="603" name="Google Shape;603;p42"/>
          <p:cNvSpPr txBox="1"/>
          <p:nvPr/>
        </p:nvSpPr>
        <p:spPr>
          <a:xfrm>
            <a:off x="2290675" y="13170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604" name="Google Shape;604;p42"/>
          <p:cNvSpPr txBox="1"/>
          <p:nvPr/>
        </p:nvSpPr>
        <p:spPr>
          <a:xfrm>
            <a:off x="1618863" y="22866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-6</a:t>
            </a:r>
            <a:endParaRPr b="1" i="0" sz="1700" u="none" cap="none" strike="noStrike">
              <a:solidFill>
                <a:srgbClr val="000000"/>
              </a:solidFill>
              <a:latin typeface="Open Sans"/>
              <a:ea typeface="Open Sans"/>
              <a:cs typeface="Open Sans"/>
              <a:sym typeface="Open Sans"/>
            </a:endParaRPr>
          </a:p>
        </p:txBody>
      </p:sp>
      <p:pic>
        <p:nvPicPr>
          <p:cNvPr id="605" name="Google Shape;605;p42"/>
          <p:cNvPicPr preferRelativeResize="0"/>
          <p:nvPr/>
        </p:nvPicPr>
        <p:blipFill rotWithShape="1">
          <a:blip r:embed="rId3">
            <a:alphaModFix/>
          </a:blip>
          <a:srcRect b="0" l="0" r="0" t="0"/>
          <a:stretch/>
        </p:blipFill>
        <p:spPr>
          <a:xfrm>
            <a:off x="5588023" y="1019400"/>
            <a:ext cx="3133576" cy="2404000"/>
          </a:xfrm>
          <a:prstGeom prst="rect">
            <a:avLst/>
          </a:prstGeom>
          <a:noFill/>
          <a:ln>
            <a:noFill/>
          </a:ln>
        </p:spPr>
      </p:pic>
      <p:sp>
        <p:nvSpPr>
          <p:cNvPr id="606" name="Google Shape;606;p42"/>
          <p:cNvSpPr txBox="1"/>
          <p:nvPr/>
        </p:nvSpPr>
        <p:spPr>
          <a:xfrm>
            <a:off x="2444200" y="3542325"/>
            <a:ext cx="447600" cy="33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u</a:t>
            </a:r>
            <a:endParaRPr b="1" i="0" sz="1400" u="none" cap="none" strike="noStrike">
              <a:solidFill>
                <a:srgbClr val="000000"/>
              </a:solidFill>
              <a:latin typeface="Open Sans"/>
              <a:ea typeface="Open Sans"/>
              <a:cs typeface="Open Sans"/>
              <a:sym typeface="Open Sans"/>
            </a:endParaRPr>
          </a:p>
        </p:txBody>
      </p:sp>
      <p:sp>
        <p:nvSpPr>
          <p:cNvPr id="607" name="Google Shape;607;p42"/>
          <p:cNvSpPr txBox="1"/>
          <p:nvPr/>
        </p:nvSpPr>
        <p:spPr>
          <a:xfrm>
            <a:off x="4687175" y="3542325"/>
            <a:ext cx="447600" cy="33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v</a:t>
            </a:r>
            <a:endParaRPr b="1" i="0" sz="1400" u="none" cap="none" strike="noStrike">
              <a:solidFill>
                <a:srgbClr val="000000"/>
              </a:solidFill>
              <a:latin typeface="Open Sans"/>
              <a:ea typeface="Open Sans"/>
              <a:cs typeface="Open Sans"/>
              <a:sym typeface="Open Sans"/>
            </a:endParaRPr>
          </a:p>
        </p:txBody>
      </p:sp>
      <p:sp>
        <p:nvSpPr>
          <p:cNvPr id="608" name="Google Shape;608;p42"/>
          <p:cNvSpPr txBox="1"/>
          <p:nvPr/>
        </p:nvSpPr>
        <p:spPr>
          <a:xfrm>
            <a:off x="702000" y="382575"/>
            <a:ext cx="4432800" cy="6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4 passes complete out of 4 passes</a:t>
            </a:r>
            <a:endParaRPr b="1"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43"/>
          <p:cNvSpPr/>
          <p:nvPr/>
        </p:nvSpPr>
        <p:spPr>
          <a:xfrm>
            <a:off x="215000"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43"/>
          <p:cNvSpPr/>
          <p:nvPr/>
        </p:nvSpPr>
        <p:spPr>
          <a:xfrm>
            <a:off x="2303625"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rgbClr val="000000"/>
                </a:solidFill>
                <a:latin typeface="Arial"/>
                <a:ea typeface="Arial"/>
                <a:cs typeface="Arial"/>
                <a:sym typeface="Arial"/>
              </a:rPr>
              <a:t>0</a:t>
            </a:r>
            <a:endParaRPr b="1" i="0" sz="3400" u="none" cap="none" strike="noStrike">
              <a:solidFill>
                <a:srgbClr val="000000"/>
              </a:solidFill>
              <a:latin typeface="Arial"/>
              <a:ea typeface="Arial"/>
              <a:cs typeface="Arial"/>
              <a:sym typeface="Arial"/>
            </a:endParaRPr>
          </a:p>
        </p:txBody>
      </p:sp>
      <p:sp>
        <p:nvSpPr>
          <p:cNvPr id="615" name="Google Shape;615;p43"/>
          <p:cNvSpPr/>
          <p:nvPr/>
        </p:nvSpPr>
        <p:spPr>
          <a:xfrm>
            <a:off x="1030575" y="14119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dk1"/>
                </a:solidFill>
                <a:latin typeface="Arial"/>
                <a:ea typeface="Arial"/>
                <a:cs typeface="Arial"/>
                <a:sym typeface="Arial"/>
              </a:rPr>
              <a:t>-5</a:t>
            </a:r>
            <a:endParaRPr b="1" i="0" sz="2100" u="none" cap="none" strike="noStrike">
              <a:solidFill>
                <a:srgbClr val="000000"/>
              </a:solidFill>
              <a:latin typeface="Arial"/>
              <a:ea typeface="Arial"/>
              <a:cs typeface="Arial"/>
              <a:sym typeface="Arial"/>
            </a:endParaRPr>
          </a:p>
        </p:txBody>
      </p:sp>
      <p:sp>
        <p:nvSpPr>
          <p:cNvPr id="616" name="Google Shape;616;p43"/>
          <p:cNvSpPr/>
          <p:nvPr/>
        </p:nvSpPr>
        <p:spPr>
          <a:xfrm>
            <a:off x="3309300" y="14119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chemeClr val="dk1"/>
                </a:solidFill>
                <a:latin typeface="Arial"/>
                <a:ea typeface="Arial"/>
                <a:cs typeface="Arial"/>
                <a:sym typeface="Arial"/>
              </a:rPr>
              <a:t>-2</a:t>
            </a:r>
            <a:endParaRPr b="1" i="0" sz="2300" u="none" cap="none" strike="noStrike">
              <a:solidFill>
                <a:srgbClr val="000000"/>
              </a:solidFill>
              <a:latin typeface="Arial"/>
              <a:ea typeface="Arial"/>
              <a:cs typeface="Arial"/>
              <a:sym typeface="Arial"/>
            </a:endParaRPr>
          </a:p>
        </p:txBody>
      </p:sp>
      <p:sp>
        <p:nvSpPr>
          <p:cNvPr id="617" name="Google Shape;617;p43"/>
          <p:cNvSpPr/>
          <p:nvPr/>
        </p:nvSpPr>
        <p:spPr>
          <a:xfrm>
            <a:off x="4566425"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8" name="Google Shape;618;p43"/>
          <p:cNvCxnSpPr>
            <a:stCxn id="613" idx="6"/>
            <a:endCxn id="614" idx="2"/>
          </p:cNvCxnSpPr>
          <p:nvPr/>
        </p:nvCxnSpPr>
        <p:spPr>
          <a:xfrm>
            <a:off x="904100" y="3090850"/>
            <a:ext cx="1399500" cy="0"/>
          </a:xfrm>
          <a:prstGeom prst="straightConnector1">
            <a:avLst/>
          </a:prstGeom>
          <a:noFill/>
          <a:ln cap="flat" cmpd="sng" w="19050">
            <a:solidFill>
              <a:schemeClr val="dk1"/>
            </a:solidFill>
            <a:prstDash val="solid"/>
            <a:round/>
            <a:headEnd len="sm" w="sm" type="none"/>
            <a:tailEnd len="med" w="med" type="triangle"/>
          </a:ln>
        </p:spPr>
      </p:cxnSp>
      <p:cxnSp>
        <p:nvCxnSpPr>
          <p:cNvPr id="619" name="Google Shape;619;p43"/>
          <p:cNvCxnSpPr>
            <a:stCxn id="614" idx="0"/>
            <a:endCxn id="615" idx="5"/>
          </p:cNvCxnSpPr>
          <p:nvPr/>
        </p:nvCxnSpPr>
        <p:spPr>
          <a:xfrm rot="10800000">
            <a:off x="1618875" y="1979500"/>
            <a:ext cx="1029300" cy="778800"/>
          </a:xfrm>
          <a:prstGeom prst="straightConnector1">
            <a:avLst/>
          </a:prstGeom>
          <a:noFill/>
          <a:ln cap="flat" cmpd="sng" w="19050">
            <a:solidFill>
              <a:schemeClr val="dk1"/>
            </a:solidFill>
            <a:prstDash val="solid"/>
            <a:round/>
            <a:headEnd len="sm" w="sm" type="none"/>
            <a:tailEnd len="med" w="med" type="triangle"/>
          </a:ln>
        </p:spPr>
      </p:cxnSp>
      <p:cxnSp>
        <p:nvCxnSpPr>
          <p:cNvPr id="620" name="Google Shape;620;p43"/>
          <p:cNvCxnSpPr>
            <a:endCxn id="616" idx="2"/>
          </p:cNvCxnSpPr>
          <p:nvPr/>
        </p:nvCxnSpPr>
        <p:spPr>
          <a:xfrm>
            <a:off x="1719600" y="1744500"/>
            <a:ext cx="1589700" cy="0"/>
          </a:xfrm>
          <a:prstGeom prst="straightConnector1">
            <a:avLst/>
          </a:prstGeom>
          <a:noFill/>
          <a:ln cap="flat" cmpd="sng" w="19050">
            <a:solidFill>
              <a:schemeClr val="dk1"/>
            </a:solidFill>
            <a:prstDash val="solid"/>
            <a:round/>
            <a:headEnd len="sm" w="sm" type="none"/>
            <a:tailEnd len="med" w="med" type="triangle"/>
          </a:ln>
        </p:spPr>
      </p:cxnSp>
      <p:cxnSp>
        <p:nvCxnSpPr>
          <p:cNvPr id="621" name="Google Shape;621;p43"/>
          <p:cNvCxnSpPr>
            <a:endCxn id="614" idx="7"/>
          </p:cNvCxnSpPr>
          <p:nvPr/>
        </p:nvCxnSpPr>
        <p:spPr>
          <a:xfrm flipH="1">
            <a:off x="2891809" y="2076902"/>
            <a:ext cx="728400" cy="778800"/>
          </a:xfrm>
          <a:prstGeom prst="straightConnector1">
            <a:avLst/>
          </a:prstGeom>
          <a:noFill/>
          <a:ln cap="flat" cmpd="sng" w="19050">
            <a:solidFill>
              <a:schemeClr val="dk1"/>
            </a:solidFill>
            <a:prstDash val="solid"/>
            <a:round/>
            <a:headEnd len="sm" w="sm" type="none"/>
            <a:tailEnd len="med" w="med" type="triangle"/>
          </a:ln>
        </p:spPr>
      </p:cxnSp>
      <p:cxnSp>
        <p:nvCxnSpPr>
          <p:cNvPr id="622" name="Google Shape;622;p43"/>
          <p:cNvCxnSpPr>
            <a:stCxn id="614" idx="6"/>
            <a:endCxn id="617" idx="2"/>
          </p:cNvCxnSpPr>
          <p:nvPr/>
        </p:nvCxnSpPr>
        <p:spPr>
          <a:xfrm>
            <a:off x="2992725" y="3090850"/>
            <a:ext cx="1573800" cy="0"/>
          </a:xfrm>
          <a:prstGeom prst="straightConnector1">
            <a:avLst/>
          </a:prstGeom>
          <a:noFill/>
          <a:ln cap="flat" cmpd="sng" w="19050">
            <a:solidFill>
              <a:schemeClr val="dk1"/>
            </a:solidFill>
            <a:prstDash val="solid"/>
            <a:round/>
            <a:headEnd len="sm" w="sm" type="none"/>
            <a:tailEnd len="med" w="med" type="triangle"/>
          </a:ln>
        </p:spPr>
      </p:cxnSp>
      <p:sp>
        <p:nvSpPr>
          <p:cNvPr id="623" name="Google Shape;623;p43"/>
          <p:cNvSpPr txBox="1"/>
          <p:nvPr/>
        </p:nvSpPr>
        <p:spPr>
          <a:xfrm>
            <a:off x="1272075" y="30908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1</a:t>
            </a:r>
            <a:endParaRPr b="1" i="0" sz="1700" u="none" cap="none" strike="noStrike">
              <a:solidFill>
                <a:srgbClr val="000000"/>
              </a:solidFill>
              <a:latin typeface="Open Sans"/>
              <a:ea typeface="Open Sans"/>
              <a:cs typeface="Open Sans"/>
              <a:sym typeface="Open Sans"/>
            </a:endParaRPr>
          </a:p>
        </p:txBody>
      </p:sp>
      <p:sp>
        <p:nvSpPr>
          <p:cNvPr id="624" name="Google Shape;624;p43"/>
          <p:cNvSpPr txBox="1"/>
          <p:nvPr/>
        </p:nvSpPr>
        <p:spPr>
          <a:xfrm>
            <a:off x="3555775" y="30908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625" name="Google Shape;625;p43"/>
          <p:cNvSpPr/>
          <p:nvPr/>
        </p:nvSpPr>
        <p:spPr>
          <a:xfrm>
            <a:off x="215000"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rgbClr val="000000"/>
                </a:solidFill>
                <a:latin typeface="Arial"/>
                <a:ea typeface="Arial"/>
                <a:cs typeface="Arial"/>
                <a:sym typeface="Arial"/>
              </a:rPr>
              <a:t>0</a:t>
            </a:r>
            <a:endParaRPr b="1" i="0" sz="3400" u="none" cap="none" strike="noStrike">
              <a:solidFill>
                <a:srgbClr val="000000"/>
              </a:solidFill>
              <a:latin typeface="Arial"/>
              <a:ea typeface="Arial"/>
              <a:cs typeface="Arial"/>
              <a:sym typeface="Arial"/>
            </a:endParaRPr>
          </a:p>
        </p:txBody>
      </p:sp>
      <p:sp>
        <p:nvSpPr>
          <p:cNvPr id="626" name="Google Shape;626;p43"/>
          <p:cNvSpPr/>
          <p:nvPr/>
        </p:nvSpPr>
        <p:spPr>
          <a:xfrm>
            <a:off x="4566425" y="27583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chemeClr val="dk1"/>
                </a:solidFill>
                <a:latin typeface="Arial"/>
                <a:ea typeface="Arial"/>
                <a:cs typeface="Arial"/>
                <a:sym typeface="Arial"/>
              </a:rPr>
              <a:t>4</a:t>
            </a:r>
            <a:endParaRPr b="1" i="0" sz="3400" u="none" cap="none" strike="noStrike">
              <a:solidFill>
                <a:srgbClr val="000000"/>
              </a:solidFill>
              <a:latin typeface="Arial"/>
              <a:ea typeface="Arial"/>
              <a:cs typeface="Arial"/>
              <a:sym typeface="Arial"/>
            </a:endParaRPr>
          </a:p>
        </p:txBody>
      </p:sp>
      <p:sp>
        <p:nvSpPr>
          <p:cNvPr id="627" name="Google Shape;627;p43"/>
          <p:cNvSpPr txBox="1"/>
          <p:nvPr/>
        </p:nvSpPr>
        <p:spPr>
          <a:xfrm>
            <a:off x="3383488" y="23702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2</a:t>
            </a:r>
            <a:endParaRPr b="1" i="0" sz="1700" u="none" cap="none" strike="noStrike">
              <a:solidFill>
                <a:srgbClr val="000000"/>
              </a:solidFill>
              <a:latin typeface="Open Sans"/>
              <a:ea typeface="Open Sans"/>
              <a:cs typeface="Open Sans"/>
              <a:sym typeface="Open Sans"/>
            </a:endParaRPr>
          </a:p>
        </p:txBody>
      </p:sp>
      <p:sp>
        <p:nvSpPr>
          <p:cNvPr id="628" name="Google Shape;628;p43"/>
          <p:cNvSpPr txBox="1"/>
          <p:nvPr/>
        </p:nvSpPr>
        <p:spPr>
          <a:xfrm>
            <a:off x="2290675" y="13170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629" name="Google Shape;629;p43"/>
          <p:cNvSpPr txBox="1"/>
          <p:nvPr/>
        </p:nvSpPr>
        <p:spPr>
          <a:xfrm>
            <a:off x="1618863" y="22866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-6</a:t>
            </a:r>
            <a:endParaRPr b="1" i="0" sz="1700" u="none" cap="none" strike="noStrike">
              <a:solidFill>
                <a:srgbClr val="000000"/>
              </a:solidFill>
              <a:latin typeface="Open Sans"/>
              <a:ea typeface="Open Sans"/>
              <a:cs typeface="Open Sans"/>
              <a:sym typeface="Open Sans"/>
            </a:endParaRPr>
          </a:p>
        </p:txBody>
      </p:sp>
      <p:pic>
        <p:nvPicPr>
          <p:cNvPr id="630" name="Google Shape;630;p43"/>
          <p:cNvPicPr preferRelativeResize="0"/>
          <p:nvPr/>
        </p:nvPicPr>
        <p:blipFill rotWithShape="1">
          <a:blip r:embed="rId3">
            <a:alphaModFix/>
          </a:blip>
          <a:srcRect b="0" l="0" r="0" t="0"/>
          <a:stretch/>
        </p:blipFill>
        <p:spPr>
          <a:xfrm>
            <a:off x="5588023" y="1019400"/>
            <a:ext cx="3133576" cy="2404000"/>
          </a:xfrm>
          <a:prstGeom prst="rect">
            <a:avLst/>
          </a:prstGeom>
          <a:noFill/>
          <a:ln>
            <a:noFill/>
          </a:ln>
        </p:spPr>
      </p:pic>
      <p:sp>
        <p:nvSpPr>
          <p:cNvPr id="631" name="Google Shape;631;p43"/>
          <p:cNvSpPr txBox="1"/>
          <p:nvPr/>
        </p:nvSpPr>
        <p:spPr>
          <a:xfrm>
            <a:off x="2444200" y="3542325"/>
            <a:ext cx="447600" cy="33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u</a:t>
            </a:r>
            <a:endParaRPr b="1" i="0" sz="1400" u="none" cap="none" strike="noStrike">
              <a:solidFill>
                <a:srgbClr val="000000"/>
              </a:solidFill>
              <a:latin typeface="Open Sans"/>
              <a:ea typeface="Open Sans"/>
              <a:cs typeface="Open Sans"/>
              <a:sym typeface="Open Sans"/>
            </a:endParaRPr>
          </a:p>
        </p:txBody>
      </p:sp>
      <p:sp>
        <p:nvSpPr>
          <p:cNvPr id="632" name="Google Shape;632;p43"/>
          <p:cNvSpPr txBox="1"/>
          <p:nvPr/>
        </p:nvSpPr>
        <p:spPr>
          <a:xfrm>
            <a:off x="4687175" y="3542325"/>
            <a:ext cx="447600" cy="33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v</a:t>
            </a:r>
            <a:endParaRPr b="1" i="0" sz="1400" u="none" cap="none" strike="noStrike">
              <a:solidFill>
                <a:srgbClr val="000000"/>
              </a:solidFill>
              <a:latin typeface="Open Sans"/>
              <a:ea typeface="Open Sans"/>
              <a:cs typeface="Open Sans"/>
              <a:sym typeface="Open Sans"/>
            </a:endParaRPr>
          </a:p>
        </p:txBody>
      </p:sp>
      <p:sp>
        <p:nvSpPr>
          <p:cNvPr id="633" name="Google Shape;633;p43"/>
          <p:cNvSpPr/>
          <p:nvPr/>
        </p:nvSpPr>
        <p:spPr>
          <a:xfrm rot="-2699147">
            <a:off x="1622798" y="874485"/>
            <a:ext cx="855104" cy="3183678"/>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43"/>
          <p:cNvSpPr/>
          <p:nvPr/>
        </p:nvSpPr>
        <p:spPr>
          <a:xfrm>
            <a:off x="5976150" y="2615800"/>
            <a:ext cx="2856000" cy="9264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43"/>
          <p:cNvSpPr txBox="1"/>
          <p:nvPr/>
        </p:nvSpPr>
        <p:spPr>
          <a:xfrm>
            <a:off x="6344400" y="3894150"/>
            <a:ext cx="1496700" cy="427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0-6=-6 &lt; -5</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pic>
        <p:nvPicPr>
          <p:cNvPr id="640" name="Google Shape;640;p44"/>
          <p:cNvPicPr preferRelativeResize="0"/>
          <p:nvPr/>
        </p:nvPicPr>
        <p:blipFill rotWithShape="1">
          <a:blip r:embed="rId3">
            <a:alphaModFix/>
          </a:blip>
          <a:srcRect b="0" l="0" r="0" t="0"/>
          <a:stretch/>
        </p:blipFill>
        <p:spPr>
          <a:xfrm>
            <a:off x="152400" y="152400"/>
            <a:ext cx="8839197" cy="4396459"/>
          </a:xfrm>
          <a:prstGeom prst="rect">
            <a:avLst/>
          </a:prstGeom>
          <a:noFill/>
          <a:ln>
            <a:noFill/>
          </a:ln>
        </p:spPr>
      </p:pic>
      <p:sp>
        <p:nvSpPr>
          <p:cNvPr id="641" name="Google Shape;641;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4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0000"/>
              <a:buNone/>
            </a:pPr>
            <a:r>
              <a:rPr lang="en"/>
              <a:t>Time Complexity of Bellman Ford</a:t>
            </a:r>
            <a:endParaRPr/>
          </a:p>
        </p:txBody>
      </p:sp>
      <p:sp>
        <p:nvSpPr>
          <p:cNvPr id="647" name="Google Shape;647;p45"/>
          <p:cNvSpPr txBox="1"/>
          <p:nvPr/>
        </p:nvSpPr>
        <p:spPr>
          <a:xfrm>
            <a:off x="482350" y="1143000"/>
            <a:ext cx="8393100" cy="204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0000FF"/>
                </a:solidFill>
                <a:latin typeface="Proxima Nova Semibold"/>
                <a:ea typeface="Proxima Nova Semibold"/>
                <a:cs typeface="Proxima Nova Semibold"/>
                <a:sym typeface="Proxima Nova Semibold"/>
              </a:rPr>
              <a:t>→ Relax |E| edges for |V| - 1 times. So time complexity is O(|E|*(|V|-1)) = O(|E||V|) = O(n</a:t>
            </a:r>
            <a:r>
              <a:rPr b="0" baseline="30000" i="0" lang="en" sz="2300" u="none" cap="none" strike="noStrike">
                <a:solidFill>
                  <a:srgbClr val="0000FF"/>
                </a:solidFill>
                <a:latin typeface="Proxima Nova Semibold"/>
                <a:ea typeface="Proxima Nova Semibold"/>
                <a:cs typeface="Proxima Nova Semibold"/>
                <a:sym typeface="Proxima Nova Semibold"/>
              </a:rPr>
              <a:t>2</a:t>
            </a:r>
            <a:r>
              <a:rPr b="0" i="0" lang="en" sz="2300" u="none" cap="none" strike="noStrike">
                <a:solidFill>
                  <a:srgbClr val="0000FF"/>
                </a:solidFill>
                <a:latin typeface="Proxima Nova Semibold"/>
                <a:ea typeface="Proxima Nova Semibold"/>
                <a:cs typeface="Proxima Nova Semibold"/>
                <a:sym typeface="Proxima Nova Semibold"/>
              </a:rPr>
              <a:t>).</a:t>
            </a:r>
            <a:endParaRPr b="0" i="0" sz="2300" u="none" cap="none" strike="noStrike">
              <a:solidFill>
                <a:srgbClr val="0000FF"/>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FF"/>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0000FF"/>
                </a:solidFill>
                <a:latin typeface="Proxima Nova Semibold"/>
                <a:ea typeface="Proxima Nova Semibold"/>
                <a:cs typeface="Proxima Nova Semibold"/>
                <a:sym typeface="Proxima Nova Semibold"/>
              </a:rPr>
              <a:t>→ If the graph is dense that means, if there are edges between all pairs of vertices, then |E| = n*(n-1)/2. SO the time complexity becomes O(n</a:t>
            </a:r>
            <a:r>
              <a:rPr b="0" baseline="30000" i="0" lang="en" sz="2300" u="none" cap="none" strike="noStrike">
                <a:solidFill>
                  <a:srgbClr val="0000FF"/>
                </a:solidFill>
                <a:latin typeface="Proxima Nova Semibold"/>
                <a:ea typeface="Proxima Nova Semibold"/>
                <a:cs typeface="Proxima Nova Semibold"/>
                <a:sym typeface="Proxima Nova Semibold"/>
              </a:rPr>
              <a:t>3</a:t>
            </a:r>
            <a:r>
              <a:rPr b="0" i="0" lang="en" sz="2300" u="none" cap="none" strike="noStrike">
                <a:solidFill>
                  <a:srgbClr val="0000FF"/>
                </a:solidFill>
                <a:latin typeface="Proxima Nova Semibold"/>
                <a:ea typeface="Proxima Nova Semibold"/>
                <a:cs typeface="Proxima Nova Semibold"/>
                <a:sym typeface="Proxima Nova Semibold"/>
              </a:rPr>
              <a:t>).</a:t>
            </a:r>
            <a:endParaRPr b="0" i="0" sz="2300" u="none" cap="none" strike="noStrike">
              <a:solidFill>
                <a:srgbClr val="0000FF"/>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0000FF"/>
                </a:solidFill>
                <a:latin typeface="Proxima Nova Semibold"/>
                <a:ea typeface="Proxima Nova Semibold"/>
                <a:cs typeface="Proxima Nova Semibold"/>
                <a:sym typeface="Proxima Nova Semibold"/>
              </a:rPr>
              <a:t>Thus Bellman-Ford takes more time than dijkstra but it ensures the correct result.</a:t>
            </a:r>
            <a:endParaRPr b="0" i="0" sz="2300" u="none" cap="none" strike="noStrike">
              <a:solidFill>
                <a:srgbClr val="0000FF"/>
              </a:solidFill>
              <a:latin typeface="Proxima Nova Semibold"/>
              <a:ea typeface="Proxima Nova Semibold"/>
              <a:cs typeface="Proxima Nova Semibold"/>
              <a:sym typeface="Proxima Nova Semibold"/>
            </a:endParaRPr>
          </a:p>
        </p:txBody>
      </p:sp>
      <p:sp>
        <p:nvSpPr>
          <p:cNvPr id="648" name="Google Shape;648;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46"/>
          <p:cNvSpPr txBox="1"/>
          <p:nvPr/>
        </p:nvSpPr>
        <p:spPr>
          <a:xfrm>
            <a:off x="558275" y="936900"/>
            <a:ext cx="6773100" cy="3940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2300" u="none" cap="none" strike="noStrike">
                <a:solidFill>
                  <a:srgbClr val="0000FF"/>
                </a:solidFill>
                <a:latin typeface="Proxima Nova Semibold"/>
                <a:ea typeface="Proxima Nova Semibold"/>
                <a:cs typeface="Proxima Nova Semibold"/>
                <a:sym typeface="Proxima Nova Semibold"/>
              </a:rPr>
              <a:t>graph </a:t>
            </a:r>
            <a:r>
              <a:rPr b="0" i="0" lang="en" sz="2300" u="none" cap="none" strike="noStrike">
                <a:solidFill>
                  <a:srgbClr val="000000"/>
                </a:solidFill>
                <a:latin typeface="Proxima Nova Semibold"/>
                <a:ea typeface="Proxima Nova Semibold"/>
                <a:cs typeface="Proxima Nova Semibold"/>
                <a:sym typeface="Proxima Nova Semibold"/>
              </a:rPr>
              <a:t>= {</a:t>
            </a:r>
            <a:endParaRPr b="0" i="0" sz="2300" u="none" cap="none" strike="noStrike">
              <a:solidFill>
                <a:srgbClr val="000000"/>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rPr b="0" i="0" lang="en" sz="2300" u="none" cap="none" strike="noStrike">
                <a:solidFill>
                  <a:srgbClr val="000000"/>
                </a:solidFill>
                <a:latin typeface="Proxima Nova Semibold"/>
                <a:ea typeface="Proxima Nova Semibold"/>
                <a:cs typeface="Proxima Nova Semibold"/>
                <a:sym typeface="Proxima Nova Semibold"/>
              </a:rPr>
              <a:t>    </a:t>
            </a:r>
            <a:r>
              <a:rPr b="0" i="0" lang="en" sz="2300" u="none" cap="none" strike="noStrike">
                <a:solidFill>
                  <a:srgbClr val="FF0000"/>
                </a:solidFill>
                <a:latin typeface="Proxima Nova Semibold"/>
                <a:ea typeface="Proxima Nova Semibold"/>
                <a:cs typeface="Proxima Nova Semibold"/>
                <a:sym typeface="Proxima Nova Semibold"/>
              </a:rPr>
              <a:t>'A'</a:t>
            </a:r>
            <a:r>
              <a:rPr b="0" i="0" lang="en" sz="2300" u="none" cap="none" strike="noStrike">
                <a:solidFill>
                  <a:srgbClr val="000000"/>
                </a:solidFill>
                <a:latin typeface="Proxima Nova Semibold"/>
                <a:ea typeface="Proxima Nova Semibold"/>
                <a:cs typeface="Proxima Nova Semibold"/>
                <a:sym typeface="Proxima Nova Semibold"/>
              </a:rPr>
              <a:t>: </a:t>
            </a:r>
            <a:r>
              <a:rPr b="0" i="0" lang="en" sz="2300" u="none" cap="none" strike="noStrike">
                <a:solidFill>
                  <a:srgbClr val="980000"/>
                </a:solidFill>
                <a:latin typeface="Proxima Nova Semibold"/>
                <a:ea typeface="Proxima Nova Semibold"/>
                <a:cs typeface="Proxima Nova Semibold"/>
                <a:sym typeface="Proxima Nova Semibold"/>
              </a:rPr>
              <a:t>{'B': 1, 'C': 4}</a:t>
            </a:r>
            <a:r>
              <a:rPr b="0" i="0" lang="en" sz="2300" u="none" cap="none" strike="noStrike">
                <a:solidFill>
                  <a:srgbClr val="000000"/>
                </a:solidFill>
                <a:latin typeface="Proxima Nova Semibold"/>
                <a:ea typeface="Proxima Nova Semibold"/>
                <a:cs typeface="Proxima Nova Semibold"/>
                <a:sym typeface="Proxima Nova Semibold"/>
              </a:rPr>
              <a:t>,</a:t>
            </a:r>
            <a:endParaRPr b="0" i="0" sz="2300" u="none" cap="none" strike="noStrike">
              <a:solidFill>
                <a:srgbClr val="000000"/>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rPr b="0" i="0" lang="en" sz="2300" u="none" cap="none" strike="noStrike">
                <a:solidFill>
                  <a:srgbClr val="000000"/>
                </a:solidFill>
                <a:latin typeface="Proxima Nova Semibold"/>
                <a:ea typeface="Proxima Nova Semibold"/>
                <a:cs typeface="Proxima Nova Semibold"/>
                <a:sym typeface="Proxima Nova Semibold"/>
              </a:rPr>
              <a:t>    </a:t>
            </a:r>
            <a:r>
              <a:rPr b="0" i="0" lang="en" sz="2300" u="none" cap="none" strike="noStrike">
                <a:solidFill>
                  <a:srgbClr val="FF0000"/>
                </a:solidFill>
                <a:latin typeface="Proxima Nova Semibold"/>
                <a:ea typeface="Proxima Nova Semibold"/>
                <a:cs typeface="Proxima Nova Semibold"/>
                <a:sym typeface="Proxima Nova Semibold"/>
              </a:rPr>
              <a:t>'B'</a:t>
            </a:r>
            <a:r>
              <a:rPr b="0" i="0" lang="en" sz="2300" u="none" cap="none" strike="noStrike">
                <a:solidFill>
                  <a:srgbClr val="000000"/>
                </a:solidFill>
                <a:latin typeface="Proxima Nova Semibold"/>
                <a:ea typeface="Proxima Nova Semibold"/>
                <a:cs typeface="Proxima Nova Semibold"/>
                <a:sym typeface="Proxima Nova Semibold"/>
              </a:rPr>
              <a:t>: </a:t>
            </a:r>
            <a:r>
              <a:rPr b="0" i="0" lang="en" sz="2300" u="none" cap="none" strike="noStrike">
                <a:solidFill>
                  <a:srgbClr val="980000"/>
                </a:solidFill>
                <a:latin typeface="Proxima Nova Semibold"/>
                <a:ea typeface="Proxima Nova Semibold"/>
                <a:cs typeface="Proxima Nova Semibold"/>
                <a:sym typeface="Proxima Nova Semibold"/>
              </a:rPr>
              <a:t>{'C': 2, 'D': 5}</a:t>
            </a:r>
            <a:r>
              <a:rPr b="0" i="0" lang="en" sz="2300" u="none" cap="none" strike="noStrike">
                <a:solidFill>
                  <a:srgbClr val="000000"/>
                </a:solidFill>
                <a:latin typeface="Proxima Nova Semibold"/>
                <a:ea typeface="Proxima Nova Semibold"/>
                <a:cs typeface="Proxima Nova Semibold"/>
                <a:sym typeface="Proxima Nova Semibold"/>
              </a:rPr>
              <a:t>,</a:t>
            </a:r>
            <a:endParaRPr b="0" i="0" sz="2300" u="none" cap="none" strike="noStrike">
              <a:solidFill>
                <a:srgbClr val="000000"/>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rPr b="0" i="0" lang="en" sz="2300" u="none" cap="none" strike="noStrike">
                <a:solidFill>
                  <a:srgbClr val="000000"/>
                </a:solidFill>
                <a:latin typeface="Proxima Nova Semibold"/>
                <a:ea typeface="Proxima Nova Semibold"/>
                <a:cs typeface="Proxima Nova Semibold"/>
                <a:sym typeface="Proxima Nova Semibold"/>
              </a:rPr>
              <a:t>    </a:t>
            </a:r>
            <a:r>
              <a:rPr b="0" i="0" lang="en" sz="2300" u="none" cap="none" strike="noStrike">
                <a:solidFill>
                  <a:srgbClr val="FF0000"/>
                </a:solidFill>
                <a:latin typeface="Proxima Nova Semibold"/>
                <a:ea typeface="Proxima Nova Semibold"/>
                <a:cs typeface="Proxima Nova Semibold"/>
                <a:sym typeface="Proxima Nova Semibold"/>
              </a:rPr>
              <a:t>'C'</a:t>
            </a:r>
            <a:r>
              <a:rPr b="0" i="0" lang="en" sz="2300" u="none" cap="none" strike="noStrike">
                <a:solidFill>
                  <a:srgbClr val="000000"/>
                </a:solidFill>
                <a:latin typeface="Proxima Nova Semibold"/>
                <a:ea typeface="Proxima Nova Semibold"/>
                <a:cs typeface="Proxima Nova Semibold"/>
                <a:sym typeface="Proxima Nova Semibold"/>
              </a:rPr>
              <a:t>: </a:t>
            </a:r>
            <a:r>
              <a:rPr b="0" i="0" lang="en" sz="2300" u="none" cap="none" strike="noStrike">
                <a:solidFill>
                  <a:srgbClr val="980000"/>
                </a:solidFill>
                <a:latin typeface="Proxima Nova Semibold"/>
                <a:ea typeface="Proxima Nova Semibold"/>
                <a:cs typeface="Proxima Nova Semibold"/>
                <a:sym typeface="Proxima Nova Semibold"/>
              </a:rPr>
              <a:t>{'D': 1}</a:t>
            </a:r>
            <a:r>
              <a:rPr b="0" i="0" lang="en" sz="2300" u="none" cap="none" strike="noStrike">
                <a:solidFill>
                  <a:srgbClr val="000000"/>
                </a:solidFill>
                <a:latin typeface="Proxima Nova Semibold"/>
                <a:ea typeface="Proxima Nova Semibold"/>
                <a:cs typeface="Proxima Nova Semibold"/>
                <a:sym typeface="Proxima Nova Semibold"/>
              </a:rPr>
              <a:t>,</a:t>
            </a:r>
            <a:endParaRPr b="0" i="0" sz="2300" u="none" cap="none" strike="noStrike">
              <a:solidFill>
                <a:srgbClr val="000000"/>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rPr b="0" i="0" lang="en" sz="2300" u="none" cap="none" strike="noStrike">
                <a:solidFill>
                  <a:srgbClr val="000000"/>
                </a:solidFill>
                <a:latin typeface="Proxima Nova Semibold"/>
                <a:ea typeface="Proxima Nova Semibold"/>
                <a:cs typeface="Proxima Nova Semibold"/>
                <a:sym typeface="Proxima Nova Semibold"/>
              </a:rPr>
              <a:t>    </a:t>
            </a:r>
            <a:r>
              <a:rPr b="0" i="0" lang="en" sz="2300" u="none" cap="none" strike="noStrike">
                <a:solidFill>
                  <a:srgbClr val="FF0000"/>
                </a:solidFill>
                <a:latin typeface="Proxima Nova Semibold"/>
                <a:ea typeface="Proxima Nova Semibold"/>
                <a:cs typeface="Proxima Nova Semibold"/>
                <a:sym typeface="Proxima Nova Semibold"/>
              </a:rPr>
              <a:t>'D'</a:t>
            </a:r>
            <a:r>
              <a:rPr b="0" i="0" lang="en" sz="2300" u="none" cap="none" strike="noStrike">
                <a:solidFill>
                  <a:srgbClr val="000000"/>
                </a:solidFill>
                <a:latin typeface="Proxima Nova Semibold"/>
                <a:ea typeface="Proxima Nova Semibold"/>
                <a:cs typeface="Proxima Nova Semibold"/>
                <a:sym typeface="Proxima Nova Semibold"/>
              </a:rPr>
              <a:t>: </a:t>
            </a:r>
            <a:r>
              <a:rPr b="0" i="0" lang="en" sz="2300" u="none" cap="none" strike="noStrike">
                <a:solidFill>
                  <a:srgbClr val="980000"/>
                </a:solidFill>
                <a:latin typeface="Proxima Nova Semibold"/>
                <a:ea typeface="Proxima Nova Semibold"/>
                <a:cs typeface="Proxima Nova Semibold"/>
                <a:sym typeface="Proxima Nova Semibold"/>
              </a:rPr>
              <a:t>{'B': -10}</a:t>
            </a:r>
            <a:endParaRPr b="0" i="0" sz="2300" u="none" cap="none" strike="noStrike">
              <a:solidFill>
                <a:srgbClr val="980000"/>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rPr b="0" i="0" lang="en" sz="2300" u="none" cap="none" strike="noStrike">
                <a:solidFill>
                  <a:srgbClr val="000000"/>
                </a:solidFill>
                <a:latin typeface="Proxima Nova Semibold"/>
                <a:ea typeface="Proxima Nova Semibold"/>
                <a:cs typeface="Proxima Nova Semibold"/>
                <a:sym typeface="Proxima Nova Semibold"/>
              </a:rPr>
              <a:t>}</a:t>
            </a:r>
            <a:endParaRPr b="0" i="0" sz="2300" u="none" cap="none" strike="noStrike">
              <a:solidFill>
                <a:srgbClr val="000000"/>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rPr b="0" i="0" lang="en" sz="2300" u="none" cap="none" strike="noStrike">
                <a:solidFill>
                  <a:srgbClr val="000000"/>
                </a:solidFill>
                <a:latin typeface="Proxima Nova Semibold"/>
                <a:ea typeface="Proxima Nova Semibold"/>
                <a:cs typeface="Proxima Nova Semibold"/>
                <a:sym typeface="Proxima Nova Semibold"/>
              </a:rPr>
              <a:t>start_vertex = 'A'</a:t>
            </a:r>
            <a:endParaRPr b="0" i="0" sz="2300" u="none" cap="none" strike="noStrike">
              <a:solidFill>
                <a:srgbClr val="000000"/>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rPr b="0" i="0" lang="en" sz="2300" u="none" cap="none" strike="noStrike">
                <a:solidFill>
                  <a:srgbClr val="000000"/>
                </a:solidFill>
                <a:latin typeface="Proxima Nova Semibold"/>
                <a:ea typeface="Proxima Nova Semibold"/>
                <a:cs typeface="Proxima Nova Semibold"/>
                <a:sym typeface="Proxima Nova Semibold"/>
              </a:rPr>
              <a:t>result = bellman_ford(graph, start_vertex)</a:t>
            </a:r>
            <a:endParaRPr b="0" i="0" sz="2300" u="none" cap="none" strike="noStrike">
              <a:solidFill>
                <a:srgbClr val="000000"/>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rPr b="0" i="0" lang="en" sz="2300" u="none" cap="none" strike="noStrike">
                <a:solidFill>
                  <a:srgbClr val="000000"/>
                </a:solidFill>
                <a:latin typeface="Proxima Nova Semibold"/>
                <a:ea typeface="Proxima Nova Semibold"/>
                <a:cs typeface="Proxima Nova Semibold"/>
                <a:sym typeface="Proxima Nova Semibold"/>
              </a:rPr>
              <a:t>print(result)</a:t>
            </a:r>
            <a:endParaRPr b="0" i="0" sz="2300" u="none" cap="none" strike="noStrike">
              <a:solidFill>
                <a:srgbClr val="000000"/>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rPr b="0" i="0" lang="en" sz="2300" u="none" cap="none" strike="noStrike">
                <a:solidFill>
                  <a:srgbClr val="000000"/>
                </a:solidFill>
                <a:latin typeface="Proxima Nova Semibold"/>
                <a:ea typeface="Proxima Nova Semibold"/>
                <a:cs typeface="Proxima Nova Semibold"/>
                <a:sym typeface="Proxima Nova Semibold"/>
              </a:rPr>
              <a:t># Output: {'A': 0, 'B': -9, 'C': -8, 'D': -7}</a:t>
            </a:r>
            <a:endParaRPr b="0" i="0" sz="2300" u="none" cap="none" strike="noStrike">
              <a:solidFill>
                <a:srgbClr val="000000"/>
              </a:solidFill>
              <a:latin typeface="Proxima Nova Semibold"/>
              <a:ea typeface="Proxima Nova Semibold"/>
              <a:cs typeface="Proxima Nova Semibold"/>
              <a:sym typeface="Proxima Nova Semibold"/>
            </a:endParaRPr>
          </a:p>
        </p:txBody>
      </p:sp>
      <p:sp>
        <p:nvSpPr>
          <p:cNvPr id="654" name="Google Shape;654;p46"/>
          <p:cNvSpPr txBox="1"/>
          <p:nvPr/>
        </p:nvSpPr>
        <p:spPr>
          <a:xfrm>
            <a:off x="178175" y="427650"/>
            <a:ext cx="8667000" cy="81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2700" u="none" cap="none" strike="noStrike">
                <a:solidFill>
                  <a:schemeClr val="accent3"/>
                </a:solidFill>
                <a:latin typeface="Alfa Slab One"/>
                <a:ea typeface="Alfa Slab One"/>
                <a:cs typeface="Alfa Slab One"/>
                <a:sym typeface="Alfa Slab One"/>
              </a:rPr>
              <a:t>Example usage of Bellman-Ford algorithm:</a:t>
            </a:r>
            <a:endParaRPr b="0" i="0" sz="2700" u="none" cap="none" strike="noStrike">
              <a:solidFill>
                <a:schemeClr val="accent3"/>
              </a:solidFill>
              <a:latin typeface="Alfa Slab One"/>
              <a:ea typeface="Alfa Slab One"/>
              <a:cs typeface="Alfa Slab One"/>
              <a:sym typeface="Alfa Slab One"/>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656" name="Google Shape;656;p46"/>
          <p:cNvSpPr/>
          <p:nvPr/>
        </p:nvSpPr>
        <p:spPr>
          <a:xfrm>
            <a:off x="650500" y="4455700"/>
            <a:ext cx="4755600" cy="340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65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4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0000"/>
              <a:buNone/>
            </a:pPr>
            <a:r>
              <a:rPr lang="en"/>
              <a:t>Resources</a:t>
            </a:r>
            <a:endParaRPr/>
          </a:p>
        </p:txBody>
      </p:sp>
      <p:sp>
        <p:nvSpPr>
          <p:cNvPr id="662" name="Google Shape;662;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81000" lvl="0" marL="457200" rtl="0" algn="l">
              <a:lnSpc>
                <a:spcPct val="115000"/>
              </a:lnSpc>
              <a:spcBef>
                <a:spcPts val="0"/>
              </a:spcBef>
              <a:spcAft>
                <a:spcPts val="0"/>
              </a:spcAft>
              <a:buSzPts val="2400"/>
              <a:buChar char="●"/>
            </a:pPr>
            <a:r>
              <a:rPr b="1" lang="en" sz="2400" u="sng">
                <a:solidFill>
                  <a:schemeClr val="hlink"/>
                </a:solidFill>
                <a:hlinkClick r:id="rId3"/>
              </a:rPr>
              <a:t>3.6 Dijkstra Algorithm - Single Source Shortest Path - Greedy Method - YouTube</a:t>
            </a:r>
            <a:endParaRPr b="1" sz="2400"/>
          </a:p>
          <a:p>
            <a:pPr indent="-381000" lvl="0" marL="457200" rtl="0" algn="l">
              <a:lnSpc>
                <a:spcPct val="115000"/>
              </a:lnSpc>
              <a:spcBef>
                <a:spcPts val="0"/>
              </a:spcBef>
              <a:spcAft>
                <a:spcPts val="0"/>
              </a:spcAft>
              <a:buSzPts val="2400"/>
              <a:buChar char="●"/>
            </a:pPr>
            <a:r>
              <a:rPr b="1" lang="en" sz="2400" u="sng">
                <a:solidFill>
                  <a:schemeClr val="hlink"/>
                </a:solidFill>
                <a:hlinkClick r:id="rId4"/>
              </a:rPr>
              <a:t>4.4 Bellman Ford Algorithm - Single Source Shortest Path - Dynamic Programming - YouTube</a:t>
            </a:r>
            <a:endParaRPr b="1" sz="2400"/>
          </a:p>
        </p:txBody>
      </p:sp>
      <p:sp>
        <p:nvSpPr>
          <p:cNvPr id="663" name="Google Shape;66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0000"/>
              <a:buNone/>
            </a:pPr>
            <a:r>
              <a:rPr lang="en"/>
              <a:t>Single-Source Shortest Path Problem</a:t>
            </a:r>
            <a:endParaRPr/>
          </a:p>
        </p:txBody>
      </p:sp>
      <p:pic>
        <p:nvPicPr>
          <p:cNvPr id="113" name="Google Shape;113;p5"/>
          <p:cNvPicPr preferRelativeResize="0"/>
          <p:nvPr/>
        </p:nvPicPr>
        <p:blipFill rotWithShape="1">
          <a:blip r:embed="rId3">
            <a:alphaModFix/>
          </a:blip>
          <a:srcRect b="0" l="0" r="0" t="0"/>
          <a:stretch/>
        </p:blipFill>
        <p:spPr>
          <a:xfrm>
            <a:off x="152400" y="1299625"/>
            <a:ext cx="8839198" cy="2921216"/>
          </a:xfrm>
          <a:prstGeom prst="rect">
            <a:avLst/>
          </a:prstGeom>
          <a:noFill/>
          <a:ln>
            <a:noFill/>
          </a:ln>
        </p:spPr>
      </p:pic>
      <p:pic>
        <p:nvPicPr>
          <p:cNvPr id="114" name="Google Shape;114;p5"/>
          <p:cNvPicPr preferRelativeResize="0"/>
          <p:nvPr/>
        </p:nvPicPr>
        <p:blipFill rotWithShape="1">
          <a:blip r:embed="rId4">
            <a:alphaModFix/>
          </a:blip>
          <a:srcRect b="0" l="0" r="0" t="0"/>
          <a:stretch/>
        </p:blipFill>
        <p:spPr>
          <a:xfrm>
            <a:off x="6699225" y="382575"/>
            <a:ext cx="2292375" cy="1888725"/>
          </a:xfrm>
          <a:prstGeom prst="rect">
            <a:avLst/>
          </a:prstGeom>
          <a:noFill/>
          <a:ln>
            <a:noFill/>
          </a:ln>
        </p:spPr>
      </p:pic>
      <p:cxnSp>
        <p:nvCxnSpPr>
          <p:cNvPr id="115" name="Google Shape;115;p5"/>
          <p:cNvCxnSpPr/>
          <p:nvPr/>
        </p:nvCxnSpPr>
        <p:spPr>
          <a:xfrm flipH="1" rot="10800000">
            <a:off x="5940550" y="2734450"/>
            <a:ext cx="2494500" cy="12000"/>
          </a:xfrm>
          <a:prstGeom prst="straightConnector1">
            <a:avLst/>
          </a:prstGeom>
          <a:noFill/>
          <a:ln cap="flat" cmpd="sng" w="28575">
            <a:solidFill>
              <a:srgbClr val="0000FF"/>
            </a:solidFill>
            <a:prstDash val="solid"/>
            <a:round/>
            <a:headEnd len="sm" w="sm" type="none"/>
            <a:tailEnd len="sm" w="sm" type="none"/>
          </a:ln>
        </p:spPr>
      </p:cxnSp>
      <p:sp>
        <p:nvSpPr>
          <p:cNvPr id="116" name="Google Shape;116;p5"/>
          <p:cNvSpPr/>
          <p:nvPr/>
        </p:nvSpPr>
        <p:spPr>
          <a:xfrm rot="-537436">
            <a:off x="8494508" y="1629842"/>
            <a:ext cx="480913" cy="1116579"/>
          </a:xfrm>
          <a:custGeom>
            <a:rect b="b" l="l" r="r" t="t"/>
            <a:pathLst>
              <a:path extrusionOk="0" h="59483" w="39670">
                <a:moveTo>
                  <a:pt x="0" y="58919"/>
                </a:moveTo>
                <a:cubicBezTo>
                  <a:pt x="5623" y="58444"/>
                  <a:pt x="27242" y="61770"/>
                  <a:pt x="33736" y="56068"/>
                </a:cubicBezTo>
                <a:cubicBezTo>
                  <a:pt x="40230" y="50366"/>
                  <a:pt x="40229" y="34053"/>
                  <a:pt x="38962" y="24708"/>
                </a:cubicBezTo>
                <a:cubicBezTo>
                  <a:pt x="37695" y="15363"/>
                  <a:pt x="28271" y="4118"/>
                  <a:pt x="26133" y="0"/>
                </a:cubicBezTo>
              </a:path>
            </a:pathLst>
          </a:cu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324c62afe5d_0_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0000"/>
              <a:buNone/>
            </a:pPr>
            <a:r>
              <a:rPr lang="en"/>
              <a:t>Negative Weight Cycle</a:t>
            </a:r>
            <a:endParaRPr/>
          </a:p>
        </p:txBody>
      </p:sp>
      <p:pic>
        <p:nvPicPr>
          <p:cNvPr id="123" name="Google Shape;123;g324c62afe5d_0_0"/>
          <p:cNvPicPr preferRelativeResize="0"/>
          <p:nvPr/>
        </p:nvPicPr>
        <p:blipFill rotWithShape="1">
          <a:blip r:embed="rId3">
            <a:alphaModFix/>
          </a:blip>
          <a:srcRect b="0" l="0" r="0" t="0"/>
          <a:stretch/>
        </p:blipFill>
        <p:spPr>
          <a:xfrm>
            <a:off x="1854463" y="1905700"/>
            <a:ext cx="5435076" cy="3137001"/>
          </a:xfrm>
          <a:prstGeom prst="rect">
            <a:avLst/>
          </a:prstGeom>
          <a:noFill/>
          <a:ln>
            <a:noFill/>
          </a:ln>
        </p:spPr>
      </p:pic>
      <p:sp>
        <p:nvSpPr>
          <p:cNvPr id="124" name="Google Shape;124;g324c62afe5d_0_0"/>
          <p:cNvSpPr txBox="1"/>
          <p:nvPr/>
        </p:nvSpPr>
        <p:spPr>
          <a:xfrm>
            <a:off x="619650" y="1113700"/>
            <a:ext cx="7986300" cy="79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FF"/>
                </a:solidFill>
                <a:latin typeface="Proxima Nova Semibold"/>
                <a:ea typeface="Proxima Nova Semibold"/>
                <a:cs typeface="Proxima Nova Semibold"/>
                <a:sym typeface="Proxima Nova Semibold"/>
              </a:rPr>
              <a:t>If there is a cycle for which the total weight is negative, then Bellman Ford cannot find the shortest path.</a:t>
            </a:r>
            <a:endParaRPr b="0" i="0" sz="1800" u="none" cap="none" strike="noStrike">
              <a:solidFill>
                <a:srgbClr val="0000FF"/>
              </a:solidFill>
              <a:latin typeface="Proxima Nova Semibold"/>
              <a:ea typeface="Proxima Nova Semibold"/>
              <a:cs typeface="Proxima Nova Semibold"/>
              <a:sym typeface="Proxima Nova Semibold"/>
            </a:endParaRPr>
          </a:p>
        </p:txBody>
      </p:sp>
      <p:sp>
        <p:nvSpPr>
          <p:cNvPr id="125" name="Google Shape;125;g324c62afe5d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324c62afe5d_0_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0000"/>
              <a:buNone/>
            </a:pPr>
            <a:r>
              <a:rPr lang="en"/>
              <a:t>Negative Weight Cycle</a:t>
            </a:r>
            <a:endParaRPr/>
          </a:p>
        </p:txBody>
      </p:sp>
      <p:sp>
        <p:nvSpPr>
          <p:cNvPr id="131" name="Google Shape;131;g324c62afe5d_0_7"/>
          <p:cNvSpPr/>
          <p:nvPr/>
        </p:nvSpPr>
        <p:spPr>
          <a:xfrm>
            <a:off x="1569175"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324c62afe5d_0_7"/>
          <p:cNvSpPr/>
          <p:nvPr/>
        </p:nvSpPr>
        <p:spPr>
          <a:xfrm>
            <a:off x="36578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324c62afe5d_0_7"/>
          <p:cNvSpPr/>
          <p:nvPr/>
        </p:nvSpPr>
        <p:spPr>
          <a:xfrm>
            <a:off x="2384750" y="16970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324c62afe5d_0_7"/>
          <p:cNvSpPr/>
          <p:nvPr/>
        </p:nvSpPr>
        <p:spPr>
          <a:xfrm>
            <a:off x="4663475" y="16970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324c62afe5d_0_7"/>
          <p:cNvSpPr/>
          <p:nvPr/>
        </p:nvSpPr>
        <p:spPr>
          <a:xfrm>
            <a:off x="59206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6" name="Google Shape;136;g324c62afe5d_0_7"/>
          <p:cNvCxnSpPr>
            <a:stCxn id="131" idx="6"/>
            <a:endCxn id="132" idx="2"/>
          </p:cNvCxnSpPr>
          <p:nvPr/>
        </p:nvCxnSpPr>
        <p:spPr>
          <a:xfrm>
            <a:off x="2258275" y="3375950"/>
            <a:ext cx="1399500" cy="0"/>
          </a:xfrm>
          <a:prstGeom prst="straightConnector1">
            <a:avLst/>
          </a:prstGeom>
          <a:noFill/>
          <a:ln cap="flat" cmpd="sng" w="19050">
            <a:solidFill>
              <a:schemeClr val="dk1"/>
            </a:solidFill>
            <a:prstDash val="solid"/>
            <a:round/>
            <a:headEnd len="sm" w="sm" type="none"/>
            <a:tailEnd len="med" w="med" type="triangle"/>
          </a:ln>
        </p:spPr>
      </p:cxnSp>
      <p:cxnSp>
        <p:nvCxnSpPr>
          <p:cNvPr id="137" name="Google Shape;137;g324c62afe5d_0_7"/>
          <p:cNvCxnSpPr>
            <a:stCxn id="132" idx="0"/>
            <a:endCxn id="133" idx="5"/>
          </p:cNvCxnSpPr>
          <p:nvPr/>
        </p:nvCxnSpPr>
        <p:spPr>
          <a:xfrm rot="10800000">
            <a:off x="2973050" y="2264600"/>
            <a:ext cx="1029300" cy="778800"/>
          </a:xfrm>
          <a:prstGeom prst="straightConnector1">
            <a:avLst/>
          </a:prstGeom>
          <a:noFill/>
          <a:ln cap="flat" cmpd="sng" w="19050">
            <a:solidFill>
              <a:schemeClr val="dk1"/>
            </a:solidFill>
            <a:prstDash val="solid"/>
            <a:round/>
            <a:headEnd len="sm" w="sm" type="none"/>
            <a:tailEnd len="med" w="med" type="triangle"/>
          </a:ln>
        </p:spPr>
      </p:cxnSp>
      <p:cxnSp>
        <p:nvCxnSpPr>
          <p:cNvPr id="138" name="Google Shape;138;g324c62afe5d_0_7"/>
          <p:cNvCxnSpPr>
            <a:endCxn id="134" idx="2"/>
          </p:cNvCxnSpPr>
          <p:nvPr/>
        </p:nvCxnSpPr>
        <p:spPr>
          <a:xfrm>
            <a:off x="3073775" y="2029600"/>
            <a:ext cx="1589700" cy="0"/>
          </a:xfrm>
          <a:prstGeom prst="straightConnector1">
            <a:avLst/>
          </a:prstGeom>
          <a:noFill/>
          <a:ln cap="flat" cmpd="sng" w="19050">
            <a:solidFill>
              <a:schemeClr val="dk1"/>
            </a:solidFill>
            <a:prstDash val="solid"/>
            <a:round/>
            <a:headEnd len="sm" w="sm" type="none"/>
            <a:tailEnd len="med" w="med" type="triangle"/>
          </a:ln>
        </p:spPr>
      </p:cxnSp>
      <p:cxnSp>
        <p:nvCxnSpPr>
          <p:cNvPr id="139" name="Google Shape;139;g324c62afe5d_0_7"/>
          <p:cNvCxnSpPr>
            <a:endCxn id="132" idx="7"/>
          </p:cNvCxnSpPr>
          <p:nvPr/>
        </p:nvCxnSpPr>
        <p:spPr>
          <a:xfrm flipH="1">
            <a:off x="4245984" y="2362002"/>
            <a:ext cx="728400" cy="778800"/>
          </a:xfrm>
          <a:prstGeom prst="straightConnector1">
            <a:avLst/>
          </a:prstGeom>
          <a:noFill/>
          <a:ln cap="flat" cmpd="sng" w="19050">
            <a:solidFill>
              <a:schemeClr val="dk1"/>
            </a:solidFill>
            <a:prstDash val="solid"/>
            <a:round/>
            <a:headEnd len="sm" w="sm" type="none"/>
            <a:tailEnd len="med" w="med" type="triangle"/>
          </a:ln>
        </p:spPr>
      </p:cxnSp>
      <p:cxnSp>
        <p:nvCxnSpPr>
          <p:cNvPr id="140" name="Google Shape;140;g324c62afe5d_0_7"/>
          <p:cNvCxnSpPr>
            <a:stCxn id="132" idx="6"/>
            <a:endCxn id="135" idx="2"/>
          </p:cNvCxnSpPr>
          <p:nvPr/>
        </p:nvCxnSpPr>
        <p:spPr>
          <a:xfrm>
            <a:off x="4346900" y="3375950"/>
            <a:ext cx="1573800" cy="0"/>
          </a:xfrm>
          <a:prstGeom prst="straightConnector1">
            <a:avLst/>
          </a:prstGeom>
          <a:noFill/>
          <a:ln cap="flat" cmpd="sng" w="19050">
            <a:solidFill>
              <a:schemeClr val="dk1"/>
            </a:solidFill>
            <a:prstDash val="solid"/>
            <a:round/>
            <a:headEnd len="sm" w="sm" type="none"/>
            <a:tailEnd len="med" w="med" type="triangle"/>
          </a:ln>
        </p:spPr>
      </p:cxnSp>
      <p:sp>
        <p:nvSpPr>
          <p:cNvPr id="141" name="Google Shape;141;g324c62afe5d_0_7"/>
          <p:cNvSpPr txBox="1"/>
          <p:nvPr/>
        </p:nvSpPr>
        <p:spPr>
          <a:xfrm>
            <a:off x="26262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1</a:t>
            </a:r>
            <a:endParaRPr b="1" i="0" sz="1700" u="none" cap="none" strike="noStrike">
              <a:solidFill>
                <a:srgbClr val="000000"/>
              </a:solidFill>
              <a:latin typeface="Open Sans"/>
              <a:ea typeface="Open Sans"/>
              <a:cs typeface="Open Sans"/>
              <a:sym typeface="Open Sans"/>
            </a:endParaRPr>
          </a:p>
        </p:txBody>
      </p:sp>
      <p:sp>
        <p:nvSpPr>
          <p:cNvPr id="142" name="Google Shape;142;g324c62afe5d_0_7"/>
          <p:cNvSpPr txBox="1"/>
          <p:nvPr/>
        </p:nvSpPr>
        <p:spPr>
          <a:xfrm>
            <a:off x="49099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143" name="Google Shape;143;g324c62afe5d_0_7"/>
          <p:cNvSpPr txBox="1"/>
          <p:nvPr/>
        </p:nvSpPr>
        <p:spPr>
          <a:xfrm>
            <a:off x="548300" y="1150900"/>
            <a:ext cx="5618100" cy="546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Open Sans"/>
              <a:buChar char="●"/>
            </a:pPr>
            <a:r>
              <a:rPr b="1" i="0" lang="en" sz="1400" u="none" cap="none" strike="noStrike">
                <a:solidFill>
                  <a:srgbClr val="000000"/>
                </a:solidFill>
                <a:latin typeface="Open Sans"/>
                <a:ea typeface="Open Sans"/>
                <a:cs typeface="Open Sans"/>
                <a:sym typeface="Open Sans"/>
              </a:rPr>
              <a:t>Suppose the graph has vertices like these</a:t>
            </a:r>
            <a:endParaRPr b="1" i="0" sz="1400" u="none" cap="none" strike="noStrike">
              <a:solidFill>
                <a:srgbClr val="000000"/>
              </a:solidFill>
              <a:latin typeface="Open Sans"/>
              <a:ea typeface="Open Sans"/>
              <a:cs typeface="Open Sans"/>
              <a:sym typeface="Open Sans"/>
            </a:endParaRPr>
          </a:p>
        </p:txBody>
      </p:sp>
      <p:sp>
        <p:nvSpPr>
          <p:cNvPr id="144" name="Google Shape;144;g324c62afe5d_0_7"/>
          <p:cNvSpPr/>
          <p:nvPr/>
        </p:nvSpPr>
        <p:spPr>
          <a:xfrm>
            <a:off x="1569175"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45" name="Google Shape;145;g324c62afe5d_0_7"/>
          <p:cNvSpPr/>
          <p:nvPr/>
        </p:nvSpPr>
        <p:spPr>
          <a:xfrm>
            <a:off x="59206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46" name="Google Shape;146;g324c62afe5d_0_7"/>
          <p:cNvSpPr txBox="1"/>
          <p:nvPr/>
        </p:nvSpPr>
        <p:spPr>
          <a:xfrm>
            <a:off x="4737663" y="26553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2</a:t>
            </a:r>
            <a:endParaRPr b="1" i="0" sz="1700" u="none" cap="none" strike="noStrike">
              <a:solidFill>
                <a:srgbClr val="000000"/>
              </a:solidFill>
              <a:latin typeface="Open Sans"/>
              <a:ea typeface="Open Sans"/>
              <a:cs typeface="Open Sans"/>
              <a:sym typeface="Open Sans"/>
            </a:endParaRPr>
          </a:p>
        </p:txBody>
      </p:sp>
      <p:sp>
        <p:nvSpPr>
          <p:cNvPr id="147" name="Google Shape;147;g324c62afe5d_0_7"/>
          <p:cNvSpPr txBox="1"/>
          <p:nvPr/>
        </p:nvSpPr>
        <p:spPr>
          <a:xfrm>
            <a:off x="3644850" y="16021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148" name="Google Shape;148;g324c62afe5d_0_7"/>
          <p:cNvSpPr txBox="1"/>
          <p:nvPr/>
        </p:nvSpPr>
        <p:spPr>
          <a:xfrm>
            <a:off x="2973038" y="25717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-6</a:t>
            </a:r>
            <a:endParaRPr b="1" i="0" sz="1700" u="none" cap="none" strike="noStrike">
              <a:solidFill>
                <a:srgbClr val="000000"/>
              </a:solidFill>
              <a:latin typeface="Open Sans"/>
              <a:ea typeface="Open Sans"/>
              <a:cs typeface="Open Sans"/>
              <a:sym typeface="Open Sans"/>
            </a:endParaRPr>
          </a:p>
        </p:txBody>
      </p:sp>
      <p:sp>
        <p:nvSpPr>
          <p:cNvPr id="149" name="Google Shape;149;g324c62afe5d_0_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324c62afe5d_0_3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0000"/>
              <a:buNone/>
            </a:pPr>
            <a:r>
              <a:rPr lang="en"/>
              <a:t>Negative Weight Cycle</a:t>
            </a:r>
            <a:endParaRPr/>
          </a:p>
        </p:txBody>
      </p:sp>
      <p:sp>
        <p:nvSpPr>
          <p:cNvPr id="155" name="Google Shape;155;g324c62afe5d_0_30"/>
          <p:cNvSpPr/>
          <p:nvPr/>
        </p:nvSpPr>
        <p:spPr>
          <a:xfrm>
            <a:off x="1569175"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324c62afe5d_0_30"/>
          <p:cNvSpPr/>
          <p:nvPr/>
        </p:nvSpPr>
        <p:spPr>
          <a:xfrm>
            <a:off x="36578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324c62afe5d_0_30"/>
          <p:cNvSpPr/>
          <p:nvPr/>
        </p:nvSpPr>
        <p:spPr>
          <a:xfrm>
            <a:off x="2384750" y="16970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324c62afe5d_0_30"/>
          <p:cNvSpPr/>
          <p:nvPr/>
        </p:nvSpPr>
        <p:spPr>
          <a:xfrm>
            <a:off x="4663475" y="16970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324c62afe5d_0_30"/>
          <p:cNvSpPr/>
          <p:nvPr/>
        </p:nvSpPr>
        <p:spPr>
          <a:xfrm>
            <a:off x="59206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0" name="Google Shape;160;g324c62afe5d_0_30"/>
          <p:cNvCxnSpPr>
            <a:stCxn id="155" idx="6"/>
            <a:endCxn id="156" idx="2"/>
          </p:cNvCxnSpPr>
          <p:nvPr/>
        </p:nvCxnSpPr>
        <p:spPr>
          <a:xfrm>
            <a:off x="2258275" y="3375950"/>
            <a:ext cx="1399500" cy="0"/>
          </a:xfrm>
          <a:prstGeom prst="straightConnector1">
            <a:avLst/>
          </a:prstGeom>
          <a:noFill/>
          <a:ln cap="flat" cmpd="sng" w="19050">
            <a:solidFill>
              <a:schemeClr val="dk1"/>
            </a:solidFill>
            <a:prstDash val="solid"/>
            <a:round/>
            <a:headEnd len="sm" w="sm" type="none"/>
            <a:tailEnd len="med" w="med" type="triangle"/>
          </a:ln>
        </p:spPr>
      </p:cxnSp>
      <p:cxnSp>
        <p:nvCxnSpPr>
          <p:cNvPr id="161" name="Google Shape;161;g324c62afe5d_0_30"/>
          <p:cNvCxnSpPr>
            <a:stCxn id="156" idx="0"/>
            <a:endCxn id="157" idx="5"/>
          </p:cNvCxnSpPr>
          <p:nvPr/>
        </p:nvCxnSpPr>
        <p:spPr>
          <a:xfrm rot="10800000">
            <a:off x="2973050" y="2264600"/>
            <a:ext cx="1029300" cy="778800"/>
          </a:xfrm>
          <a:prstGeom prst="straightConnector1">
            <a:avLst/>
          </a:prstGeom>
          <a:noFill/>
          <a:ln cap="flat" cmpd="sng" w="19050">
            <a:solidFill>
              <a:schemeClr val="dk1"/>
            </a:solidFill>
            <a:prstDash val="solid"/>
            <a:round/>
            <a:headEnd len="sm" w="sm" type="none"/>
            <a:tailEnd len="med" w="med" type="triangle"/>
          </a:ln>
        </p:spPr>
      </p:cxnSp>
      <p:cxnSp>
        <p:nvCxnSpPr>
          <p:cNvPr id="162" name="Google Shape;162;g324c62afe5d_0_30"/>
          <p:cNvCxnSpPr>
            <a:endCxn id="158" idx="2"/>
          </p:cNvCxnSpPr>
          <p:nvPr/>
        </p:nvCxnSpPr>
        <p:spPr>
          <a:xfrm>
            <a:off x="3073775" y="2029600"/>
            <a:ext cx="1589700" cy="0"/>
          </a:xfrm>
          <a:prstGeom prst="straightConnector1">
            <a:avLst/>
          </a:prstGeom>
          <a:noFill/>
          <a:ln cap="flat" cmpd="sng" w="19050">
            <a:solidFill>
              <a:schemeClr val="dk1"/>
            </a:solidFill>
            <a:prstDash val="solid"/>
            <a:round/>
            <a:headEnd len="sm" w="sm" type="none"/>
            <a:tailEnd len="med" w="med" type="triangle"/>
          </a:ln>
        </p:spPr>
      </p:cxnSp>
      <p:cxnSp>
        <p:nvCxnSpPr>
          <p:cNvPr id="163" name="Google Shape;163;g324c62afe5d_0_30"/>
          <p:cNvCxnSpPr>
            <a:endCxn id="156" idx="7"/>
          </p:cNvCxnSpPr>
          <p:nvPr/>
        </p:nvCxnSpPr>
        <p:spPr>
          <a:xfrm flipH="1">
            <a:off x="4245984" y="2362002"/>
            <a:ext cx="728400" cy="778800"/>
          </a:xfrm>
          <a:prstGeom prst="straightConnector1">
            <a:avLst/>
          </a:prstGeom>
          <a:noFill/>
          <a:ln cap="flat" cmpd="sng" w="19050">
            <a:solidFill>
              <a:schemeClr val="dk1"/>
            </a:solidFill>
            <a:prstDash val="solid"/>
            <a:round/>
            <a:headEnd len="sm" w="sm" type="none"/>
            <a:tailEnd len="med" w="med" type="triangle"/>
          </a:ln>
        </p:spPr>
      </p:cxnSp>
      <p:cxnSp>
        <p:nvCxnSpPr>
          <p:cNvPr id="164" name="Google Shape;164;g324c62afe5d_0_30"/>
          <p:cNvCxnSpPr>
            <a:stCxn id="156" idx="6"/>
            <a:endCxn id="159" idx="2"/>
          </p:cNvCxnSpPr>
          <p:nvPr/>
        </p:nvCxnSpPr>
        <p:spPr>
          <a:xfrm>
            <a:off x="4346900" y="3375950"/>
            <a:ext cx="1573800" cy="0"/>
          </a:xfrm>
          <a:prstGeom prst="straightConnector1">
            <a:avLst/>
          </a:prstGeom>
          <a:noFill/>
          <a:ln cap="flat" cmpd="sng" w="19050">
            <a:solidFill>
              <a:schemeClr val="dk1"/>
            </a:solidFill>
            <a:prstDash val="solid"/>
            <a:round/>
            <a:headEnd len="sm" w="sm" type="none"/>
            <a:tailEnd len="med" w="med" type="triangle"/>
          </a:ln>
        </p:spPr>
      </p:cxnSp>
      <p:sp>
        <p:nvSpPr>
          <p:cNvPr id="165" name="Google Shape;165;g324c62afe5d_0_30"/>
          <p:cNvSpPr txBox="1"/>
          <p:nvPr/>
        </p:nvSpPr>
        <p:spPr>
          <a:xfrm>
            <a:off x="26262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1</a:t>
            </a:r>
            <a:endParaRPr b="1" i="0" sz="1700" u="none" cap="none" strike="noStrike">
              <a:solidFill>
                <a:srgbClr val="000000"/>
              </a:solidFill>
              <a:latin typeface="Open Sans"/>
              <a:ea typeface="Open Sans"/>
              <a:cs typeface="Open Sans"/>
              <a:sym typeface="Open Sans"/>
            </a:endParaRPr>
          </a:p>
        </p:txBody>
      </p:sp>
      <p:sp>
        <p:nvSpPr>
          <p:cNvPr id="166" name="Google Shape;166;g324c62afe5d_0_30"/>
          <p:cNvSpPr txBox="1"/>
          <p:nvPr/>
        </p:nvSpPr>
        <p:spPr>
          <a:xfrm>
            <a:off x="49099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167" name="Google Shape;167;g324c62afe5d_0_30"/>
          <p:cNvSpPr txBox="1"/>
          <p:nvPr/>
        </p:nvSpPr>
        <p:spPr>
          <a:xfrm>
            <a:off x="548300" y="1150900"/>
            <a:ext cx="5618100" cy="546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Open Sans"/>
              <a:buChar char="●"/>
            </a:pPr>
            <a:r>
              <a:rPr b="1" i="0" lang="en" sz="1400" u="none" cap="none" strike="noStrike">
                <a:solidFill>
                  <a:srgbClr val="000000"/>
                </a:solidFill>
                <a:latin typeface="Open Sans"/>
                <a:ea typeface="Open Sans"/>
                <a:cs typeface="Open Sans"/>
                <a:sym typeface="Open Sans"/>
              </a:rPr>
              <a:t>Suppose the graph has more vertices like these</a:t>
            </a:r>
            <a:endParaRPr b="1" i="0" sz="1400" u="none" cap="none" strike="noStrike">
              <a:solidFill>
                <a:srgbClr val="000000"/>
              </a:solidFill>
              <a:latin typeface="Open Sans"/>
              <a:ea typeface="Open Sans"/>
              <a:cs typeface="Open Sans"/>
              <a:sym typeface="Open Sans"/>
            </a:endParaRPr>
          </a:p>
        </p:txBody>
      </p:sp>
      <p:sp>
        <p:nvSpPr>
          <p:cNvPr id="168" name="Google Shape;168;g324c62afe5d_0_30"/>
          <p:cNvSpPr/>
          <p:nvPr/>
        </p:nvSpPr>
        <p:spPr>
          <a:xfrm>
            <a:off x="1569175"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69" name="Google Shape;169;g324c62afe5d_0_30"/>
          <p:cNvSpPr/>
          <p:nvPr/>
        </p:nvSpPr>
        <p:spPr>
          <a:xfrm>
            <a:off x="59206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70" name="Google Shape;170;g324c62afe5d_0_30"/>
          <p:cNvSpPr txBox="1"/>
          <p:nvPr/>
        </p:nvSpPr>
        <p:spPr>
          <a:xfrm>
            <a:off x="4737663" y="26553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2</a:t>
            </a:r>
            <a:endParaRPr b="1" i="0" sz="1700" u="none" cap="none" strike="noStrike">
              <a:solidFill>
                <a:srgbClr val="000000"/>
              </a:solidFill>
              <a:latin typeface="Open Sans"/>
              <a:ea typeface="Open Sans"/>
              <a:cs typeface="Open Sans"/>
              <a:sym typeface="Open Sans"/>
            </a:endParaRPr>
          </a:p>
        </p:txBody>
      </p:sp>
      <p:sp>
        <p:nvSpPr>
          <p:cNvPr id="171" name="Google Shape;171;g324c62afe5d_0_30"/>
          <p:cNvSpPr txBox="1"/>
          <p:nvPr/>
        </p:nvSpPr>
        <p:spPr>
          <a:xfrm>
            <a:off x="3644850" y="16021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172" name="Google Shape;172;g324c62afe5d_0_30"/>
          <p:cNvSpPr txBox="1"/>
          <p:nvPr/>
        </p:nvSpPr>
        <p:spPr>
          <a:xfrm>
            <a:off x="2973038" y="25717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-6</a:t>
            </a:r>
            <a:endParaRPr b="1" i="0" sz="1700" u="none" cap="none" strike="noStrike">
              <a:solidFill>
                <a:srgbClr val="000000"/>
              </a:solidFill>
              <a:latin typeface="Open Sans"/>
              <a:ea typeface="Open Sans"/>
              <a:cs typeface="Open Sans"/>
              <a:sym typeface="Open Sans"/>
            </a:endParaRPr>
          </a:p>
        </p:txBody>
      </p:sp>
      <p:cxnSp>
        <p:nvCxnSpPr>
          <p:cNvPr id="173" name="Google Shape;173;g324c62afe5d_0_30"/>
          <p:cNvCxnSpPr/>
          <p:nvPr/>
        </p:nvCxnSpPr>
        <p:spPr>
          <a:xfrm>
            <a:off x="4346900" y="3375950"/>
            <a:ext cx="1573800" cy="0"/>
          </a:xfrm>
          <a:prstGeom prst="straightConnector1">
            <a:avLst/>
          </a:prstGeom>
          <a:noFill/>
          <a:ln cap="flat" cmpd="sng" w="38100">
            <a:solidFill>
              <a:srgbClr val="0000FF"/>
            </a:solidFill>
            <a:prstDash val="solid"/>
            <a:round/>
            <a:headEnd len="sm" w="sm" type="none"/>
            <a:tailEnd len="med" w="med" type="triangle"/>
          </a:ln>
        </p:spPr>
      </p:cxnSp>
      <p:sp>
        <p:nvSpPr>
          <p:cNvPr id="174" name="Google Shape;174;g324c62afe5d_0_30"/>
          <p:cNvSpPr txBox="1"/>
          <p:nvPr/>
        </p:nvSpPr>
        <p:spPr>
          <a:xfrm>
            <a:off x="26262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1</a:t>
            </a:r>
            <a:endParaRPr b="1" i="0" sz="1700" u="none" cap="none" strike="noStrike">
              <a:solidFill>
                <a:srgbClr val="000000"/>
              </a:solidFill>
              <a:latin typeface="Open Sans"/>
              <a:ea typeface="Open Sans"/>
              <a:cs typeface="Open Sans"/>
              <a:sym typeface="Open Sans"/>
            </a:endParaRPr>
          </a:p>
        </p:txBody>
      </p:sp>
      <p:sp>
        <p:nvSpPr>
          <p:cNvPr id="175" name="Google Shape;175;g324c62afe5d_0_30"/>
          <p:cNvSpPr txBox="1"/>
          <p:nvPr/>
        </p:nvSpPr>
        <p:spPr>
          <a:xfrm>
            <a:off x="820825" y="4124400"/>
            <a:ext cx="4335600" cy="475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Open Sans"/>
              <a:buChar char="●"/>
            </a:pPr>
            <a:r>
              <a:rPr b="1" i="0" lang="en" sz="1400" u="none" cap="none" strike="noStrike">
                <a:solidFill>
                  <a:srgbClr val="000000"/>
                </a:solidFill>
                <a:latin typeface="Open Sans"/>
                <a:ea typeface="Open Sans"/>
                <a:cs typeface="Open Sans"/>
                <a:sym typeface="Open Sans"/>
              </a:rPr>
              <a:t>Distance = 1+3 =4</a:t>
            </a:r>
            <a:endParaRPr b="1" i="0" sz="1400" u="none" cap="none" strike="noStrike">
              <a:solidFill>
                <a:srgbClr val="000000"/>
              </a:solidFill>
              <a:latin typeface="Open Sans"/>
              <a:ea typeface="Open Sans"/>
              <a:cs typeface="Open Sans"/>
              <a:sym typeface="Open Sans"/>
            </a:endParaRPr>
          </a:p>
        </p:txBody>
      </p:sp>
      <p:cxnSp>
        <p:nvCxnSpPr>
          <p:cNvPr id="176" name="Google Shape;176;g324c62afe5d_0_30"/>
          <p:cNvCxnSpPr/>
          <p:nvPr/>
        </p:nvCxnSpPr>
        <p:spPr>
          <a:xfrm>
            <a:off x="2258275" y="3375950"/>
            <a:ext cx="1399500" cy="0"/>
          </a:xfrm>
          <a:prstGeom prst="straightConnector1">
            <a:avLst/>
          </a:prstGeom>
          <a:noFill/>
          <a:ln cap="flat" cmpd="sng" w="38100">
            <a:solidFill>
              <a:srgbClr val="0000FF"/>
            </a:solidFill>
            <a:prstDash val="solid"/>
            <a:round/>
            <a:headEnd len="sm" w="sm" type="none"/>
            <a:tailEnd len="med" w="med" type="triangle"/>
          </a:ln>
        </p:spPr>
      </p:cxnSp>
      <p:graphicFrame>
        <p:nvGraphicFramePr>
          <p:cNvPr id="177" name="Google Shape;177;g324c62afe5d_0_30"/>
          <p:cNvGraphicFramePr/>
          <p:nvPr/>
        </p:nvGraphicFramePr>
        <p:xfrm>
          <a:off x="7077150" y="1043050"/>
          <a:ext cx="3000000" cy="3000000"/>
        </p:xfrm>
        <a:graphic>
          <a:graphicData uri="http://schemas.openxmlformats.org/drawingml/2006/table">
            <a:tbl>
              <a:tblPr>
                <a:noFill/>
                <a:tableStyleId>{8D6CB42A-32D1-411E-B239-B3D772CAA868}</a:tableStyleId>
              </a:tblPr>
              <a:tblGrid>
                <a:gridCol w="911175"/>
                <a:gridCol w="911175"/>
              </a:tblGrid>
              <a:tr h="6107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path</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distance</a:t>
                      </a:r>
                      <a:endParaRPr b="1" sz="1400" u="none" cap="none" strike="noStrike"/>
                    </a:p>
                  </a:txBody>
                  <a:tcPr marT="91425" marB="91425" marR="91425" marL="91425"/>
                </a:tc>
              </a:tr>
              <a:tr h="6107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r>
            </a:tbl>
          </a:graphicData>
        </a:graphic>
      </p:graphicFrame>
      <p:sp>
        <p:nvSpPr>
          <p:cNvPr id="178" name="Google Shape;178;g324c62afe5d_0_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324c62afe5d_0_5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0000"/>
              <a:buNone/>
            </a:pPr>
            <a:r>
              <a:rPr lang="en"/>
              <a:t>Negative Weight Cycle</a:t>
            </a:r>
            <a:endParaRPr/>
          </a:p>
        </p:txBody>
      </p:sp>
      <p:sp>
        <p:nvSpPr>
          <p:cNvPr id="184" name="Google Shape;184;g324c62afe5d_0_58"/>
          <p:cNvSpPr/>
          <p:nvPr/>
        </p:nvSpPr>
        <p:spPr>
          <a:xfrm>
            <a:off x="1569175"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324c62afe5d_0_58"/>
          <p:cNvSpPr/>
          <p:nvPr/>
        </p:nvSpPr>
        <p:spPr>
          <a:xfrm>
            <a:off x="36578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324c62afe5d_0_58"/>
          <p:cNvSpPr/>
          <p:nvPr/>
        </p:nvSpPr>
        <p:spPr>
          <a:xfrm>
            <a:off x="2384750" y="16970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324c62afe5d_0_58"/>
          <p:cNvSpPr/>
          <p:nvPr/>
        </p:nvSpPr>
        <p:spPr>
          <a:xfrm>
            <a:off x="4663475" y="169705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324c62afe5d_0_58"/>
          <p:cNvSpPr/>
          <p:nvPr/>
        </p:nvSpPr>
        <p:spPr>
          <a:xfrm>
            <a:off x="59206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9" name="Google Shape;189;g324c62afe5d_0_58"/>
          <p:cNvCxnSpPr>
            <a:endCxn id="187" idx="2"/>
          </p:cNvCxnSpPr>
          <p:nvPr/>
        </p:nvCxnSpPr>
        <p:spPr>
          <a:xfrm>
            <a:off x="3073775" y="2029600"/>
            <a:ext cx="1589700" cy="0"/>
          </a:xfrm>
          <a:prstGeom prst="straightConnector1">
            <a:avLst/>
          </a:prstGeom>
          <a:noFill/>
          <a:ln cap="flat" cmpd="sng" w="38100">
            <a:solidFill>
              <a:srgbClr val="0000FF"/>
            </a:solidFill>
            <a:prstDash val="solid"/>
            <a:round/>
            <a:headEnd len="sm" w="sm" type="none"/>
            <a:tailEnd len="med" w="med" type="triangle"/>
          </a:ln>
        </p:spPr>
      </p:cxnSp>
      <p:cxnSp>
        <p:nvCxnSpPr>
          <p:cNvPr id="190" name="Google Shape;190;g324c62afe5d_0_58"/>
          <p:cNvCxnSpPr>
            <a:endCxn id="185" idx="7"/>
          </p:cNvCxnSpPr>
          <p:nvPr/>
        </p:nvCxnSpPr>
        <p:spPr>
          <a:xfrm flipH="1">
            <a:off x="4245984" y="2362002"/>
            <a:ext cx="728400" cy="778800"/>
          </a:xfrm>
          <a:prstGeom prst="straightConnector1">
            <a:avLst/>
          </a:prstGeom>
          <a:noFill/>
          <a:ln cap="flat" cmpd="sng" w="38100">
            <a:solidFill>
              <a:srgbClr val="0000FF"/>
            </a:solidFill>
            <a:prstDash val="solid"/>
            <a:round/>
            <a:headEnd len="sm" w="sm" type="none"/>
            <a:tailEnd len="med" w="med" type="triangle"/>
          </a:ln>
        </p:spPr>
      </p:cxnSp>
      <p:cxnSp>
        <p:nvCxnSpPr>
          <p:cNvPr id="191" name="Google Shape;191;g324c62afe5d_0_58"/>
          <p:cNvCxnSpPr>
            <a:stCxn id="185" idx="6"/>
            <a:endCxn id="188" idx="2"/>
          </p:cNvCxnSpPr>
          <p:nvPr/>
        </p:nvCxnSpPr>
        <p:spPr>
          <a:xfrm>
            <a:off x="4346900" y="3375950"/>
            <a:ext cx="1573800" cy="0"/>
          </a:xfrm>
          <a:prstGeom prst="straightConnector1">
            <a:avLst/>
          </a:prstGeom>
          <a:noFill/>
          <a:ln cap="flat" cmpd="sng" w="38100">
            <a:solidFill>
              <a:srgbClr val="0000FF"/>
            </a:solidFill>
            <a:prstDash val="solid"/>
            <a:round/>
            <a:headEnd len="sm" w="sm" type="none"/>
            <a:tailEnd len="med" w="med" type="triangle"/>
          </a:ln>
        </p:spPr>
      </p:cxnSp>
      <p:sp>
        <p:nvSpPr>
          <p:cNvPr id="192" name="Google Shape;192;g324c62afe5d_0_58"/>
          <p:cNvSpPr txBox="1"/>
          <p:nvPr/>
        </p:nvSpPr>
        <p:spPr>
          <a:xfrm>
            <a:off x="26262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1</a:t>
            </a:r>
            <a:endParaRPr b="1" i="0" sz="1700" u="none" cap="none" strike="noStrike">
              <a:solidFill>
                <a:srgbClr val="000000"/>
              </a:solidFill>
              <a:latin typeface="Open Sans"/>
              <a:ea typeface="Open Sans"/>
              <a:cs typeface="Open Sans"/>
              <a:sym typeface="Open Sans"/>
            </a:endParaRPr>
          </a:p>
        </p:txBody>
      </p:sp>
      <p:sp>
        <p:nvSpPr>
          <p:cNvPr id="193" name="Google Shape;193;g324c62afe5d_0_58"/>
          <p:cNvSpPr txBox="1"/>
          <p:nvPr/>
        </p:nvSpPr>
        <p:spPr>
          <a:xfrm>
            <a:off x="49099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194" name="Google Shape;194;g324c62afe5d_0_58"/>
          <p:cNvSpPr txBox="1"/>
          <p:nvPr/>
        </p:nvSpPr>
        <p:spPr>
          <a:xfrm>
            <a:off x="548300" y="1150900"/>
            <a:ext cx="5618100" cy="546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Open Sans"/>
              <a:buChar char="●"/>
            </a:pPr>
            <a:r>
              <a:rPr b="1" i="0" lang="en" sz="1400" u="none" cap="none" strike="noStrike">
                <a:solidFill>
                  <a:srgbClr val="000000"/>
                </a:solidFill>
                <a:latin typeface="Open Sans"/>
                <a:ea typeface="Open Sans"/>
                <a:cs typeface="Open Sans"/>
                <a:sym typeface="Open Sans"/>
              </a:rPr>
              <a:t>Suppose the graph has more vertices like these</a:t>
            </a:r>
            <a:endParaRPr b="1" i="0" sz="1400" u="none" cap="none" strike="noStrike">
              <a:solidFill>
                <a:srgbClr val="000000"/>
              </a:solidFill>
              <a:latin typeface="Open Sans"/>
              <a:ea typeface="Open Sans"/>
              <a:cs typeface="Open Sans"/>
              <a:sym typeface="Open Sans"/>
            </a:endParaRPr>
          </a:p>
        </p:txBody>
      </p:sp>
      <p:sp>
        <p:nvSpPr>
          <p:cNvPr id="195" name="Google Shape;195;g324c62afe5d_0_58"/>
          <p:cNvSpPr/>
          <p:nvPr/>
        </p:nvSpPr>
        <p:spPr>
          <a:xfrm>
            <a:off x="1569175"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96" name="Google Shape;196;g324c62afe5d_0_58"/>
          <p:cNvSpPr/>
          <p:nvPr/>
        </p:nvSpPr>
        <p:spPr>
          <a:xfrm>
            <a:off x="5920600" y="3043400"/>
            <a:ext cx="689100" cy="6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a:t>
            </a:r>
            <a:endParaRPr b="0" i="0" sz="1400" u="none" cap="none" strike="noStrike">
              <a:solidFill>
                <a:srgbClr val="000000"/>
              </a:solidFill>
              <a:latin typeface="Arial"/>
              <a:ea typeface="Arial"/>
              <a:cs typeface="Arial"/>
              <a:sym typeface="Arial"/>
            </a:endParaRPr>
          </a:p>
        </p:txBody>
      </p:sp>
      <p:sp>
        <p:nvSpPr>
          <p:cNvPr id="197" name="Google Shape;197;g324c62afe5d_0_58"/>
          <p:cNvSpPr txBox="1"/>
          <p:nvPr/>
        </p:nvSpPr>
        <p:spPr>
          <a:xfrm>
            <a:off x="4737663" y="26553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2</a:t>
            </a:r>
            <a:endParaRPr b="1" i="0" sz="1700" u="none" cap="none" strike="noStrike">
              <a:solidFill>
                <a:srgbClr val="000000"/>
              </a:solidFill>
              <a:latin typeface="Open Sans"/>
              <a:ea typeface="Open Sans"/>
              <a:cs typeface="Open Sans"/>
              <a:sym typeface="Open Sans"/>
            </a:endParaRPr>
          </a:p>
        </p:txBody>
      </p:sp>
      <p:sp>
        <p:nvSpPr>
          <p:cNvPr id="198" name="Google Shape;198;g324c62afe5d_0_58"/>
          <p:cNvSpPr txBox="1"/>
          <p:nvPr/>
        </p:nvSpPr>
        <p:spPr>
          <a:xfrm>
            <a:off x="3644850" y="160210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3</a:t>
            </a:r>
            <a:endParaRPr b="1" i="0" sz="1700" u="none" cap="none" strike="noStrike">
              <a:solidFill>
                <a:srgbClr val="000000"/>
              </a:solidFill>
              <a:latin typeface="Open Sans"/>
              <a:ea typeface="Open Sans"/>
              <a:cs typeface="Open Sans"/>
              <a:sym typeface="Open Sans"/>
            </a:endParaRPr>
          </a:p>
        </p:txBody>
      </p:sp>
      <p:sp>
        <p:nvSpPr>
          <p:cNvPr id="199" name="Google Shape;199;g324c62afe5d_0_58"/>
          <p:cNvSpPr txBox="1"/>
          <p:nvPr/>
        </p:nvSpPr>
        <p:spPr>
          <a:xfrm>
            <a:off x="2973038" y="25717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-6</a:t>
            </a:r>
            <a:endParaRPr b="1" i="0" sz="1700" u="none" cap="none" strike="noStrike">
              <a:solidFill>
                <a:srgbClr val="000000"/>
              </a:solidFill>
              <a:latin typeface="Open Sans"/>
              <a:ea typeface="Open Sans"/>
              <a:cs typeface="Open Sans"/>
              <a:sym typeface="Open Sans"/>
            </a:endParaRPr>
          </a:p>
        </p:txBody>
      </p:sp>
      <p:sp>
        <p:nvSpPr>
          <p:cNvPr id="200" name="Google Shape;200;g324c62afe5d_0_58"/>
          <p:cNvSpPr txBox="1"/>
          <p:nvPr/>
        </p:nvSpPr>
        <p:spPr>
          <a:xfrm>
            <a:off x="2626250" y="3375950"/>
            <a:ext cx="447600" cy="42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Open Sans"/>
                <a:ea typeface="Open Sans"/>
                <a:cs typeface="Open Sans"/>
                <a:sym typeface="Open Sans"/>
              </a:rPr>
              <a:t>1</a:t>
            </a:r>
            <a:endParaRPr b="1" i="0" sz="1700" u="none" cap="none" strike="noStrike">
              <a:solidFill>
                <a:srgbClr val="000000"/>
              </a:solidFill>
              <a:latin typeface="Open Sans"/>
              <a:ea typeface="Open Sans"/>
              <a:cs typeface="Open Sans"/>
              <a:sym typeface="Open Sans"/>
            </a:endParaRPr>
          </a:p>
        </p:txBody>
      </p:sp>
      <p:sp>
        <p:nvSpPr>
          <p:cNvPr id="201" name="Google Shape;201;g324c62afe5d_0_58"/>
          <p:cNvSpPr txBox="1"/>
          <p:nvPr/>
        </p:nvSpPr>
        <p:spPr>
          <a:xfrm>
            <a:off x="820825" y="4124400"/>
            <a:ext cx="4335600" cy="475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Open Sans"/>
              <a:buChar char="●"/>
            </a:pPr>
            <a:r>
              <a:rPr b="1" i="0" lang="en" sz="1400" u="none" cap="none" strike="noStrike">
                <a:solidFill>
                  <a:srgbClr val="000000"/>
                </a:solidFill>
                <a:latin typeface="Open Sans"/>
                <a:ea typeface="Open Sans"/>
                <a:cs typeface="Open Sans"/>
                <a:sym typeface="Open Sans"/>
              </a:rPr>
              <a:t>Distance = 1-6+3+2+3 = 3</a:t>
            </a:r>
            <a:endParaRPr b="1" i="0" sz="1400" u="none" cap="none" strike="noStrike">
              <a:solidFill>
                <a:srgbClr val="000000"/>
              </a:solidFill>
              <a:latin typeface="Open Sans"/>
              <a:ea typeface="Open Sans"/>
              <a:cs typeface="Open Sans"/>
              <a:sym typeface="Open Sans"/>
            </a:endParaRPr>
          </a:p>
        </p:txBody>
      </p:sp>
      <p:cxnSp>
        <p:nvCxnSpPr>
          <p:cNvPr id="202" name="Google Shape;202;g324c62afe5d_0_58"/>
          <p:cNvCxnSpPr/>
          <p:nvPr/>
        </p:nvCxnSpPr>
        <p:spPr>
          <a:xfrm>
            <a:off x="2288875" y="3375950"/>
            <a:ext cx="1399500" cy="0"/>
          </a:xfrm>
          <a:prstGeom prst="straightConnector1">
            <a:avLst/>
          </a:prstGeom>
          <a:noFill/>
          <a:ln cap="flat" cmpd="sng" w="38100">
            <a:solidFill>
              <a:srgbClr val="0000FF"/>
            </a:solidFill>
            <a:prstDash val="solid"/>
            <a:round/>
            <a:headEnd len="sm" w="sm" type="none"/>
            <a:tailEnd len="med" w="med" type="triangle"/>
          </a:ln>
        </p:spPr>
      </p:cxnSp>
      <p:cxnSp>
        <p:nvCxnSpPr>
          <p:cNvPr id="203" name="Google Shape;203;g324c62afe5d_0_58"/>
          <p:cNvCxnSpPr>
            <a:stCxn id="185" idx="0"/>
          </p:cNvCxnSpPr>
          <p:nvPr/>
        </p:nvCxnSpPr>
        <p:spPr>
          <a:xfrm rot="10800000">
            <a:off x="2973050" y="2246300"/>
            <a:ext cx="1029300" cy="797100"/>
          </a:xfrm>
          <a:prstGeom prst="straightConnector1">
            <a:avLst/>
          </a:prstGeom>
          <a:noFill/>
          <a:ln cap="flat" cmpd="sng" w="38100">
            <a:solidFill>
              <a:srgbClr val="0000FF"/>
            </a:solidFill>
            <a:prstDash val="solid"/>
            <a:round/>
            <a:headEnd len="sm" w="sm" type="none"/>
            <a:tailEnd len="med" w="med" type="triangle"/>
          </a:ln>
        </p:spPr>
      </p:cxnSp>
      <p:graphicFrame>
        <p:nvGraphicFramePr>
          <p:cNvPr id="204" name="Google Shape;204;g324c62afe5d_0_58"/>
          <p:cNvGraphicFramePr/>
          <p:nvPr/>
        </p:nvGraphicFramePr>
        <p:xfrm>
          <a:off x="7077150" y="1043050"/>
          <a:ext cx="3000000" cy="3000000"/>
        </p:xfrm>
        <a:graphic>
          <a:graphicData uri="http://schemas.openxmlformats.org/drawingml/2006/table">
            <a:tbl>
              <a:tblPr>
                <a:noFill/>
                <a:tableStyleId>{8D6CB42A-32D1-411E-B239-B3D772CAA868}</a:tableStyleId>
              </a:tblPr>
              <a:tblGrid>
                <a:gridCol w="911175"/>
                <a:gridCol w="911175"/>
              </a:tblGrid>
              <a:tr h="6107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path</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distance</a:t>
                      </a:r>
                      <a:endParaRPr b="1" sz="1400" u="none" cap="none" strike="noStrike"/>
                    </a:p>
                  </a:txBody>
                  <a:tcPr marT="91425" marB="91425" marR="91425" marL="91425"/>
                </a:tc>
              </a:tr>
              <a:tr h="6107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r>
              <a:tr h="6107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r>
            </a:tbl>
          </a:graphicData>
        </a:graphic>
      </p:graphicFrame>
      <p:sp>
        <p:nvSpPr>
          <p:cNvPr id="205" name="Google Shape;205;g324c62afe5d_0_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