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113139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0888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DB6258-0CD8-4833-B9E9-F67A16B3802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940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7BD428F-1B61-4B13-ADBE-262E876AD16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239568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7BD428F-1B61-4B13-ADBE-262E876AD16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DB6258-0CD8-4833-B9E9-F67A16B3802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8925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7BD428F-1B61-4B13-ADBE-262E876AD16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47630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1123371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258161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60411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BD428F-1B61-4B13-ADBE-262E876AD1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179613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BD428F-1B61-4B13-ADBE-262E876AD16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38810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BD428F-1B61-4B13-ADBE-262E876AD16B}"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18232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BD428F-1B61-4B13-ADBE-262E876AD16B}"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85213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D428F-1B61-4B13-ADBE-262E876AD16B}"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344603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D428F-1B61-4B13-ADBE-262E876AD16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56558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D428F-1B61-4B13-ADBE-262E876AD16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DB6258-0CD8-4833-B9E9-F67A16B38027}" type="slidenum">
              <a:rPr lang="en-US" smtClean="0"/>
              <a:t>‹#›</a:t>
            </a:fld>
            <a:endParaRPr lang="en-US"/>
          </a:p>
        </p:txBody>
      </p:sp>
    </p:spTree>
    <p:extLst>
      <p:ext uri="{BB962C8B-B14F-4D97-AF65-F5344CB8AC3E}">
        <p14:creationId xmlns:p14="http://schemas.microsoft.com/office/powerpoint/2010/main" val="13849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BD428F-1B61-4B13-ADBE-262E876AD16B}" type="datetimeFigureOut">
              <a:rPr lang="en-US" smtClean="0"/>
              <a:t>12/8/2022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DB6258-0CD8-4833-B9E9-F67A16B38027}" type="slidenum">
              <a:rPr lang="en-US" smtClean="0"/>
              <a:t>‹#›</a:t>
            </a:fld>
            <a:endParaRPr lang="en-US"/>
          </a:p>
        </p:txBody>
      </p:sp>
    </p:spTree>
    <p:extLst>
      <p:ext uri="{BB962C8B-B14F-4D97-AF65-F5344CB8AC3E}">
        <p14:creationId xmlns:p14="http://schemas.microsoft.com/office/powerpoint/2010/main" val="346590499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941294"/>
            <a:ext cx="9523413" cy="1631577"/>
          </a:xfrm>
        </p:spPr>
        <p:txBody>
          <a:bodyPr/>
          <a:lstStyle/>
          <a:p>
            <a:r>
              <a:rPr lang="en-US" dirty="0" smtClean="0"/>
              <a:t>         </a:t>
            </a:r>
            <a:r>
              <a:rPr lang="en-US" b="1" dirty="0" err="1" smtClean="0">
                <a:latin typeface="Agency FB" panose="020B0503020202020204" pitchFamily="34" charset="0"/>
              </a:rPr>
              <a:t>Blockchain</a:t>
            </a:r>
            <a:r>
              <a:rPr lang="en-US" b="1" dirty="0" smtClean="0">
                <a:latin typeface="Agency FB" panose="020B0503020202020204" pitchFamily="34" charset="0"/>
              </a:rPr>
              <a:t> Technology </a:t>
            </a:r>
            <a:endParaRPr lang="en-US" b="1" dirty="0">
              <a:latin typeface="Agency FB" panose="020B0503020202020204" pitchFamily="34" charset="0"/>
            </a:endParaRPr>
          </a:p>
        </p:txBody>
      </p:sp>
      <p:sp>
        <p:nvSpPr>
          <p:cNvPr id="3" name="Subtitle 2"/>
          <p:cNvSpPr>
            <a:spLocks noGrp="1"/>
          </p:cNvSpPr>
          <p:nvPr>
            <p:ph type="subTitle" idx="1"/>
          </p:nvPr>
        </p:nvSpPr>
        <p:spPr>
          <a:xfrm>
            <a:off x="6428510" y="5745018"/>
            <a:ext cx="4878878" cy="870935"/>
          </a:xfrm>
        </p:spPr>
        <p:txBody>
          <a:bodyPr/>
          <a:lstStyle/>
          <a:p>
            <a:r>
              <a:rPr lang="en-US" sz="1600" b="1" dirty="0" smtClean="0">
                <a:latin typeface="Agency FB" panose="020B0503020202020204" pitchFamily="34" charset="0"/>
              </a:rPr>
              <a:t>                                        </a:t>
            </a:r>
            <a:r>
              <a:rPr lang="en-US" sz="1600" b="1" dirty="0" smtClean="0">
                <a:latin typeface="Agency FB" panose="020B0503020202020204" pitchFamily="34" charset="0"/>
              </a:rPr>
              <a:t>M </a:t>
            </a:r>
            <a:r>
              <a:rPr lang="en-US" sz="1600" b="1" dirty="0" err="1" smtClean="0">
                <a:latin typeface="Agency FB" panose="020B0503020202020204" pitchFamily="34" charset="0"/>
              </a:rPr>
              <a:t>Mohaiminul</a:t>
            </a:r>
            <a:r>
              <a:rPr lang="en-US" sz="1600" b="1" dirty="0" smtClean="0">
                <a:latin typeface="Agency FB" panose="020B0503020202020204" pitchFamily="34" charset="0"/>
              </a:rPr>
              <a:t>  Islam        </a:t>
            </a:r>
            <a:endParaRPr lang="en-US" sz="1600" b="1" dirty="0" smtClean="0">
              <a:latin typeface="Agency FB" panose="020B0503020202020204" pitchFamily="34" charset="0"/>
            </a:endParaRPr>
          </a:p>
          <a:p>
            <a:endParaRPr lang="en-US" dirty="0"/>
          </a:p>
        </p:txBody>
      </p:sp>
    </p:spTree>
    <p:extLst>
      <p:ext uri="{BB962C8B-B14F-4D97-AF65-F5344CB8AC3E}">
        <p14:creationId xmlns:p14="http://schemas.microsoft.com/office/powerpoint/2010/main" val="155380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493" y="2203730"/>
            <a:ext cx="7831978" cy="2921221"/>
          </a:xfrm>
        </p:spPr>
      </p:pic>
    </p:spTree>
    <p:extLst>
      <p:ext uri="{BB962C8B-B14F-4D97-AF65-F5344CB8AC3E}">
        <p14:creationId xmlns:p14="http://schemas.microsoft.com/office/powerpoint/2010/main" val="317638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5 requirements of Hash Algorithm:</a:t>
            </a:r>
          </a:p>
          <a:p>
            <a:pPr>
              <a:buAutoNum type="arabicPeriod"/>
            </a:pPr>
            <a:r>
              <a:rPr lang="en-US" dirty="0" smtClean="0"/>
              <a:t>One way</a:t>
            </a:r>
          </a:p>
          <a:p>
            <a:pPr>
              <a:buAutoNum type="arabicPeriod"/>
            </a:pPr>
            <a:r>
              <a:rPr lang="en-US" dirty="0" smtClean="0"/>
              <a:t>Deterministic </a:t>
            </a:r>
          </a:p>
          <a:p>
            <a:pPr>
              <a:buAutoNum type="arabicPeriod"/>
            </a:pPr>
            <a:r>
              <a:rPr lang="en-US" dirty="0" smtClean="0"/>
              <a:t>Withstand collision </a:t>
            </a:r>
          </a:p>
          <a:p>
            <a:pPr>
              <a:buAutoNum type="arabicPeriod"/>
            </a:pPr>
            <a:r>
              <a:rPr lang="en-US" dirty="0" smtClean="0"/>
              <a:t>Fast computation </a:t>
            </a:r>
          </a:p>
          <a:p>
            <a:pPr>
              <a:buAutoNum type="arabicPeriod"/>
            </a:pPr>
            <a:r>
              <a:rPr lang="en-US" dirty="0" err="1" smtClean="0"/>
              <a:t>Avalance</a:t>
            </a:r>
            <a:r>
              <a:rPr lang="en-US" dirty="0" smtClean="0"/>
              <a:t> effect</a:t>
            </a:r>
          </a:p>
          <a:p>
            <a:pPr marL="0" indent="0">
              <a:buNone/>
            </a:pPr>
            <a:r>
              <a:rPr lang="en-US" dirty="0"/>
              <a:t>https://passwordsgenerator.net/sha256-hash-generator/ </a:t>
            </a:r>
          </a:p>
        </p:txBody>
      </p:sp>
    </p:spTree>
    <p:extLst>
      <p:ext uri="{BB962C8B-B14F-4D97-AF65-F5344CB8AC3E}">
        <p14:creationId xmlns:p14="http://schemas.microsoft.com/office/powerpoint/2010/main" val="187368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t>
            </a:r>
            <a:r>
              <a:rPr lang="en-US" b="1" dirty="0" err="1" smtClean="0"/>
              <a:t>Blockchain</a:t>
            </a:r>
            <a:r>
              <a:rPr lang="en-US" b="1" dirty="0" smtClean="0"/>
              <a:t> will be immutable </a:t>
            </a:r>
            <a:endParaRPr lang="en-US" b="1"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If hacker tries to hack C block so its hash will be changed because of avalanche effect and as D block is depended on C block( D’s </a:t>
            </a:r>
            <a:r>
              <a:rPr lang="en-US" dirty="0" err="1" smtClean="0"/>
              <a:t>prev</a:t>
            </a:r>
            <a:r>
              <a:rPr lang="en-US" dirty="0" smtClean="0"/>
              <a:t> has is stored in C’s hash) so D will block will be corrupted and E and F also be corrupted.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880" y="1905001"/>
            <a:ext cx="5415802" cy="2114112"/>
          </a:xfrm>
          <a:prstGeom prst="rect">
            <a:avLst/>
          </a:prstGeom>
        </p:spPr>
      </p:pic>
    </p:spTree>
    <p:extLst>
      <p:ext uri="{BB962C8B-B14F-4D97-AF65-F5344CB8AC3E}">
        <p14:creationId xmlns:p14="http://schemas.microsoft.com/office/powerpoint/2010/main" val="188693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Centralized Network </a:t>
            </a:r>
            <a:r>
              <a:rPr lang="en-US" b="1" dirty="0" err="1" smtClean="0"/>
              <a:t>vs</a:t>
            </a:r>
            <a:r>
              <a:rPr lang="en-US" b="1" dirty="0" smtClean="0"/>
              <a:t> P2P network</a:t>
            </a:r>
            <a:endParaRPr lang="en-US" b="1" dirty="0"/>
          </a:p>
        </p:txBody>
      </p:sp>
      <p:sp>
        <p:nvSpPr>
          <p:cNvPr id="3" name="Content Placeholder 2"/>
          <p:cNvSpPr>
            <a:spLocks noGrp="1"/>
          </p:cNvSpPr>
          <p:nvPr>
            <p:ph idx="1"/>
          </p:nvPr>
        </p:nvSpPr>
        <p:spPr>
          <a:xfrm>
            <a:off x="2447365" y="2133599"/>
            <a:ext cx="9057247" cy="4607859"/>
          </a:xfrm>
        </p:spPr>
        <p:txBody>
          <a:bodyPr/>
          <a:lstStyle/>
          <a:p>
            <a:r>
              <a:rPr lang="en-US" dirty="0" smtClean="0"/>
              <a:t>Centralized Network: client server model.(banking system where there is a central server and customers are treated as a client)</a:t>
            </a:r>
          </a:p>
          <a:p>
            <a:pPr marL="0" indent="0">
              <a:buNone/>
            </a:pPr>
            <a:r>
              <a:rPr lang="en-US" dirty="0" smtClean="0"/>
              <a:t> </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Easy to hack cause all the data stores on one single server.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483" y="2844584"/>
            <a:ext cx="4942857" cy="3295238"/>
          </a:xfrm>
          <a:prstGeom prst="rect">
            <a:avLst/>
          </a:prstGeom>
        </p:spPr>
      </p:pic>
    </p:spTree>
    <p:extLst>
      <p:ext uri="{BB962C8B-B14F-4D97-AF65-F5344CB8AC3E}">
        <p14:creationId xmlns:p14="http://schemas.microsoft.com/office/powerpoint/2010/main" val="290074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Distributed p2p network</a:t>
            </a:r>
            <a:endParaRPr lang="en-US" b="1" dirty="0"/>
          </a:p>
        </p:txBody>
      </p:sp>
      <p:sp>
        <p:nvSpPr>
          <p:cNvPr id="3" name="Content Placeholder 2"/>
          <p:cNvSpPr>
            <a:spLocks noGrp="1"/>
          </p:cNvSpPr>
          <p:nvPr>
            <p:ph idx="1"/>
          </p:nvPr>
        </p:nvSpPr>
        <p:spPr>
          <a:xfrm>
            <a:off x="2589212" y="2133599"/>
            <a:ext cx="8915400" cy="4509247"/>
          </a:xfrm>
        </p:spPr>
        <p:txBody>
          <a:bodyPr/>
          <a:lstStyle/>
          <a:p>
            <a:r>
              <a:rPr lang="en-US" dirty="0" smtClean="0"/>
              <a:t>In distributed network every node is connected to each other so any node can take data from anyone even if any node get hacked and corrupt the data , others node can get data from </a:t>
            </a:r>
            <a:r>
              <a:rPr lang="en-US" dirty="0" err="1" smtClean="0"/>
              <a:t>anothers</a:t>
            </a:r>
            <a:r>
              <a:rPr lang="en-US" dirty="0" smtClean="0"/>
              <a:t> node. This is the biggest advantage of distributed p2p network.</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5107" y="3316941"/>
            <a:ext cx="3355692" cy="3467549"/>
          </a:xfrm>
          <a:prstGeom prst="rect">
            <a:avLst/>
          </a:prstGeom>
        </p:spPr>
      </p:pic>
    </p:spTree>
    <p:extLst>
      <p:ext uri="{BB962C8B-B14F-4D97-AF65-F5344CB8AC3E}">
        <p14:creationId xmlns:p14="http://schemas.microsoft.com/office/powerpoint/2010/main" val="80810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Distributed p2p network in </a:t>
            </a:r>
            <a:r>
              <a:rPr lang="en-US" b="1" dirty="0" err="1" smtClean="0"/>
              <a:t>blockchain</a:t>
            </a:r>
            <a:endParaRPr lang="en-US" b="1" dirty="0"/>
          </a:p>
        </p:txBody>
      </p:sp>
      <p:sp>
        <p:nvSpPr>
          <p:cNvPr id="3" name="Content Placeholder 2"/>
          <p:cNvSpPr>
            <a:spLocks noGrp="1"/>
          </p:cNvSpPr>
          <p:nvPr>
            <p:ph idx="1"/>
          </p:nvPr>
        </p:nvSpPr>
        <p:spPr>
          <a:xfrm>
            <a:off x="2707340" y="2133600"/>
            <a:ext cx="9403978" cy="4724400"/>
          </a:xfrm>
        </p:spPr>
        <p:txBody>
          <a:bodyPr/>
          <a:lstStyle/>
          <a:p>
            <a:r>
              <a:rPr lang="en-US" dirty="0" smtClean="0"/>
              <a:t>In distributed p2p network there is no client server and </a:t>
            </a:r>
            <a:r>
              <a:rPr lang="en-US" dirty="0" err="1" smtClean="0"/>
              <a:t>blockchain</a:t>
            </a:r>
            <a:r>
              <a:rPr lang="en-US" dirty="0" smtClean="0"/>
              <a:t> uses this network.</a:t>
            </a:r>
          </a:p>
          <a:p>
            <a:r>
              <a:rPr lang="en-US" dirty="0" smtClean="0"/>
              <a:t> we can recover our corrupt data </a:t>
            </a:r>
          </a:p>
          <a:p>
            <a:pPr marL="0" indent="0">
              <a:buNone/>
            </a:pPr>
            <a:r>
              <a:rPr lang="en-US" dirty="0" smtClean="0"/>
              <a:t>using this   distributed p2p network.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493" y="3094063"/>
            <a:ext cx="4657164" cy="2584158"/>
          </a:xfrm>
          <a:prstGeom prst="rect">
            <a:avLst/>
          </a:prstGeom>
        </p:spPr>
      </p:pic>
    </p:spTree>
    <p:extLst>
      <p:ext uri="{BB962C8B-B14F-4D97-AF65-F5344CB8AC3E}">
        <p14:creationId xmlns:p14="http://schemas.microsoft.com/office/powerpoint/2010/main" val="45549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Blockchain</a:t>
            </a:r>
            <a:r>
              <a:rPr lang="en-US" b="1" dirty="0" smtClean="0"/>
              <a:t> Mining</a:t>
            </a:r>
            <a:endParaRPr lang="en-US" b="1" dirty="0"/>
          </a:p>
        </p:txBody>
      </p:sp>
      <p:sp>
        <p:nvSpPr>
          <p:cNvPr id="3" name="Content Placeholder 2"/>
          <p:cNvSpPr>
            <a:spLocks noGrp="1"/>
          </p:cNvSpPr>
          <p:nvPr>
            <p:ph idx="1"/>
          </p:nvPr>
        </p:nvSpPr>
        <p:spPr/>
        <p:txBody>
          <a:bodyPr/>
          <a:lstStyle/>
          <a:p>
            <a:r>
              <a:rPr lang="en-US" dirty="0" smtClean="0"/>
              <a:t>As there is no central authority so trust and security environment will be created through </a:t>
            </a:r>
            <a:r>
              <a:rPr lang="en-US" dirty="0" err="1" smtClean="0"/>
              <a:t>blockchain</a:t>
            </a:r>
            <a:r>
              <a:rPr lang="en-US" dirty="0" smtClean="0"/>
              <a:t> mining. </a:t>
            </a:r>
          </a:p>
          <a:p>
            <a:r>
              <a:rPr lang="en-US" dirty="0" smtClean="0"/>
              <a:t>Transaction stores on a </a:t>
            </a:r>
            <a:r>
              <a:rPr lang="en-US" dirty="0" err="1" smtClean="0"/>
              <a:t>mempool</a:t>
            </a:r>
            <a:r>
              <a:rPr lang="en-US" dirty="0" smtClean="0"/>
              <a:t> and from there group of minors pick this transaction and try to add this in a  block.</a:t>
            </a:r>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899" y="3495395"/>
            <a:ext cx="7820025" cy="1363476"/>
          </a:xfrm>
          <a:prstGeom prst="rect">
            <a:avLst/>
          </a:prstGeom>
        </p:spPr>
      </p:pic>
    </p:spTree>
    <p:extLst>
      <p:ext uri="{BB962C8B-B14F-4D97-AF65-F5344CB8AC3E}">
        <p14:creationId xmlns:p14="http://schemas.microsoft.com/office/powerpoint/2010/main" val="260477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487451" cy="890925"/>
          </a:xfrm>
        </p:spPr>
        <p:txBody>
          <a:bodyPr/>
          <a:lstStyle/>
          <a:p>
            <a:r>
              <a:rPr lang="en-US" b="1" dirty="0"/>
              <a:t>Byzantine Generals Problem </a:t>
            </a:r>
          </a:p>
        </p:txBody>
      </p:sp>
      <p:sp>
        <p:nvSpPr>
          <p:cNvPr id="3" name="Content Placeholder 2"/>
          <p:cNvSpPr>
            <a:spLocks noGrp="1"/>
          </p:cNvSpPr>
          <p:nvPr>
            <p:ph idx="1"/>
          </p:nvPr>
        </p:nvSpPr>
        <p:spPr>
          <a:xfrm>
            <a:off x="2205319" y="1362635"/>
            <a:ext cx="9299294" cy="5432611"/>
          </a:xfrm>
        </p:spPr>
        <p:txBody>
          <a:bodyPr/>
          <a:lstStyle/>
          <a:p>
            <a:r>
              <a:rPr lang="en-US" dirty="0"/>
              <a:t>Byzantine Fault </a:t>
            </a:r>
            <a:r>
              <a:rPr lang="en-US" dirty="0" smtClean="0"/>
              <a:t>Tolerance</a:t>
            </a:r>
          </a:p>
          <a:p>
            <a:pPr marL="0" indent="0">
              <a:buNone/>
            </a:pPr>
            <a:r>
              <a:rPr lang="en-US" dirty="0"/>
              <a:t>each general has its own army and that each group is situated in different locations around the city they intend to attack. The generals need to agree on either attacking or retreating. It does not matter whether they attack or retreat, as long as all generals reach consensus, i.e., agree on a common decision in order to execute it in coordination</a:t>
            </a:r>
            <a:r>
              <a:rPr lang="en-US" dirty="0" smtClean="0"/>
              <a:t>.</a:t>
            </a:r>
          </a:p>
          <a:p>
            <a:pPr marL="0" indent="0">
              <a:buNone/>
            </a:pPr>
            <a:r>
              <a:rPr lang="en-US" dirty="0" smtClean="0"/>
              <a:t>It will work what majority say.66% majority will be needed. </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965" y="3825134"/>
            <a:ext cx="5673211" cy="2701601"/>
          </a:xfrm>
          <a:prstGeom prst="rect">
            <a:avLst/>
          </a:prstGeom>
        </p:spPr>
      </p:pic>
    </p:spTree>
    <p:extLst>
      <p:ext uri="{BB962C8B-B14F-4D97-AF65-F5344CB8AC3E}">
        <p14:creationId xmlns:p14="http://schemas.microsoft.com/office/powerpoint/2010/main" val="401759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9208"/>
          </a:xfrm>
        </p:spPr>
        <p:txBody>
          <a:bodyPr/>
          <a:lstStyle/>
          <a:p>
            <a:r>
              <a:rPr lang="en-US" b="1" dirty="0"/>
              <a:t>Consensus Protocol </a:t>
            </a:r>
          </a:p>
        </p:txBody>
      </p:sp>
      <p:sp>
        <p:nvSpPr>
          <p:cNvPr id="3" name="Content Placeholder 2"/>
          <p:cNvSpPr>
            <a:spLocks noGrp="1"/>
          </p:cNvSpPr>
          <p:nvPr>
            <p:ph idx="1"/>
          </p:nvPr>
        </p:nvSpPr>
        <p:spPr>
          <a:xfrm>
            <a:off x="2402542" y="1685365"/>
            <a:ext cx="9102070" cy="5038164"/>
          </a:xfrm>
        </p:spPr>
        <p:txBody>
          <a:bodyPr>
            <a:normAutofit/>
          </a:bodyPr>
          <a:lstStyle/>
          <a:p>
            <a:r>
              <a:rPr lang="en-US" dirty="0" smtClean="0"/>
              <a:t>Consensus protocol protects us in two way </a:t>
            </a:r>
          </a:p>
          <a:p>
            <a:pPr marL="0" indent="0">
              <a:buNone/>
            </a:pPr>
            <a:r>
              <a:rPr lang="en-US" dirty="0" smtClean="0"/>
              <a:t>1.Prevent attacks</a:t>
            </a:r>
          </a:p>
          <a:p>
            <a:pPr marL="0" indent="0">
              <a:buNone/>
            </a:pPr>
            <a:r>
              <a:rPr lang="en-US" dirty="0" smtClean="0"/>
              <a:t>2.Competing chain problem </a:t>
            </a:r>
          </a:p>
          <a:p>
            <a:pPr marL="0" indent="0">
              <a:buNone/>
            </a:pPr>
            <a:r>
              <a:rPr lang="en-US" dirty="0" smtClean="0"/>
              <a:t>Types of Consensus protocol:</a:t>
            </a:r>
          </a:p>
          <a:p>
            <a:pPr marL="0" indent="0">
              <a:buNone/>
            </a:pPr>
            <a:r>
              <a:rPr lang="en-US" dirty="0" smtClean="0"/>
              <a:t>1.Proof of work(POW)</a:t>
            </a:r>
          </a:p>
          <a:p>
            <a:pPr marL="0" indent="0">
              <a:buNone/>
            </a:pPr>
            <a:r>
              <a:rPr lang="en-US" dirty="0" smtClean="0"/>
              <a:t>2.Proof of stake(POS)</a:t>
            </a:r>
          </a:p>
          <a:p>
            <a:pPr marL="0" indent="0">
              <a:buNone/>
            </a:pPr>
            <a:r>
              <a:rPr lang="en-US" dirty="0"/>
              <a:t>3. PBFT (Practical Byzantine Fault </a:t>
            </a:r>
            <a:r>
              <a:rPr lang="en-US" dirty="0" smtClean="0"/>
              <a:t>Tolerance)</a:t>
            </a:r>
          </a:p>
          <a:p>
            <a:pPr marL="0" indent="0">
              <a:buNone/>
            </a:pPr>
            <a:r>
              <a:rPr lang="en-US" dirty="0"/>
              <a:t>4. DAG (Directed Acyclic Graph</a:t>
            </a:r>
            <a:r>
              <a:rPr lang="en-US" dirty="0" smtClean="0"/>
              <a:t>)</a:t>
            </a:r>
          </a:p>
        </p:txBody>
      </p:sp>
    </p:spTree>
    <p:extLst>
      <p:ext uri="{BB962C8B-B14F-4D97-AF65-F5344CB8AC3E}">
        <p14:creationId xmlns:p14="http://schemas.microsoft.com/office/powerpoint/2010/main" val="196291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56557"/>
            <a:ext cx="8874240" cy="935749"/>
          </a:xfrm>
        </p:spPr>
        <p:txBody>
          <a:bodyPr/>
          <a:lstStyle/>
          <a:p>
            <a:r>
              <a:rPr lang="en-US" dirty="0" smtClean="0"/>
              <a:t>Cont.( attack middle node)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6577" y="1972235"/>
            <a:ext cx="5709071" cy="3254867"/>
          </a:xfrm>
        </p:spPr>
      </p:pic>
    </p:spTree>
    <p:extLst>
      <p:ext uri="{BB962C8B-B14F-4D97-AF65-F5344CB8AC3E}">
        <p14:creationId xmlns:p14="http://schemas.microsoft.com/office/powerpoint/2010/main" val="5966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should I study </a:t>
            </a:r>
            <a:r>
              <a:rPr lang="en-US" b="1" dirty="0" err="1" smtClean="0"/>
              <a:t>Blockchain</a:t>
            </a:r>
            <a:endParaRPr lang="en-US" b="1" dirty="0"/>
          </a:p>
        </p:txBody>
      </p:sp>
      <p:sp>
        <p:nvSpPr>
          <p:cNvPr id="3" name="Content Placeholder 2"/>
          <p:cNvSpPr>
            <a:spLocks noGrp="1"/>
          </p:cNvSpPr>
          <p:nvPr>
            <p:ph idx="1"/>
          </p:nvPr>
        </p:nvSpPr>
        <p:spPr>
          <a:xfrm>
            <a:off x="2187388" y="1344706"/>
            <a:ext cx="9317224" cy="4566516"/>
          </a:xfrm>
        </p:spPr>
        <p:txBody>
          <a:bodyPr/>
          <a:lstStyle/>
          <a:p>
            <a:r>
              <a:rPr lang="en-US" dirty="0"/>
              <a:t> The core reason for studying </a:t>
            </a:r>
            <a:r>
              <a:rPr lang="en-US" dirty="0" err="1"/>
              <a:t>blockchain</a:t>
            </a:r>
            <a:r>
              <a:rPr lang="en-US" dirty="0"/>
              <a:t> </a:t>
            </a:r>
            <a:r>
              <a:rPr lang="en-US" dirty="0" err="1"/>
              <a:t>is,it’s</a:t>
            </a:r>
            <a:r>
              <a:rPr lang="en-US" dirty="0"/>
              <a:t> a disruptive technology. It means it will change the traditional approach to a new enhanced version</a:t>
            </a:r>
            <a:r>
              <a:rPr lang="en-US" dirty="0" smtClean="0"/>
              <a:t>.</a:t>
            </a:r>
          </a:p>
          <a:p>
            <a:pPr marL="0" indent="0">
              <a:buNone/>
            </a:pPr>
            <a:endParaRPr lang="en-US" dirty="0" smtClean="0"/>
          </a:p>
          <a:p>
            <a:pPr marL="0" indent="0">
              <a:buNone/>
            </a:pPr>
            <a:r>
              <a:rPr lang="en-US" dirty="0" smtClean="0"/>
              <a:t>Like </a:t>
            </a:r>
            <a:r>
              <a:rPr lang="en-US" dirty="0"/>
              <a:t>how the internet changed the total communication system, </a:t>
            </a:r>
            <a:r>
              <a:rPr lang="en-US" dirty="0" err="1"/>
              <a:t>Blockchain</a:t>
            </a:r>
            <a:r>
              <a:rPr lang="en-US" dirty="0"/>
              <a:t> technology changed the trust ecosystem. </a:t>
            </a:r>
            <a:r>
              <a:rPr lang="en-US" dirty="0" smtClean="0"/>
              <a:t>Internet gave us everything ,smooth our communication system but the major problem with the internet is that the trust issue. With the help of </a:t>
            </a:r>
            <a:r>
              <a:rPr lang="en-US" dirty="0" err="1" smtClean="0"/>
              <a:t>blockchain</a:t>
            </a:r>
            <a:r>
              <a:rPr lang="en-US" dirty="0" smtClean="0"/>
              <a:t> we can resolve this trust issue.</a:t>
            </a:r>
            <a:endParaRPr lang="en-US" dirty="0"/>
          </a:p>
        </p:txBody>
      </p:sp>
    </p:spTree>
    <p:extLst>
      <p:ext uri="{BB962C8B-B14F-4D97-AF65-F5344CB8AC3E}">
        <p14:creationId xmlns:p14="http://schemas.microsoft.com/office/powerpoint/2010/main" val="388443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2713" y="2241550"/>
            <a:ext cx="6248400" cy="3562350"/>
          </a:xfrm>
        </p:spPr>
      </p:pic>
    </p:spTree>
    <p:extLst>
      <p:ext uri="{BB962C8B-B14F-4D97-AF65-F5344CB8AC3E}">
        <p14:creationId xmlns:p14="http://schemas.microsoft.com/office/powerpoint/2010/main" val="382418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Cont.(attack last node)</a:t>
            </a:r>
            <a:endParaRPr lang="en-US" dirty="0"/>
          </a:p>
        </p:txBody>
      </p:sp>
      <p:sp>
        <p:nvSpPr>
          <p:cNvPr id="3" name="Content Placeholder 2"/>
          <p:cNvSpPr>
            <a:spLocks noGrp="1"/>
          </p:cNvSpPr>
          <p:nvPr>
            <p:ph idx="1"/>
          </p:nvPr>
        </p:nvSpPr>
        <p:spPr>
          <a:xfrm>
            <a:off x="2592924" y="2133600"/>
            <a:ext cx="9599076" cy="4724400"/>
          </a:xfrm>
        </p:spPr>
        <p:txBody>
          <a:bodyPr/>
          <a:lstStyle/>
          <a:p>
            <a:r>
              <a:rPr lang="en-US" dirty="0" smtClean="0"/>
              <a:t>But if one node suppose A don’t touch any middle node ,it will try to add malicious node at the last then  how we will deal this situation?</a:t>
            </a:r>
          </a:p>
          <a:p>
            <a:r>
              <a:rPr lang="en-US" dirty="0" smtClean="0"/>
              <a:t>We can deal this problem</a:t>
            </a:r>
          </a:p>
          <a:p>
            <a:pPr marL="0" indent="0">
              <a:buNone/>
            </a:pPr>
            <a:r>
              <a:rPr lang="en-US" dirty="0" smtClean="0"/>
              <a:t>Using consensus protocol.</a:t>
            </a:r>
          </a:p>
          <a:p>
            <a:pPr marL="0" indent="0">
              <a:buNone/>
            </a:pPr>
            <a:r>
              <a:rPr lang="en-US" dirty="0" smtClean="0"/>
              <a:t>Minor always try to add right </a:t>
            </a:r>
          </a:p>
          <a:p>
            <a:pPr marL="0" indent="0">
              <a:buNone/>
            </a:pPr>
            <a:r>
              <a:rPr lang="en-US" dirty="0" smtClean="0"/>
              <a:t>Block otherwise he will get</a:t>
            </a:r>
          </a:p>
          <a:p>
            <a:pPr marL="0" indent="0">
              <a:buNone/>
            </a:pPr>
            <a:r>
              <a:rPr lang="en-US" dirty="0" smtClean="0"/>
              <a:t>Punishment and will not get</a:t>
            </a:r>
          </a:p>
          <a:p>
            <a:pPr marL="0" indent="0">
              <a:buNone/>
            </a:pPr>
            <a:r>
              <a:rPr lang="en-US" dirty="0" smtClean="0"/>
              <a:t>Any reward.</a:t>
            </a:r>
          </a:p>
          <a:p>
            <a:pPr marL="0" indent="0">
              <a:buNone/>
            </a:pPr>
            <a:r>
              <a:rPr lang="en-US" b="1" dirty="0" err="1" smtClean="0">
                <a:solidFill>
                  <a:srgbClr val="FF0000"/>
                </a:solidFill>
              </a:rPr>
              <a:t>Note</a:t>
            </a:r>
            <a:r>
              <a:rPr lang="en-US" dirty="0" err="1" smtClean="0"/>
              <a:t>:mining</a:t>
            </a:r>
            <a:r>
              <a:rPr lang="en-US" dirty="0" smtClean="0"/>
              <a:t> takes time but </a:t>
            </a:r>
          </a:p>
          <a:p>
            <a:pPr marL="0" indent="0">
              <a:buNone/>
            </a:pPr>
            <a:r>
              <a:rPr lang="en-US" dirty="0" smtClean="0"/>
              <a:t>Verify will not take more time.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965" y="2883832"/>
            <a:ext cx="5674660" cy="3600450"/>
          </a:xfrm>
          <a:prstGeom prst="rect">
            <a:avLst/>
          </a:prstGeom>
        </p:spPr>
      </p:pic>
    </p:spTree>
    <p:extLst>
      <p:ext uri="{BB962C8B-B14F-4D97-AF65-F5344CB8AC3E}">
        <p14:creationId xmlns:p14="http://schemas.microsoft.com/office/powerpoint/2010/main" val="251817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917819"/>
          </a:xfrm>
        </p:spPr>
        <p:txBody>
          <a:bodyPr/>
          <a:lstStyle/>
          <a:p>
            <a:r>
              <a:rPr lang="en-US" dirty="0" smtClean="0"/>
              <a:t>Cont.</a:t>
            </a:r>
            <a:endParaRPr lang="en-US" dirty="0"/>
          </a:p>
        </p:txBody>
      </p:sp>
      <p:sp>
        <p:nvSpPr>
          <p:cNvPr id="3" name="Content Placeholder 2"/>
          <p:cNvSpPr>
            <a:spLocks noGrp="1"/>
          </p:cNvSpPr>
          <p:nvPr>
            <p:ph idx="1"/>
          </p:nvPr>
        </p:nvSpPr>
        <p:spPr>
          <a:xfrm>
            <a:off x="2312894" y="1622612"/>
            <a:ext cx="9191717" cy="5136776"/>
          </a:xfrm>
        </p:spPr>
        <p:txBody>
          <a:bodyPr/>
          <a:lstStyle/>
          <a:p>
            <a:pPr marL="0" indent="0">
              <a:buNone/>
            </a:pPr>
            <a:r>
              <a:rPr lang="en-US" b="1" dirty="0"/>
              <a:t>proof of work(POW):</a:t>
            </a:r>
          </a:p>
          <a:p>
            <a:pPr marL="0" indent="0">
              <a:buNone/>
            </a:pPr>
            <a:r>
              <a:rPr lang="en-US" dirty="0" err="1"/>
              <a:t>Blockchain</a:t>
            </a:r>
            <a:r>
              <a:rPr lang="en-US" dirty="0"/>
              <a:t> is a consist of lots of nodes or </a:t>
            </a:r>
            <a:r>
              <a:rPr lang="en-US" dirty="0" err="1"/>
              <a:t>miner.if</a:t>
            </a:r>
            <a:r>
              <a:rPr lang="en-US" dirty="0"/>
              <a:t> we want to add new block in </a:t>
            </a:r>
            <a:r>
              <a:rPr lang="en-US" dirty="0" smtClean="0"/>
              <a:t>the network </a:t>
            </a:r>
            <a:r>
              <a:rPr lang="en-US" dirty="0"/>
              <a:t>,then miner have to solve the mathematical equation and which miner </a:t>
            </a:r>
            <a:r>
              <a:rPr lang="en-US" dirty="0" smtClean="0"/>
              <a:t>solve it </a:t>
            </a:r>
            <a:r>
              <a:rPr lang="en-US" dirty="0"/>
              <a:t>first is called </a:t>
            </a:r>
            <a:r>
              <a:rPr lang="en-US" dirty="0" err="1"/>
              <a:t>POW.if</a:t>
            </a:r>
            <a:r>
              <a:rPr lang="en-US" dirty="0"/>
              <a:t> 50% up nodes or miner validate it then new block is added </a:t>
            </a:r>
            <a:r>
              <a:rPr lang="en-US" dirty="0" smtClean="0"/>
              <a:t>to the </a:t>
            </a:r>
            <a:r>
              <a:rPr lang="en-US" dirty="0"/>
              <a:t>network</a:t>
            </a:r>
            <a:r>
              <a:rPr lang="en-US" dirty="0" smtClean="0"/>
              <a:t>.</a:t>
            </a:r>
          </a:p>
          <a:p>
            <a:pPr marL="0" indent="0">
              <a:buNone/>
            </a:pPr>
            <a:r>
              <a:rPr lang="en-US" dirty="0" smtClean="0"/>
              <a:t>Concern</a:t>
            </a:r>
            <a:r>
              <a:rPr lang="en-US" dirty="0"/>
              <a:t>:-</a:t>
            </a:r>
            <a:r>
              <a:rPr lang="en-US" dirty="0" err="1"/>
              <a:t>i</a:t>
            </a:r>
            <a:r>
              <a:rPr lang="en-US" dirty="0"/>
              <a:t>)lots of energy usage cause only one miner solve it but rest of them are trying </a:t>
            </a:r>
            <a:r>
              <a:rPr lang="en-US" dirty="0" err="1"/>
              <a:t>butcan’t</a:t>
            </a:r>
            <a:r>
              <a:rPr lang="en-US" dirty="0"/>
              <a:t> solve but as their energy is usage which is completely </a:t>
            </a:r>
            <a:r>
              <a:rPr lang="en-US" dirty="0" smtClean="0"/>
              <a:t>waste</a:t>
            </a:r>
          </a:p>
          <a:p>
            <a:pPr marL="0" indent="0">
              <a:buNone/>
            </a:pPr>
            <a:r>
              <a:rPr lang="en-US" dirty="0" smtClean="0"/>
              <a:t>.</a:t>
            </a:r>
            <a:r>
              <a:rPr lang="en-US" dirty="0"/>
              <a:t>ii) if more miners collaborate with one another and try to solve the puzzle then51% attack can be happen which is bad for the </a:t>
            </a:r>
            <a:r>
              <a:rPr lang="en-US" dirty="0" smtClean="0"/>
              <a:t>decentralized</a:t>
            </a:r>
          </a:p>
          <a:p>
            <a:pPr marL="0" indent="0">
              <a:buNone/>
            </a:pPr>
            <a:r>
              <a:rPr lang="en-US" b="1" dirty="0" smtClean="0"/>
              <a:t>proof </a:t>
            </a:r>
            <a:r>
              <a:rPr lang="en-US" b="1" dirty="0"/>
              <a:t>of stake(POS</a:t>
            </a:r>
            <a:r>
              <a:rPr lang="en-US" b="1" dirty="0" smtClean="0"/>
              <a:t>)</a:t>
            </a:r>
          </a:p>
          <a:p>
            <a:pPr marL="0" indent="0">
              <a:buNone/>
            </a:pPr>
            <a:r>
              <a:rPr lang="en-US" dirty="0" smtClean="0"/>
              <a:t>proof </a:t>
            </a:r>
            <a:r>
              <a:rPr lang="en-US" dirty="0"/>
              <a:t>of stake solves the proof of work’s problem. Here one node is randomly </a:t>
            </a:r>
            <a:r>
              <a:rPr lang="en-US" dirty="0" smtClean="0"/>
              <a:t>chosen who </a:t>
            </a:r>
            <a:r>
              <a:rPr lang="en-US" dirty="0"/>
              <a:t>will only mine and solve the mathematical puzzle. Here its called a validator. </a:t>
            </a:r>
            <a:r>
              <a:rPr lang="en-US" dirty="0" smtClean="0"/>
              <a:t>To become </a:t>
            </a:r>
            <a:r>
              <a:rPr lang="en-US" dirty="0"/>
              <a:t>a validator, a node has to deposit stake. If the stake size is big then it has </a:t>
            </a:r>
            <a:r>
              <a:rPr lang="en-US" dirty="0" err="1"/>
              <a:t>agreat</a:t>
            </a:r>
            <a:r>
              <a:rPr lang="en-US" dirty="0"/>
              <a:t> chance of mining. Validator loses stake if they approve fraud </a:t>
            </a:r>
            <a:r>
              <a:rPr lang="en-US" dirty="0" smtClean="0"/>
              <a:t>transaction.</a:t>
            </a:r>
            <a:endParaRPr lang="en-US" dirty="0"/>
          </a:p>
          <a:p>
            <a:endParaRPr lang="en-US" dirty="0"/>
          </a:p>
        </p:txBody>
      </p:sp>
    </p:spTree>
    <p:extLst>
      <p:ext uri="{BB962C8B-B14F-4D97-AF65-F5344CB8AC3E}">
        <p14:creationId xmlns:p14="http://schemas.microsoft.com/office/powerpoint/2010/main" val="2171821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1124008"/>
          </a:xfrm>
        </p:spPr>
        <p:txBody>
          <a:bodyPr>
            <a:normAutofit fontScale="90000"/>
          </a:bodyPr>
          <a:lstStyle/>
          <a:p>
            <a:r>
              <a:rPr lang="en-US" b="1" dirty="0"/>
              <a:t>Longest Chain Rule (Competing Chain Problem)</a:t>
            </a:r>
          </a:p>
        </p:txBody>
      </p:sp>
      <p:sp>
        <p:nvSpPr>
          <p:cNvPr id="3" name="Content Placeholder 2"/>
          <p:cNvSpPr>
            <a:spLocks noGrp="1"/>
          </p:cNvSpPr>
          <p:nvPr>
            <p:ph idx="1"/>
          </p:nvPr>
        </p:nvSpPr>
        <p:spPr>
          <a:xfrm>
            <a:off x="2384612" y="1909482"/>
            <a:ext cx="9717741" cy="4867836"/>
          </a:xfrm>
        </p:spPr>
        <p:txBody>
          <a:bodyPr/>
          <a:lstStyle/>
          <a:p>
            <a:r>
              <a:rPr lang="en-US" dirty="0" smtClean="0"/>
              <a:t>AEFBC this node/minor has same copy of </a:t>
            </a:r>
            <a:r>
              <a:rPr lang="en-US" dirty="0" err="1" smtClean="0"/>
              <a:t>blockchain</a:t>
            </a:r>
            <a:r>
              <a:rPr lang="en-US" dirty="0" smtClean="0"/>
              <a: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317" y="2609850"/>
            <a:ext cx="6248400" cy="3467100"/>
          </a:xfrm>
          <a:prstGeom prst="rect">
            <a:avLst/>
          </a:prstGeom>
        </p:spPr>
      </p:pic>
    </p:spTree>
    <p:extLst>
      <p:ext uri="{BB962C8B-B14F-4D97-AF65-F5344CB8AC3E}">
        <p14:creationId xmlns:p14="http://schemas.microsoft.com/office/powerpoint/2010/main" val="823031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819208"/>
          </a:xfrm>
        </p:spPr>
        <p:txBody>
          <a:bodyPr/>
          <a:lstStyle/>
          <a:p>
            <a:r>
              <a:rPr lang="en-US" dirty="0" smtClean="0"/>
              <a:t>Cont.</a:t>
            </a:r>
            <a:endParaRPr lang="en-US" dirty="0"/>
          </a:p>
        </p:txBody>
      </p:sp>
      <p:sp>
        <p:nvSpPr>
          <p:cNvPr id="3" name="Content Placeholder 2"/>
          <p:cNvSpPr>
            <a:spLocks noGrp="1"/>
          </p:cNvSpPr>
          <p:nvPr>
            <p:ph idx="1"/>
          </p:nvPr>
        </p:nvSpPr>
        <p:spPr>
          <a:xfrm>
            <a:off x="2589212" y="1541929"/>
            <a:ext cx="9531069" cy="5316071"/>
          </a:xfrm>
        </p:spPr>
        <p:txBody>
          <a:bodyPr/>
          <a:lstStyle/>
          <a:p>
            <a:r>
              <a:rPr lang="en-US" dirty="0" smtClean="0"/>
              <a:t>A and C is a minor so it will mine a block at a same time and add a block in the </a:t>
            </a:r>
            <a:r>
              <a:rPr lang="en-US" dirty="0" err="1" smtClean="0"/>
              <a:t>blockchain</a:t>
            </a:r>
            <a:r>
              <a:rPr lang="en-US" dirty="0" smtClean="0"/>
              <a:t> and then  A and C pass the information all over the network.</a:t>
            </a:r>
            <a:endParaRPr lang="en-US" dirty="0"/>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400" y="2347632"/>
            <a:ext cx="6677025" cy="3848100"/>
          </a:xfrm>
          <a:prstGeom prst="rect">
            <a:avLst/>
          </a:prstGeom>
        </p:spPr>
      </p:pic>
    </p:spTree>
    <p:extLst>
      <p:ext uri="{BB962C8B-B14F-4D97-AF65-F5344CB8AC3E}">
        <p14:creationId xmlns:p14="http://schemas.microsoft.com/office/powerpoint/2010/main" val="2222286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2" y="606180"/>
            <a:ext cx="8815200" cy="837138"/>
          </a:xfrm>
        </p:spPr>
        <p:txBody>
          <a:bodyPr/>
          <a:lstStyle/>
          <a:p>
            <a:r>
              <a:rPr lang="en-US" dirty="0" smtClean="0"/>
              <a:t>Cont.</a:t>
            </a:r>
            <a:endParaRPr lang="en-US" dirty="0"/>
          </a:p>
        </p:txBody>
      </p:sp>
      <p:sp>
        <p:nvSpPr>
          <p:cNvPr id="3" name="Content Placeholder 2"/>
          <p:cNvSpPr>
            <a:spLocks noGrp="1"/>
          </p:cNvSpPr>
          <p:nvPr>
            <p:ph idx="1"/>
          </p:nvPr>
        </p:nvSpPr>
        <p:spPr>
          <a:xfrm>
            <a:off x="2034988" y="1595718"/>
            <a:ext cx="9469624" cy="5262282"/>
          </a:xfrm>
        </p:spPr>
        <p:txBody>
          <a:bodyPr/>
          <a:lstStyle/>
          <a:p>
            <a:r>
              <a:rPr lang="en-US" dirty="0" smtClean="0"/>
              <a:t>A transfer the information to E and F and C transfer the information to B. cause E and F close to A and B is close to 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287" y="2401421"/>
            <a:ext cx="6677025" cy="3848100"/>
          </a:xfrm>
          <a:prstGeom prst="rect">
            <a:avLst/>
          </a:prstGeom>
        </p:spPr>
      </p:pic>
    </p:spTree>
    <p:extLst>
      <p:ext uri="{BB962C8B-B14F-4D97-AF65-F5344CB8AC3E}">
        <p14:creationId xmlns:p14="http://schemas.microsoft.com/office/powerpoint/2010/main" val="300845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492188" y="2133600"/>
            <a:ext cx="9012424" cy="4796118"/>
          </a:xfrm>
        </p:spPr>
        <p:txBody>
          <a:bodyPr/>
          <a:lstStyle/>
          <a:p>
            <a:r>
              <a:rPr lang="en-US" dirty="0" smtClean="0"/>
              <a:t>Then E and F verify the block is ok or not and add this block to their </a:t>
            </a:r>
            <a:r>
              <a:rPr lang="en-US" dirty="0" err="1" smtClean="0"/>
              <a:t>blockchain</a:t>
            </a:r>
            <a:r>
              <a:rPr lang="en-US" dirty="0" smtClean="0"/>
              <a:t> and B does the same thing.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399" y="2903444"/>
            <a:ext cx="6677025" cy="3848100"/>
          </a:xfrm>
          <a:prstGeom prst="rect">
            <a:avLst/>
          </a:prstGeom>
        </p:spPr>
      </p:pic>
    </p:spTree>
    <p:extLst>
      <p:ext uri="{BB962C8B-B14F-4D97-AF65-F5344CB8AC3E}">
        <p14:creationId xmlns:p14="http://schemas.microsoft.com/office/powerpoint/2010/main" val="223143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927412" y="1622612"/>
            <a:ext cx="10183906" cy="5136776"/>
          </a:xfrm>
        </p:spPr>
        <p:txBody>
          <a:bodyPr/>
          <a:lstStyle/>
          <a:p>
            <a:r>
              <a:rPr lang="en-US" dirty="0" smtClean="0"/>
              <a:t>Then conflict will start cause AEF has different set of </a:t>
            </a:r>
            <a:r>
              <a:rPr lang="en-US" dirty="0" err="1" smtClean="0"/>
              <a:t>blockchain</a:t>
            </a:r>
            <a:r>
              <a:rPr lang="en-US" dirty="0" smtClean="0"/>
              <a:t> and BC has different set of </a:t>
            </a:r>
            <a:r>
              <a:rPr lang="en-US" dirty="0" err="1" smtClean="0"/>
              <a:t>blockchain</a:t>
            </a:r>
            <a:r>
              <a:rPr lang="en-US" dirty="0" smtClean="0"/>
              <a:t>. </a:t>
            </a:r>
          </a:p>
          <a:p>
            <a:r>
              <a:rPr lang="en-US" dirty="0" smtClean="0"/>
              <a:t>Now how we can solve this issue ? </a:t>
            </a:r>
          </a:p>
          <a:p>
            <a:pPr marL="0" indent="0">
              <a:buNone/>
            </a:pPr>
            <a:r>
              <a:rPr lang="en-US" dirty="0" smtClean="0"/>
              <a:t>Consensus protocol tells us that if we have two different set of </a:t>
            </a:r>
            <a:r>
              <a:rPr lang="en-US" dirty="0" err="1" smtClean="0"/>
              <a:t>blockchain</a:t>
            </a:r>
            <a:r>
              <a:rPr lang="en-US" dirty="0" smtClean="0"/>
              <a:t> then we accept that </a:t>
            </a:r>
            <a:r>
              <a:rPr lang="en-US" dirty="0" err="1" smtClean="0"/>
              <a:t>blockchain</a:t>
            </a:r>
            <a:r>
              <a:rPr lang="en-US" dirty="0" smtClean="0"/>
              <a:t> which network has longest </a:t>
            </a:r>
            <a:r>
              <a:rPr lang="en-US" dirty="0" err="1" smtClean="0"/>
              <a:t>blockchain</a:t>
            </a:r>
            <a:r>
              <a:rPr lang="en-US" dirty="0" smtClean="0"/>
              <a:t>.</a:t>
            </a:r>
          </a:p>
          <a:p>
            <a:pPr marL="0" indent="0">
              <a:buNone/>
            </a:pPr>
            <a:r>
              <a:rPr lang="en-US" dirty="0" smtClean="0"/>
              <a:t>In this figure neither AEF will add the purple color block in their </a:t>
            </a:r>
            <a:r>
              <a:rPr lang="en-US" dirty="0" err="1" smtClean="0"/>
              <a:t>blockchain</a:t>
            </a:r>
            <a:r>
              <a:rPr lang="en-US" dirty="0" smtClean="0"/>
              <a:t> nor BC add the red color block in their </a:t>
            </a:r>
            <a:r>
              <a:rPr lang="en-US" dirty="0" err="1" smtClean="0"/>
              <a:t>blockchain</a:t>
            </a:r>
            <a:r>
              <a:rPr lang="en-US" dirty="0" smtClean="0"/>
              <a:t>. They will wait for a while to see which network add another block first. </a:t>
            </a:r>
          </a:p>
          <a:p>
            <a:pPr marL="0" indent="0">
              <a:buNone/>
            </a:pPr>
            <a:r>
              <a:rPr lang="en-US" dirty="0" smtClean="0"/>
              <a:t>Assume that AEFBC all has same computation power  so AEF will be more powerful than BC cause AEF has 3 node and BC has only 2. so AEF add a new block in their </a:t>
            </a:r>
            <a:r>
              <a:rPr lang="en-US" dirty="0" err="1" smtClean="0"/>
              <a:t>blockchain</a:t>
            </a:r>
            <a:r>
              <a:rPr lang="en-US" dirty="0" smtClean="0"/>
              <a:t> and then they have total 6 blocks in their </a:t>
            </a:r>
            <a:r>
              <a:rPr lang="en-US" dirty="0" err="1" smtClean="0"/>
              <a:t>blockchain</a:t>
            </a:r>
            <a:r>
              <a:rPr lang="en-US" dirty="0" smtClean="0"/>
              <a:t> and BC has only 5 blocks in their </a:t>
            </a:r>
            <a:r>
              <a:rPr lang="en-US" dirty="0" err="1" smtClean="0"/>
              <a:t>blockchain</a:t>
            </a:r>
            <a:r>
              <a:rPr lang="en-US" dirty="0" smtClean="0"/>
              <a:t> so BC have to change their </a:t>
            </a:r>
            <a:r>
              <a:rPr lang="en-US" dirty="0" err="1" smtClean="0"/>
              <a:t>blockchain</a:t>
            </a:r>
            <a:r>
              <a:rPr lang="en-US" dirty="0" smtClean="0"/>
              <a:t> and follow and accept  the AEF’s </a:t>
            </a:r>
            <a:r>
              <a:rPr lang="en-US" dirty="0" err="1" smtClean="0"/>
              <a:t>blockchain</a:t>
            </a:r>
            <a:r>
              <a:rPr lang="en-US" dirty="0" smtClean="0"/>
              <a:t>. </a:t>
            </a:r>
            <a:endParaRPr lang="en-US" dirty="0"/>
          </a:p>
        </p:txBody>
      </p:sp>
    </p:spTree>
    <p:extLst>
      <p:ext uri="{BB962C8B-B14F-4D97-AF65-F5344CB8AC3E}">
        <p14:creationId xmlns:p14="http://schemas.microsoft.com/office/powerpoint/2010/main" val="14801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Add a new block in the AEF </a:t>
            </a:r>
            <a:r>
              <a:rPr lang="en-US" dirty="0" err="1" smtClean="0"/>
              <a:t>blockchain</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463" y="2562785"/>
            <a:ext cx="6677025" cy="3848100"/>
          </a:xfrm>
          <a:prstGeom prst="rect">
            <a:avLst/>
          </a:prstGeom>
        </p:spPr>
      </p:pic>
    </p:spTree>
    <p:extLst>
      <p:ext uri="{BB962C8B-B14F-4D97-AF65-F5344CB8AC3E}">
        <p14:creationId xmlns:p14="http://schemas.microsoft.com/office/powerpoint/2010/main" val="2872189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41177" y="1613647"/>
            <a:ext cx="9263436" cy="5244353"/>
          </a:xfrm>
        </p:spPr>
        <p:txBody>
          <a:bodyPr/>
          <a:lstStyle/>
          <a:p>
            <a:r>
              <a:rPr lang="en-US" dirty="0" smtClean="0"/>
              <a:t>As AEF has longest </a:t>
            </a:r>
            <a:r>
              <a:rPr lang="en-US" dirty="0" err="1" smtClean="0"/>
              <a:t>blockchain</a:t>
            </a:r>
            <a:r>
              <a:rPr lang="en-US" dirty="0" smtClean="0"/>
              <a:t> so BC have to discard their purple blocks and accept the red blocks and thus way the total AEFBC has the same copy of </a:t>
            </a:r>
            <a:r>
              <a:rPr lang="en-US" dirty="0" err="1" smtClean="0"/>
              <a:t>blockchain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839" y="2723030"/>
            <a:ext cx="7534275" cy="3848100"/>
          </a:xfrm>
          <a:prstGeom prst="rect">
            <a:avLst/>
          </a:prstGeom>
        </p:spPr>
      </p:pic>
    </p:spTree>
    <p:extLst>
      <p:ext uri="{BB962C8B-B14F-4D97-AF65-F5344CB8AC3E}">
        <p14:creationId xmlns:p14="http://schemas.microsoft.com/office/powerpoint/2010/main" val="195590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1115043"/>
          </a:xfrm>
        </p:spPr>
        <p:txBody>
          <a:bodyPr/>
          <a:lstStyle/>
          <a:p>
            <a:r>
              <a:rPr lang="en-US" b="1" dirty="0" smtClean="0"/>
              <a:t>            What is </a:t>
            </a:r>
            <a:r>
              <a:rPr lang="en-US" b="1" dirty="0" err="1" smtClean="0"/>
              <a:t>blockchain</a:t>
            </a:r>
            <a:r>
              <a:rPr lang="en-US" b="1" dirty="0" smtClean="0"/>
              <a:t> </a:t>
            </a:r>
            <a:endParaRPr lang="en-US" b="1" dirty="0"/>
          </a:p>
        </p:txBody>
      </p:sp>
      <p:sp>
        <p:nvSpPr>
          <p:cNvPr id="3" name="Content Placeholder 2"/>
          <p:cNvSpPr>
            <a:spLocks noGrp="1"/>
          </p:cNvSpPr>
          <p:nvPr>
            <p:ph idx="1"/>
          </p:nvPr>
        </p:nvSpPr>
        <p:spPr>
          <a:xfrm>
            <a:off x="1766047" y="2133600"/>
            <a:ext cx="9738565" cy="4545106"/>
          </a:xfrm>
        </p:spPr>
        <p:txBody>
          <a:bodyPr/>
          <a:lstStyle/>
          <a:p>
            <a:r>
              <a:rPr lang="en-US" dirty="0" smtClean="0"/>
              <a:t>´</a:t>
            </a:r>
            <a:r>
              <a:rPr lang="en-US" dirty="0"/>
              <a:t>First, this idea came from a 1991’s research paper named “how to timestamp a digital document”.</a:t>
            </a:r>
            <a:r>
              <a:rPr lang="en-US" dirty="0" err="1"/>
              <a:t>stuart</a:t>
            </a:r>
            <a:r>
              <a:rPr lang="en-US" dirty="0"/>
              <a:t> Haber and </a:t>
            </a:r>
            <a:r>
              <a:rPr lang="en-US" dirty="0" err="1"/>
              <a:t>W.scott</a:t>
            </a:r>
            <a:r>
              <a:rPr lang="en-US" dirty="0"/>
              <a:t> </a:t>
            </a:r>
            <a:r>
              <a:rPr lang="en-US" dirty="0" err="1"/>
              <a:t>stornetta</a:t>
            </a:r>
            <a:r>
              <a:rPr lang="en-US" dirty="0"/>
              <a:t> published this paper. And later on, in 2008, </a:t>
            </a:r>
            <a:r>
              <a:rPr lang="en-US" dirty="0" err="1"/>
              <a:t>satasi</a:t>
            </a:r>
            <a:r>
              <a:rPr lang="en-US" dirty="0"/>
              <a:t> </a:t>
            </a:r>
            <a:r>
              <a:rPr lang="en-US" dirty="0" err="1"/>
              <a:t>Nakamoto</a:t>
            </a:r>
            <a:r>
              <a:rPr lang="en-US" dirty="0"/>
              <a:t> invented </a:t>
            </a:r>
            <a:r>
              <a:rPr lang="en-US" dirty="0" err="1"/>
              <a:t>bitcoin</a:t>
            </a:r>
            <a:r>
              <a:rPr lang="en-US" dirty="0"/>
              <a:t> using this </a:t>
            </a:r>
            <a:r>
              <a:rPr lang="en-US" dirty="0" err="1"/>
              <a:t>blockchain</a:t>
            </a:r>
            <a:r>
              <a:rPr lang="en-US" dirty="0"/>
              <a:t> technology</a:t>
            </a:r>
            <a:r>
              <a:rPr lang="en-US" dirty="0" smtClean="0"/>
              <a:t>.</a:t>
            </a:r>
          </a:p>
          <a:p>
            <a:pPr marL="0" indent="0">
              <a:buNone/>
            </a:pPr>
            <a:r>
              <a:rPr lang="en-US" dirty="0" smtClean="0"/>
              <a:t> Alert: Don’t confuse between </a:t>
            </a:r>
            <a:r>
              <a:rPr lang="en-US" dirty="0" err="1" smtClean="0"/>
              <a:t>blockchain</a:t>
            </a:r>
            <a:r>
              <a:rPr lang="en-US" dirty="0" smtClean="0"/>
              <a:t> and </a:t>
            </a:r>
            <a:r>
              <a:rPr lang="en-US" dirty="0" err="1" smtClean="0"/>
              <a:t>bitcoin</a:t>
            </a:r>
            <a:r>
              <a:rPr lang="en-US" dirty="0" smtClean="0"/>
              <a:t>. Both are totally diff.</a:t>
            </a:r>
          </a:p>
          <a:p>
            <a:pPr marL="0" indent="0">
              <a:buNone/>
            </a:pPr>
            <a:r>
              <a:rPr lang="en-US" dirty="0" smtClean="0"/>
              <a:t> </a:t>
            </a:r>
          </a:p>
          <a:p>
            <a:pPr marL="0" indent="0">
              <a:buNone/>
            </a:pPr>
            <a:r>
              <a:rPr lang="en-US" dirty="0" err="1" smtClean="0"/>
              <a:t>Blockchain</a:t>
            </a:r>
            <a:r>
              <a:rPr lang="en-US" dirty="0" smtClean="0"/>
              <a:t> </a:t>
            </a:r>
            <a:r>
              <a:rPr lang="en-US" dirty="0"/>
              <a:t>is a distributed ,immutable ledger which is completely transparent and it’s a decentralized system</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866" y="4670611"/>
            <a:ext cx="4294093" cy="1846730"/>
          </a:xfrm>
          <a:prstGeom prst="rect">
            <a:avLst/>
          </a:prstGeom>
        </p:spPr>
      </p:pic>
    </p:spTree>
    <p:extLst>
      <p:ext uri="{BB962C8B-B14F-4D97-AF65-F5344CB8AC3E}">
        <p14:creationId xmlns:p14="http://schemas.microsoft.com/office/powerpoint/2010/main" val="97100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917819"/>
          </a:xfrm>
        </p:spPr>
        <p:txBody>
          <a:bodyPr/>
          <a:lstStyle/>
          <a:p>
            <a:r>
              <a:rPr lang="en-US" dirty="0" smtClean="0"/>
              <a:t>Cont.</a:t>
            </a:r>
            <a:endParaRPr lang="en-US" dirty="0"/>
          </a:p>
        </p:txBody>
      </p:sp>
      <p:sp>
        <p:nvSpPr>
          <p:cNvPr id="3" name="Content Placeholder 2"/>
          <p:cNvSpPr>
            <a:spLocks noGrp="1"/>
          </p:cNvSpPr>
          <p:nvPr>
            <p:ph idx="1"/>
          </p:nvPr>
        </p:nvSpPr>
        <p:spPr>
          <a:xfrm>
            <a:off x="2250141" y="1748116"/>
            <a:ext cx="9137930" cy="4625789"/>
          </a:xfrm>
        </p:spPr>
        <p:txBody>
          <a:bodyPr/>
          <a:lstStyle/>
          <a:p>
            <a:r>
              <a:rPr lang="en-US" dirty="0" smtClean="0"/>
              <a:t>The consensus protocol is much better than the byzantine fault tolerance. Consensus protocol needs 51% majority to add the blocks in the </a:t>
            </a:r>
            <a:r>
              <a:rPr lang="en-US" dirty="0" err="1" smtClean="0"/>
              <a:t>blockchain</a:t>
            </a:r>
            <a:r>
              <a:rPr lang="en-US" dirty="0" smtClean="0"/>
              <a:t> where byzantine needs 66% majority.</a:t>
            </a:r>
          </a:p>
          <a:p>
            <a:r>
              <a:rPr lang="en-US" dirty="0" smtClean="0"/>
              <a:t>All the transaction in the orphan block will be dropped and the miner that had mined will not get reward.</a:t>
            </a:r>
          </a:p>
          <a:p>
            <a:r>
              <a:rPr lang="en-US" dirty="0" smtClean="0"/>
              <a:t>That’s why ,when we do the transaction ,have to wait until 5 more blocks will  be added otherwise double spending will </a:t>
            </a:r>
            <a:r>
              <a:rPr lang="en-US" smtClean="0"/>
              <a:t>be occurred.</a:t>
            </a:r>
            <a:endParaRPr lang="en-US" dirty="0" smtClean="0"/>
          </a:p>
        </p:txBody>
      </p:sp>
    </p:spTree>
    <p:extLst>
      <p:ext uri="{BB962C8B-B14F-4D97-AF65-F5344CB8AC3E}">
        <p14:creationId xmlns:p14="http://schemas.microsoft.com/office/powerpoint/2010/main" val="42432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2713" y="2289175"/>
            <a:ext cx="6248400" cy="3467100"/>
          </a:xfrm>
        </p:spPr>
      </p:pic>
    </p:spTree>
    <p:extLst>
      <p:ext uri="{BB962C8B-B14F-4D97-AF65-F5344CB8AC3E}">
        <p14:creationId xmlns:p14="http://schemas.microsoft.com/office/powerpoint/2010/main" val="196617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2713" y="2289175"/>
            <a:ext cx="6248400" cy="3467100"/>
          </a:xfrm>
        </p:spPr>
      </p:pic>
    </p:spTree>
    <p:extLst>
      <p:ext uri="{BB962C8B-B14F-4D97-AF65-F5344CB8AC3E}">
        <p14:creationId xmlns:p14="http://schemas.microsoft.com/office/powerpoint/2010/main" val="242826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838" y="2289175"/>
            <a:ext cx="6534150" cy="3467100"/>
          </a:xfrm>
        </p:spPr>
      </p:pic>
    </p:spTree>
    <p:extLst>
      <p:ext uri="{BB962C8B-B14F-4D97-AF65-F5344CB8AC3E}">
        <p14:creationId xmlns:p14="http://schemas.microsoft.com/office/powerpoint/2010/main" val="424541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a:t>
            </a:r>
            <a:r>
              <a:rPr lang="en-US" b="1" dirty="0" err="1" smtClean="0"/>
              <a:t>blockchain</a:t>
            </a:r>
            <a:endParaRPr lang="en-US" b="1" dirty="0"/>
          </a:p>
        </p:txBody>
      </p:sp>
      <p:sp>
        <p:nvSpPr>
          <p:cNvPr id="3" name="Content Placeholder 2"/>
          <p:cNvSpPr>
            <a:spLocks noGrp="1"/>
          </p:cNvSpPr>
          <p:nvPr>
            <p:ph idx="1"/>
          </p:nvPr>
        </p:nvSpPr>
        <p:spPr/>
        <p:txBody>
          <a:bodyPr/>
          <a:lstStyle/>
          <a:p>
            <a:r>
              <a:rPr lang="en-US" dirty="0" smtClean="0"/>
              <a:t>Product Tracking-Denmark super </a:t>
            </a:r>
            <a:r>
              <a:rPr lang="en-US" dirty="0" err="1" smtClean="0"/>
              <a:t>market,Walmart</a:t>
            </a:r>
            <a:r>
              <a:rPr lang="en-US" dirty="0" smtClean="0"/>
              <a:t> </a:t>
            </a:r>
          </a:p>
          <a:p>
            <a:r>
              <a:rPr lang="en-US" dirty="0" smtClean="0"/>
              <a:t>Smart Contract- it’s a program like </a:t>
            </a:r>
            <a:r>
              <a:rPr lang="en-US" dirty="0" err="1" smtClean="0"/>
              <a:t>java,python.in</a:t>
            </a:r>
            <a:r>
              <a:rPr lang="en-US" dirty="0" smtClean="0"/>
              <a:t> </a:t>
            </a:r>
            <a:r>
              <a:rPr lang="en-US" dirty="0" err="1" smtClean="0"/>
              <a:t>blockchain</a:t>
            </a:r>
            <a:r>
              <a:rPr lang="en-US" dirty="0" smtClean="0"/>
              <a:t> we use solidity </a:t>
            </a:r>
          </a:p>
          <a:p>
            <a:r>
              <a:rPr lang="en-US" dirty="0" smtClean="0"/>
              <a:t>International wire transfer- can use in the banking system.(</a:t>
            </a:r>
            <a:r>
              <a:rPr lang="en-US" dirty="0" err="1" smtClean="0"/>
              <a:t>jp</a:t>
            </a:r>
            <a:r>
              <a:rPr lang="en-US" dirty="0" smtClean="0"/>
              <a:t> </a:t>
            </a:r>
            <a:r>
              <a:rPr lang="en-US" dirty="0" err="1" smtClean="0"/>
              <a:t>morgan</a:t>
            </a:r>
            <a:r>
              <a:rPr lang="en-US" dirty="0" smtClean="0"/>
              <a:t> already use </a:t>
            </a:r>
            <a:r>
              <a:rPr lang="en-US" dirty="0" err="1" smtClean="0"/>
              <a:t>blockchain</a:t>
            </a:r>
            <a:r>
              <a:rPr lang="en-US" dirty="0" smtClean="0"/>
              <a:t> in their banking system)</a:t>
            </a:r>
          </a:p>
          <a:p>
            <a:r>
              <a:rPr lang="en-US" dirty="0" smtClean="0"/>
              <a:t>Health care system- </a:t>
            </a:r>
            <a:endParaRPr lang="en-US" dirty="0"/>
          </a:p>
        </p:txBody>
      </p:sp>
    </p:spTree>
    <p:extLst>
      <p:ext uri="{BB962C8B-B14F-4D97-AF65-F5344CB8AC3E}">
        <p14:creationId xmlns:p14="http://schemas.microsoft.com/office/powerpoint/2010/main" val="423374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Hashing Algorithm </a:t>
            </a:r>
            <a:endParaRPr lang="en-US" b="1" dirty="0"/>
          </a:p>
        </p:txBody>
      </p:sp>
      <p:sp>
        <p:nvSpPr>
          <p:cNvPr id="3" name="Content Placeholder 2"/>
          <p:cNvSpPr>
            <a:spLocks noGrp="1"/>
          </p:cNvSpPr>
          <p:nvPr>
            <p:ph idx="1"/>
          </p:nvPr>
        </p:nvSpPr>
        <p:spPr/>
        <p:txBody>
          <a:bodyPr/>
          <a:lstStyle/>
          <a:p>
            <a:r>
              <a:rPr lang="en-US" dirty="0" smtClean="0"/>
              <a:t>In a </a:t>
            </a:r>
            <a:r>
              <a:rPr lang="en-US" dirty="0" err="1" smtClean="0"/>
              <a:t>blockchain</a:t>
            </a:r>
            <a:r>
              <a:rPr lang="en-US" dirty="0" smtClean="0"/>
              <a:t> there are number of blocks and each block is attach to another block.so its very important to one block is identify its subsequent </a:t>
            </a:r>
            <a:r>
              <a:rPr lang="en-US" dirty="0" err="1" smtClean="0"/>
              <a:t>block.thats</a:t>
            </a:r>
            <a:r>
              <a:rPr lang="en-US" dirty="0" smtClean="0"/>
              <a:t> why we need a hash so that we can identify the block.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505" y="3156698"/>
            <a:ext cx="5573246" cy="2855817"/>
          </a:xfrm>
          <a:prstGeom prst="rect">
            <a:avLst/>
          </a:prstGeom>
        </p:spPr>
      </p:pic>
    </p:spTree>
    <p:extLst>
      <p:ext uri="{BB962C8B-B14F-4D97-AF65-F5344CB8AC3E}">
        <p14:creationId xmlns:p14="http://schemas.microsoft.com/office/powerpoint/2010/main" val="423665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Hash is like fingerprint, as we know that different people has different fingerprint ,the same way different block has different hash number.</a:t>
            </a:r>
          </a:p>
          <a:p>
            <a:r>
              <a:rPr lang="en-US" dirty="0" smtClean="0"/>
              <a:t>We can generate the hash through SHA-256 algorithm </a:t>
            </a:r>
          </a:p>
          <a:p>
            <a:endParaRPr lang="en-US" dirty="0" smtClean="0"/>
          </a:p>
          <a:p>
            <a:endParaRPr lang="en-US" dirty="0"/>
          </a:p>
          <a:p>
            <a:endParaRPr lang="en-US" dirty="0" smtClean="0"/>
          </a:p>
          <a:p>
            <a:endParaRPr lang="en-US" dirty="0"/>
          </a:p>
          <a:p>
            <a:endParaRPr lang="en-US" dirty="0" smtClean="0"/>
          </a:p>
          <a:p>
            <a:pPr marL="0" indent="0">
              <a:buNone/>
            </a:pPr>
            <a:r>
              <a:rPr lang="en-US" dirty="0"/>
              <a:t> </a:t>
            </a:r>
            <a:r>
              <a:rPr lang="en-US" dirty="0" smtClean="0"/>
              <a:t>                                             This has 64 hex char</a:t>
            </a:r>
          </a:p>
          <a:p>
            <a:pPr marL="0" indent="0">
              <a:buNone/>
            </a:pPr>
            <a:r>
              <a:rPr lang="en-US" dirty="0"/>
              <a:t> </a:t>
            </a:r>
            <a:r>
              <a:rPr lang="en-US" dirty="0" smtClean="0"/>
              <a:t>                                             each char is of 4 bits so in total 64*4=256 bits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74" y="3594007"/>
            <a:ext cx="7559675" cy="1163710"/>
          </a:xfrm>
          <a:prstGeom prst="rect">
            <a:avLst/>
          </a:prstGeom>
        </p:spPr>
      </p:pic>
    </p:spTree>
    <p:extLst>
      <p:ext uri="{BB962C8B-B14F-4D97-AF65-F5344CB8AC3E}">
        <p14:creationId xmlns:p14="http://schemas.microsoft.com/office/powerpoint/2010/main" val="37438145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582</TotalTime>
  <Words>1362</Words>
  <Application>Microsoft Office PowerPoint</Application>
  <PresentationFormat>Widescreen</PresentationFormat>
  <Paragraphs>123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Agency FB</vt:lpstr>
      <vt:lpstr>Arial</vt:lpstr>
      <vt:lpstr>Century Gothic</vt:lpstr>
      <vt:lpstr>Wingdings 3</vt:lpstr>
      <vt:lpstr>Wisp</vt:lpstr>
      <vt:lpstr>         Blockchain Technology </vt:lpstr>
      <vt:lpstr>Why should I study Blockchain</vt:lpstr>
      <vt:lpstr>            What is blockchain </vt:lpstr>
      <vt:lpstr>Con.</vt:lpstr>
      <vt:lpstr>Cont.</vt:lpstr>
      <vt:lpstr>PowerPoint Presentation</vt:lpstr>
      <vt:lpstr>Application of blockchain</vt:lpstr>
      <vt:lpstr>Hashing Algorithm </vt:lpstr>
      <vt:lpstr>Cont.</vt:lpstr>
      <vt:lpstr>Cont.</vt:lpstr>
      <vt:lpstr>Cont.</vt:lpstr>
      <vt:lpstr>How Blockchain will be immutable </vt:lpstr>
      <vt:lpstr>Centralized Network vs P2P network</vt:lpstr>
      <vt:lpstr>Distributed p2p network</vt:lpstr>
      <vt:lpstr>Distributed p2p network in blockchain</vt:lpstr>
      <vt:lpstr>Blockchain Mining</vt:lpstr>
      <vt:lpstr>Byzantine Generals Problem </vt:lpstr>
      <vt:lpstr>Consensus Protocol </vt:lpstr>
      <vt:lpstr>Cont.( attack middle node)</vt:lpstr>
      <vt:lpstr>Cont.</vt:lpstr>
      <vt:lpstr>Cont.(attack last node)</vt:lpstr>
      <vt:lpstr>Cont.</vt:lpstr>
      <vt:lpstr>Longest Chain Rule (Competing Chain Problem)</vt:lpstr>
      <vt:lpstr>Cont.</vt:lpstr>
      <vt:lpstr>Cont.</vt:lpstr>
      <vt:lpstr>Cont.</vt:lpstr>
      <vt:lpstr>Cont.</vt:lpstr>
      <vt:lpstr>Cont.</vt:lpstr>
      <vt:lpstr>Cont.</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Niloy Islam</cp:lastModifiedBy>
  <cp:revision>34</cp:revision>
  <dcterms:created xsi:type="dcterms:W3CDTF">2021-09-15T08:18:39Z</dcterms:created>
  <dcterms:modified xsi:type="dcterms:W3CDTF">2022-12-08T05:21:29Z</dcterms:modified>
</cp:coreProperties>
</file>