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5" r:id="rId13"/>
    <p:sldId id="271" r:id="rId14"/>
    <p:sldId id="266"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8" d="100"/>
          <a:sy n="88" d="100"/>
        </p:scale>
        <p:origin x="3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60669D-B48D-4BD9-BA46-A70A5C1C572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94728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0669D-B48D-4BD9-BA46-A70A5C1C572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5024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0669D-B48D-4BD9-BA46-A70A5C1C572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256677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0669D-B48D-4BD9-BA46-A70A5C1C572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05859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60669D-B48D-4BD9-BA46-A70A5C1C5725}"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6037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60669D-B48D-4BD9-BA46-A70A5C1C572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92397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60669D-B48D-4BD9-BA46-A70A5C1C5725}"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97349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60669D-B48D-4BD9-BA46-A70A5C1C5725}"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274369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0669D-B48D-4BD9-BA46-A70A5C1C5725}"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28876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0669D-B48D-4BD9-BA46-A70A5C1C572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556666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60669D-B48D-4BD9-BA46-A70A5C1C5725}"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6E195-0FC5-43F1-A125-6AF626DAB6E7}" type="slidenum">
              <a:rPr lang="en-US" smtClean="0"/>
              <a:t>‹#›</a:t>
            </a:fld>
            <a:endParaRPr lang="en-US"/>
          </a:p>
        </p:txBody>
      </p:sp>
    </p:spTree>
    <p:extLst>
      <p:ext uri="{BB962C8B-B14F-4D97-AF65-F5344CB8AC3E}">
        <p14:creationId xmlns:p14="http://schemas.microsoft.com/office/powerpoint/2010/main" val="35702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0669D-B48D-4BD9-BA46-A70A5C1C5725}" type="datetimeFigureOut">
              <a:rPr lang="en-US" smtClean="0"/>
              <a:t>6/7/2022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66E195-0FC5-43F1-A125-6AF626DAB6E7}" type="slidenum">
              <a:rPr lang="en-US" smtClean="0"/>
              <a:t>‹#›</a:t>
            </a:fld>
            <a:endParaRPr lang="en-US"/>
          </a:p>
        </p:txBody>
      </p:sp>
    </p:spTree>
    <p:extLst>
      <p:ext uri="{BB962C8B-B14F-4D97-AF65-F5344CB8AC3E}">
        <p14:creationId xmlns:p14="http://schemas.microsoft.com/office/powerpoint/2010/main" val="3348729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27" y="1577908"/>
            <a:ext cx="10515600" cy="3427229"/>
          </a:xfrm>
        </p:spPr>
        <p:txBody>
          <a:bodyPr>
            <a:normAutofit/>
          </a:bodyPr>
          <a:lstStyle/>
          <a:p>
            <a:r>
              <a:rPr lang="en-US" dirty="0" smtClean="0"/>
              <a:t> </a:t>
            </a:r>
            <a:r>
              <a:rPr lang="en-US" dirty="0"/>
              <a:t/>
            </a:r>
            <a:br>
              <a:rPr lang="en-US" dirty="0"/>
            </a:br>
            <a:r>
              <a:rPr lang="en-US" sz="4000" dirty="0" smtClean="0"/>
              <a:t>  </a:t>
            </a:r>
            <a:r>
              <a:rPr lang="en-US" sz="4000" dirty="0"/>
              <a:t>Preserving </a:t>
            </a:r>
            <a:r>
              <a:rPr lang="en-US" sz="4000" dirty="0" smtClean="0"/>
              <a:t>Privacy and Scalability  in </a:t>
            </a:r>
            <a:r>
              <a:rPr lang="en-US" sz="4000" dirty="0" err="1" smtClean="0"/>
              <a:t>Blockchain</a:t>
            </a:r>
            <a:r>
              <a:rPr lang="en-US" dirty="0"/>
              <a:t/>
            </a:r>
            <a:br>
              <a:rPr lang="en-US" dirty="0"/>
            </a:br>
            <a:endParaRPr lang="en-US" dirty="0"/>
          </a:p>
        </p:txBody>
      </p:sp>
    </p:spTree>
    <p:extLst>
      <p:ext uri="{BB962C8B-B14F-4D97-AF65-F5344CB8AC3E}">
        <p14:creationId xmlns:p14="http://schemas.microsoft.com/office/powerpoint/2010/main" val="225704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process of mining in </a:t>
            </a:r>
            <a:r>
              <a:rPr lang="en-US" b="1" dirty="0" err="1"/>
              <a:t>MultiChain</a:t>
            </a:r>
            <a:r>
              <a:rPr lang="en-US" b="1" dirty="0"/>
              <a:t> technology: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MultiChain</a:t>
            </a:r>
            <a:r>
              <a:rPr lang="en-US" dirty="0"/>
              <a:t> defines miners to an identifiable set of entities. It introduces a criterion known as mining diversity that binds with </a:t>
            </a:r>
            <a:r>
              <a:rPr lang="en-US" b="1" dirty="0"/>
              <a:t>0 &lt;= mining diversity &lt;= 1</a:t>
            </a:r>
            <a:r>
              <a:rPr lang="en-US" b="1" dirty="0" smtClean="0"/>
              <a:t>.</a:t>
            </a:r>
          </a:p>
          <a:p>
            <a:pPr marL="0" indent="0">
              <a:buNone/>
            </a:pPr>
            <a:r>
              <a:rPr lang="en-US" dirty="0"/>
              <a:t>The efficacy of block is verifiable by performing the following:</a:t>
            </a:r>
          </a:p>
          <a:p>
            <a:r>
              <a:rPr lang="en-US" dirty="0"/>
              <a:t>1. Apply all the permissions changes defined by transactions in the block in order.</a:t>
            </a:r>
            <a:br>
              <a:rPr lang="en-US" dirty="0"/>
            </a:br>
            <a:r>
              <a:rPr lang="en-US" dirty="0"/>
              <a:t>2. Count the number of permitted ​ </a:t>
            </a:r>
            <a:r>
              <a:rPr lang="en-US" i="1" dirty="0"/>
              <a:t>miners </a:t>
            </a:r>
            <a:r>
              <a:rPr lang="en-US" dirty="0"/>
              <a:t>​ who are defined after applying those changes.</a:t>
            </a:r>
            <a:br>
              <a:rPr lang="en-US" dirty="0"/>
            </a:br>
            <a:r>
              <a:rPr lang="en-US" dirty="0"/>
              <a:t>3. Multiply ​ </a:t>
            </a:r>
            <a:r>
              <a:rPr lang="en-US" i="1" dirty="0"/>
              <a:t>miners </a:t>
            </a:r>
            <a:r>
              <a:rPr lang="en-US" dirty="0"/>
              <a:t>​ by ​ </a:t>
            </a:r>
            <a:r>
              <a:rPr lang="en-US" i="1" dirty="0"/>
              <a:t>mining diversity</a:t>
            </a:r>
            <a:r>
              <a:rPr lang="en-US" dirty="0"/>
              <a:t>​ , rounding up to get ​ </a:t>
            </a:r>
            <a:r>
              <a:rPr lang="en-US" i="1" dirty="0"/>
              <a:t>spacing</a:t>
            </a:r>
            <a:r>
              <a:rPr lang="en-US" dirty="0"/>
              <a:t>​ .</a:t>
            </a:r>
            <a:br>
              <a:rPr lang="en-US" dirty="0"/>
            </a:br>
            <a:r>
              <a:rPr lang="en-US" dirty="0"/>
              <a:t>4. If the miner of this block mined one of the previous </a:t>
            </a:r>
            <a:r>
              <a:rPr lang="en-US" dirty="0" smtClean="0"/>
              <a:t>​ blocks</a:t>
            </a:r>
            <a:r>
              <a:rPr lang="en-US" dirty="0"/>
              <a:t>, the block is invalid. </a:t>
            </a:r>
            <a:br>
              <a:rPr lang="en-US" dirty="0"/>
            </a:br>
            <a:endParaRPr lang="en-US" dirty="0"/>
          </a:p>
        </p:txBody>
      </p:sp>
    </p:spTree>
    <p:extLst>
      <p:ext uri="{BB962C8B-B14F-4D97-AF65-F5344CB8AC3E}">
        <p14:creationId xmlns:p14="http://schemas.microsoft.com/office/powerpoint/2010/main" val="25569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This </a:t>
            </a:r>
            <a:r>
              <a:rPr lang="en-US" dirty="0"/>
              <a:t>put the round-robin schedule in effect. </a:t>
            </a:r>
            <a:endParaRPr lang="en-US" dirty="0" smtClean="0"/>
          </a:p>
          <a:p>
            <a:r>
              <a:rPr lang="en-US" dirty="0" smtClean="0"/>
              <a:t>The </a:t>
            </a:r>
            <a:r>
              <a:rPr lang="en-US" dirty="0"/>
              <a:t>miners create blocks in a rotation in this schedule so as to generate an accurate </a:t>
            </a:r>
            <a:r>
              <a:rPr lang="en-US" dirty="0" err="1" smtClean="0"/>
              <a:t>Blockchain</a:t>
            </a:r>
            <a:r>
              <a:rPr lang="en-US" dirty="0"/>
              <a:t>. </a:t>
            </a:r>
            <a:endParaRPr lang="en-US" dirty="0" smtClean="0"/>
          </a:p>
          <a:p>
            <a:r>
              <a:rPr lang="en-US" dirty="0" smtClean="0"/>
              <a:t>The </a:t>
            </a:r>
            <a:r>
              <a:rPr lang="en-US" dirty="0"/>
              <a:t>mining diversity criterion establishes the rigidness of the scheme</a:t>
            </a:r>
            <a:r>
              <a:rPr lang="en-US" dirty="0" smtClean="0"/>
              <a:t>.</a:t>
            </a:r>
          </a:p>
          <a:p>
            <a:r>
              <a:rPr lang="en-US" dirty="0" smtClean="0"/>
              <a:t> </a:t>
            </a:r>
            <a:r>
              <a:rPr lang="en-US" dirty="0"/>
              <a:t>The “one” value delineates that the rotation includes every permitted miner. Whereas zero result means no restrictions at all.</a:t>
            </a:r>
          </a:p>
        </p:txBody>
      </p:sp>
    </p:spTree>
    <p:extLst>
      <p:ext uri="{BB962C8B-B14F-4D97-AF65-F5344CB8AC3E}">
        <p14:creationId xmlns:p14="http://schemas.microsoft.com/office/powerpoint/2010/main" val="191663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a:t>
            </a:r>
            <a:r>
              <a:rPr lang="en-US" dirty="0" err="1"/>
              <a:t>Multichain</a:t>
            </a:r>
            <a:r>
              <a:rPr lang="en-US" dirty="0"/>
              <a:t>, the transaction fees and the Block incentive is null by default. However, you can name these value in the </a:t>
            </a:r>
            <a:r>
              <a:rPr lang="en-US" dirty="0" smtClean="0"/>
              <a:t>“</a:t>
            </a:r>
            <a:r>
              <a:rPr lang="en-US" b="1" dirty="0" smtClean="0"/>
              <a:t>params.dat</a:t>
            </a:r>
            <a:r>
              <a:rPr lang="en-US" dirty="0" smtClean="0"/>
              <a:t> </a:t>
            </a:r>
            <a:r>
              <a:rPr lang="en-US" dirty="0"/>
              <a:t>file</a:t>
            </a:r>
            <a:r>
              <a:rPr lang="en-US" dirty="0" smtClean="0"/>
              <a:t>.” </a:t>
            </a:r>
            <a:r>
              <a:rPr lang="en-US" dirty="0"/>
              <a:t>This file encloses the whole configuration like</a:t>
            </a:r>
            <a:r>
              <a:rPr lang="en-US" dirty="0" smtClean="0"/>
              <a:t>:</a:t>
            </a:r>
          </a:p>
          <a:p>
            <a:r>
              <a:rPr lang="en-US" dirty="0"/>
              <a:t>The protocol of the chain.</a:t>
            </a:r>
          </a:p>
          <a:p>
            <a:r>
              <a:rPr lang="en-US" dirty="0"/>
              <a:t>Target time for the block.</a:t>
            </a:r>
          </a:p>
          <a:p>
            <a:r>
              <a:rPr lang="en-US" dirty="0"/>
              <a:t>Active permission type.</a:t>
            </a:r>
          </a:p>
          <a:p>
            <a:r>
              <a:rPr lang="en-US" dirty="0"/>
              <a:t>Mining diversity.</a:t>
            </a:r>
          </a:p>
          <a:p>
            <a:r>
              <a:rPr lang="en-US" dirty="0"/>
              <a:t>Mining incentive.</a:t>
            </a:r>
          </a:p>
          <a:p>
            <a:r>
              <a:rPr lang="en-US" dirty="0"/>
              <a:t>Approved type of transaction.</a:t>
            </a:r>
          </a:p>
          <a:p>
            <a:r>
              <a:rPr lang="en-US" dirty="0"/>
              <a:t>Maximum block size.</a:t>
            </a:r>
          </a:p>
          <a:p>
            <a:r>
              <a:rPr lang="en-US" dirty="0"/>
              <a:t>Maximum meta data per transaction.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418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 In </a:t>
            </a:r>
            <a:r>
              <a:rPr lang="en-US" b="1" dirty="0" err="1" smtClean="0"/>
              <a:t>multichain</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Forked from </a:t>
            </a:r>
            <a:r>
              <a:rPr lang="en-US" dirty="0" err="1" smtClean="0"/>
              <a:t>bitcoin</a:t>
            </a:r>
            <a:r>
              <a:rPr lang="en-US" dirty="0" smtClean="0"/>
              <a:t> core</a:t>
            </a:r>
          </a:p>
          <a:p>
            <a:r>
              <a:rPr lang="en-US" dirty="0" smtClean="0"/>
              <a:t>Full multi-signature support</a:t>
            </a:r>
          </a:p>
          <a:p>
            <a:r>
              <a:rPr lang="en-US" dirty="0" smtClean="0"/>
              <a:t>External key management.</a:t>
            </a:r>
          </a:p>
          <a:p>
            <a:r>
              <a:rPr lang="en-US" dirty="0" smtClean="0"/>
              <a:t>Consensus over data not </a:t>
            </a:r>
            <a:r>
              <a:rPr lang="en-US" dirty="0" err="1" smtClean="0"/>
              <a:t>executaion</a:t>
            </a:r>
            <a:r>
              <a:rPr lang="en-US" dirty="0"/>
              <a:t>.</a:t>
            </a:r>
            <a:endParaRPr lang="en-US" dirty="0" smtClean="0"/>
          </a:p>
          <a:p>
            <a:endParaRPr lang="en-US" dirty="0"/>
          </a:p>
        </p:txBody>
      </p:sp>
    </p:spTree>
    <p:extLst>
      <p:ext uri="{BB962C8B-B14F-4D97-AF65-F5344CB8AC3E}">
        <p14:creationId xmlns:p14="http://schemas.microsoft.com/office/powerpoint/2010/main" val="407489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a:t>
            </a:r>
            <a:r>
              <a:rPr lang="en-US" b="1" dirty="0" err="1" smtClean="0"/>
              <a:t>Multichain</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Increased capacity of transaction.</a:t>
            </a:r>
          </a:p>
          <a:p>
            <a:r>
              <a:rPr lang="en-US" dirty="0" smtClean="0"/>
              <a:t>Better scalability </a:t>
            </a:r>
          </a:p>
          <a:p>
            <a:r>
              <a:rPr lang="en-US" dirty="0" smtClean="0"/>
              <a:t>Zero transaction user-fees.</a:t>
            </a:r>
          </a:p>
          <a:p>
            <a:pPr marL="0" indent="0">
              <a:buNone/>
            </a:pPr>
            <a:r>
              <a:rPr lang="en-US" dirty="0" smtClean="0"/>
              <a:t>In this architecture there are two types of nodes:</a:t>
            </a:r>
          </a:p>
          <a:p>
            <a:pPr marL="0" indent="0">
              <a:buNone/>
            </a:pPr>
            <a:r>
              <a:rPr lang="en-US" dirty="0" smtClean="0"/>
              <a:t>1.Archival nodes: contains the complete history of transaction.</a:t>
            </a:r>
          </a:p>
          <a:p>
            <a:pPr marL="0" indent="0">
              <a:buNone/>
            </a:pPr>
            <a:r>
              <a:rPr lang="en-US" dirty="0" smtClean="0"/>
              <a:t>2.Snapshot nodes: only contains the cryptographic proof that the data existed.</a:t>
            </a:r>
          </a:p>
          <a:p>
            <a:pPr marL="0" indent="0">
              <a:buNone/>
            </a:pPr>
            <a:r>
              <a:rPr lang="en-US" dirty="0"/>
              <a:t> </a:t>
            </a:r>
            <a:r>
              <a:rPr lang="en-US" dirty="0" smtClean="0"/>
              <a:t>this way one can remove transaction form the database without compromising the security.</a:t>
            </a:r>
            <a:endParaRPr lang="en-US" dirty="0"/>
          </a:p>
        </p:txBody>
      </p:sp>
    </p:spTree>
    <p:extLst>
      <p:ext uri="{BB962C8B-B14F-4D97-AF65-F5344CB8AC3E}">
        <p14:creationId xmlns:p14="http://schemas.microsoft.com/office/powerpoint/2010/main" val="424744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As parent chain performing its consensus </a:t>
            </a:r>
            <a:r>
              <a:rPr lang="en-US" dirty="0" err="1" smtClean="0"/>
              <a:t>algo</a:t>
            </a:r>
            <a:r>
              <a:rPr lang="en-US" dirty="0" smtClean="0"/>
              <a:t>, companies don’t need to create their own </a:t>
            </a:r>
            <a:r>
              <a:rPr lang="en-US" dirty="0" err="1" smtClean="0"/>
              <a:t>dectralized</a:t>
            </a:r>
            <a:r>
              <a:rPr lang="en-US" dirty="0" smtClean="0"/>
              <a:t> infrastructure and so companies can focus on their core business and make a rapid deployment of their product. </a:t>
            </a:r>
            <a:endParaRPr lang="en-US" dirty="0"/>
          </a:p>
        </p:txBody>
      </p:sp>
    </p:spTree>
    <p:extLst>
      <p:ext uri="{BB962C8B-B14F-4D97-AF65-F5344CB8AC3E}">
        <p14:creationId xmlns:p14="http://schemas.microsoft.com/office/powerpoint/2010/main" val="210513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Drawbakcs</a:t>
            </a:r>
            <a:r>
              <a:rPr lang="en-US" dirty="0" smtClean="0"/>
              <a:t>: </a:t>
            </a:r>
            <a:endParaRPr lang="en-US" dirty="0"/>
          </a:p>
        </p:txBody>
      </p:sp>
      <p:sp>
        <p:nvSpPr>
          <p:cNvPr id="3" name="Content Placeholder 2"/>
          <p:cNvSpPr>
            <a:spLocks noGrp="1"/>
          </p:cNvSpPr>
          <p:nvPr>
            <p:ph idx="1"/>
          </p:nvPr>
        </p:nvSpPr>
        <p:spPr/>
        <p:txBody>
          <a:bodyPr/>
          <a:lstStyle/>
          <a:p>
            <a:r>
              <a:rPr lang="en-US" dirty="0" smtClean="0"/>
              <a:t>The main drawback of </a:t>
            </a:r>
            <a:r>
              <a:rPr lang="en-US" dirty="0" err="1" smtClean="0"/>
              <a:t>multichain</a:t>
            </a:r>
            <a:r>
              <a:rPr lang="en-US" dirty="0" smtClean="0"/>
              <a:t> is there is no smart contract and so  it will be very difficult to implement on </a:t>
            </a:r>
            <a:r>
              <a:rPr lang="en-US" dirty="0" err="1" smtClean="0"/>
              <a:t>ethereum</a:t>
            </a:r>
            <a:r>
              <a:rPr lang="en-US" dirty="0" smtClean="0"/>
              <a:t> , </a:t>
            </a:r>
            <a:r>
              <a:rPr lang="en-US" dirty="0" err="1" smtClean="0"/>
              <a:t>bitcoin</a:t>
            </a:r>
            <a:r>
              <a:rPr lang="en-US" dirty="0" smtClean="0"/>
              <a:t> in this type of projects. </a:t>
            </a:r>
          </a:p>
          <a:p>
            <a:r>
              <a:rPr lang="en-US" dirty="0" smtClean="0"/>
              <a:t>It does not work on any </a:t>
            </a:r>
            <a:r>
              <a:rPr lang="en-US" dirty="0" err="1" smtClean="0"/>
              <a:t>docker</a:t>
            </a:r>
            <a:r>
              <a:rPr lang="en-US" dirty="0" smtClean="0"/>
              <a:t> container model and does not have any kind of emulator. We have to create a actual network in order to use it.</a:t>
            </a:r>
          </a:p>
          <a:p>
            <a:r>
              <a:rPr lang="en-US" dirty="0" smtClean="0"/>
              <a:t>We will need multiple machine and need to designate them as nodes in order to use the </a:t>
            </a:r>
            <a:r>
              <a:rPr lang="en-US" dirty="0" err="1" smtClean="0"/>
              <a:t>multichain</a:t>
            </a:r>
            <a:r>
              <a:rPr lang="en-US" dirty="0" smtClean="0"/>
              <a:t> </a:t>
            </a:r>
            <a:r>
              <a:rPr lang="en-US" dirty="0" err="1" smtClean="0"/>
              <a:t>netowork</a:t>
            </a:r>
            <a:r>
              <a:rPr lang="en-US" dirty="0"/>
              <a:t>.</a:t>
            </a:r>
          </a:p>
        </p:txBody>
      </p:sp>
    </p:spTree>
    <p:extLst>
      <p:ext uri="{BB962C8B-B14F-4D97-AF65-F5344CB8AC3E}">
        <p14:creationId xmlns:p14="http://schemas.microsoft.com/office/powerpoint/2010/main" val="336650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Zero knowledge of proof </a:t>
            </a:r>
            <a:endParaRPr lang="en-US" b="1" dirty="0"/>
          </a:p>
        </p:txBody>
      </p:sp>
      <p:sp>
        <p:nvSpPr>
          <p:cNvPr id="3" name="Content Placeholder 2"/>
          <p:cNvSpPr>
            <a:spLocks noGrp="1"/>
          </p:cNvSpPr>
          <p:nvPr>
            <p:ph idx="1"/>
          </p:nvPr>
        </p:nvSpPr>
        <p:spPr/>
        <p:txBody>
          <a:bodyPr>
            <a:normAutofit/>
          </a:bodyPr>
          <a:lstStyle/>
          <a:p>
            <a:r>
              <a:rPr lang="en-US" sz="2000" i="1" dirty="0"/>
              <a:t>Zero knowledge proof </a:t>
            </a:r>
            <a:r>
              <a:rPr lang="en-US" sz="2000" dirty="0"/>
              <a:t>is </a:t>
            </a:r>
            <a:r>
              <a:rPr lang="en-US" sz="2000" dirty="0" smtClean="0"/>
              <a:t>an other </a:t>
            </a:r>
            <a:r>
              <a:rPr lang="en-US" sz="2000" dirty="0"/>
              <a:t>method where the nodes adhering to this method are able </a:t>
            </a:r>
            <a:r>
              <a:rPr lang="en-US" sz="2000" dirty="0" smtClean="0"/>
              <a:t>to prove </a:t>
            </a:r>
            <a:r>
              <a:rPr lang="en-US" sz="2000" dirty="0"/>
              <a:t>to the </a:t>
            </a:r>
            <a:r>
              <a:rPr lang="en-US" sz="2000" dirty="0" smtClean="0"/>
              <a:t>other node </a:t>
            </a:r>
            <a:r>
              <a:rPr lang="en-US" sz="2000" dirty="0"/>
              <a:t>that they know a value, say </a:t>
            </a:r>
            <a:r>
              <a:rPr lang="en-US" sz="2000" i="1" dirty="0"/>
              <a:t>Y </a:t>
            </a:r>
            <a:r>
              <a:rPr lang="en-US" sz="2000" dirty="0"/>
              <a:t>without conveying any other information </a:t>
            </a:r>
            <a:r>
              <a:rPr lang="en-US" sz="2000" dirty="0" smtClean="0"/>
              <a:t>apart from </a:t>
            </a:r>
            <a:r>
              <a:rPr lang="en-US" sz="2000" dirty="0"/>
              <a:t>that they know the value </a:t>
            </a:r>
            <a:r>
              <a:rPr lang="en-US" sz="2000" i="1" dirty="0"/>
              <a:t>Y </a:t>
            </a:r>
            <a:r>
              <a:rPr lang="en-US" sz="2000" dirty="0"/>
              <a:t>(they will not reveal how they performed the computation). They provide confirmation that a transaction took place without revealing</a:t>
            </a:r>
            <a:br>
              <a:rPr lang="en-US" sz="2000" dirty="0"/>
            </a:br>
            <a:r>
              <a:rPr lang="en-US" sz="2000" dirty="0"/>
              <a:t>details of the sender, particularly the sender’s transaction history and perhaps more</a:t>
            </a:r>
            <a:br>
              <a:rPr lang="en-US" sz="2000" dirty="0"/>
            </a:br>
            <a:r>
              <a:rPr lang="en-US" sz="2000" dirty="0"/>
              <a:t>importantly the transaction amount </a:t>
            </a:r>
            <a:r>
              <a:rPr lang="en-US" dirty="0"/>
              <a:t/>
            </a:r>
            <a:br>
              <a:rPr lang="en-US" dirty="0"/>
            </a:br>
            <a:endParaRPr lang="en-US" dirty="0"/>
          </a:p>
        </p:txBody>
      </p:sp>
    </p:spTree>
    <p:extLst>
      <p:ext uri="{BB962C8B-B14F-4D97-AF65-F5344CB8AC3E}">
        <p14:creationId xmlns:p14="http://schemas.microsoft.com/office/powerpoint/2010/main" val="40877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&amp; Dis-</a:t>
            </a:r>
            <a:r>
              <a:rPr lang="en-US" b="1" dirty="0" err="1" smtClean="0"/>
              <a:t>adv</a:t>
            </a:r>
            <a:r>
              <a:rPr lang="en-US" b="1" dirty="0" smtClean="0"/>
              <a:t> </a:t>
            </a:r>
            <a:r>
              <a:rPr lang="en-US" b="1" dirty="0"/>
              <a:t>of Zero Knowledge Proofs</a:t>
            </a:r>
            <a:endParaRPr lang="en-US" b="1" dirty="0">
              <a:effectLst/>
            </a:endParaRPr>
          </a:p>
        </p:txBody>
      </p:sp>
      <p:sp>
        <p:nvSpPr>
          <p:cNvPr id="3" name="Content Placeholder 2"/>
          <p:cNvSpPr>
            <a:spLocks noGrp="1"/>
          </p:cNvSpPr>
          <p:nvPr>
            <p:ph idx="1"/>
          </p:nvPr>
        </p:nvSpPr>
        <p:spPr/>
        <p:txBody>
          <a:bodyPr/>
          <a:lstStyle/>
          <a:p>
            <a:r>
              <a:rPr lang="en-US" dirty="0" smtClean="0"/>
              <a:t>Simple: </a:t>
            </a:r>
            <a:r>
              <a:rPr lang="en-US" sz="2000" dirty="0"/>
              <a:t>One of the prime advantages of zero-knowledge proof is that it does not involve any complex encryption </a:t>
            </a:r>
            <a:r>
              <a:rPr lang="en-US" sz="2000" dirty="0" smtClean="0"/>
              <a:t>method. </a:t>
            </a:r>
          </a:p>
          <a:p>
            <a:r>
              <a:rPr lang="en-US" sz="2000" b="1" dirty="0"/>
              <a:t>Secure</a:t>
            </a:r>
            <a:r>
              <a:rPr lang="en-US" sz="2000" dirty="0"/>
              <a:t> </a:t>
            </a:r>
            <a:r>
              <a:rPr lang="en-US" sz="2000" dirty="0" smtClean="0"/>
              <a:t>: </a:t>
            </a:r>
            <a:r>
              <a:rPr lang="en-US" sz="2000" dirty="0"/>
              <a:t>It does not require anyone to reveal any sort of information</a:t>
            </a:r>
            <a:r>
              <a:rPr lang="en-US" sz="2000" dirty="0" smtClean="0"/>
              <a:t>.</a:t>
            </a:r>
          </a:p>
          <a:p>
            <a:pPr marL="0" indent="0">
              <a:buNone/>
            </a:pPr>
            <a:r>
              <a:rPr lang="en-US" sz="2000" dirty="0" smtClean="0"/>
              <a:t>    Dis-</a:t>
            </a:r>
            <a:r>
              <a:rPr lang="en-US" sz="2000" dirty="0" err="1" smtClean="0"/>
              <a:t>Adv</a:t>
            </a:r>
            <a:r>
              <a:rPr lang="en-US" sz="2000" dirty="0" smtClean="0"/>
              <a:t>:</a:t>
            </a:r>
          </a:p>
          <a:p>
            <a:r>
              <a:rPr lang="en-US" sz="2000" b="1" dirty="0" smtClean="0"/>
              <a:t>Lengthy</a:t>
            </a:r>
            <a:r>
              <a:rPr lang="en-US" sz="2000" dirty="0" smtClean="0"/>
              <a:t> : </a:t>
            </a:r>
            <a:r>
              <a:rPr lang="en-US" sz="2000" dirty="0"/>
              <a:t>In the zero-knowledge method, there around 2k computations, with each requiring a certain amount of time to process. This is the foremost con of going with zero-knowledge proof</a:t>
            </a:r>
            <a:r>
              <a:rPr lang="en-US" sz="2000" dirty="0" smtClean="0"/>
              <a:t>.</a:t>
            </a:r>
          </a:p>
          <a:p>
            <a:r>
              <a:rPr lang="en-US" sz="2000" b="1" dirty="0"/>
              <a:t>Imperfect</a:t>
            </a:r>
            <a:r>
              <a:rPr lang="en-US" sz="2000" dirty="0"/>
              <a:t> </a:t>
            </a:r>
            <a:r>
              <a:rPr lang="en-US" sz="2000" dirty="0" smtClean="0"/>
              <a:t>: </a:t>
            </a:r>
            <a:r>
              <a:rPr lang="en-US" sz="2000" dirty="0"/>
              <a:t>The messages delivered to verifier/</a:t>
            </a:r>
            <a:r>
              <a:rPr lang="en-US" sz="2000" dirty="0" err="1"/>
              <a:t>prover</a:t>
            </a:r>
            <a:r>
              <a:rPr lang="en-US" sz="2000" dirty="0"/>
              <a:t> might be destroyed or modified</a:t>
            </a:r>
            <a:r>
              <a:rPr lang="en-US" sz="2000" dirty="0" smtClean="0"/>
              <a:t>.</a:t>
            </a:r>
          </a:p>
          <a:p>
            <a:endParaRPr lang="en-US" sz="2000" dirty="0" smtClean="0"/>
          </a:p>
          <a:p>
            <a:endParaRPr lang="en-US" sz="2000" dirty="0"/>
          </a:p>
        </p:txBody>
      </p:sp>
    </p:spTree>
    <p:extLst>
      <p:ext uri="{BB962C8B-B14F-4D97-AF65-F5344CB8AC3E}">
        <p14:creationId xmlns:p14="http://schemas.microsoft.com/office/powerpoint/2010/main" val="252457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a:t>
            </a:r>
            <a:r>
              <a:rPr lang="en-US" b="1" dirty="0"/>
              <a:t>Private </a:t>
            </a:r>
            <a:r>
              <a:rPr lang="en-US" b="1" dirty="0" err="1"/>
              <a:t>Blockchain</a:t>
            </a:r>
            <a:r>
              <a:rPr lang="en-US" b="1" dirty="0"/>
              <a:t> </a:t>
            </a:r>
            <a:r>
              <a:rPr lang="en-US" b="1" dirty="0" smtClean="0"/>
              <a:t>Transactions:</a:t>
            </a:r>
            <a:endParaRPr lang="en-US" dirty="0"/>
          </a:p>
        </p:txBody>
      </p:sp>
      <p:sp>
        <p:nvSpPr>
          <p:cNvPr id="3" name="Content Placeholder 2"/>
          <p:cNvSpPr>
            <a:spLocks noGrp="1"/>
          </p:cNvSpPr>
          <p:nvPr>
            <p:ph idx="1"/>
          </p:nvPr>
        </p:nvSpPr>
        <p:spPr/>
        <p:txBody>
          <a:bodyPr/>
          <a:lstStyle/>
          <a:p>
            <a:r>
              <a:rPr lang="en-US" sz="2400" dirty="0"/>
              <a:t>When talking about sending private </a:t>
            </a:r>
            <a:r>
              <a:rPr lang="en-US" sz="2400" dirty="0" err="1"/>
              <a:t>blockchain</a:t>
            </a:r>
            <a:r>
              <a:rPr lang="en-US" sz="2400" dirty="0"/>
              <a:t> transactions, it is utterly important to keep it out of the reach of the third parties. Now, while the traditional methods are somewhat protective, they have some loopholes. </a:t>
            </a:r>
            <a:endParaRPr lang="en-US" sz="2400" dirty="0" smtClean="0"/>
          </a:p>
          <a:p>
            <a:endParaRPr lang="en-US" sz="2400" dirty="0"/>
          </a:p>
          <a:p>
            <a:r>
              <a:rPr lang="en-US" sz="2400" dirty="0"/>
              <a:t>This is yet another area where ZKP comes into play. The concept, when integrated wisely, helps in making it nearly impossible to hack or intercept the private </a:t>
            </a:r>
            <a:r>
              <a:rPr lang="en-US" sz="2400" dirty="0" err="1"/>
              <a:t>blockchain</a:t>
            </a:r>
            <a:r>
              <a:rPr lang="en-US" sz="2400" dirty="0"/>
              <a:t> transactions</a:t>
            </a:r>
            <a:r>
              <a:rPr lang="en-US" sz="2400" dirty="0" smtClean="0"/>
              <a:t>.</a:t>
            </a:r>
          </a:p>
          <a:p>
            <a:r>
              <a:rPr lang="en-US" sz="2400" dirty="0"/>
              <a:t>ZKP adds a high-end security level to every block containing sensitive banking information like your credit card details and history, such that banks need to manipulate only required blocks when a user requests for information. Other blocks remain untouched and thus, protected.</a:t>
            </a:r>
          </a:p>
          <a:p>
            <a:endParaRPr lang="en-US" dirty="0"/>
          </a:p>
        </p:txBody>
      </p:sp>
    </p:spTree>
    <p:extLst>
      <p:ext uri="{BB962C8B-B14F-4D97-AF65-F5344CB8AC3E}">
        <p14:creationId xmlns:p14="http://schemas.microsoft.com/office/powerpoint/2010/main" val="28622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731" y="431799"/>
            <a:ext cx="10280136" cy="1236134"/>
          </a:xfrm>
        </p:spPr>
        <p:txBody>
          <a:bodyPr>
            <a:normAutofit/>
          </a:bodyPr>
          <a:lstStyle/>
          <a:p>
            <a:r>
              <a:rPr lang="en-US" b="1" dirty="0"/>
              <a:t>Background</a:t>
            </a:r>
            <a:r>
              <a:rPr lang="en-US" dirty="0"/>
              <a:t>:</a:t>
            </a:r>
          </a:p>
        </p:txBody>
      </p:sp>
      <p:sp>
        <p:nvSpPr>
          <p:cNvPr id="3" name="Content Placeholder 2"/>
          <p:cNvSpPr>
            <a:spLocks noGrp="1"/>
          </p:cNvSpPr>
          <p:nvPr>
            <p:ph idx="1"/>
          </p:nvPr>
        </p:nvSpPr>
        <p:spPr>
          <a:xfrm>
            <a:off x="279399" y="1549400"/>
            <a:ext cx="11260667" cy="4305830"/>
          </a:xfrm>
        </p:spPr>
        <p:txBody>
          <a:bodyPr>
            <a:normAutofit fontScale="25000" lnSpcReduction="20000"/>
          </a:bodyPr>
          <a:lstStyle/>
          <a:p>
            <a:pPr marL="0" indent="0">
              <a:buNone/>
            </a:pPr>
            <a:r>
              <a:rPr lang="en-US" sz="8000" dirty="0" err="1" smtClean="0"/>
              <a:t>Blockchain</a:t>
            </a:r>
            <a:r>
              <a:rPr lang="en-US" sz="8000" dirty="0" smtClean="0"/>
              <a:t> </a:t>
            </a:r>
            <a:r>
              <a:rPr lang="en-US" sz="8000" dirty="0"/>
              <a:t>offer a decentralized, immutable and verifiable ledger that can record transactions of digital assets, provoking a radical change in several innovative scenarios, such as currency, smart cities, Health or voting system. However, </a:t>
            </a:r>
            <a:r>
              <a:rPr lang="en-US" sz="8000" dirty="0" err="1"/>
              <a:t>blockchain</a:t>
            </a:r>
            <a:r>
              <a:rPr lang="en-US" sz="8000" dirty="0"/>
              <a:t>  are subject to different scalability, security and potential privacy issues. there are several reasons why the </a:t>
            </a:r>
            <a:r>
              <a:rPr lang="en-US" sz="8000" dirty="0" err="1"/>
              <a:t>blockchain</a:t>
            </a:r>
            <a:r>
              <a:rPr lang="en-US" sz="8000" dirty="0"/>
              <a:t> is not yet suitable for institutional financial transactions.</a:t>
            </a:r>
          </a:p>
          <a:p>
            <a:pPr marL="0" indent="0">
              <a:buNone/>
            </a:pPr>
            <a:r>
              <a:rPr lang="en-US" sz="8000" dirty="0"/>
              <a:t>The problems can be divided into two groups, the first of which relates to scalability and cost: </a:t>
            </a:r>
          </a:p>
          <a:p>
            <a:pPr marL="514350" indent="-514350">
              <a:buAutoNum type="arabicPeriod"/>
            </a:pPr>
            <a:r>
              <a:rPr lang="en-US" sz="8000" dirty="0"/>
              <a:t>Limited capacity: The </a:t>
            </a:r>
            <a:r>
              <a:rPr lang="en-US" sz="8000" dirty="0" err="1"/>
              <a:t>bitcoin</a:t>
            </a:r>
            <a:r>
              <a:rPr lang="en-US" sz="8000" dirty="0"/>
              <a:t> </a:t>
            </a:r>
            <a:r>
              <a:rPr lang="en-US" sz="8000" dirty="0" err="1"/>
              <a:t>blockchain</a:t>
            </a:r>
            <a:r>
              <a:rPr lang="en-US" sz="8000" dirty="0"/>
              <a:t> currently supports around 300,000 transactions per day as determined by its maximum block size of </a:t>
            </a:r>
            <a:r>
              <a:rPr lang="en-US" sz="8000" dirty="0" smtClean="0"/>
              <a:t>1MB. </a:t>
            </a:r>
            <a:r>
              <a:rPr lang="en-US" sz="8000" dirty="0"/>
              <a:t>This capacity must be shared between all network users and is clearly insufficient for many financial applications. For example, the Visa network currently handles 150 million transactions per day in the USA.</a:t>
            </a:r>
          </a:p>
          <a:p>
            <a:pPr marL="514350" indent="-514350">
              <a:buAutoNum type="arabicPeriod"/>
            </a:pPr>
            <a:r>
              <a:rPr lang="en-US" sz="8000" dirty="0"/>
              <a:t>Transaction costs. The standard fee per </a:t>
            </a:r>
            <a:r>
              <a:rPr lang="en-US" sz="8000" dirty="0" err="1"/>
              <a:t>bitcoin</a:t>
            </a:r>
            <a:r>
              <a:rPr lang="en-US" sz="8000" dirty="0"/>
              <a:t> transaction is currently BTC 0.0001 (2.5</a:t>
            </a:r>
            <a:br>
              <a:rPr lang="en-US" sz="8000" dirty="0"/>
            </a:br>
            <a:r>
              <a:rPr lang="en-US" sz="8000" dirty="0"/>
              <a:t>cents at $250/</a:t>
            </a:r>
            <a:r>
              <a:rPr lang="en-US" sz="8000" dirty="0" err="1"/>
              <a:t>bitcoin</a:t>
            </a:r>
            <a:r>
              <a:rPr lang="en-US" sz="8000" dirty="0"/>
              <a:t>) and is collected by the miner of the block in which that transaction is</a:t>
            </a:r>
            <a:br>
              <a:rPr lang="en-US" sz="8000" dirty="0"/>
            </a:br>
            <a:r>
              <a:rPr lang="en-US" sz="8000" dirty="0"/>
              <a:t>confirmed. While this fee is optional, transactions with lower fees can encounter significant</a:t>
            </a:r>
            <a:br>
              <a:rPr lang="en-US" sz="8000" dirty="0"/>
            </a:br>
            <a:r>
              <a:rPr lang="en-US" sz="8000" dirty="0"/>
              <a:t>delays in confirmation.</a:t>
            </a:r>
          </a:p>
          <a:p>
            <a:pPr marL="514350" indent="-514350">
              <a:buAutoNum type="arabicPeriod"/>
            </a:pPr>
            <a:r>
              <a:rPr lang="en-US" sz="8000" dirty="0"/>
              <a:t>Irrelevant data: When a new </a:t>
            </a:r>
            <a:r>
              <a:rPr lang="en-US" sz="8000" dirty="0" err="1"/>
              <a:t>bitcoin</a:t>
            </a:r>
            <a:r>
              <a:rPr lang="en-US" sz="8000" dirty="0"/>
              <a:t> node is launched, it first downloads, verifies and stores </a:t>
            </a:r>
            <a:br>
              <a:rPr lang="en-US" sz="8000" dirty="0"/>
            </a:br>
            <a:r>
              <a:rPr lang="en-US" sz="8000" dirty="0"/>
              <a:t>the entire history of all </a:t>
            </a:r>
            <a:r>
              <a:rPr lang="en-US" sz="8000" dirty="0" err="1"/>
              <a:t>bitcoin</a:t>
            </a:r>
            <a:r>
              <a:rPr lang="en-US" sz="8000" dirty="0"/>
              <a:t> transactions. it must also verify all new transactions and blocks created, even though most are of no relevance to the user of that node. </a:t>
            </a:r>
            <a:br>
              <a:rPr lang="en-US" sz="8000" dirty="0"/>
            </a:br>
            <a:r>
              <a:rPr lang="en-US" sz="8000" dirty="0"/>
              <a:t/>
            </a:r>
            <a:br>
              <a:rPr lang="en-US" sz="8000" dirty="0"/>
            </a:br>
            <a:r>
              <a:rPr lang="en-US" sz="8000" dirty="0"/>
              <a:t> </a:t>
            </a:r>
            <a:br>
              <a:rPr lang="en-US" sz="8000" dirty="0"/>
            </a:br>
            <a:r>
              <a:rPr lang="en-US" sz="6200" dirty="0"/>
              <a:t> </a:t>
            </a:r>
            <a:br>
              <a:rPr lang="en-US" sz="6200" dirty="0"/>
            </a:br>
            <a:r>
              <a:rPr lang="en-US" sz="6200" dirty="0"/>
              <a:t> </a:t>
            </a:r>
            <a:br>
              <a:rPr lang="en-US" sz="6200" dirty="0"/>
            </a:br>
            <a:r>
              <a:rPr lang="en-US" dirty="0"/>
              <a:t/>
            </a:r>
            <a:br>
              <a:rPr lang="en-US" dirty="0"/>
            </a:br>
            <a:r>
              <a:rPr lang="en-US" dirty="0"/>
              <a:t>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326513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Challenges </a:t>
            </a:r>
            <a:r>
              <a:rPr lang="en-US" sz="3200" b="1" dirty="0" smtClean="0"/>
              <a:t>May </a:t>
            </a:r>
            <a:r>
              <a:rPr lang="en-US" sz="3200" b="1" dirty="0"/>
              <a:t>Face While Integrating ZKP into Your </a:t>
            </a:r>
            <a:r>
              <a:rPr lang="en-US" sz="3200" b="1" dirty="0" err="1"/>
              <a:t>Blockchain</a:t>
            </a:r>
            <a:r>
              <a:rPr lang="en-US" sz="3200" b="1" dirty="0"/>
              <a:t> </a:t>
            </a:r>
            <a:r>
              <a:rPr lang="en-US" sz="3200" b="1" dirty="0" smtClean="0"/>
              <a:t>Project: </a:t>
            </a:r>
            <a:endParaRPr lang="en-US" sz="3200" b="1" dirty="0">
              <a:effectLst/>
            </a:endParaRPr>
          </a:p>
        </p:txBody>
      </p:sp>
      <p:sp>
        <p:nvSpPr>
          <p:cNvPr id="3" name="Content Placeholder 2"/>
          <p:cNvSpPr>
            <a:spLocks noGrp="1"/>
          </p:cNvSpPr>
          <p:nvPr>
            <p:ph idx="1"/>
          </p:nvPr>
        </p:nvSpPr>
        <p:spPr/>
        <p:txBody>
          <a:bodyPr/>
          <a:lstStyle/>
          <a:p>
            <a:r>
              <a:rPr lang="en-US" b="1" dirty="0" smtClean="0"/>
              <a:t>Scalability: </a:t>
            </a:r>
            <a:r>
              <a:rPr lang="en-US" dirty="0"/>
              <a:t>Another challenge that restricts the adoption of zero-knowledge proof in the </a:t>
            </a:r>
            <a:r>
              <a:rPr lang="en-US" dirty="0" err="1"/>
              <a:t>blockchain</a:t>
            </a:r>
            <a:r>
              <a:rPr lang="en-US" dirty="0"/>
              <a:t> environment is scalability, provided such algorithms require high computing capacity to operate on a high level.</a:t>
            </a:r>
            <a:endParaRPr lang="en-US" b="1" dirty="0"/>
          </a:p>
        </p:txBody>
      </p:sp>
    </p:spTree>
    <p:extLst>
      <p:ext uri="{BB962C8B-B14F-4D97-AF65-F5344CB8AC3E}">
        <p14:creationId xmlns:p14="http://schemas.microsoft.com/office/powerpoint/2010/main" val="144767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70067" cy="786342"/>
          </a:xfrm>
        </p:spPr>
        <p:txBody>
          <a:bodyPr/>
          <a:lstStyle/>
          <a:p>
            <a:r>
              <a:rPr lang="en-US" dirty="0" smtClean="0"/>
              <a:t>Cont. </a:t>
            </a:r>
            <a:endParaRPr lang="en-US" dirty="0"/>
          </a:p>
        </p:txBody>
      </p:sp>
      <p:sp>
        <p:nvSpPr>
          <p:cNvPr id="3" name="Content Placeholder 2"/>
          <p:cNvSpPr>
            <a:spLocks noGrp="1"/>
          </p:cNvSpPr>
          <p:nvPr>
            <p:ph idx="1"/>
          </p:nvPr>
        </p:nvSpPr>
        <p:spPr>
          <a:xfrm>
            <a:off x="160867" y="1151468"/>
            <a:ext cx="11192933" cy="5025495"/>
          </a:xfrm>
        </p:spPr>
        <p:txBody>
          <a:bodyPr>
            <a:normAutofit fontScale="92500" lnSpcReduction="20000"/>
          </a:bodyPr>
          <a:lstStyle/>
          <a:p>
            <a:pPr marL="0" indent="0">
              <a:buNone/>
            </a:pPr>
            <a:r>
              <a:rPr lang="en-US" dirty="0"/>
              <a:t>The second group of problems relates to privacy and security: </a:t>
            </a:r>
            <a:endParaRPr lang="en-US" dirty="0" smtClean="0"/>
          </a:p>
          <a:p>
            <a:pPr marL="457200" indent="-457200">
              <a:buAutoNum type="arabicPeriod"/>
            </a:pPr>
            <a:r>
              <a:rPr lang="en-US" sz="2200" dirty="0" smtClean="0"/>
              <a:t>Mining risks: </a:t>
            </a:r>
            <a:r>
              <a:rPr lang="en-US" sz="2200" dirty="0" err="1"/>
              <a:t>Bitcoin’s</a:t>
            </a:r>
            <a:r>
              <a:rPr lang="en-US" sz="2200" dirty="0"/>
              <a:t> proof of work mining is an open global race to solve the difficult</a:t>
            </a:r>
            <a:br>
              <a:rPr lang="en-US" sz="2200" dirty="0"/>
            </a:br>
            <a:r>
              <a:rPr lang="en-US" sz="2200" dirty="0"/>
              <a:t>mathematical problem required to create a new block. While this process is well suited for a</a:t>
            </a:r>
            <a:br>
              <a:rPr lang="en-US" sz="2200" dirty="0"/>
            </a:br>
            <a:r>
              <a:rPr lang="en-US" sz="2200" dirty="0"/>
              <a:t>general purpose decentralized network, it entails several risks for institutional users: (a) the</a:t>
            </a:r>
            <a:br>
              <a:rPr lang="en-US" sz="2200" dirty="0"/>
            </a:br>
            <a:r>
              <a:rPr lang="en-US" sz="2200" dirty="0"/>
              <a:t>unpredictable delay for transaction </a:t>
            </a:r>
            <a:r>
              <a:rPr lang="en-US" sz="2200" dirty="0" smtClean="0"/>
              <a:t>confirmations. </a:t>
            </a:r>
            <a:r>
              <a:rPr lang="en-US" sz="2200" dirty="0"/>
              <a:t>(b) the risk of some miners refusing to </a:t>
            </a:r>
            <a:r>
              <a:rPr lang="en-US" sz="2200" dirty="0" smtClean="0"/>
              <a:t>confirm institutional </a:t>
            </a:r>
            <a:r>
              <a:rPr lang="en-US" sz="2200" dirty="0"/>
              <a:t>transactions for ideological or economic reasons, (c) the potential for </a:t>
            </a:r>
            <a:r>
              <a:rPr lang="en-US" sz="2200" dirty="0" smtClean="0"/>
              <a:t>a   51% attack</a:t>
            </a:r>
            <a:r>
              <a:rPr lang="en-US" sz="2200" dirty="0"/>
              <a:t>, where a group of miners controlling over half of the network’s computational </a:t>
            </a:r>
            <a:r>
              <a:rPr lang="en-US" sz="2200" dirty="0" smtClean="0"/>
              <a:t>power. </a:t>
            </a:r>
          </a:p>
          <a:p>
            <a:pPr marL="514350" indent="-514350">
              <a:buAutoNum type="arabicPeriod"/>
            </a:pPr>
            <a:r>
              <a:rPr lang="en-US" sz="2200" dirty="0"/>
              <a:t>Lack of privacy. By design, all </a:t>
            </a:r>
            <a:r>
              <a:rPr lang="en-US" sz="2200" dirty="0" err="1"/>
              <a:t>bitcoin</a:t>
            </a:r>
            <a:r>
              <a:rPr lang="en-US" sz="2200" dirty="0"/>
              <a:t> transactions are visible to all network nodes and</a:t>
            </a:r>
            <a:br>
              <a:rPr lang="en-US" sz="2200" dirty="0"/>
            </a:br>
            <a:r>
              <a:rPr lang="en-US" sz="2200" dirty="0"/>
              <a:t>therefore to the entire world via </a:t>
            </a:r>
            <a:r>
              <a:rPr lang="en-US" sz="2200" dirty="0" err="1"/>
              <a:t>blockchain</a:t>
            </a:r>
            <a:r>
              <a:rPr lang="en-US" sz="2200" dirty="0"/>
              <a:t> explorers such as blockchain.info. This public</a:t>
            </a:r>
            <a:br>
              <a:rPr lang="en-US" sz="2200" dirty="0"/>
            </a:br>
            <a:r>
              <a:rPr lang="en-US" sz="2200" dirty="0"/>
              <a:t>aspect is mitigated by the fact that </a:t>
            </a:r>
            <a:r>
              <a:rPr lang="en-US" sz="2200" dirty="0" err="1"/>
              <a:t>bitcoin</a:t>
            </a:r>
            <a:r>
              <a:rPr lang="en-US" sz="2200" dirty="0"/>
              <a:t> addresses cannot easily be connected to their</a:t>
            </a:r>
            <a:br>
              <a:rPr lang="en-US" sz="2200" dirty="0"/>
            </a:br>
            <a:r>
              <a:rPr lang="en-US" sz="2200" dirty="0" err="1"/>
              <a:t>real­world</a:t>
            </a:r>
            <a:r>
              <a:rPr lang="en-US" sz="2200" dirty="0"/>
              <a:t> </a:t>
            </a:r>
            <a:r>
              <a:rPr lang="en-US" sz="2200" dirty="0" smtClean="0"/>
              <a:t>owners.  </a:t>
            </a:r>
          </a:p>
          <a:p>
            <a:pPr marL="514350" indent="-514350">
              <a:buAutoNum type="arabicPeriod"/>
            </a:pPr>
            <a:r>
              <a:rPr lang="en-US" sz="2400" dirty="0"/>
              <a:t>Openness. Anybody with an Internet connection is able to connect to the </a:t>
            </a:r>
            <a:r>
              <a:rPr lang="en-US" sz="2400" dirty="0" err="1"/>
              <a:t>bitcoin</a:t>
            </a:r>
            <a:r>
              <a:rPr lang="en-US" sz="2400" dirty="0"/>
              <a:t> network </a:t>
            </a:r>
            <a:r>
              <a:rPr lang="en-US" sz="2400" dirty="0" smtClean="0"/>
              <a:t>and</a:t>
            </a:r>
            <a:r>
              <a:rPr lang="en-US" sz="2400" dirty="0"/>
              <a:t> </a:t>
            </a:r>
            <a:r>
              <a:rPr lang="en-US" sz="2400" dirty="0" smtClean="0"/>
              <a:t>transact </a:t>
            </a:r>
            <a:r>
              <a:rPr lang="en-US" sz="2400" dirty="0"/>
              <a:t>with other participants. This makes </a:t>
            </a:r>
            <a:r>
              <a:rPr lang="en-US" sz="2400" dirty="0" err="1"/>
              <a:t>bitcoin</a:t>
            </a:r>
            <a:r>
              <a:rPr lang="en-US" sz="2400" dirty="0"/>
              <a:t> </a:t>
            </a:r>
            <a:r>
              <a:rPr lang="en-US" sz="2400" dirty="0" smtClean="0"/>
              <a:t>for engaging illegal</a:t>
            </a:r>
            <a:r>
              <a:rPr lang="en-US" sz="2400" dirty="0"/>
              <a:t> </a:t>
            </a:r>
            <a:r>
              <a:rPr lang="en-US" sz="2400" dirty="0" smtClean="0"/>
              <a:t>transactions.  </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9973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Overcome: </a:t>
            </a:r>
            <a:endParaRPr lang="en-US" dirty="0"/>
          </a:p>
        </p:txBody>
      </p:sp>
      <p:sp>
        <p:nvSpPr>
          <p:cNvPr id="3" name="Content Placeholder 2"/>
          <p:cNvSpPr>
            <a:spLocks noGrp="1"/>
          </p:cNvSpPr>
          <p:nvPr>
            <p:ph idx="1"/>
          </p:nvPr>
        </p:nvSpPr>
        <p:spPr/>
        <p:txBody>
          <a:bodyPr/>
          <a:lstStyle/>
          <a:p>
            <a:pPr marL="0" indent="0">
              <a:buNone/>
            </a:pPr>
            <a:r>
              <a:rPr lang="en-US" dirty="0" smtClean="0"/>
              <a:t>We can overcome this situation using different security and privacy related algorithm/software based system like </a:t>
            </a:r>
          </a:p>
          <a:p>
            <a:pPr marL="514350" indent="-514350">
              <a:buAutoNum type="arabicPeriod"/>
            </a:pPr>
            <a:r>
              <a:rPr lang="en-US" dirty="0" smtClean="0"/>
              <a:t>Secure </a:t>
            </a:r>
            <a:r>
              <a:rPr lang="en-US" dirty="0"/>
              <a:t>Multi Party Computation </a:t>
            </a:r>
            <a:endParaRPr lang="en-US" dirty="0" smtClean="0"/>
          </a:p>
          <a:p>
            <a:pPr marL="514350" indent="-514350">
              <a:buAutoNum type="arabicPeriod"/>
            </a:pPr>
            <a:r>
              <a:rPr lang="en-US" dirty="0" err="1" smtClean="0"/>
              <a:t>Multichain</a:t>
            </a:r>
            <a:endParaRPr lang="en-US" dirty="0" smtClean="0"/>
          </a:p>
          <a:p>
            <a:pPr marL="514350" indent="-514350">
              <a:buAutoNum type="arabicPeriod"/>
            </a:pPr>
            <a:r>
              <a:rPr lang="en-US" dirty="0" smtClean="0"/>
              <a:t>Zero knowledge of proof</a:t>
            </a:r>
          </a:p>
          <a:p>
            <a:pPr marL="514350" indent="-514350">
              <a:buAutoNum type="arabicPeriod"/>
            </a:pPr>
            <a:r>
              <a:rPr lang="en-US" dirty="0" smtClean="0"/>
              <a:t>Differential Privacy</a:t>
            </a:r>
          </a:p>
          <a:p>
            <a:pPr marL="514350" indent="-514350">
              <a:buAutoNum type="arabicPeriod"/>
            </a:pPr>
            <a:r>
              <a:rPr lang="en-US" dirty="0" smtClean="0"/>
              <a:t>Chaotic maps </a:t>
            </a:r>
          </a:p>
          <a:p>
            <a:pPr marL="514350" indent="-514350">
              <a:buAutoNum type="arabicPeriod"/>
            </a:pPr>
            <a:r>
              <a:rPr lang="en-US" dirty="0" smtClean="0"/>
              <a:t>Enigma </a:t>
            </a:r>
            <a:r>
              <a:rPr lang="en-US" dirty="0"/>
              <a:t/>
            </a:r>
            <a:br>
              <a:rPr lang="en-US" dirty="0"/>
            </a:br>
            <a:r>
              <a:rPr lang="en-US" dirty="0"/>
              <a:t> </a:t>
            </a:r>
          </a:p>
        </p:txBody>
      </p:sp>
    </p:spTree>
    <p:extLst>
      <p:ext uri="{BB962C8B-B14F-4D97-AF65-F5344CB8AC3E}">
        <p14:creationId xmlns:p14="http://schemas.microsoft.com/office/powerpoint/2010/main" val="175017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Multichain</a:t>
            </a:r>
            <a:r>
              <a:rPr lang="en-US" b="1" dirty="0"/>
              <a:t>:</a:t>
            </a:r>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r>
              <a:rPr lang="en-US" sz="2000" dirty="0" smtClean="0"/>
              <a:t>1. The </a:t>
            </a:r>
            <a:r>
              <a:rPr lang="en-US" sz="2000" dirty="0" err="1"/>
              <a:t>MultiChain</a:t>
            </a:r>
            <a:r>
              <a:rPr lang="en-US" sz="2000" dirty="0"/>
              <a:t> technology is a platform that helps users to establish a certain private </a:t>
            </a:r>
            <a:r>
              <a:rPr lang="en-US" sz="2000" dirty="0" err="1"/>
              <a:t>Blockchains</a:t>
            </a:r>
            <a:r>
              <a:rPr lang="en-US" sz="2000" dirty="0"/>
              <a:t> that can be used by the organizations for financial transactions. </a:t>
            </a:r>
            <a:endParaRPr lang="en-US" sz="2000" dirty="0" smtClean="0"/>
          </a:p>
          <a:p>
            <a:pPr marL="0" indent="0">
              <a:buNone/>
            </a:pPr>
            <a:r>
              <a:rPr lang="en-US" sz="2000" dirty="0" smtClean="0"/>
              <a:t>2. A </a:t>
            </a:r>
            <a:r>
              <a:rPr lang="en-US" sz="2000" dirty="0"/>
              <a:t>simple API and a command-line interface are what </a:t>
            </a:r>
            <a:r>
              <a:rPr lang="en-US" sz="2000" dirty="0" err="1"/>
              <a:t>MultiChain</a:t>
            </a:r>
            <a:r>
              <a:rPr lang="en-US" sz="2000" dirty="0"/>
              <a:t> provides us. </a:t>
            </a:r>
            <a:endParaRPr lang="en-US" sz="2000" dirty="0" smtClean="0"/>
          </a:p>
          <a:p>
            <a:pPr marL="0" indent="0">
              <a:buNone/>
            </a:pPr>
            <a:r>
              <a:rPr lang="en-US" sz="2000" dirty="0" smtClean="0"/>
              <a:t>3. This </a:t>
            </a:r>
            <a:r>
              <a:rPr lang="en-US" sz="2000" dirty="0"/>
              <a:t>helps to preserve and set up the chain.</a:t>
            </a:r>
          </a:p>
        </p:txBody>
      </p:sp>
    </p:spTree>
    <p:extLst>
      <p:ext uri="{BB962C8B-B14F-4D97-AF65-F5344CB8AC3E}">
        <p14:creationId xmlns:p14="http://schemas.microsoft.com/office/powerpoint/2010/main" val="309596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Multichain</a:t>
            </a:r>
            <a:r>
              <a:rPr lang="en-US" b="1" dirty="0" smtClean="0"/>
              <a:t> Architecture: </a:t>
            </a:r>
            <a:endParaRPr lang="en-US" b="1" dirty="0"/>
          </a:p>
        </p:txBody>
      </p:sp>
      <p:sp>
        <p:nvSpPr>
          <p:cNvPr id="3" name="Content Placeholder 2"/>
          <p:cNvSpPr>
            <a:spLocks noGrp="1"/>
          </p:cNvSpPr>
          <p:nvPr>
            <p:ph idx="1"/>
          </p:nvPr>
        </p:nvSpPr>
        <p:spPr/>
        <p:txBody>
          <a:bodyPr/>
          <a:lstStyle/>
          <a:p>
            <a:r>
              <a:rPr lang="en-US" dirty="0" smtClean="0"/>
              <a:t>The common problem of conventional </a:t>
            </a:r>
            <a:r>
              <a:rPr lang="en-US" dirty="0" err="1" smtClean="0"/>
              <a:t>blockchain</a:t>
            </a:r>
            <a:r>
              <a:rPr lang="en-US" dirty="0" smtClean="0"/>
              <a:t> </a:t>
            </a:r>
            <a:r>
              <a:rPr lang="en-US" smtClean="0"/>
              <a:t>are </a:t>
            </a:r>
            <a:r>
              <a:rPr lang="en-US" smtClean="0"/>
              <a:t>scalability </a:t>
            </a:r>
            <a:r>
              <a:rPr lang="en-US" dirty="0" smtClean="0"/>
              <a:t>and </a:t>
            </a:r>
            <a:r>
              <a:rPr lang="en-US" dirty="0" err="1" smtClean="0"/>
              <a:t>blockchain</a:t>
            </a:r>
            <a:r>
              <a:rPr lang="en-US" dirty="0" smtClean="0"/>
              <a:t> </a:t>
            </a:r>
            <a:r>
              <a:rPr lang="en-US" dirty="0" err="1" smtClean="0"/>
              <a:t>bloat.this</a:t>
            </a:r>
            <a:r>
              <a:rPr lang="en-US" dirty="0" smtClean="0"/>
              <a:t> problem are typical in single chain like </a:t>
            </a:r>
            <a:r>
              <a:rPr lang="en-US" dirty="0" err="1" smtClean="0"/>
              <a:t>bitcoin</a:t>
            </a:r>
            <a:r>
              <a:rPr lang="en-US" dirty="0" smtClean="0"/>
              <a:t> ,</a:t>
            </a:r>
            <a:r>
              <a:rPr lang="en-US" dirty="0" err="1" smtClean="0"/>
              <a:t>ethereum</a:t>
            </a:r>
            <a:r>
              <a:rPr lang="en-US" dirty="0" smtClean="0"/>
              <a:t> and others. Therefore there is a need of new architecture.</a:t>
            </a:r>
          </a:p>
          <a:p>
            <a:r>
              <a:rPr lang="en-US" dirty="0" err="1" smtClean="0"/>
              <a:t>Multichain</a:t>
            </a:r>
            <a:r>
              <a:rPr lang="en-US" dirty="0" smtClean="0"/>
              <a:t> architecture have a significant advantages to solve this issue. In </a:t>
            </a:r>
            <a:r>
              <a:rPr lang="en-US" dirty="0" err="1" smtClean="0"/>
              <a:t>multichain</a:t>
            </a:r>
            <a:r>
              <a:rPr lang="en-US" dirty="0" smtClean="0"/>
              <a:t> there are several chain and has different </a:t>
            </a:r>
            <a:r>
              <a:rPr lang="en-US" dirty="0" err="1" smtClean="0"/>
              <a:t>rule.there</a:t>
            </a:r>
            <a:r>
              <a:rPr lang="en-US" dirty="0" smtClean="0"/>
              <a:t> is a parent chain which main rule is to keep security of the system and child chain which can build decentralized application.</a:t>
            </a:r>
          </a:p>
          <a:p>
            <a:r>
              <a:rPr lang="en-US" dirty="0" smtClean="0"/>
              <a:t>This rules are </a:t>
            </a:r>
            <a:r>
              <a:rPr lang="en-US" dirty="0" err="1" smtClean="0"/>
              <a:t>separated.child</a:t>
            </a:r>
            <a:r>
              <a:rPr lang="en-US" dirty="0" smtClean="0"/>
              <a:t> chain that build decentralized applications can not perform the consensus algorithm and the parent chain that validate the transaction can perform consensus algorithm.</a:t>
            </a:r>
          </a:p>
          <a:p>
            <a:pPr marL="0" indent="0">
              <a:buNone/>
            </a:pPr>
            <a:endParaRPr lang="en-US" dirty="0"/>
          </a:p>
        </p:txBody>
      </p:sp>
    </p:spTree>
    <p:extLst>
      <p:ext uri="{BB962C8B-B14F-4D97-AF65-F5344CB8AC3E}">
        <p14:creationId xmlns:p14="http://schemas.microsoft.com/office/powerpoint/2010/main" val="266250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several projects moving towards this architecture like </a:t>
            </a:r>
            <a:r>
              <a:rPr lang="en-US" dirty="0" err="1" smtClean="0"/>
              <a:t>ethereum</a:t>
            </a:r>
            <a:r>
              <a:rPr lang="en-US" dirty="0" smtClean="0"/>
              <a:t> proposed this type of projects in 2017 called “plasma” that is not developed yet.</a:t>
            </a:r>
          </a:p>
          <a:p>
            <a:r>
              <a:rPr lang="en-US" dirty="0" smtClean="0"/>
              <a:t>1.Parent chain: parent chain is a public network packet and it uses proof of work consensus algorithm.</a:t>
            </a:r>
          </a:p>
          <a:p>
            <a:pPr marL="0" indent="0">
              <a:buNone/>
            </a:pPr>
            <a:r>
              <a:rPr lang="en-US" dirty="0" smtClean="0"/>
              <a:t>   2. Child chain: every child node is a company. every company can   have its own  native token.as they can not perform consensus algorithm so the have to rely on the security of the parent chain.</a:t>
            </a:r>
          </a:p>
          <a:p>
            <a:pPr marL="0" indent="0">
              <a:buNone/>
            </a:pPr>
            <a:r>
              <a:rPr lang="en-US" dirty="0" smtClean="0"/>
              <a:t>3.Bundling: </a:t>
            </a:r>
            <a:r>
              <a:rPr lang="en-US" dirty="0"/>
              <a:t>Parent chain is very light because its only functionality is the consensus and the child chain transaction are validated by the public network of this parent chain. This packaging process is called bundling.</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86453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objectives of </a:t>
            </a:r>
            <a:r>
              <a:rPr lang="en-US" b="1" dirty="0" err="1"/>
              <a:t>MultiChain</a:t>
            </a:r>
            <a:r>
              <a:rPr lang="en-US" b="1" dirty="0"/>
              <a:t>:</a:t>
            </a:r>
          </a:p>
        </p:txBody>
      </p:sp>
      <p:sp>
        <p:nvSpPr>
          <p:cNvPr id="3" name="Content Placeholder 2"/>
          <p:cNvSpPr>
            <a:spLocks noGrp="1"/>
          </p:cNvSpPr>
          <p:nvPr>
            <p:ph idx="1"/>
          </p:nvPr>
        </p:nvSpPr>
        <p:spPr/>
        <p:txBody>
          <a:bodyPr/>
          <a:lstStyle/>
          <a:p>
            <a:r>
              <a:rPr lang="en-US" dirty="0" smtClean="0"/>
              <a:t>The </a:t>
            </a:r>
            <a:r>
              <a:rPr lang="en-US" dirty="0" err="1"/>
              <a:t>Blockchain‘s</a:t>
            </a:r>
            <a:r>
              <a:rPr lang="en-US" dirty="0"/>
              <a:t> visibility should always be actively kept within the chosen participants to avoid </a:t>
            </a:r>
            <a:r>
              <a:rPr lang="en-US" dirty="0" smtClean="0"/>
              <a:t>confusions</a:t>
            </a:r>
          </a:p>
          <a:p>
            <a:r>
              <a:rPr lang="en-US" dirty="0" smtClean="0"/>
              <a:t> this will </a:t>
            </a:r>
            <a:r>
              <a:rPr lang="en-US" dirty="0"/>
              <a:t>ensure stability and control over which transaction exist. </a:t>
            </a:r>
            <a:endParaRPr lang="en-US" dirty="0" smtClean="0"/>
          </a:p>
          <a:p>
            <a:r>
              <a:rPr lang="en-US" dirty="0" smtClean="0"/>
              <a:t>The </a:t>
            </a:r>
            <a:r>
              <a:rPr lang="en-US" dirty="0"/>
              <a:t>process of mining can be done more safely with the help from proof of work as well as the cost associated with it. </a:t>
            </a:r>
            <a:endParaRPr lang="en-US" dirty="0" smtClean="0"/>
          </a:p>
          <a:p>
            <a:r>
              <a:rPr lang="en-US" dirty="0" smtClean="0"/>
              <a:t>This </a:t>
            </a:r>
            <a:r>
              <a:rPr lang="en-US" dirty="0" err="1"/>
              <a:t>Blockchain</a:t>
            </a:r>
            <a:r>
              <a:rPr lang="en-US" dirty="0"/>
              <a:t> model whereas only transacts the accounts validated to the participants of this chain.</a:t>
            </a:r>
          </a:p>
        </p:txBody>
      </p:sp>
    </p:spTree>
    <p:extLst>
      <p:ext uri="{BB962C8B-B14F-4D97-AF65-F5344CB8AC3E}">
        <p14:creationId xmlns:p14="http://schemas.microsoft.com/office/powerpoint/2010/main" val="198973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Hand-Shaking Process:</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process of hand-shaking in </a:t>
            </a:r>
            <a:r>
              <a:rPr lang="en-US" dirty="0" err="1"/>
              <a:t>MultiChain</a:t>
            </a:r>
            <a:r>
              <a:rPr lang="en-US" dirty="0"/>
              <a:t> occurs when the nodes in a </a:t>
            </a:r>
            <a:r>
              <a:rPr lang="en-US" dirty="0" err="1"/>
              <a:t>blockchain</a:t>
            </a:r>
            <a:r>
              <a:rPr lang="en-US" dirty="0"/>
              <a:t> connect with each other. </a:t>
            </a:r>
            <a:endParaRPr lang="en-US" dirty="0" smtClean="0"/>
          </a:p>
          <a:p>
            <a:r>
              <a:rPr lang="en-US" dirty="0" err="1" smtClean="0"/>
              <a:t>MultiChain</a:t>
            </a:r>
            <a:r>
              <a:rPr lang="en-US" dirty="0" smtClean="0"/>
              <a:t> </a:t>
            </a:r>
            <a:r>
              <a:rPr lang="en-US" dirty="0"/>
              <a:t>takes place when two </a:t>
            </a:r>
            <a:r>
              <a:rPr lang="en-US" dirty="0" err="1"/>
              <a:t>Blockchain</a:t>
            </a:r>
            <a:r>
              <a:rPr lang="en-US" dirty="0"/>
              <a:t> nodes connect. </a:t>
            </a:r>
            <a:endParaRPr lang="en-US" dirty="0" smtClean="0"/>
          </a:p>
          <a:p>
            <a:r>
              <a:rPr lang="en-US" dirty="0" smtClean="0"/>
              <a:t>The </a:t>
            </a:r>
            <a:r>
              <a:rPr lang="en-US" dirty="0"/>
              <a:t>identity of each node represents itself with an address with a list of permissions</a:t>
            </a:r>
            <a:r>
              <a:rPr lang="en-US" dirty="0" smtClean="0"/>
              <a:t>.</a:t>
            </a:r>
          </a:p>
          <a:p>
            <a:r>
              <a:rPr lang="en-US" dirty="0" smtClean="0"/>
              <a:t>Therefore </a:t>
            </a:r>
            <a:r>
              <a:rPr lang="en-US" dirty="0"/>
              <a:t>the each node which it represents sends a message to the other users. </a:t>
            </a:r>
            <a:endParaRPr lang="en-US" dirty="0" smtClean="0"/>
          </a:p>
          <a:p>
            <a:r>
              <a:rPr lang="en-US" dirty="0" smtClean="0"/>
              <a:t>The </a:t>
            </a:r>
            <a:r>
              <a:rPr lang="en-US" dirty="0"/>
              <a:t>P2P connection aborts if they do not receive any satisfying results from the process.</a:t>
            </a:r>
          </a:p>
        </p:txBody>
      </p:sp>
    </p:spTree>
    <p:extLst>
      <p:ext uri="{BB962C8B-B14F-4D97-AF65-F5344CB8AC3E}">
        <p14:creationId xmlns:p14="http://schemas.microsoft.com/office/powerpoint/2010/main" val="3754689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1209</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Preserving Privacy and Scalability  in Blockchain </vt:lpstr>
      <vt:lpstr>Background:</vt:lpstr>
      <vt:lpstr>Cont. </vt:lpstr>
      <vt:lpstr>Overcome: </vt:lpstr>
      <vt:lpstr>Multichain:</vt:lpstr>
      <vt:lpstr>Multichain Architecture: </vt:lpstr>
      <vt:lpstr>Contd.</vt:lpstr>
      <vt:lpstr>The objectives of MultiChain:</vt:lpstr>
      <vt:lpstr>The Hand-Shaking Process: </vt:lpstr>
      <vt:lpstr>The process of mining in MultiChain technology: </vt:lpstr>
      <vt:lpstr>Contd.</vt:lpstr>
      <vt:lpstr>Contd.</vt:lpstr>
      <vt:lpstr>Security In multichain:</vt:lpstr>
      <vt:lpstr>Benefits of Multichain: </vt:lpstr>
      <vt:lpstr>Cont.</vt:lpstr>
      <vt:lpstr>Drawbakcs: </vt:lpstr>
      <vt:lpstr>Zero knowledge of proof </vt:lpstr>
      <vt:lpstr>Benefits &amp; Dis-adv of Zero Knowledge Proofs</vt:lpstr>
      <vt:lpstr>Using Private Blockchain Transactions:</vt:lpstr>
      <vt:lpstr>Challenges May Face While Integrating ZKP into Your Blockchain Project: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2020-10-30T16:10:49Z</dcterms:created>
  <dcterms:modified xsi:type="dcterms:W3CDTF">2022-06-06T20:36:54Z</dcterms:modified>
</cp:coreProperties>
</file>