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9" r:id="rId2"/>
    <p:sldId id="311" r:id="rId3"/>
    <p:sldId id="312" r:id="rId4"/>
    <p:sldId id="313" r:id="rId5"/>
    <p:sldId id="346" r:id="rId6"/>
    <p:sldId id="344" r:id="rId7"/>
    <p:sldId id="314" r:id="rId8"/>
    <p:sldId id="338" r:id="rId9"/>
    <p:sldId id="316" r:id="rId10"/>
    <p:sldId id="318" r:id="rId11"/>
    <p:sldId id="345" r:id="rId12"/>
    <p:sldId id="321" r:id="rId13"/>
    <p:sldId id="342" r:id="rId14"/>
    <p:sldId id="322" r:id="rId15"/>
    <p:sldId id="347" r:id="rId16"/>
    <p:sldId id="348" r:id="rId17"/>
    <p:sldId id="349" r:id="rId18"/>
    <p:sldId id="350" r:id="rId19"/>
    <p:sldId id="351" r:id="rId20"/>
    <p:sldId id="319" r:id="rId21"/>
    <p:sldId id="320" r:id="rId22"/>
    <p:sldId id="339" r:id="rId23"/>
    <p:sldId id="323" r:id="rId24"/>
    <p:sldId id="340" r:id="rId25"/>
    <p:sldId id="329" r:id="rId26"/>
    <p:sldId id="331" r:id="rId27"/>
    <p:sldId id="330" r:id="rId28"/>
    <p:sldId id="333" r:id="rId29"/>
    <p:sldId id="33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CC99"/>
    <a:srgbClr val="FF9966"/>
    <a:srgbClr val="FF99FF"/>
    <a:srgbClr val="99CCFF"/>
    <a:srgbClr val="66FFFF"/>
    <a:srgbClr val="66FF99"/>
    <a:srgbClr val="FFFFCC"/>
    <a:srgbClr val="00FFCC"/>
    <a:srgbClr val="F4A2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7" autoAdjust="0"/>
    <p:restoredTop sz="94799" autoAdjust="0"/>
  </p:normalViewPr>
  <p:slideViewPr>
    <p:cSldViewPr snapToGrid="0">
      <p:cViewPr varScale="1">
        <p:scale>
          <a:sx n="85" d="100"/>
          <a:sy n="85" d="100"/>
        </p:scale>
        <p:origin x="590" y="67"/>
      </p:cViewPr>
      <p:guideLst/>
    </p:cSldViewPr>
  </p:slideViewPr>
  <p:outlineViewPr>
    <p:cViewPr>
      <p:scale>
        <a:sx n="33" d="100"/>
        <a:sy n="33" d="100"/>
      </p:scale>
      <p:origin x="0" y="-106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AB424-0996-4779-B3C0-5FF959DD34B4}" type="datetimeFigureOut">
              <a:rPr lang="en-US" smtClean="0"/>
              <a:t>7/12/2021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93E350-7FA9-4687-B41F-02CE4B03B446}" type="slidenum">
              <a:rPr lang="en-US" smtClean="0"/>
              <a:t>‹#›</a:t>
            </a:fld>
            <a:endParaRPr lang="en-US"/>
          </a:p>
        </p:txBody>
      </p:sp>
    </p:spTree>
    <p:extLst>
      <p:ext uri="{BB962C8B-B14F-4D97-AF65-F5344CB8AC3E}">
        <p14:creationId xmlns:p14="http://schemas.microsoft.com/office/powerpoint/2010/main" val="3564762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DB04574-3C7A-4C4E-8FD9-3D077D0B160B}" type="slidenum">
              <a:rPr lang="en-GB" smtClean="0">
                <a:solidFill>
                  <a:prstClr val="black"/>
                </a:solidFill>
              </a:rPr>
              <a:pPr/>
              <a:t>1</a:t>
            </a:fld>
            <a:endParaRPr lang="en-GB">
              <a:solidFill>
                <a:prstClr val="black"/>
              </a:solidFill>
            </a:endParaRPr>
          </a:p>
        </p:txBody>
      </p:sp>
    </p:spTree>
    <p:extLst>
      <p:ext uri="{BB962C8B-B14F-4D97-AF65-F5344CB8AC3E}">
        <p14:creationId xmlns:p14="http://schemas.microsoft.com/office/powerpoint/2010/main" val="1485391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0FA39E-5A0F-4426-9C61-EC105346AC27}" type="slidenum">
              <a:rPr lang="en-GB" smtClean="0"/>
              <a:pPr/>
              <a:t>10</a:t>
            </a:fld>
            <a:endParaRPr lang="en-GB"/>
          </a:p>
        </p:txBody>
      </p:sp>
    </p:spTree>
    <p:extLst>
      <p:ext uri="{BB962C8B-B14F-4D97-AF65-F5344CB8AC3E}">
        <p14:creationId xmlns:p14="http://schemas.microsoft.com/office/powerpoint/2010/main" val="3855150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0FA39E-5A0F-4426-9C61-EC105346AC27}" type="slidenum">
              <a:rPr lang="en-GB" smtClean="0"/>
              <a:pPr/>
              <a:t>11</a:t>
            </a:fld>
            <a:endParaRPr lang="en-GB"/>
          </a:p>
        </p:txBody>
      </p:sp>
    </p:spTree>
    <p:extLst>
      <p:ext uri="{BB962C8B-B14F-4D97-AF65-F5344CB8AC3E}">
        <p14:creationId xmlns:p14="http://schemas.microsoft.com/office/powerpoint/2010/main" val="750961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0FA39E-5A0F-4426-9C61-EC105346AC27}" type="slidenum">
              <a:rPr lang="en-GB" smtClean="0"/>
              <a:pPr/>
              <a:t>12</a:t>
            </a:fld>
            <a:endParaRPr lang="en-GB"/>
          </a:p>
        </p:txBody>
      </p:sp>
    </p:spTree>
    <p:extLst>
      <p:ext uri="{BB962C8B-B14F-4D97-AF65-F5344CB8AC3E}">
        <p14:creationId xmlns:p14="http://schemas.microsoft.com/office/powerpoint/2010/main" val="2355204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0FA39E-5A0F-4426-9C61-EC105346AC27}" type="slidenum">
              <a:rPr lang="en-GB" smtClean="0"/>
              <a:pPr/>
              <a:t>13</a:t>
            </a:fld>
            <a:endParaRPr lang="en-GB"/>
          </a:p>
        </p:txBody>
      </p:sp>
    </p:spTree>
    <p:extLst>
      <p:ext uri="{BB962C8B-B14F-4D97-AF65-F5344CB8AC3E}">
        <p14:creationId xmlns:p14="http://schemas.microsoft.com/office/powerpoint/2010/main" val="1466990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0FA39E-5A0F-4426-9C61-EC105346AC27}" type="slidenum">
              <a:rPr lang="en-GB" smtClean="0"/>
              <a:pPr/>
              <a:t>14</a:t>
            </a:fld>
            <a:endParaRPr lang="en-GB"/>
          </a:p>
        </p:txBody>
      </p:sp>
    </p:spTree>
    <p:extLst>
      <p:ext uri="{BB962C8B-B14F-4D97-AF65-F5344CB8AC3E}">
        <p14:creationId xmlns:p14="http://schemas.microsoft.com/office/powerpoint/2010/main" val="3215084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0FA39E-5A0F-4426-9C61-EC105346AC27}" type="slidenum">
              <a:rPr lang="en-GB" smtClean="0"/>
              <a:pPr/>
              <a:t>15</a:t>
            </a:fld>
            <a:endParaRPr lang="en-GB"/>
          </a:p>
        </p:txBody>
      </p:sp>
    </p:spTree>
    <p:extLst>
      <p:ext uri="{BB962C8B-B14F-4D97-AF65-F5344CB8AC3E}">
        <p14:creationId xmlns:p14="http://schemas.microsoft.com/office/powerpoint/2010/main" val="38947778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0FA39E-5A0F-4426-9C61-EC105346AC27}" type="slidenum">
              <a:rPr lang="en-GB" smtClean="0"/>
              <a:pPr/>
              <a:t>16</a:t>
            </a:fld>
            <a:endParaRPr lang="en-GB"/>
          </a:p>
        </p:txBody>
      </p:sp>
    </p:spTree>
    <p:extLst>
      <p:ext uri="{BB962C8B-B14F-4D97-AF65-F5344CB8AC3E}">
        <p14:creationId xmlns:p14="http://schemas.microsoft.com/office/powerpoint/2010/main" val="2541593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0FA39E-5A0F-4426-9C61-EC105346AC27}" type="slidenum">
              <a:rPr lang="en-GB" smtClean="0"/>
              <a:pPr/>
              <a:t>17</a:t>
            </a:fld>
            <a:endParaRPr lang="en-GB"/>
          </a:p>
        </p:txBody>
      </p:sp>
    </p:spTree>
    <p:extLst>
      <p:ext uri="{BB962C8B-B14F-4D97-AF65-F5344CB8AC3E}">
        <p14:creationId xmlns:p14="http://schemas.microsoft.com/office/powerpoint/2010/main" val="1933296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0FA39E-5A0F-4426-9C61-EC105346AC27}" type="slidenum">
              <a:rPr lang="en-GB" smtClean="0"/>
              <a:pPr/>
              <a:t>18</a:t>
            </a:fld>
            <a:endParaRPr lang="en-GB"/>
          </a:p>
        </p:txBody>
      </p:sp>
    </p:spTree>
    <p:extLst>
      <p:ext uri="{BB962C8B-B14F-4D97-AF65-F5344CB8AC3E}">
        <p14:creationId xmlns:p14="http://schemas.microsoft.com/office/powerpoint/2010/main" val="282687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0FA39E-5A0F-4426-9C61-EC105346AC27}" type="slidenum">
              <a:rPr lang="en-GB" smtClean="0"/>
              <a:pPr/>
              <a:t>19</a:t>
            </a:fld>
            <a:endParaRPr lang="en-GB"/>
          </a:p>
        </p:txBody>
      </p:sp>
    </p:spTree>
    <p:extLst>
      <p:ext uri="{BB962C8B-B14F-4D97-AF65-F5344CB8AC3E}">
        <p14:creationId xmlns:p14="http://schemas.microsoft.com/office/powerpoint/2010/main" val="468260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0FA39E-5A0F-4426-9C61-EC105346AC27}" type="slidenum">
              <a:rPr lang="en-GB" smtClean="0"/>
              <a:pPr/>
              <a:t>2</a:t>
            </a:fld>
            <a:endParaRPr lang="en-GB"/>
          </a:p>
        </p:txBody>
      </p:sp>
    </p:spTree>
    <p:extLst>
      <p:ext uri="{BB962C8B-B14F-4D97-AF65-F5344CB8AC3E}">
        <p14:creationId xmlns:p14="http://schemas.microsoft.com/office/powerpoint/2010/main" val="3068803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0FA39E-5A0F-4426-9C61-EC105346AC27}" type="slidenum">
              <a:rPr lang="en-GB" smtClean="0"/>
              <a:pPr/>
              <a:t>20</a:t>
            </a:fld>
            <a:endParaRPr lang="en-GB"/>
          </a:p>
        </p:txBody>
      </p:sp>
    </p:spTree>
    <p:extLst>
      <p:ext uri="{BB962C8B-B14F-4D97-AF65-F5344CB8AC3E}">
        <p14:creationId xmlns:p14="http://schemas.microsoft.com/office/powerpoint/2010/main" val="39402697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0FA39E-5A0F-4426-9C61-EC105346AC27}" type="slidenum">
              <a:rPr lang="en-GB" smtClean="0"/>
              <a:pPr/>
              <a:t>21</a:t>
            </a:fld>
            <a:endParaRPr lang="en-GB"/>
          </a:p>
        </p:txBody>
      </p:sp>
    </p:spTree>
    <p:extLst>
      <p:ext uri="{BB962C8B-B14F-4D97-AF65-F5344CB8AC3E}">
        <p14:creationId xmlns:p14="http://schemas.microsoft.com/office/powerpoint/2010/main" val="19565412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0FA39E-5A0F-4426-9C61-EC105346AC27}" type="slidenum">
              <a:rPr lang="en-GB" smtClean="0"/>
              <a:pPr/>
              <a:t>22</a:t>
            </a:fld>
            <a:endParaRPr lang="en-GB"/>
          </a:p>
        </p:txBody>
      </p:sp>
    </p:spTree>
    <p:extLst>
      <p:ext uri="{BB962C8B-B14F-4D97-AF65-F5344CB8AC3E}">
        <p14:creationId xmlns:p14="http://schemas.microsoft.com/office/powerpoint/2010/main" val="17400447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0FA39E-5A0F-4426-9C61-EC105346AC27}" type="slidenum">
              <a:rPr lang="en-GB" smtClean="0"/>
              <a:pPr/>
              <a:t>23</a:t>
            </a:fld>
            <a:endParaRPr lang="en-GB"/>
          </a:p>
        </p:txBody>
      </p:sp>
    </p:spTree>
    <p:extLst>
      <p:ext uri="{BB962C8B-B14F-4D97-AF65-F5344CB8AC3E}">
        <p14:creationId xmlns:p14="http://schemas.microsoft.com/office/powerpoint/2010/main" val="17381935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0FA39E-5A0F-4426-9C61-EC105346AC27}" type="slidenum">
              <a:rPr lang="en-GB" smtClean="0"/>
              <a:pPr/>
              <a:t>24</a:t>
            </a:fld>
            <a:endParaRPr lang="en-GB"/>
          </a:p>
        </p:txBody>
      </p:sp>
    </p:spTree>
    <p:extLst>
      <p:ext uri="{BB962C8B-B14F-4D97-AF65-F5344CB8AC3E}">
        <p14:creationId xmlns:p14="http://schemas.microsoft.com/office/powerpoint/2010/main" val="29834193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0FA39E-5A0F-4426-9C61-EC105346AC27}" type="slidenum">
              <a:rPr lang="en-GB" smtClean="0"/>
              <a:pPr/>
              <a:t>25</a:t>
            </a:fld>
            <a:endParaRPr lang="en-GB"/>
          </a:p>
        </p:txBody>
      </p:sp>
    </p:spTree>
    <p:extLst>
      <p:ext uri="{BB962C8B-B14F-4D97-AF65-F5344CB8AC3E}">
        <p14:creationId xmlns:p14="http://schemas.microsoft.com/office/powerpoint/2010/main" val="3247333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0FA39E-5A0F-4426-9C61-EC105346AC27}" type="slidenum">
              <a:rPr lang="en-GB" smtClean="0"/>
              <a:pPr/>
              <a:t>26</a:t>
            </a:fld>
            <a:endParaRPr lang="en-GB"/>
          </a:p>
        </p:txBody>
      </p:sp>
    </p:spTree>
    <p:extLst>
      <p:ext uri="{BB962C8B-B14F-4D97-AF65-F5344CB8AC3E}">
        <p14:creationId xmlns:p14="http://schemas.microsoft.com/office/powerpoint/2010/main" val="36560805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0FA39E-5A0F-4426-9C61-EC105346AC27}" type="slidenum">
              <a:rPr lang="en-GB" smtClean="0"/>
              <a:pPr/>
              <a:t>27</a:t>
            </a:fld>
            <a:endParaRPr lang="en-GB"/>
          </a:p>
        </p:txBody>
      </p:sp>
    </p:spTree>
    <p:extLst>
      <p:ext uri="{BB962C8B-B14F-4D97-AF65-F5344CB8AC3E}">
        <p14:creationId xmlns:p14="http://schemas.microsoft.com/office/powerpoint/2010/main" val="4602081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0FA39E-5A0F-4426-9C61-EC105346AC27}" type="slidenum">
              <a:rPr lang="en-GB" smtClean="0"/>
              <a:pPr/>
              <a:t>28</a:t>
            </a:fld>
            <a:endParaRPr lang="en-GB"/>
          </a:p>
        </p:txBody>
      </p:sp>
    </p:spTree>
    <p:extLst>
      <p:ext uri="{BB962C8B-B14F-4D97-AF65-F5344CB8AC3E}">
        <p14:creationId xmlns:p14="http://schemas.microsoft.com/office/powerpoint/2010/main" val="234884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0FA39E-5A0F-4426-9C61-EC105346AC27}" type="slidenum">
              <a:rPr lang="en-GB" smtClean="0"/>
              <a:pPr/>
              <a:t>29</a:t>
            </a:fld>
            <a:endParaRPr lang="en-GB"/>
          </a:p>
        </p:txBody>
      </p:sp>
    </p:spTree>
    <p:extLst>
      <p:ext uri="{BB962C8B-B14F-4D97-AF65-F5344CB8AC3E}">
        <p14:creationId xmlns:p14="http://schemas.microsoft.com/office/powerpoint/2010/main" val="2397902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0FA39E-5A0F-4426-9C61-EC105346AC27}" type="slidenum">
              <a:rPr lang="en-GB" smtClean="0"/>
              <a:pPr/>
              <a:t>3</a:t>
            </a:fld>
            <a:endParaRPr lang="en-GB"/>
          </a:p>
        </p:txBody>
      </p:sp>
    </p:spTree>
    <p:extLst>
      <p:ext uri="{BB962C8B-B14F-4D97-AF65-F5344CB8AC3E}">
        <p14:creationId xmlns:p14="http://schemas.microsoft.com/office/powerpoint/2010/main" val="284555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0FA39E-5A0F-4426-9C61-EC105346AC27}" type="slidenum">
              <a:rPr lang="en-GB" smtClean="0"/>
              <a:pPr/>
              <a:t>4</a:t>
            </a:fld>
            <a:endParaRPr lang="en-GB"/>
          </a:p>
        </p:txBody>
      </p:sp>
    </p:spTree>
    <p:extLst>
      <p:ext uri="{BB962C8B-B14F-4D97-AF65-F5344CB8AC3E}">
        <p14:creationId xmlns:p14="http://schemas.microsoft.com/office/powerpoint/2010/main" val="4143121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0FA39E-5A0F-4426-9C61-EC105346AC27}" type="slidenum">
              <a:rPr lang="en-GB" smtClean="0"/>
              <a:pPr/>
              <a:t>5</a:t>
            </a:fld>
            <a:endParaRPr lang="en-GB"/>
          </a:p>
        </p:txBody>
      </p:sp>
    </p:spTree>
    <p:extLst>
      <p:ext uri="{BB962C8B-B14F-4D97-AF65-F5344CB8AC3E}">
        <p14:creationId xmlns:p14="http://schemas.microsoft.com/office/powerpoint/2010/main" val="1881897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0FA39E-5A0F-4426-9C61-EC105346AC27}" type="slidenum">
              <a:rPr lang="en-GB" smtClean="0"/>
              <a:pPr/>
              <a:t>6</a:t>
            </a:fld>
            <a:endParaRPr lang="en-GB"/>
          </a:p>
        </p:txBody>
      </p:sp>
    </p:spTree>
    <p:extLst>
      <p:ext uri="{BB962C8B-B14F-4D97-AF65-F5344CB8AC3E}">
        <p14:creationId xmlns:p14="http://schemas.microsoft.com/office/powerpoint/2010/main" val="1846380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0FA39E-5A0F-4426-9C61-EC105346AC27}" type="slidenum">
              <a:rPr lang="en-GB" smtClean="0"/>
              <a:pPr/>
              <a:t>7</a:t>
            </a:fld>
            <a:endParaRPr lang="en-GB"/>
          </a:p>
        </p:txBody>
      </p:sp>
    </p:spTree>
    <p:extLst>
      <p:ext uri="{BB962C8B-B14F-4D97-AF65-F5344CB8AC3E}">
        <p14:creationId xmlns:p14="http://schemas.microsoft.com/office/powerpoint/2010/main" val="1510697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0FA39E-5A0F-4426-9C61-EC105346AC27}" type="slidenum">
              <a:rPr lang="en-GB" smtClean="0"/>
              <a:pPr/>
              <a:t>8</a:t>
            </a:fld>
            <a:endParaRPr lang="en-GB"/>
          </a:p>
        </p:txBody>
      </p:sp>
    </p:spTree>
    <p:extLst>
      <p:ext uri="{BB962C8B-B14F-4D97-AF65-F5344CB8AC3E}">
        <p14:creationId xmlns:p14="http://schemas.microsoft.com/office/powerpoint/2010/main" val="833695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0FA39E-5A0F-4426-9C61-EC105346AC27}" type="slidenum">
              <a:rPr lang="en-GB" smtClean="0"/>
              <a:pPr/>
              <a:t>9</a:t>
            </a:fld>
            <a:endParaRPr lang="en-GB"/>
          </a:p>
        </p:txBody>
      </p:sp>
    </p:spTree>
    <p:extLst>
      <p:ext uri="{BB962C8B-B14F-4D97-AF65-F5344CB8AC3E}">
        <p14:creationId xmlns:p14="http://schemas.microsoft.com/office/powerpoint/2010/main" val="4001096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39BFAB-2A93-4FF8-8D8E-D1AE3ADAEC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0D8F57EF-BD82-468E-A7E3-0A1E464603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6CD22E29-34DF-41A0-BAA3-C09B8B5C7A5D}"/>
              </a:ext>
            </a:extLst>
          </p:cNvPr>
          <p:cNvSpPr>
            <a:spLocks noGrp="1"/>
          </p:cNvSpPr>
          <p:nvPr>
            <p:ph type="dt" sz="half" idx="10"/>
          </p:nvPr>
        </p:nvSpPr>
        <p:spPr/>
        <p:txBody>
          <a:bodyPr/>
          <a:lstStyle/>
          <a:p>
            <a:fld id="{42ADF21F-0B32-41EA-9DD0-54242C32CF90}" type="datetime1">
              <a:rPr lang="en-US" smtClean="0"/>
              <a:t>7/12/2021</a:t>
            </a:fld>
            <a:endParaRPr lang="en-US"/>
          </a:p>
        </p:txBody>
      </p:sp>
      <p:sp>
        <p:nvSpPr>
          <p:cNvPr id="5" name="Footer Placeholder 4">
            <a:extLst>
              <a:ext uri="{FF2B5EF4-FFF2-40B4-BE49-F238E27FC236}">
                <a16:creationId xmlns:a16="http://schemas.microsoft.com/office/drawing/2014/main" xmlns="" id="{2227D917-E0F9-41F1-9E18-A04B4276A615}"/>
              </a:ext>
            </a:extLst>
          </p:cNvPr>
          <p:cNvSpPr>
            <a:spLocks noGrp="1"/>
          </p:cNvSpPr>
          <p:nvPr>
            <p:ph type="ftr" sz="quarter" idx="11"/>
          </p:nvPr>
        </p:nvSpPr>
        <p:spPr/>
        <p:txBody>
          <a:bodyPr/>
          <a:lstStyle/>
          <a:p>
            <a:r>
              <a:rPr lang="en-US"/>
              <a:t>Karma Dorji | MSc. Computer Science | South Asian University </a:t>
            </a:r>
          </a:p>
        </p:txBody>
      </p:sp>
      <p:sp>
        <p:nvSpPr>
          <p:cNvPr id="6" name="Slide Number Placeholder 5">
            <a:extLst>
              <a:ext uri="{FF2B5EF4-FFF2-40B4-BE49-F238E27FC236}">
                <a16:creationId xmlns:a16="http://schemas.microsoft.com/office/drawing/2014/main" xmlns="" id="{142BDC84-D1A1-4154-97F1-70ED925DB0C6}"/>
              </a:ext>
            </a:extLst>
          </p:cNvPr>
          <p:cNvSpPr>
            <a:spLocks noGrp="1"/>
          </p:cNvSpPr>
          <p:nvPr>
            <p:ph type="sldNum" sz="quarter" idx="12"/>
          </p:nvPr>
        </p:nvSpPr>
        <p:spPr/>
        <p:txBody>
          <a:bodyPr/>
          <a:lstStyle/>
          <a:p>
            <a:fld id="{9ACF796C-3CDB-45A8-8924-1306A1CEA164}" type="slidenum">
              <a:rPr lang="en-US" smtClean="0"/>
              <a:t>‹#›</a:t>
            </a:fld>
            <a:endParaRPr lang="en-US"/>
          </a:p>
        </p:txBody>
      </p:sp>
    </p:spTree>
    <p:extLst>
      <p:ext uri="{BB962C8B-B14F-4D97-AF65-F5344CB8AC3E}">
        <p14:creationId xmlns:p14="http://schemas.microsoft.com/office/powerpoint/2010/main" val="2178446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3C65FA-6D71-46E7-ACC2-AA3D8C0B1D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06A8C58B-591C-4E5B-BEEB-E1A153A2140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9DA162B-F265-4517-919A-7A1848E65042}"/>
              </a:ext>
            </a:extLst>
          </p:cNvPr>
          <p:cNvSpPr>
            <a:spLocks noGrp="1"/>
          </p:cNvSpPr>
          <p:nvPr>
            <p:ph type="dt" sz="half" idx="10"/>
          </p:nvPr>
        </p:nvSpPr>
        <p:spPr/>
        <p:txBody>
          <a:bodyPr/>
          <a:lstStyle/>
          <a:p>
            <a:fld id="{FDDBFEA4-10A7-4531-B0AB-23F44593F6B7}" type="datetime1">
              <a:rPr lang="en-US" smtClean="0"/>
              <a:t>7/12/2021</a:t>
            </a:fld>
            <a:endParaRPr lang="en-US"/>
          </a:p>
        </p:txBody>
      </p:sp>
      <p:sp>
        <p:nvSpPr>
          <p:cNvPr id="5" name="Footer Placeholder 4">
            <a:extLst>
              <a:ext uri="{FF2B5EF4-FFF2-40B4-BE49-F238E27FC236}">
                <a16:creationId xmlns:a16="http://schemas.microsoft.com/office/drawing/2014/main" xmlns="" id="{9357FEC6-DEE2-4D42-A402-DA4F9C78AC2D}"/>
              </a:ext>
            </a:extLst>
          </p:cNvPr>
          <p:cNvSpPr>
            <a:spLocks noGrp="1"/>
          </p:cNvSpPr>
          <p:nvPr>
            <p:ph type="ftr" sz="quarter" idx="11"/>
          </p:nvPr>
        </p:nvSpPr>
        <p:spPr/>
        <p:txBody>
          <a:bodyPr/>
          <a:lstStyle/>
          <a:p>
            <a:r>
              <a:rPr lang="en-US"/>
              <a:t>Karma Dorji | MSc. Computer Science | South Asian University </a:t>
            </a:r>
          </a:p>
        </p:txBody>
      </p:sp>
      <p:sp>
        <p:nvSpPr>
          <p:cNvPr id="6" name="Slide Number Placeholder 5">
            <a:extLst>
              <a:ext uri="{FF2B5EF4-FFF2-40B4-BE49-F238E27FC236}">
                <a16:creationId xmlns:a16="http://schemas.microsoft.com/office/drawing/2014/main" xmlns="" id="{2A5F2C53-62FB-4428-8E15-D1B01E0B401E}"/>
              </a:ext>
            </a:extLst>
          </p:cNvPr>
          <p:cNvSpPr>
            <a:spLocks noGrp="1"/>
          </p:cNvSpPr>
          <p:nvPr>
            <p:ph type="sldNum" sz="quarter" idx="12"/>
          </p:nvPr>
        </p:nvSpPr>
        <p:spPr/>
        <p:txBody>
          <a:bodyPr/>
          <a:lstStyle/>
          <a:p>
            <a:fld id="{9ACF796C-3CDB-45A8-8924-1306A1CEA164}" type="slidenum">
              <a:rPr lang="en-US" smtClean="0"/>
              <a:t>‹#›</a:t>
            </a:fld>
            <a:endParaRPr lang="en-US"/>
          </a:p>
        </p:txBody>
      </p:sp>
    </p:spTree>
    <p:extLst>
      <p:ext uri="{BB962C8B-B14F-4D97-AF65-F5344CB8AC3E}">
        <p14:creationId xmlns:p14="http://schemas.microsoft.com/office/powerpoint/2010/main" val="161742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CBD7602-8797-4BFD-BA60-AA5BD7391E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EDA49CC-3A29-4E67-855B-961903C4482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4AFDB45-276D-4862-AAFF-3BCD200F09A4}"/>
              </a:ext>
            </a:extLst>
          </p:cNvPr>
          <p:cNvSpPr>
            <a:spLocks noGrp="1"/>
          </p:cNvSpPr>
          <p:nvPr>
            <p:ph type="dt" sz="half" idx="10"/>
          </p:nvPr>
        </p:nvSpPr>
        <p:spPr/>
        <p:txBody>
          <a:bodyPr/>
          <a:lstStyle/>
          <a:p>
            <a:fld id="{DC6F62F4-54FC-46A0-BE7C-24305EF2C696}" type="datetime1">
              <a:rPr lang="en-US" smtClean="0"/>
              <a:t>7/12/2021</a:t>
            </a:fld>
            <a:endParaRPr lang="en-US"/>
          </a:p>
        </p:txBody>
      </p:sp>
      <p:sp>
        <p:nvSpPr>
          <p:cNvPr id="5" name="Footer Placeholder 4">
            <a:extLst>
              <a:ext uri="{FF2B5EF4-FFF2-40B4-BE49-F238E27FC236}">
                <a16:creationId xmlns:a16="http://schemas.microsoft.com/office/drawing/2014/main" xmlns="" id="{B395C603-60FB-4D1E-A02E-C95B39477606}"/>
              </a:ext>
            </a:extLst>
          </p:cNvPr>
          <p:cNvSpPr>
            <a:spLocks noGrp="1"/>
          </p:cNvSpPr>
          <p:nvPr>
            <p:ph type="ftr" sz="quarter" idx="11"/>
          </p:nvPr>
        </p:nvSpPr>
        <p:spPr/>
        <p:txBody>
          <a:bodyPr/>
          <a:lstStyle/>
          <a:p>
            <a:r>
              <a:rPr lang="en-US"/>
              <a:t>Karma Dorji | MSc. Computer Science | South Asian University </a:t>
            </a:r>
          </a:p>
        </p:txBody>
      </p:sp>
      <p:sp>
        <p:nvSpPr>
          <p:cNvPr id="6" name="Slide Number Placeholder 5">
            <a:extLst>
              <a:ext uri="{FF2B5EF4-FFF2-40B4-BE49-F238E27FC236}">
                <a16:creationId xmlns:a16="http://schemas.microsoft.com/office/drawing/2014/main" xmlns="" id="{E30C0602-703F-4678-A8DF-F2C83B112150}"/>
              </a:ext>
            </a:extLst>
          </p:cNvPr>
          <p:cNvSpPr>
            <a:spLocks noGrp="1"/>
          </p:cNvSpPr>
          <p:nvPr>
            <p:ph type="sldNum" sz="quarter" idx="12"/>
          </p:nvPr>
        </p:nvSpPr>
        <p:spPr/>
        <p:txBody>
          <a:bodyPr/>
          <a:lstStyle/>
          <a:p>
            <a:fld id="{9ACF796C-3CDB-45A8-8924-1306A1CEA164}" type="slidenum">
              <a:rPr lang="en-US" smtClean="0"/>
              <a:t>‹#›</a:t>
            </a:fld>
            <a:endParaRPr lang="en-US"/>
          </a:p>
        </p:txBody>
      </p:sp>
    </p:spTree>
    <p:extLst>
      <p:ext uri="{BB962C8B-B14F-4D97-AF65-F5344CB8AC3E}">
        <p14:creationId xmlns:p14="http://schemas.microsoft.com/office/powerpoint/2010/main" val="2283636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08C592-C282-458F-9C80-33DF7C044E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448A0F7-1A44-43FD-8361-3AE95EBEB82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A9B9593-F53D-4349-8250-C72865D7CBD9}"/>
              </a:ext>
            </a:extLst>
          </p:cNvPr>
          <p:cNvSpPr>
            <a:spLocks noGrp="1"/>
          </p:cNvSpPr>
          <p:nvPr>
            <p:ph type="dt" sz="half" idx="10"/>
          </p:nvPr>
        </p:nvSpPr>
        <p:spPr/>
        <p:txBody>
          <a:bodyPr/>
          <a:lstStyle/>
          <a:p>
            <a:fld id="{09A5A3A1-8E2C-4368-AE01-D3B5FD24FB82}" type="datetime1">
              <a:rPr lang="en-US" smtClean="0"/>
              <a:t>7/12/2021</a:t>
            </a:fld>
            <a:endParaRPr lang="en-US"/>
          </a:p>
        </p:txBody>
      </p:sp>
      <p:sp>
        <p:nvSpPr>
          <p:cNvPr id="5" name="Footer Placeholder 4">
            <a:extLst>
              <a:ext uri="{FF2B5EF4-FFF2-40B4-BE49-F238E27FC236}">
                <a16:creationId xmlns:a16="http://schemas.microsoft.com/office/drawing/2014/main" xmlns="" id="{346385C8-626E-41FE-9E26-0EDFB18AAC64}"/>
              </a:ext>
            </a:extLst>
          </p:cNvPr>
          <p:cNvSpPr>
            <a:spLocks noGrp="1"/>
          </p:cNvSpPr>
          <p:nvPr>
            <p:ph type="ftr" sz="quarter" idx="11"/>
          </p:nvPr>
        </p:nvSpPr>
        <p:spPr/>
        <p:txBody>
          <a:bodyPr/>
          <a:lstStyle/>
          <a:p>
            <a:r>
              <a:rPr lang="en-US"/>
              <a:t>Karma Dorji | MSc. Computer Science | South Asian University </a:t>
            </a:r>
          </a:p>
        </p:txBody>
      </p:sp>
      <p:sp>
        <p:nvSpPr>
          <p:cNvPr id="6" name="Slide Number Placeholder 5">
            <a:extLst>
              <a:ext uri="{FF2B5EF4-FFF2-40B4-BE49-F238E27FC236}">
                <a16:creationId xmlns:a16="http://schemas.microsoft.com/office/drawing/2014/main" xmlns="" id="{0B68941F-FF65-40A8-882D-2FC3D95D8EA6}"/>
              </a:ext>
            </a:extLst>
          </p:cNvPr>
          <p:cNvSpPr>
            <a:spLocks noGrp="1"/>
          </p:cNvSpPr>
          <p:nvPr>
            <p:ph type="sldNum" sz="quarter" idx="12"/>
          </p:nvPr>
        </p:nvSpPr>
        <p:spPr/>
        <p:txBody>
          <a:bodyPr/>
          <a:lstStyle/>
          <a:p>
            <a:fld id="{9ACF796C-3CDB-45A8-8924-1306A1CEA164}" type="slidenum">
              <a:rPr lang="en-US" smtClean="0"/>
              <a:t>‹#›</a:t>
            </a:fld>
            <a:endParaRPr lang="en-US"/>
          </a:p>
        </p:txBody>
      </p:sp>
    </p:spTree>
    <p:extLst>
      <p:ext uri="{BB962C8B-B14F-4D97-AF65-F5344CB8AC3E}">
        <p14:creationId xmlns:p14="http://schemas.microsoft.com/office/powerpoint/2010/main" val="3076286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8512C6-BF5B-49C8-BDE9-1227B90E15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CDEC148-1ECE-408C-85E4-0769D781FA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86C3A520-A455-4ADD-84D2-68121E559691}"/>
              </a:ext>
            </a:extLst>
          </p:cNvPr>
          <p:cNvSpPr>
            <a:spLocks noGrp="1"/>
          </p:cNvSpPr>
          <p:nvPr>
            <p:ph type="dt" sz="half" idx="10"/>
          </p:nvPr>
        </p:nvSpPr>
        <p:spPr/>
        <p:txBody>
          <a:bodyPr/>
          <a:lstStyle/>
          <a:p>
            <a:fld id="{2D70B486-03B4-4C4A-8923-34F60DD84EAE}" type="datetime1">
              <a:rPr lang="en-US" smtClean="0"/>
              <a:t>7/12/2021</a:t>
            </a:fld>
            <a:endParaRPr lang="en-US"/>
          </a:p>
        </p:txBody>
      </p:sp>
      <p:sp>
        <p:nvSpPr>
          <p:cNvPr id="5" name="Footer Placeholder 4">
            <a:extLst>
              <a:ext uri="{FF2B5EF4-FFF2-40B4-BE49-F238E27FC236}">
                <a16:creationId xmlns:a16="http://schemas.microsoft.com/office/drawing/2014/main" xmlns="" id="{F6E0E844-D816-458D-A836-1320E7E50B7A}"/>
              </a:ext>
            </a:extLst>
          </p:cNvPr>
          <p:cNvSpPr>
            <a:spLocks noGrp="1"/>
          </p:cNvSpPr>
          <p:nvPr>
            <p:ph type="ftr" sz="quarter" idx="11"/>
          </p:nvPr>
        </p:nvSpPr>
        <p:spPr/>
        <p:txBody>
          <a:bodyPr/>
          <a:lstStyle/>
          <a:p>
            <a:r>
              <a:rPr lang="en-US"/>
              <a:t>Karma Dorji | MSc. Computer Science | South Asian University </a:t>
            </a:r>
          </a:p>
        </p:txBody>
      </p:sp>
      <p:sp>
        <p:nvSpPr>
          <p:cNvPr id="6" name="Slide Number Placeholder 5">
            <a:extLst>
              <a:ext uri="{FF2B5EF4-FFF2-40B4-BE49-F238E27FC236}">
                <a16:creationId xmlns:a16="http://schemas.microsoft.com/office/drawing/2014/main" xmlns="" id="{584CFA00-B03D-445A-8359-F91C288842C3}"/>
              </a:ext>
            </a:extLst>
          </p:cNvPr>
          <p:cNvSpPr>
            <a:spLocks noGrp="1"/>
          </p:cNvSpPr>
          <p:nvPr>
            <p:ph type="sldNum" sz="quarter" idx="12"/>
          </p:nvPr>
        </p:nvSpPr>
        <p:spPr/>
        <p:txBody>
          <a:bodyPr/>
          <a:lstStyle/>
          <a:p>
            <a:fld id="{9ACF796C-3CDB-45A8-8924-1306A1CEA164}" type="slidenum">
              <a:rPr lang="en-US" smtClean="0"/>
              <a:t>‹#›</a:t>
            </a:fld>
            <a:endParaRPr lang="en-US"/>
          </a:p>
        </p:txBody>
      </p:sp>
    </p:spTree>
    <p:extLst>
      <p:ext uri="{BB962C8B-B14F-4D97-AF65-F5344CB8AC3E}">
        <p14:creationId xmlns:p14="http://schemas.microsoft.com/office/powerpoint/2010/main" val="2550439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9F671B-771E-430B-92B1-70304DAC79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ABC8B29-49AC-4661-9603-A1393FC8F24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B73488D3-60B7-4B06-B566-4BB6EF425AE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9669AE50-B32D-49C5-9128-ABF547714A5E}"/>
              </a:ext>
            </a:extLst>
          </p:cNvPr>
          <p:cNvSpPr>
            <a:spLocks noGrp="1"/>
          </p:cNvSpPr>
          <p:nvPr>
            <p:ph type="dt" sz="half" idx="10"/>
          </p:nvPr>
        </p:nvSpPr>
        <p:spPr/>
        <p:txBody>
          <a:bodyPr/>
          <a:lstStyle/>
          <a:p>
            <a:fld id="{21468E15-17E4-416A-B12E-E2552AB6A5AE}" type="datetime1">
              <a:rPr lang="en-US" smtClean="0"/>
              <a:t>7/12/2021</a:t>
            </a:fld>
            <a:endParaRPr lang="en-US"/>
          </a:p>
        </p:txBody>
      </p:sp>
      <p:sp>
        <p:nvSpPr>
          <p:cNvPr id="6" name="Footer Placeholder 5">
            <a:extLst>
              <a:ext uri="{FF2B5EF4-FFF2-40B4-BE49-F238E27FC236}">
                <a16:creationId xmlns:a16="http://schemas.microsoft.com/office/drawing/2014/main" xmlns="" id="{529B3FAD-B75D-4990-93B4-56166224AE5A}"/>
              </a:ext>
            </a:extLst>
          </p:cNvPr>
          <p:cNvSpPr>
            <a:spLocks noGrp="1"/>
          </p:cNvSpPr>
          <p:nvPr>
            <p:ph type="ftr" sz="quarter" idx="11"/>
          </p:nvPr>
        </p:nvSpPr>
        <p:spPr/>
        <p:txBody>
          <a:bodyPr/>
          <a:lstStyle/>
          <a:p>
            <a:r>
              <a:rPr lang="en-US"/>
              <a:t>Karma Dorji | MSc. Computer Science | South Asian University </a:t>
            </a:r>
          </a:p>
        </p:txBody>
      </p:sp>
      <p:sp>
        <p:nvSpPr>
          <p:cNvPr id="7" name="Slide Number Placeholder 6">
            <a:extLst>
              <a:ext uri="{FF2B5EF4-FFF2-40B4-BE49-F238E27FC236}">
                <a16:creationId xmlns:a16="http://schemas.microsoft.com/office/drawing/2014/main" xmlns="" id="{EEFF77D7-80EE-4961-977E-A22331B64916}"/>
              </a:ext>
            </a:extLst>
          </p:cNvPr>
          <p:cNvSpPr>
            <a:spLocks noGrp="1"/>
          </p:cNvSpPr>
          <p:nvPr>
            <p:ph type="sldNum" sz="quarter" idx="12"/>
          </p:nvPr>
        </p:nvSpPr>
        <p:spPr/>
        <p:txBody>
          <a:bodyPr/>
          <a:lstStyle/>
          <a:p>
            <a:fld id="{9ACF796C-3CDB-45A8-8924-1306A1CEA164}" type="slidenum">
              <a:rPr lang="en-US" smtClean="0"/>
              <a:t>‹#›</a:t>
            </a:fld>
            <a:endParaRPr lang="en-US"/>
          </a:p>
        </p:txBody>
      </p:sp>
    </p:spTree>
    <p:extLst>
      <p:ext uri="{BB962C8B-B14F-4D97-AF65-F5344CB8AC3E}">
        <p14:creationId xmlns:p14="http://schemas.microsoft.com/office/powerpoint/2010/main" val="3861800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665586-9313-4C71-AF06-5D13BEBD66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FC8922A2-19BA-4A8F-AADB-69B7997B8B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2CA3A3FB-0707-49FE-B4A4-9ADF3A55F65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1796D863-6F07-4D48-9349-50B5663AD9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3B3D4721-1BB0-4865-93EE-384EC3AE358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35DC729B-8D7E-406C-9F57-6DA901159454}"/>
              </a:ext>
            </a:extLst>
          </p:cNvPr>
          <p:cNvSpPr>
            <a:spLocks noGrp="1"/>
          </p:cNvSpPr>
          <p:nvPr>
            <p:ph type="dt" sz="half" idx="10"/>
          </p:nvPr>
        </p:nvSpPr>
        <p:spPr/>
        <p:txBody>
          <a:bodyPr/>
          <a:lstStyle/>
          <a:p>
            <a:fld id="{DE33EDD9-ADFE-4DB4-8908-DB43A42A14E3}" type="datetime1">
              <a:rPr lang="en-US" smtClean="0"/>
              <a:t>7/12/2021</a:t>
            </a:fld>
            <a:endParaRPr lang="en-US"/>
          </a:p>
        </p:txBody>
      </p:sp>
      <p:sp>
        <p:nvSpPr>
          <p:cNvPr id="8" name="Footer Placeholder 7">
            <a:extLst>
              <a:ext uri="{FF2B5EF4-FFF2-40B4-BE49-F238E27FC236}">
                <a16:creationId xmlns:a16="http://schemas.microsoft.com/office/drawing/2014/main" xmlns="" id="{B23EC326-81DD-47DE-AFE5-26E1C825FF09}"/>
              </a:ext>
            </a:extLst>
          </p:cNvPr>
          <p:cNvSpPr>
            <a:spLocks noGrp="1"/>
          </p:cNvSpPr>
          <p:nvPr>
            <p:ph type="ftr" sz="quarter" idx="11"/>
          </p:nvPr>
        </p:nvSpPr>
        <p:spPr/>
        <p:txBody>
          <a:bodyPr/>
          <a:lstStyle/>
          <a:p>
            <a:r>
              <a:rPr lang="en-US"/>
              <a:t>Karma Dorji | MSc. Computer Science | South Asian University </a:t>
            </a:r>
          </a:p>
        </p:txBody>
      </p:sp>
      <p:sp>
        <p:nvSpPr>
          <p:cNvPr id="9" name="Slide Number Placeholder 8">
            <a:extLst>
              <a:ext uri="{FF2B5EF4-FFF2-40B4-BE49-F238E27FC236}">
                <a16:creationId xmlns:a16="http://schemas.microsoft.com/office/drawing/2014/main" xmlns="" id="{E881C89B-832A-485C-81E8-0C001153BFB8}"/>
              </a:ext>
            </a:extLst>
          </p:cNvPr>
          <p:cNvSpPr>
            <a:spLocks noGrp="1"/>
          </p:cNvSpPr>
          <p:nvPr>
            <p:ph type="sldNum" sz="quarter" idx="12"/>
          </p:nvPr>
        </p:nvSpPr>
        <p:spPr/>
        <p:txBody>
          <a:bodyPr/>
          <a:lstStyle/>
          <a:p>
            <a:fld id="{9ACF796C-3CDB-45A8-8924-1306A1CEA164}" type="slidenum">
              <a:rPr lang="en-US" smtClean="0"/>
              <a:t>‹#›</a:t>
            </a:fld>
            <a:endParaRPr lang="en-US"/>
          </a:p>
        </p:txBody>
      </p:sp>
    </p:spTree>
    <p:extLst>
      <p:ext uri="{BB962C8B-B14F-4D97-AF65-F5344CB8AC3E}">
        <p14:creationId xmlns:p14="http://schemas.microsoft.com/office/powerpoint/2010/main" val="3352018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E386D9-FBB7-4431-A077-0BDE6C2526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3990D184-177C-4251-B707-67D6C4C2331C}"/>
              </a:ext>
            </a:extLst>
          </p:cNvPr>
          <p:cNvSpPr>
            <a:spLocks noGrp="1"/>
          </p:cNvSpPr>
          <p:nvPr>
            <p:ph type="dt" sz="half" idx="10"/>
          </p:nvPr>
        </p:nvSpPr>
        <p:spPr/>
        <p:txBody>
          <a:bodyPr/>
          <a:lstStyle/>
          <a:p>
            <a:fld id="{7C645947-1CB1-4AE6-8E43-19CC2A3F5EB0}" type="datetime1">
              <a:rPr lang="en-US" smtClean="0"/>
              <a:t>7/12/2021</a:t>
            </a:fld>
            <a:endParaRPr lang="en-US"/>
          </a:p>
        </p:txBody>
      </p:sp>
      <p:sp>
        <p:nvSpPr>
          <p:cNvPr id="4" name="Footer Placeholder 3">
            <a:extLst>
              <a:ext uri="{FF2B5EF4-FFF2-40B4-BE49-F238E27FC236}">
                <a16:creationId xmlns:a16="http://schemas.microsoft.com/office/drawing/2014/main" xmlns="" id="{48E4E9F0-D125-4185-8BB7-4D6AEBBAF61B}"/>
              </a:ext>
            </a:extLst>
          </p:cNvPr>
          <p:cNvSpPr>
            <a:spLocks noGrp="1"/>
          </p:cNvSpPr>
          <p:nvPr>
            <p:ph type="ftr" sz="quarter" idx="11"/>
          </p:nvPr>
        </p:nvSpPr>
        <p:spPr/>
        <p:txBody>
          <a:bodyPr/>
          <a:lstStyle/>
          <a:p>
            <a:r>
              <a:rPr lang="en-US"/>
              <a:t>Karma Dorji | MSc. Computer Science | South Asian University </a:t>
            </a:r>
          </a:p>
        </p:txBody>
      </p:sp>
      <p:sp>
        <p:nvSpPr>
          <p:cNvPr id="5" name="Slide Number Placeholder 4">
            <a:extLst>
              <a:ext uri="{FF2B5EF4-FFF2-40B4-BE49-F238E27FC236}">
                <a16:creationId xmlns:a16="http://schemas.microsoft.com/office/drawing/2014/main" xmlns="" id="{442A8460-11E9-4204-89D2-6F81E9FBD0B7}"/>
              </a:ext>
            </a:extLst>
          </p:cNvPr>
          <p:cNvSpPr>
            <a:spLocks noGrp="1"/>
          </p:cNvSpPr>
          <p:nvPr>
            <p:ph type="sldNum" sz="quarter" idx="12"/>
          </p:nvPr>
        </p:nvSpPr>
        <p:spPr/>
        <p:txBody>
          <a:bodyPr/>
          <a:lstStyle/>
          <a:p>
            <a:fld id="{9ACF796C-3CDB-45A8-8924-1306A1CEA164}" type="slidenum">
              <a:rPr lang="en-US" smtClean="0"/>
              <a:t>‹#›</a:t>
            </a:fld>
            <a:endParaRPr lang="en-US"/>
          </a:p>
        </p:txBody>
      </p:sp>
    </p:spTree>
    <p:extLst>
      <p:ext uri="{BB962C8B-B14F-4D97-AF65-F5344CB8AC3E}">
        <p14:creationId xmlns:p14="http://schemas.microsoft.com/office/powerpoint/2010/main" val="957105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72279F8-6E5D-4A3C-BBF8-BD169A7BDFB5}"/>
              </a:ext>
            </a:extLst>
          </p:cNvPr>
          <p:cNvSpPr>
            <a:spLocks noGrp="1"/>
          </p:cNvSpPr>
          <p:nvPr>
            <p:ph type="dt" sz="half" idx="10"/>
          </p:nvPr>
        </p:nvSpPr>
        <p:spPr/>
        <p:txBody>
          <a:bodyPr/>
          <a:lstStyle/>
          <a:p>
            <a:fld id="{7A10FCFC-1A09-4D4F-8091-F738AEC2B993}" type="datetime1">
              <a:rPr lang="en-US" smtClean="0"/>
              <a:t>7/12/2021</a:t>
            </a:fld>
            <a:endParaRPr lang="en-US"/>
          </a:p>
        </p:txBody>
      </p:sp>
      <p:sp>
        <p:nvSpPr>
          <p:cNvPr id="3" name="Footer Placeholder 2">
            <a:extLst>
              <a:ext uri="{FF2B5EF4-FFF2-40B4-BE49-F238E27FC236}">
                <a16:creationId xmlns:a16="http://schemas.microsoft.com/office/drawing/2014/main" xmlns="" id="{C137E157-496E-4315-B3BA-B5973F4A3C1F}"/>
              </a:ext>
            </a:extLst>
          </p:cNvPr>
          <p:cNvSpPr>
            <a:spLocks noGrp="1"/>
          </p:cNvSpPr>
          <p:nvPr>
            <p:ph type="ftr" sz="quarter" idx="11"/>
          </p:nvPr>
        </p:nvSpPr>
        <p:spPr/>
        <p:txBody>
          <a:bodyPr/>
          <a:lstStyle/>
          <a:p>
            <a:r>
              <a:rPr lang="en-US"/>
              <a:t>Karma Dorji | MSc. Computer Science | South Asian University </a:t>
            </a:r>
          </a:p>
        </p:txBody>
      </p:sp>
      <p:sp>
        <p:nvSpPr>
          <p:cNvPr id="4" name="Slide Number Placeholder 3">
            <a:extLst>
              <a:ext uri="{FF2B5EF4-FFF2-40B4-BE49-F238E27FC236}">
                <a16:creationId xmlns:a16="http://schemas.microsoft.com/office/drawing/2014/main" xmlns="" id="{886B73AA-7327-4D6F-B083-22288E76F332}"/>
              </a:ext>
            </a:extLst>
          </p:cNvPr>
          <p:cNvSpPr>
            <a:spLocks noGrp="1"/>
          </p:cNvSpPr>
          <p:nvPr>
            <p:ph type="sldNum" sz="quarter" idx="12"/>
          </p:nvPr>
        </p:nvSpPr>
        <p:spPr/>
        <p:txBody>
          <a:bodyPr/>
          <a:lstStyle/>
          <a:p>
            <a:fld id="{9ACF796C-3CDB-45A8-8924-1306A1CEA164}" type="slidenum">
              <a:rPr lang="en-US" smtClean="0"/>
              <a:t>‹#›</a:t>
            </a:fld>
            <a:endParaRPr lang="en-US"/>
          </a:p>
        </p:txBody>
      </p:sp>
    </p:spTree>
    <p:extLst>
      <p:ext uri="{BB962C8B-B14F-4D97-AF65-F5344CB8AC3E}">
        <p14:creationId xmlns:p14="http://schemas.microsoft.com/office/powerpoint/2010/main" val="1964149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7530A2-562E-4623-90CB-06F1E4F9D4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6198090-7587-44A2-B39D-F4A35983C5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86E29A13-A267-4FEB-A32D-FD83E31732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868B062F-2339-4AC1-904B-B7ACCB67FD73}"/>
              </a:ext>
            </a:extLst>
          </p:cNvPr>
          <p:cNvSpPr>
            <a:spLocks noGrp="1"/>
          </p:cNvSpPr>
          <p:nvPr>
            <p:ph type="dt" sz="half" idx="10"/>
          </p:nvPr>
        </p:nvSpPr>
        <p:spPr/>
        <p:txBody>
          <a:bodyPr/>
          <a:lstStyle/>
          <a:p>
            <a:fld id="{A5F8BCBA-F754-4829-8C79-E9D4889C3739}" type="datetime1">
              <a:rPr lang="en-US" smtClean="0"/>
              <a:t>7/12/2021</a:t>
            </a:fld>
            <a:endParaRPr lang="en-US"/>
          </a:p>
        </p:txBody>
      </p:sp>
      <p:sp>
        <p:nvSpPr>
          <p:cNvPr id="6" name="Footer Placeholder 5">
            <a:extLst>
              <a:ext uri="{FF2B5EF4-FFF2-40B4-BE49-F238E27FC236}">
                <a16:creationId xmlns:a16="http://schemas.microsoft.com/office/drawing/2014/main" xmlns="" id="{F7CDBFA6-328E-4446-86C5-FBBFD7FE74CA}"/>
              </a:ext>
            </a:extLst>
          </p:cNvPr>
          <p:cNvSpPr>
            <a:spLocks noGrp="1"/>
          </p:cNvSpPr>
          <p:nvPr>
            <p:ph type="ftr" sz="quarter" idx="11"/>
          </p:nvPr>
        </p:nvSpPr>
        <p:spPr/>
        <p:txBody>
          <a:bodyPr/>
          <a:lstStyle/>
          <a:p>
            <a:r>
              <a:rPr lang="en-US"/>
              <a:t>Karma Dorji | MSc. Computer Science | South Asian University </a:t>
            </a:r>
          </a:p>
        </p:txBody>
      </p:sp>
      <p:sp>
        <p:nvSpPr>
          <p:cNvPr id="7" name="Slide Number Placeholder 6">
            <a:extLst>
              <a:ext uri="{FF2B5EF4-FFF2-40B4-BE49-F238E27FC236}">
                <a16:creationId xmlns:a16="http://schemas.microsoft.com/office/drawing/2014/main" xmlns="" id="{B4504C85-A770-4B18-AFB1-DA9FC0A0E42D}"/>
              </a:ext>
            </a:extLst>
          </p:cNvPr>
          <p:cNvSpPr>
            <a:spLocks noGrp="1"/>
          </p:cNvSpPr>
          <p:nvPr>
            <p:ph type="sldNum" sz="quarter" idx="12"/>
          </p:nvPr>
        </p:nvSpPr>
        <p:spPr/>
        <p:txBody>
          <a:bodyPr/>
          <a:lstStyle/>
          <a:p>
            <a:fld id="{9ACF796C-3CDB-45A8-8924-1306A1CEA164}" type="slidenum">
              <a:rPr lang="en-US" smtClean="0"/>
              <a:t>‹#›</a:t>
            </a:fld>
            <a:endParaRPr lang="en-US"/>
          </a:p>
        </p:txBody>
      </p:sp>
    </p:spTree>
    <p:extLst>
      <p:ext uri="{BB962C8B-B14F-4D97-AF65-F5344CB8AC3E}">
        <p14:creationId xmlns:p14="http://schemas.microsoft.com/office/powerpoint/2010/main" val="264508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4C06A2-B9AF-47FD-9ED5-CEFD917CA4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68B49634-E6B1-4112-8CCD-C63206EBB5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11E0E3D7-D375-45EF-8AE3-237A9CBD5C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E1F6215-BCDA-41CA-9494-6BD7868FE68F}"/>
              </a:ext>
            </a:extLst>
          </p:cNvPr>
          <p:cNvSpPr>
            <a:spLocks noGrp="1"/>
          </p:cNvSpPr>
          <p:nvPr>
            <p:ph type="dt" sz="half" idx="10"/>
          </p:nvPr>
        </p:nvSpPr>
        <p:spPr/>
        <p:txBody>
          <a:bodyPr/>
          <a:lstStyle/>
          <a:p>
            <a:fld id="{51D3CB65-5F0E-4FAF-AD86-266536DEA1D9}" type="datetime1">
              <a:rPr lang="en-US" smtClean="0"/>
              <a:t>7/12/2021</a:t>
            </a:fld>
            <a:endParaRPr lang="en-US"/>
          </a:p>
        </p:txBody>
      </p:sp>
      <p:sp>
        <p:nvSpPr>
          <p:cNvPr id="6" name="Footer Placeholder 5">
            <a:extLst>
              <a:ext uri="{FF2B5EF4-FFF2-40B4-BE49-F238E27FC236}">
                <a16:creationId xmlns:a16="http://schemas.microsoft.com/office/drawing/2014/main" xmlns="" id="{5FC7A345-7D99-41D4-8E58-355DF543166D}"/>
              </a:ext>
            </a:extLst>
          </p:cNvPr>
          <p:cNvSpPr>
            <a:spLocks noGrp="1"/>
          </p:cNvSpPr>
          <p:nvPr>
            <p:ph type="ftr" sz="quarter" idx="11"/>
          </p:nvPr>
        </p:nvSpPr>
        <p:spPr/>
        <p:txBody>
          <a:bodyPr/>
          <a:lstStyle/>
          <a:p>
            <a:r>
              <a:rPr lang="en-US"/>
              <a:t>Karma Dorji | MSc. Computer Science | South Asian University </a:t>
            </a:r>
          </a:p>
        </p:txBody>
      </p:sp>
      <p:sp>
        <p:nvSpPr>
          <p:cNvPr id="7" name="Slide Number Placeholder 6">
            <a:extLst>
              <a:ext uri="{FF2B5EF4-FFF2-40B4-BE49-F238E27FC236}">
                <a16:creationId xmlns:a16="http://schemas.microsoft.com/office/drawing/2014/main" xmlns="" id="{39FEDF96-304D-4AFF-B07A-2685AD89E401}"/>
              </a:ext>
            </a:extLst>
          </p:cNvPr>
          <p:cNvSpPr>
            <a:spLocks noGrp="1"/>
          </p:cNvSpPr>
          <p:nvPr>
            <p:ph type="sldNum" sz="quarter" idx="12"/>
          </p:nvPr>
        </p:nvSpPr>
        <p:spPr/>
        <p:txBody>
          <a:bodyPr/>
          <a:lstStyle/>
          <a:p>
            <a:fld id="{9ACF796C-3CDB-45A8-8924-1306A1CEA164}" type="slidenum">
              <a:rPr lang="en-US" smtClean="0"/>
              <a:t>‹#›</a:t>
            </a:fld>
            <a:endParaRPr lang="en-US"/>
          </a:p>
        </p:txBody>
      </p:sp>
    </p:spTree>
    <p:extLst>
      <p:ext uri="{BB962C8B-B14F-4D97-AF65-F5344CB8AC3E}">
        <p14:creationId xmlns:p14="http://schemas.microsoft.com/office/powerpoint/2010/main" val="1781225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A224912-EB0C-466B-9ADB-82B6262F03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BD85F1A-6B8B-4CCF-B660-5BE32A5122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948924D-A5C9-4EA1-8B6B-49B2F82215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4EC4F1-FAB4-4788-A842-9F7F43A2D12B}" type="datetime1">
              <a:rPr lang="en-US" smtClean="0"/>
              <a:t>7/12/2021</a:t>
            </a:fld>
            <a:endParaRPr lang="en-US"/>
          </a:p>
        </p:txBody>
      </p:sp>
      <p:sp>
        <p:nvSpPr>
          <p:cNvPr id="5" name="Footer Placeholder 4">
            <a:extLst>
              <a:ext uri="{FF2B5EF4-FFF2-40B4-BE49-F238E27FC236}">
                <a16:creationId xmlns:a16="http://schemas.microsoft.com/office/drawing/2014/main" xmlns="" id="{87DC613A-9C7D-41B2-A01B-5A42573F12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Karma Dorji | MSc. Computer Science | South Asian University </a:t>
            </a:r>
          </a:p>
        </p:txBody>
      </p:sp>
      <p:sp>
        <p:nvSpPr>
          <p:cNvPr id="6" name="Slide Number Placeholder 5">
            <a:extLst>
              <a:ext uri="{FF2B5EF4-FFF2-40B4-BE49-F238E27FC236}">
                <a16:creationId xmlns:a16="http://schemas.microsoft.com/office/drawing/2014/main" xmlns="" id="{55B0F403-9DD7-4CDE-A6F2-7E53986C74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CF796C-3CDB-45A8-8924-1306A1CEA164}" type="slidenum">
              <a:rPr lang="en-US" smtClean="0"/>
              <a:t>‹#›</a:t>
            </a:fld>
            <a:endParaRPr lang="en-US"/>
          </a:p>
        </p:txBody>
      </p:sp>
    </p:spTree>
    <p:extLst>
      <p:ext uri="{BB962C8B-B14F-4D97-AF65-F5344CB8AC3E}">
        <p14:creationId xmlns:p14="http://schemas.microsoft.com/office/powerpoint/2010/main" val="620807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3765" y="4960643"/>
            <a:ext cx="10771908" cy="967409"/>
          </a:xfrm>
          <a:solidFill>
            <a:schemeClr val="accent1">
              <a:lumMod val="75000"/>
            </a:schemeClr>
          </a:solidFill>
          <a:ln>
            <a:solidFill>
              <a:srgbClr val="0070C0"/>
            </a:solidFill>
          </a:ln>
        </p:spPr>
        <p:txBody>
          <a:bodyPr>
            <a:normAutofit/>
          </a:bodyPr>
          <a:lstStyle/>
          <a:p>
            <a:pPr>
              <a:spcAft>
                <a:spcPts val="1200"/>
              </a:spcAft>
            </a:pPr>
            <a:r>
              <a:rPr lang="en-US" sz="2000" b="1" dirty="0">
                <a:solidFill>
                  <a:schemeClr val="bg1"/>
                </a:solidFill>
                <a:latin typeface="Cambria" panose="02040503050406030204" pitchFamily="18" charset="0"/>
                <a:ea typeface="Cambria Math" panose="02040503050406030204" pitchFamily="18" charset="0"/>
                <a:cs typeface="Times New Roman" pitchFamily="18" charset="0"/>
              </a:rPr>
              <a:t>Department of Computer Science</a:t>
            </a:r>
            <a:br>
              <a:rPr lang="en-US" sz="2000" b="1" dirty="0">
                <a:solidFill>
                  <a:schemeClr val="bg1"/>
                </a:solidFill>
                <a:latin typeface="Cambria" panose="02040503050406030204" pitchFamily="18" charset="0"/>
                <a:ea typeface="Cambria Math" panose="02040503050406030204" pitchFamily="18" charset="0"/>
                <a:cs typeface="Times New Roman" pitchFamily="18" charset="0"/>
              </a:rPr>
            </a:br>
            <a:r>
              <a:rPr lang="en-US" sz="2000" b="1" dirty="0">
                <a:solidFill>
                  <a:schemeClr val="bg1"/>
                </a:solidFill>
                <a:latin typeface="Cambria" panose="02040503050406030204" pitchFamily="18" charset="0"/>
                <a:ea typeface="Cambria Math" panose="02040503050406030204" pitchFamily="18" charset="0"/>
                <a:cs typeface="Times New Roman" pitchFamily="18" charset="0"/>
              </a:rPr>
              <a:t>South Asian University</a:t>
            </a:r>
            <a:br>
              <a:rPr lang="en-US" sz="2000" b="1" dirty="0">
                <a:solidFill>
                  <a:schemeClr val="bg1"/>
                </a:solidFill>
                <a:latin typeface="Cambria" panose="02040503050406030204" pitchFamily="18" charset="0"/>
                <a:ea typeface="Cambria Math" panose="02040503050406030204" pitchFamily="18" charset="0"/>
                <a:cs typeface="Times New Roman" pitchFamily="18" charset="0"/>
              </a:rPr>
            </a:br>
            <a:r>
              <a:rPr lang="en-US" sz="2000" b="1" dirty="0">
                <a:solidFill>
                  <a:schemeClr val="bg1"/>
                </a:solidFill>
                <a:latin typeface="Cambria" panose="02040503050406030204" pitchFamily="18" charset="0"/>
                <a:ea typeface="Cambria Math" panose="02040503050406030204" pitchFamily="18" charset="0"/>
                <a:cs typeface="Times New Roman" pitchFamily="18" charset="0"/>
              </a:rPr>
              <a:t>Chanakyapuri, New Delhi, India</a:t>
            </a:r>
            <a:endParaRPr lang="en-GB" sz="2000" b="1" dirty="0">
              <a:solidFill>
                <a:schemeClr val="bg1"/>
              </a:solidFill>
              <a:latin typeface="Cambria" panose="02040503050406030204" pitchFamily="18" charset="0"/>
              <a:ea typeface="Cambria Math" panose="02040503050406030204" pitchFamily="18" charset="0"/>
              <a:cs typeface="Times New Roman" pitchFamily="18" charset="0"/>
            </a:endParaRPr>
          </a:p>
        </p:txBody>
      </p:sp>
      <p:sp>
        <p:nvSpPr>
          <p:cNvPr id="10" name="Title 1"/>
          <p:cNvSpPr txBox="1">
            <a:spLocks/>
          </p:cNvSpPr>
          <p:nvPr/>
        </p:nvSpPr>
        <p:spPr>
          <a:xfrm>
            <a:off x="593766" y="565310"/>
            <a:ext cx="10771909" cy="1386229"/>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Aft>
                <a:spcPts val="1200"/>
              </a:spcAft>
            </a:pPr>
            <a:r>
              <a:rPr lang="en-US" sz="3200" b="1" dirty="0">
                <a:latin typeface="Cambria" panose="02040503050406030204" pitchFamily="18" charset="0"/>
                <a:ea typeface="Cambria Math" panose="02040503050406030204" pitchFamily="18" charset="0"/>
              </a:rPr>
              <a:t>On Defining Regions by Data Clustering for Increasing the TPS Rate of State-Based </a:t>
            </a:r>
            <a:r>
              <a:rPr lang="en-US" sz="3200" b="1" dirty="0" err="1">
                <a:latin typeface="Cambria" panose="02040503050406030204" pitchFamily="18" charset="0"/>
                <a:ea typeface="Cambria Math" panose="02040503050406030204" pitchFamily="18" charset="0"/>
              </a:rPr>
              <a:t>Blockchain</a:t>
            </a:r>
            <a:endParaRPr lang="en-GB" sz="2800" b="1" dirty="0">
              <a:latin typeface="Cambria" panose="02040503050406030204" pitchFamily="18" charset="0"/>
              <a:ea typeface="Cambria Math" panose="02040503050406030204" pitchFamily="18" charset="0"/>
              <a:cs typeface="Times New Roman" pitchFamily="18" charset="0"/>
            </a:endParaRPr>
          </a:p>
        </p:txBody>
      </p:sp>
      <p:sp>
        <p:nvSpPr>
          <p:cNvPr id="15" name="Title 1"/>
          <p:cNvSpPr txBox="1">
            <a:spLocks/>
          </p:cNvSpPr>
          <p:nvPr/>
        </p:nvSpPr>
        <p:spPr>
          <a:xfrm>
            <a:off x="593765" y="2861954"/>
            <a:ext cx="3880323" cy="1198851"/>
          </a:xfrm>
          <a:prstGeom prst="rect">
            <a:avLst/>
          </a:prstGeom>
          <a:ln w="28575">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600" b="1" dirty="0">
                <a:latin typeface="Cambria" panose="02040503050406030204" pitchFamily="18" charset="0"/>
              </a:rPr>
              <a:t>Supervisor:</a:t>
            </a:r>
          </a:p>
          <a:p>
            <a:pPr algn="l" fontAlgn="t"/>
            <a:r>
              <a:rPr lang="en-US" sz="1600" dirty="0">
                <a:latin typeface="Cambria" panose="02040503050406030204" pitchFamily="18" charset="0"/>
              </a:rPr>
              <a:t>Dr. </a:t>
            </a:r>
            <a:r>
              <a:rPr lang="en-US" sz="1600" dirty="0" smtClean="0">
                <a:latin typeface="Cambria" panose="02040503050406030204" pitchFamily="18" charset="0"/>
              </a:rPr>
              <a:t>Amit Banerjee</a:t>
            </a:r>
            <a:endParaRPr lang="en-US" sz="1600" dirty="0">
              <a:latin typeface="Cambria" panose="02040503050406030204" pitchFamily="18" charset="0"/>
            </a:endParaRPr>
          </a:p>
          <a:p>
            <a:pPr algn="l" fontAlgn="t"/>
            <a:r>
              <a:rPr lang="en-US" sz="1600" dirty="0">
                <a:latin typeface="Cambria" panose="02040503050406030204" pitchFamily="18" charset="0"/>
              </a:rPr>
              <a:t>Assistant Professor </a:t>
            </a:r>
            <a:endParaRPr lang="en-US" sz="1600" dirty="0" smtClean="0">
              <a:latin typeface="Cambria" panose="02040503050406030204" pitchFamily="18" charset="0"/>
            </a:endParaRPr>
          </a:p>
          <a:p>
            <a:pPr algn="l" fontAlgn="t"/>
            <a:r>
              <a:rPr lang="en-US" sz="1600" dirty="0" smtClean="0">
                <a:latin typeface="Cambria" panose="02040503050406030204" pitchFamily="18" charset="0"/>
              </a:rPr>
              <a:t>Department </a:t>
            </a:r>
            <a:r>
              <a:rPr lang="en-US" sz="1600" dirty="0">
                <a:latin typeface="Cambria" panose="02040503050406030204" pitchFamily="18" charset="0"/>
              </a:rPr>
              <a:t>of Computer Science</a:t>
            </a:r>
          </a:p>
          <a:p>
            <a:pPr algn="l" fontAlgn="t"/>
            <a:r>
              <a:rPr lang="en-US" sz="1600" dirty="0">
                <a:latin typeface="Cambria" panose="02040503050406030204" pitchFamily="18" charset="0"/>
              </a:rPr>
              <a:t>South Asian University</a:t>
            </a:r>
          </a:p>
        </p:txBody>
      </p:sp>
      <p:sp>
        <p:nvSpPr>
          <p:cNvPr id="16" name="Title 1"/>
          <p:cNvSpPr txBox="1">
            <a:spLocks/>
          </p:cNvSpPr>
          <p:nvPr/>
        </p:nvSpPr>
        <p:spPr>
          <a:xfrm>
            <a:off x="7500729" y="2861954"/>
            <a:ext cx="3864945" cy="1198851"/>
          </a:xfrm>
          <a:prstGeom prst="rect">
            <a:avLst/>
          </a:prstGeom>
          <a:ln w="28575">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600" b="1" dirty="0">
                <a:latin typeface="Cambria" panose="02040503050406030204" pitchFamily="18" charset="0"/>
              </a:rPr>
              <a:t>Presenter:</a:t>
            </a:r>
          </a:p>
          <a:p>
            <a:pPr algn="l" fontAlgn="t"/>
            <a:r>
              <a:rPr lang="en-US" sz="1600" dirty="0" smtClean="0">
                <a:latin typeface="Cambria" panose="02040503050406030204" pitchFamily="18" charset="0"/>
              </a:rPr>
              <a:t>M </a:t>
            </a:r>
            <a:r>
              <a:rPr lang="en-US" sz="1600" dirty="0" err="1" smtClean="0">
                <a:latin typeface="Cambria" panose="02040503050406030204" pitchFamily="18" charset="0"/>
              </a:rPr>
              <a:t>Mohaiminul</a:t>
            </a:r>
            <a:r>
              <a:rPr lang="en-US" sz="1600" dirty="0" smtClean="0">
                <a:latin typeface="Cambria" panose="02040503050406030204" pitchFamily="18" charset="0"/>
              </a:rPr>
              <a:t> Islam, </a:t>
            </a:r>
            <a:r>
              <a:rPr lang="en-US" sz="1400" i="1" dirty="0">
                <a:latin typeface="Cambria" panose="02040503050406030204" pitchFamily="18" charset="0"/>
              </a:rPr>
              <a:t>SAU|CS(M)|</a:t>
            </a:r>
            <a:r>
              <a:rPr lang="en-US" sz="1400" i="1" dirty="0" smtClean="0">
                <a:latin typeface="Cambria" panose="02040503050406030204" pitchFamily="18" charset="0"/>
              </a:rPr>
              <a:t>2019|07</a:t>
            </a:r>
            <a:endParaRPr lang="en-US" sz="1400" i="1" dirty="0">
              <a:latin typeface="Cambria" panose="02040503050406030204" pitchFamily="18" charset="0"/>
            </a:endParaRPr>
          </a:p>
          <a:p>
            <a:pPr algn="l" fontAlgn="t"/>
            <a:r>
              <a:rPr lang="en-US" sz="1600" dirty="0">
                <a:latin typeface="Cambria" panose="02040503050406030204" pitchFamily="18" charset="0"/>
              </a:rPr>
              <a:t>M.Sc. Computer Science</a:t>
            </a:r>
          </a:p>
          <a:p>
            <a:pPr algn="l" fontAlgn="t"/>
            <a:r>
              <a:rPr lang="en-US" sz="1600" dirty="0">
                <a:latin typeface="Cambria" panose="02040503050406030204" pitchFamily="18" charset="0"/>
              </a:rPr>
              <a:t>Department of Computer Science</a:t>
            </a:r>
          </a:p>
          <a:p>
            <a:pPr algn="l" fontAlgn="t"/>
            <a:r>
              <a:rPr lang="en-US" sz="1600" dirty="0">
                <a:latin typeface="Cambria" panose="02040503050406030204" pitchFamily="18" charset="0"/>
              </a:rPr>
              <a:t>South Asian University    </a:t>
            </a:r>
          </a:p>
        </p:txBody>
      </p:sp>
      <p:sp>
        <p:nvSpPr>
          <p:cNvPr id="14" name="Rounded Rectangle 13"/>
          <p:cNvSpPr/>
          <p:nvPr/>
        </p:nvSpPr>
        <p:spPr>
          <a:xfrm>
            <a:off x="593766" y="1907896"/>
            <a:ext cx="10771909" cy="1809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593765" y="384396"/>
            <a:ext cx="10771909" cy="1809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sharpenSoften amount="56000"/>
                    </a14:imgEffect>
                    <a14:imgEffect>
                      <a14:saturation sat="400000"/>
                    </a14:imgEffect>
                    <a14:imgEffect>
                      <a14:brightnessContrast contrast="55000"/>
                    </a14:imgEffect>
                  </a14:imgLayer>
                </a14:imgProps>
              </a:ext>
              <a:ext uri="{28A0092B-C50C-407E-A947-70E740481C1C}">
                <a14:useLocalDpi xmlns:a14="http://schemas.microsoft.com/office/drawing/2010/main" val="0"/>
              </a:ext>
            </a:extLst>
          </a:blip>
          <a:stretch>
            <a:fillRect/>
          </a:stretch>
        </p:blipFill>
        <p:spPr>
          <a:xfrm>
            <a:off x="4618662" y="2132453"/>
            <a:ext cx="2737492" cy="2828190"/>
          </a:xfrm>
          <a:prstGeom prst="rect">
            <a:avLst/>
          </a:prstGeom>
        </p:spPr>
      </p:pic>
    </p:spTree>
    <p:extLst>
      <p:ext uri="{BB962C8B-B14F-4D97-AF65-F5344CB8AC3E}">
        <p14:creationId xmlns:p14="http://schemas.microsoft.com/office/powerpoint/2010/main" val="3405212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83551" y="6414221"/>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Cambria" panose="02040503050406030204" pitchFamily="18" charset="0"/>
              </a:rPr>
              <a:t>M </a:t>
            </a:r>
            <a:r>
              <a:rPr lang="en-US" sz="1600" i="1" dirty="0" err="1">
                <a:latin typeface="Cambria" panose="02040503050406030204" pitchFamily="18" charset="0"/>
              </a:rPr>
              <a:t>Mohaiminul</a:t>
            </a:r>
            <a:r>
              <a:rPr lang="en-US" sz="1600" i="1" dirty="0">
                <a:latin typeface="Cambria" panose="02040503050406030204" pitchFamily="18" charset="0"/>
              </a:rPr>
              <a:t> Islam | MSc. Computer Science | South Asian University</a:t>
            </a:r>
          </a:p>
        </p:txBody>
      </p:sp>
      <p:sp>
        <p:nvSpPr>
          <p:cNvPr id="7" name="Rectangle 6"/>
          <p:cNvSpPr/>
          <p:nvPr/>
        </p:nvSpPr>
        <p:spPr>
          <a:xfrm>
            <a:off x="983551" y="317264"/>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mbria" panose="02040503050406030204" pitchFamily="18" charset="0"/>
            </a:endParaRPr>
          </a:p>
        </p:txBody>
      </p:sp>
      <p:sp>
        <p:nvSpPr>
          <p:cNvPr id="4" name="Rectangle 3"/>
          <p:cNvSpPr/>
          <p:nvPr/>
        </p:nvSpPr>
        <p:spPr>
          <a:xfrm>
            <a:off x="1587500" y="2814501"/>
            <a:ext cx="9740900" cy="369332"/>
          </a:xfrm>
          <a:prstGeom prst="rect">
            <a:avLst/>
          </a:prstGeom>
        </p:spPr>
        <p:txBody>
          <a:bodyPr wrap="square">
            <a:spAutoFit/>
          </a:bodyPr>
          <a:lstStyle/>
          <a:p>
            <a:endParaRPr lang="en-US" dirty="0">
              <a:solidFill>
                <a:srgbClr val="0070C0"/>
              </a:solidFill>
            </a:endParaRPr>
          </a:p>
        </p:txBody>
      </p:sp>
      <p:sp>
        <p:nvSpPr>
          <p:cNvPr id="8" name="Content Placeholder 2"/>
          <p:cNvSpPr>
            <a:spLocks noGrp="1"/>
          </p:cNvSpPr>
          <p:nvPr>
            <p:ph idx="1"/>
          </p:nvPr>
        </p:nvSpPr>
        <p:spPr>
          <a:xfrm>
            <a:off x="983551" y="566646"/>
            <a:ext cx="10464262" cy="5591267"/>
          </a:xfrm>
          <a:ln>
            <a:solidFill>
              <a:srgbClr val="0070C0"/>
            </a:solidFill>
          </a:ln>
        </p:spPr>
        <p:txBody>
          <a:bodyPr>
            <a:normAutofit/>
          </a:bodyPr>
          <a:lstStyle/>
          <a:p>
            <a:pPr marL="0" indent="0" algn="ctr">
              <a:buNone/>
            </a:pPr>
            <a:r>
              <a:rPr lang="en-US" sz="2000" b="1" dirty="0" smtClean="0">
                <a:solidFill>
                  <a:schemeClr val="accent1"/>
                </a:solidFill>
                <a:latin typeface="Cambria" panose="02040503050406030204" pitchFamily="18" charset="0"/>
              </a:rPr>
              <a:t>Basic Terminology Of </a:t>
            </a:r>
            <a:r>
              <a:rPr lang="en-US" sz="2000" b="1" dirty="0" err="1" smtClean="0">
                <a:solidFill>
                  <a:schemeClr val="accent1"/>
                </a:solidFill>
                <a:latin typeface="Cambria" panose="02040503050406030204" pitchFamily="18" charset="0"/>
              </a:rPr>
              <a:t>Blockchain</a:t>
            </a:r>
            <a:r>
              <a:rPr lang="en-US" sz="2000" b="1" dirty="0" smtClean="0">
                <a:solidFill>
                  <a:schemeClr val="accent1"/>
                </a:solidFill>
                <a:latin typeface="Cambria" panose="02040503050406030204" pitchFamily="18" charset="0"/>
              </a:rPr>
              <a:t>:</a:t>
            </a:r>
          </a:p>
          <a:p>
            <a:pPr marL="0" indent="0" algn="just">
              <a:buNone/>
            </a:pPr>
            <a:r>
              <a:rPr lang="en-US" sz="1800" dirty="0" err="1" smtClean="0">
                <a:solidFill>
                  <a:schemeClr val="accent1"/>
                </a:solidFill>
                <a:latin typeface="Cambria" panose="02040503050406030204" pitchFamily="18" charset="0"/>
              </a:rPr>
              <a:t>Miner</a:t>
            </a:r>
            <a:r>
              <a:rPr lang="en-US" sz="1800" dirty="0" err="1" smtClean="0">
                <a:latin typeface="Cambria" panose="02040503050406030204" pitchFamily="18" charset="0"/>
              </a:rPr>
              <a:t>:Anyone</a:t>
            </a:r>
            <a:r>
              <a:rPr lang="en-US" sz="1800" dirty="0" smtClean="0">
                <a:latin typeface="Cambria" panose="02040503050406030204" pitchFamily="18" charset="0"/>
              </a:rPr>
              <a:t> </a:t>
            </a:r>
            <a:r>
              <a:rPr lang="en-US" sz="1800" dirty="0">
                <a:latin typeface="Cambria" panose="02040503050406030204" pitchFamily="18" charset="0"/>
              </a:rPr>
              <a:t>with sufficient computing power and a CPU can become a miner</a:t>
            </a:r>
            <a:r>
              <a:rPr lang="en-US" sz="1800" dirty="0" smtClean="0">
                <a:latin typeface="Cambria" panose="02040503050406030204" pitchFamily="18" charset="0"/>
              </a:rPr>
              <a:t>.</a:t>
            </a:r>
            <a:r>
              <a:rPr lang="en-US" sz="1800" dirty="0">
                <a:latin typeface="Cambria" panose="02040503050406030204" pitchFamily="18" charset="0"/>
              </a:rPr>
              <a:t> miners solve a cryptographic puzzle and calculate a hash value in order to create a new block. The first person to solve this challenge and make a block will receive a reward</a:t>
            </a:r>
            <a:r>
              <a:rPr lang="en-US" sz="1800" dirty="0" smtClean="0">
                <a:latin typeface="Cambria" panose="02040503050406030204" pitchFamily="18" charset="0"/>
              </a:rPr>
              <a:t>.</a:t>
            </a:r>
          </a:p>
          <a:p>
            <a:pPr marL="0" indent="0" algn="just">
              <a:buNone/>
            </a:pPr>
            <a:r>
              <a:rPr lang="en-US" sz="1800" dirty="0">
                <a:solidFill>
                  <a:schemeClr val="accent1"/>
                </a:solidFill>
                <a:latin typeface="Cambria" panose="02040503050406030204" pitchFamily="18" charset="0"/>
              </a:rPr>
              <a:t>Nonce</a:t>
            </a:r>
            <a:r>
              <a:rPr lang="en-US" sz="1800" dirty="0" smtClean="0">
                <a:solidFill>
                  <a:schemeClr val="accent1"/>
                </a:solidFill>
                <a:latin typeface="Cambria" panose="02040503050406030204" pitchFamily="18" charset="0"/>
              </a:rPr>
              <a:t>: </a:t>
            </a:r>
            <a:r>
              <a:rPr lang="en-US" sz="1800" dirty="0">
                <a:latin typeface="Cambria" panose="02040503050406030204" pitchFamily="18" charset="0"/>
              </a:rPr>
              <a:t>Nonce are essentially used to generate a hash, as we know that each block has a unique hash value to prevent data manipulation. Each unique value of a nonce generates a unique hash, and from that created hash, only one hash reaches the destination. If we modify the nonce, the hash will be </a:t>
            </a:r>
            <a:r>
              <a:rPr lang="en-US" sz="1800" dirty="0" smtClean="0">
                <a:latin typeface="Cambria" panose="02040503050406030204" pitchFamily="18" charset="0"/>
              </a:rPr>
              <a:t>modified.</a:t>
            </a:r>
          </a:p>
          <a:p>
            <a:pPr marL="0" indent="0" algn="just">
              <a:buNone/>
            </a:pPr>
            <a:r>
              <a:rPr lang="en-US" sz="1800" dirty="0">
                <a:solidFill>
                  <a:schemeClr val="accent1"/>
                </a:solidFill>
                <a:latin typeface="Cambria" panose="02040503050406030204" pitchFamily="18" charset="0"/>
              </a:rPr>
              <a:t>Hash</a:t>
            </a:r>
            <a:r>
              <a:rPr lang="en-US" sz="1800" dirty="0" smtClean="0">
                <a:latin typeface="Cambria" panose="02040503050406030204" pitchFamily="18" charset="0"/>
              </a:rPr>
              <a:t>: </a:t>
            </a:r>
            <a:r>
              <a:rPr lang="en-US" sz="1800" dirty="0">
                <a:latin typeface="Cambria" panose="02040503050406030204" pitchFamily="18" charset="0"/>
              </a:rPr>
              <a:t>A hash function is a cryptographic function that accepts numerical data of any length and converts it to numerical data of a fixed length. If we modify the input, the hash value changes as well. </a:t>
            </a:r>
            <a:endParaRPr lang="en-US" sz="1800" dirty="0" smtClean="0">
              <a:latin typeface="Cambria" panose="02040503050406030204" pitchFamily="18" charset="0"/>
            </a:endParaRPr>
          </a:p>
          <a:p>
            <a:pPr marL="0" indent="0" algn="just">
              <a:buNone/>
            </a:pPr>
            <a:r>
              <a:rPr lang="en-US" sz="1800" dirty="0">
                <a:solidFill>
                  <a:schemeClr val="accent1"/>
                </a:solidFill>
                <a:latin typeface="Cambria" panose="02040503050406030204" pitchFamily="18" charset="0"/>
              </a:rPr>
              <a:t>Clustering of Data</a:t>
            </a:r>
            <a:r>
              <a:rPr lang="en-US" sz="1800" dirty="0" smtClean="0">
                <a:latin typeface="Cambria" panose="02040503050406030204" pitchFamily="18" charset="0"/>
              </a:rPr>
              <a:t>: </a:t>
            </a:r>
            <a:r>
              <a:rPr lang="en-US" sz="1800" dirty="0">
                <a:latin typeface="Cambria" panose="02040503050406030204" pitchFamily="18" charset="0"/>
              </a:rPr>
              <a:t>It is a technique for </a:t>
            </a:r>
            <a:r>
              <a:rPr lang="en-US" sz="1800" dirty="0" err="1">
                <a:latin typeface="Cambria" panose="02040503050406030204" pitchFamily="18" charset="0"/>
              </a:rPr>
              <a:t>disjointly</a:t>
            </a:r>
            <a:r>
              <a:rPr lang="en-US" sz="1800" dirty="0">
                <a:latin typeface="Cambria" panose="02040503050406030204" pitchFamily="18" charset="0"/>
              </a:rPr>
              <a:t> grouping related or frequent elements. There are various methods that accomplish this, like </a:t>
            </a:r>
            <a:r>
              <a:rPr lang="en-US" sz="1800" dirty="0" smtClean="0">
                <a:latin typeface="Cambria" panose="02040503050406030204" pitchFamily="18" charset="0"/>
              </a:rPr>
              <a:t>k-</a:t>
            </a:r>
            <a:r>
              <a:rPr lang="en-US" sz="1800" dirty="0" err="1" smtClean="0">
                <a:latin typeface="Cambria" panose="02040503050406030204" pitchFamily="18" charset="0"/>
              </a:rPr>
              <a:t>Mean,DBSCAN</a:t>
            </a:r>
            <a:r>
              <a:rPr lang="en-US" sz="1800" dirty="0" smtClean="0">
                <a:latin typeface="Cambria" panose="02040503050406030204" pitchFamily="18" charset="0"/>
              </a:rPr>
              <a:t>.</a:t>
            </a:r>
          </a:p>
          <a:p>
            <a:pPr marL="0" indent="0" algn="just">
              <a:buNone/>
            </a:pPr>
            <a:r>
              <a:rPr lang="en-US" sz="1800" dirty="0">
                <a:solidFill>
                  <a:schemeClr val="accent1"/>
                </a:solidFill>
                <a:latin typeface="Cambria" panose="02040503050406030204" pitchFamily="18" charset="0"/>
              </a:rPr>
              <a:t>Parallel Mining</a:t>
            </a:r>
            <a:r>
              <a:rPr lang="en-US" sz="1800" dirty="0" smtClean="0">
                <a:latin typeface="Cambria" panose="02040503050406030204" pitchFamily="18" charset="0"/>
              </a:rPr>
              <a:t>: </a:t>
            </a:r>
            <a:r>
              <a:rPr lang="en-US" sz="1800" dirty="0">
                <a:latin typeface="Cambria" panose="02040503050406030204" pitchFamily="18" charset="0"/>
              </a:rPr>
              <a:t>Parallel mining is a concept that has been introduced in many researches to increase the TPS of a </a:t>
            </a:r>
            <a:r>
              <a:rPr lang="en-US" sz="1800" dirty="0" err="1">
                <a:latin typeface="Cambria" panose="02040503050406030204" pitchFamily="18" charset="0"/>
              </a:rPr>
              <a:t>blockchain</a:t>
            </a:r>
            <a:r>
              <a:rPr lang="en-US" sz="1800" dirty="0">
                <a:latin typeface="Cambria" panose="02040503050406030204" pitchFamily="18" charset="0"/>
              </a:rPr>
              <a:t> by mining the blocks </a:t>
            </a:r>
            <a:r>
              <a:rPr lang="en-US" sz="1800" dirty="0" smtClean="0">
                <a:latin typeface="Cambria" panose="02040503050406030204" pitchFamily="18" charset="0"/>
              </a:rPr>
              <a:t>concurrently.</a:t>
            </a:r>
          </a:p>
          <a:p>
            <a:pPr marL="0" indent="0" algn="just">
              <a:buNone/>
            </a:pPr>
            <a:r>
              <a:rPr lang="en-US" sz="1800" dirty="0">
                <a:solidFill>
                  <a:schemeClr val="accent1"/>
                </a:solidFill>
                <a:latin typeface="Cambria" panose="02040503050406030204" pitchFamily="18" charset="0"/>
              </a:rPr>
              <a:t>Consensus Mechanism</a:t>
            </a:r>
            <a:r>
              <a:rPr lang="en-US" sz="1800" dirty="0" smtClean="0">
                <a:solidFill>
                  <a:schemeClr val="accent1"/>
                </a:solidFill>
                <a:latin typeface="Cambria" panose="02040503050406030204" pitchFamily="18" charset="0"/>
              </a:rPr>
              <a:t>: </a:t>
            </a:r>
            <a:r>
              <a:rPr lang="en-US" sz="1800" dirty="0">
                <a:latin typeface="Cambria" panose="02040503050406030204" pitchFamily="18" charset="0"/>
              </a:rPr>
              <a:t>Numerous consensus mechanisms are used in </a:t>
            </a:r>
            <a:r>
              <a:rPr lang="en-US" sz="1800" dirty="0" err="1">
                <a:latin typeface="Cambria" panose="02040503050406030204" pitchFamily="18" charset="0"/>
              </a:rPr>
              <a:t>blockchain</a:t>
            </a:r>
            <a:r>
              <a:rPr lang="en-US" sz="1800" dirty="0">
                <a:latin typeface="Cambria" panose="02040503050406030204" pitchFamily="18" charset="0"/>
              </a:rPr>
              <a:t> technology, including POW, POS, and PBFT to ensure security, trustworthy, and immutable in the </a:t>
            </a:r>
            <a:r>
              <a:rPr lang="en-US" sz="1800" dirty="0" err="1">
                <a:latin typeface="Cambria" panose="02040503050406030204" pitchFamily="18" charset="0"/>
              </a:rPr>
              <a:t>blockchain</a:t>
            </a:r>
            <a:r>
              <a:rPr lang="en-US" sz="1800" dirty="0">
                <a:latin typeface="Cambria" panose="02040503050406030204" pitchFamily="18" charset="0"/>
              </a:rPr>
              <a:t>. This technique ensures that each new block added to the </a:t>
            </a:r>
            <a:r>
              <a:rPr lang="en-US" sz="1800" dirty="0" err="1">
                <a:latin typeface="Cambria" panose="02040503050406030204" pitchFamily="18" charset="0"/>
              </a:rPr>
              <a:t>blockchain</a:t>
            </a:r>
            <a:r>
              <a:rPr lang="en-US" sz="1800" dirty="0">
                <a:latin typeface="Cambria" panose="02040503050406030204" pitchFamily="18" charset="0"/>
              </a:rPr>
              <a:t> is trusted and that the new block becomes part of the </a:t>
            </a:r>
            <a:r>
              <a:rPr lang="en-US" sz="1800" dirty="0" err="1">
                <a:latin typeface="Cambria" panose="02040503050406030204" pitchFamily="18" charset="0"/>
              </a:rPr>
              <a:t>blockchain</a:t>
            </a:r>
            <a:r>
              <a:rPr lang="en-US" sz="1800" dirty="0">
                <a:latin typeface="Cambria" panose="02040503050406030204" pitchFamily="18" charset="0"/>
              </a:rPr>
              <a:t> when all nodes in the </a:t>
            </a:r>
            <a:r>
              <a:rPr lang="en-US" sz="1800" dirty="0" err="1">
                <a:latin typeface="Cambria" panose="02040503050406030204" pitchFamily="18" charset="0"/>
              </a:rPr>
              <a:t>blockchain</a:t>
            </a:r>
            <a:r>
              <a:rPr lang="en-US" sz="1800" dirty="0">
                <a:latin typeface="Cambria" panose="02040503050406030204" pitchFamily="18" charset="0"/>
              </a:rPr>
              <a:t> agree on it.</a:t>
            </a:r>
          </a:p>
          <a:p>
            <a:pPr marL="0" indent="0">
              <a:buNone/>
            </a:pPr>
            <a:endParaRPr lang="en-US" sz="1800" dirty="0">
              <a:latin typeface="Cambria" panose="02040503050406030204" pitchFamily="18" charset="0"/>
            </a:endParaRPr>
          </a:p>
        </p:txBody>
      </p:sp>
      <p:sp>
        <p:nvSpPr>
          <p:cNvPr id="9" name="Content Placeholder 2"/>
          <p:cNvSpPr txBox="1">
            <a:spLocks/>
          </p:cNvSpPr>
          <p:nvPr/>
        </p:nvSpPr>
        <p:spPr>
          <a:xfrm>
            <a:off x="1468086" y="1448793"/>
            <a:ext cx="9619013" cy="4709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1250856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829" y="2660209"/>
            <a:ext cx="10464262" cy="1068149"/>
          </a:xfrm>
          <a:solidFill>
            <a:schemeClr val="bg1"/>
          </a:solidFill>
          <a:ln>
            <a:solidFill>
              <a:schemeClr val="accent5">
                <a:lumMod val="75000"/>
              </a:schemeClr>
            </a:solidFill>
          </a:ln>
        </p:spPr>
        <p:txBody>
          <a:bodyPr>
            <a:normAutofit fontScale="90000"/>
          </a:bodyPr>
          <a:lstStyle/>
          <a:p>
            <a:r>
              <a:rPr lang="en-US" altLang="en-US" sz="3600" b="1" dirty="0" smtClean="0">
                <a:latin typeface="Cambria" pitchFamily="18" charset="0"/>
              </a:rPr>
              <a:t>                                   </a:t>
            </a:r>
            <a:r>
              <a:rPr lang="en-US" altLang="en-US" sz="3600" b="1" dirty="0">
                <a:latin typeface="Cambria" pitchFamily="18" charset="0"/>
              </a:rPr>
              <a:t>Proposed Approach</a:t>
            </a:r>
            <a:br>
              <a:rPr lang="en-US" altLang="en-US" sz="3600" b="1" dirty="0">
                <a:latin typeface="Cambria" pitchFamily="18" charset="0"/>
              </a:rPr>
            </a:br>
            <a:endParaRPr lang="en-US" altLang="en-US" sz="3600" b="1" dirty="0">
              <a:latin typeface="Cambria" pitchFamily="18" charset="0"/>
            </a:endParaRPr>
          </a:p>
        </p:txBody>
      </p:sp>
      <p:sp>
        <p:nvSpPr>
          <p:cNvPr id="8" name="Rectangle 7"/>
          <p:cNvSpPr/>
          <p:nvPr/>
        </p:nvSpPr>
        <p:spPr>
          <a:xfrm>
            <a:off x="861829" y="3728358"/>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mbria" panose="02040503050406030204" pitchFamily="18" charset="0"/>
            </a:endParaRPr>
          </a:p>
        </p:txBody>
      </p:sp>
      <p:sp>
        <p:nvSpPr>
          <p:cNvPr id="9" name="Rectangle 8"/>
          <p:cNvSpPr/>
          <p:nvPr/>
        </p:nvSpPr>
        <p:spPr>
          <a:xfrm>
            <a:off x="861829" y="2410827"/>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mbria" panose="02040503050406030204" pitchFamily="18" charset="0"/>
            </a:endParaRPr>
          </a:p>
        </p:txBody>
      </p:sp>
    </p:spTree>
    <p:extLst>
      <p:ext uri="{BB962C8B-B14F-4D97-AF65-F5344CB8AC3E}">
        <p14:creationId xmlns:p14="http://schemas.microsoft.com/office/powerpoint/2010/main" val="1817171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83551" y="6414221"/>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Cambria" panose="02040503050406030204" pitchFamily="18" charset="0"/>
              </a:rPr>
              <a:t>M </a:t>
            </a:r>
            <a:r>
              <a:rPr lang="en-US" sz="1600" i="1" dirty="0" err="1">
                <a:latin typeface="Cambria" panose="02040503050406030204" pitchFamily="18" charset="0"/>
              </a:rPr>
              <a:t>Mohaiminul</a:t>
            </a:r>
            <a:r>
              <a:rPr lang="en-US" sz="1600" i="1" dirty="0">
                <a:latin typeface="Cambria" panose="02040503050406030204" pitchFamily="18" charset="0"/>
              </a:rPr>
              <a:t> Islam | MSc. Computer Science | South Asian University</a:t>
            </a:r>
          </a:p>
        </p:txBody>
      </p:sp>
      <p:sp>
        <p:nvSpPr>
          <p:cNvPr id="7" name="Rectangle 6"/>
          <p:cNvSpPr/>
          <p:nvPr/>
        </p:nvSpPr>
        <p:spPr>
          <a:xfrm>
            <a:off x="983551" y="317264"/>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mbria" panose="02040503050406030204" pitchFamily="18" charset="0"/>
            </a:endParaRPr>
          </a:p>
        </p:txBody>
      </p:sp>
      <p:sp>
        <p:nvSpPr>
          <p:cNvPr id="4" name="Rectangle 3"/>
          <p:cNvSpPr/>
          <p:nvPr/>
        </p:nvSpPr>
        <p:spPr>
          <a:xfrm>
            <a:off x="1587500" y="2814501"/>
            <a:ext cx="9740900" cy="369332"/>
          </a:xfrm>
          <a:prstGeom prst="rect">
            <a:avLst/>
          </a:prstGeom>
        </p:spPr>
        <p:txBody>
          <a:bodyPr wrap="square">
            <a:spAutoFit/>
          </a:bodyPr>
          <a:lstStyle/>
          <a:p>
            <a:endParaRPr lang="en-US" dirty="0">
              <a:solidFill>
                <a:srgbClr val="0070C0"/>
              </a:solidFill>
            </a:endParaRPr>
          </a:p>
        </p:txBody>
      </p:sp>
      <p:sp>
        <p:nvSpPr>
          <p:cNvPr id="8" name="Content Placeholder 2"/>
          <p:cNvSpPr>
            <a:spLocks noGrp="1"/>
          </p:cNvSpPr>
          <p:nvPr>
            <p:ph idx="1"/>
          </p:nvPr>
        </p:nvSpPr>
        <p:spPr>
          <a:xfrm>
            <a:off x="983551" y="566646"/>
            <a:ext cx="10464262" cy="5591267"/>
          </a:xfrm>
          <a:ln>
            <a:solidFill>
              <a:srgbClr val="0070C0"/>
            </a:solidFill>
          </a:ln>
        </p:spPr>
        <p:txBody>
          <a:bodyPr>
            <a:normAutofit/>
          </a:bodyPr>
          <a:lstStyle/>
          <a:p>
            <a:pPr marL="457200" lvl="1" indent="0">
              <a:buNone/>
            </a:pPr>
            <a:r>
              <a:rPr lang="en-US" altLang="en-US" sz="2000" dirty="0" smtClean="0">
                <a:latin typeface="Cambria" pitchFamily="18" charset="0"/>
              </a:rPr>
              <a:t>                                       </a:t>
            </a:r>
            <a:r>
              <a:rPr lang="en-US" altLang="en-US" sz="2000" b="1" dirty="0" smtClean="0">
                <a:solidFill>
                  <a:schemeClr val="accent1"/>
                </a:solidFill>
                <a:latin typeface="Cambria" pitchFamily="18" charset="0"/>
              </a:rPr>
              <a:t>Overview </a:t>
            </a:r>
            <a:r>
              <a:rPr lang="en-US" altLang="en-US" sz="2000" b="1" dirty="0">
                <a:solidFill>
                  <a:schemeClr val="accent1"/>
                </a:solidFill>
                <a:latin typeface="Cambria" pitchFamily="18" charset="0"/>
              </a:rPr>
              <a:t>of Proposed framework</a:t>
            </a:r>
          </a:p>
          <a:p>
            <a:pPr marL="0" indent="0">
              <a:buNone/>
            </a:pPr>
            <a:r>
              <a:rPr lang="en-US" sz="1800" dirty="0" smtClean="0">
                <a:latin typeface="Cambria" panose="02040503050406030204" pitchFamily="18" charset="0"/>
              </a:rPr>
              <a:t>Here</a:t>
            </a:r>
            <a:r>
              <a:rPr lang="en-US" sz="1800" dirty="0" smtClean="0">
                <a:solidFill>
                  <a:srgbClr val="FF0000"/>
                </a:solidFill>
                <a:latin typeface="Cambria" panose="02040503050406030204" pitchFamily="18" charset="0"/>
              </a:rPr>
              <a:t> </a:t>
            </a:r>
            <a:r>
              <a:rPr lang="en-US" sz="1800" dirty="0" smtClean="0">
                <a:latin typeface="Cambria" panose="02040503050406030204" pitchFamily="18" charset="0"/>
              </a:rPr>
              <a:t>presents </a:t>
            </a:r>
            <a:r>
              <a:rPr lang="en-US" sz="1800" dirty="0">
                <a:latin typeface="Cambria" panose="02040503050406030204" pitchFamily="18" charset="0"/>
              </a:rPr>
              <a:t>an overview of the proposed system framework. In the we consider the inclusion of a designated server for clustering the transactions. It is referred to as the Manager in the proposed framework. It is assumed that the transactions of all users, passes through the manager</a:t>
            </a:r>
            <a:r>
              <a:rPr lang="en-US" sz="1800" dirty="0" smtClean="0">
                <a:latin typeface="Cambria" panose="02040503050406030204" pitchFamily="18" charset="0"/>
              </a:rPr>
              <a:t>..</a:t>
            </a:r>
          </a:p>
          <a:p>
            <a:pPr marL="0" indent="0">
              <a:buNone/>
            </a:pPr>
            <a:endParaRPr lang="en-US" sz="2000" dirty="0">
              <a:latin typeface="Cambria" panose="02040503050406030204" pitchFamily="18" charset="0"/>
            </a:endParaRPr>
          </a:p>
          <a:p>
            <a:pPr marL="0" indent="0">
              <a:buNone/>
            </a:pPr>
            <a:r>
              <a:rPr lang="en-US" sz="2000" b="1" dirty="0" smtClean="0">
                <a:latin typeface="Cambria" panose="02040503050406030204" pitchFamily="18" charset="0"/>
              </a:rPr>
              <a:t>System model-------</a:t>
            </a:r>
            <a:r>
              <a:rPr lang="en-US" sz="2000" b="1" dirty="0" smtClean="0">
                <a:latin typeface="Cambria" panose="02040503050406030204" pitchFamily="18" charset="0"/>
                <a:sym typeface="Wingdings" panose="05000000000000000000" pitchFamily="2" charset="2"/>
              </a:rPr>
              <a:t></a:t>
            </a:r>
            <a:endParaRPr lang="en-US" sz="2000" b="1" dirty="0">
              <a:latin typeface="Cambria" panose="02040503050406030204" pitchFamily="18" charset="0"/>
            </a:endParaRPr>
          </a:p>
        </p:txBody>
      </p:sp>
      <p:sp>
        <p:nvSpPr>
          <p:cNvPr id="9" name="Content Placeholder 2"/>
          <p:cNvSpPr txBox="1">
            <a:spLocks/>
          </p:cNvSpPr>
          <p:nvPr/>
        </p:nvSpPr>
        <p:spPr>
          <a:xfrm>
            <a:off x="1468086" y="1448793"/>
            <a:ext cx="9619013" cy="4709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solidFill>
                <a:prstClr val="black"/>
              </a:solidFill>
              <a:latin typeface="Times New Roman" pitchFamily="18" charset="0"/>
              <a:cs typeface="Times New Roman"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6139" y="2031143"/>
            <a:ext cx="2873828" cy="3974332"/>
          </a:xfrm>
          <a:prstGeom prst="rect">
            <a:avLst/>
          </a:prstGeom>
        </p:spPr>
      </p:pic>
    </p:spTree>
    <p:extLst>
      <p:ext uri="{BB962C8B-B14F-4D97-AF65-F5344CB8AC3E}">
        <p14:creationId xmlns:p14="http://schemas.microsoft.com/office/powerpoint/2010/main" val="2061093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83551" y="6414221"/>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Cambria" panose="02040503050406030204" pitchFamily="18" charset="0"/>
              </a:rPr>
              <a:t>M </a:t>
            </a:r>
            <a:r>
              <a:rPr lang="en-US" sz="1600" i="1" dirty="0" err="1">
                <a:latin typeface="Cambria" panose="02040503050406030204" pitchFamily="18" charset="0"/>
              </a:rPr>
              <a:t>Mohaiminul</a:t>
            </a:r>
            <a:r>
              <a:rPr lang="en-US" sz="1600" i="1" dirty="0">
                <a:latin typeface="Cambria" panose="02040503050406030204" pitchFamily="18" charset="0"/>
              </a:rPr>
              <a:t> Islam | MSc. Computer Science | South Asian University</a:t>
            </a:r>
          </a:p>
        </p:txBody>
      </p:sp>
      <p:sp>
        <p:nvSpPr>
          <p:cNvPr id="7" name="Rectangle 6"/>
          <p:cNvSpPr/>
          <p:nvPr/>
        </p:nvSpPr>
        <p:spPr>
          <a:xfrm>
            <a:off x="983551" y="317264"/>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mbria" panose="02040503050406030204" pitchFamily="18" charset="0"/>
            </a:endParaRPr>
          </a:p>
        </p:txBody>
      </p:sp>
      <p:sp>
        <p:nvSpPr>
          <p:cNvPr id="4" name="Rectangle 3"/>
          <p:cNvSpPr/>
          <p:nvPr/>
        </p:nvSpPr>
        <p:spPr>
          <a:xfrm>
            <a:off x="1587500" y="2814501"/>
            <a:ext cx="9740900" cy="369332"/>
          </a:xfrm>
          <a:prstGeom prst="rect">
            <a:avLst/>
          </a:prstGeom>
        </p:spPr>
        <p:txBody>
          <a:bodyPr wrap="square">
            <a:spAutoFit/>
          </a:bodyPr>
          <a:lstStyle/>
          <a:p>
            <a:endParaRPr lang="en-US" dirty="0">
              <a:solidFill>
                <a:srgbClr val="0070C0"/>
              </a:solidFill>
            </a:endParaRPr>
          </a:p>
        </p:txBody>
      </p:sp>
      <p:sp>
        <p:nvSpPr>
          <p:cNvPr id="8" name="Content Placeholder 2"/>
          <p:cNvSpPr>
            <a:spLocks noGrp="1"/>
          </p:cNvSpPr>
          <p:nvPr>
            <p:ph idx="1"/>
          </p:nvPr>
        </p:nvSpPr>
        <p:spPr>
          <a:xfrm>
            <a:off x="983551" y="566646"/>
            <a:ext cx="10464262" cy="5591267"/>
          </a:xfrm>
          <a:ln>
            <a:solidFill>
              <a:srgbClr val="0070C0"/>
            </a:solidFill>
          </a:ln>
        </p:spPr>
        <p:txBody>
          <a:bodyPr>
            <a:normAutofit/>
          </a:bodyPr>
          <a:lstStyle/>
          <a:p>
            <a:pPr marL="0" indent="0" algn="ctr">
              <a:buNone/>
            </a:pPr>
            <a:r>
              <a:rPr lang="en-US" sz="2000" b="1" dirty="0" smtClean="0">
                <a:solidFill>
                  <a:schemeClr val="accent1"/>
                </a:solidFill>
                <a:latin typeface="Cambria" panose="02040503050406030204" pitchFamily="18" charset="0"/>
              </a:rPr>
              <a:t>Continue..</a:t>
            </a:r>
          </a:p>
          <a:p>
            <a:pPr marL="0" indent="0" algn="ctr">
              <a:buNone/>
            </a:pPr>
            <a:endParaRPr lang="en-US" sz="2400" b="1" dirty="0">
              <a:latin typeface="Cambria" panose="02040503050406030204" pitchFamily="18" charset="0"/>
            </a:endParaRPr>
          </a:p>
          <a:p>
            <a:pPr marL="0" indent="0" algn="just">
              <a:buNone/>
            </a:pPr>
            <a:r>
              <a:rPr lang="en-US" sz="1800" dirty="0">
                <a:latin typeface="Cambria" panose="02040503050406030204" pitchFamily="18" charset="0"/>
              </a:rPr>
              <a:t>The manager collects all transactions and can cluster the data into disjoint subsets. Finally it broadcasts each cluster to the miners. The miners can accept any cluster or clusters that it wants to mine and finally upon successful verification the transactions are included in the </a:t>
            </a:r>
            <a:r>
              <a:rPr lang="en-US" sz="1800" dirty="0" err="1" smtClean="0">
                <a:latin typeface="Cambria" panose="02040503050406030204" pitchFamily="18" charset="0"/>
              </a:rPr>
              <a:t>blockchain</a:t>
            </a:r>
            <a:r>
              <a:rPr lang="en-US" sz="1800" dirty="0" smtClean="0">
                <a:latin typeface="Cambria" panose="02040503050406030204" pitchFamily="18" charset="0"/>
              </a:rPr>
              <a:t>.</a:t>
            </a:r>
          </a:p>
          <a:p>
            <a:pPr marL="0" indent="0" algn="just">
              <a:buNone/>
            </a:pPr>
            <a:endParaRPr lang="en-US" sz="2400" b="1" dirty="0">
              <a:latin typeface="Cambria" panose="02040503050406030204" pitchFamily="18" charset="0"/>
            </a:endParaRPr>
          </a:p>
          <a:p>
            <a:pPr marL="0" indent="0" algn="just">
              <a:buNone/>
            </a:pPr>
            <a:r>
              <a:rPr lang="en-US" sz="2400" b="1" dirty="0" smtClean="0">
                <a:latin typeface="Cambria" panose="02040503050406030204" pitchFamily="18" charset="0"/>
              </a:rPr>
              <a:t>Block Transaction diagram---</a:t>
            </a:r>
            <a:r>
              <a:rPr lang="en-US" sz="2400" b="1" dirty="0" smtClean="0">
                <a:latin typeface="Cambria" panose="02040503050406030204" pitchFamily="18" charset="0"/>
                <a:sym typeface="Wingdings" panose="05000000000000000000" pitchFamily="2" charset="2"/>
              </a:rPr>
              <a:t></a:t>
            </a:r>
            <a:endParaRPr lang="en-US" sz="2400" b="1" dirty="0" smtClean="0">
              <a:latin typeface="Cambria" panose="02040503050406030204" pitchFamily="18" charset="0"/>
            </a:endParaRPr>
          </a:p>
          <a:p>
            <a:pPr marL="0" indent="0" algn="ctr">
              <a:buNone/>
            </a:pPr>
            <a:endParaRPr lang="en-US" b="1" dirty="0">
              <a:latin typeface="Cambria" panose="02040503050406030204" pitchFamily="18" charset="0"/>
            </a:endParaRPr>
          </a:p>
          <a:p>
            <a:pPr marL="0" indent="0">
              <a:buNone/>
            </a:pPr>
            <a:endParaRPr lang="en-US" sz="2000" dirty="0">
              <a:solidFill>
                <a:srgbClr val="7030A0"/>
              </a:solidFill>
              <a:latin typeface="Cambria" panose="02040503050406030204" pitchFamily="18" charset="0"/>
            </a:endParaRPr>
          </a:p>
          <a:p>
            <a:pPr marL="0" indent="0" defTabSz="622300">
              <a:buNone/>
            </a:pPr>
            <a:r>
              <a:rPr lang="en-US" sz="2000" dirty="0">
                <a:solidFill>
                  <a:srgbClr val="7030A0"/>
                </a:solidFill>
                <a:latin typeface="Cambria" panose="02040503050406030204" pitchFamily="18" charset="0"/>
              </a:rPr>
              <a:t>	</a:t>
            </a:r>
            <a:endParaRPr lang="en-US" sz="2000" dirty="0">
              <a:solidFill>
                <a:srgbClr val="FF0000"/>
              </a:solidFill>
              <a:latin typeface="Cambria" panose="02040503050406030204" pitchFamily="18" charset="0"/>
            </a:endParaRPr>
          </a:p>
        </p:txBody>
      </p:sp>
      <p:sp>
        <p:nvSpPr>
          <p:cNvPr id="9" name="Content Placeholder 2"/>
          <p:cNvSpPr txBox="1">
            <a:spLocks/>
          </p:cNvSpPr>
          <p:nvPr/>
        </p:nvSpPr>
        <p:spPr>
          <a:xfrm>
            <a:off x="1468086" y="1448793"/>
            <a:ext cx="9619013" cy="4709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solidFill>
                <a:prstClr val="black"/>
              </a:solidFill>
              <a:latin typeface="Times New Roman" pitchFamily="18" charset="0"/>
              <a:cs typeface="Times New Roman"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7481" y="2935212"/>
            <a:ext cx="4652125" cy="3222701"/>
          </a:xfrm>
          <a:prstGeom prst="rect">
            <a:avLst/>
          </a:prstGeom>
        </p:spPr>
      </p:pic>
    </p:spTree>
    <p:extLst>
      <p:ext uri="{BB962C8B-B14F-4D97-AF65-F5344CB8AC3E}">
        <p14:creationId xmlns:p14="http://schemas.microsoft.com/office/powerpoint/2010/main" val="3476015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83551" y="6414221"/>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Cambria" panose="02040503050406030204" pitchFamily="18" charset="0"/>
              </a:rPr>
              <a:t>M </a:t>
            </a:r>
            <a:r>
              <a:rPr lang="en-US" sz="1600" i="1" dirty="0" err="1">
                <a:latin typeface="Cambria" panose="02040503050406030204" pitchFamily="18" charset="0"/>
              </a:rPr>
              <a:t>Mohaiminul</a:t>
            </a:r>
            <a:r>
              <a:rPr lang="en-US" sz="1600" i="1" dirty="0">
                <a:latin typeface="Cambria" panose="02040503050406030204" pitchFamily="18" charset="0"/>
              </a:rPr>
              <a:t> Islam | MSc. Computer Science | South Asian University</a:t>
            </a:r>
          </a:p>
        </p:txBody>
      </p:sp>
      <p:sp>
        <p:nvSpPr>
          <p:cNvPr id="7" name="Rectangle 6"/>
          <p:cNvSpPr/>
          <p:nvPr/>
        </p:nvSpPr>
        <p:spPr>
          <a:xfrm>
            <a:off x="983551" y="317264"/>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mbria" panose="02040503050406030204" pitchFamily="18" charset="0"/>
            </a:endParaRPr>
          </a:p>
        </p:txBody>
      </p:sp>
      <p:sp>
        <p:nvSpPr>
          <p:cNvPr id="4" name="Rectangle 3"/>
          <p:cNvSpPr/>
          <p:nvPr/>
        </p:nvSpPr>
        <p:spPr>
          <a:xfrm>
            <a:off x="1587500" y="2814501"/>
            <a:ext cx="9740900" cy="369332"/>
          </a:xfrm>
          <a:prstGeom prst="rect">
            <a:avLst/>
          </a:prstGeom>
        </p:spPr>
        <p:txBody>
          <a:bodyPr wrap="square">
            <a:spAutoFit/>
          </a:bodyPr>
          <a:lstStyle/>
          <a:p>
            <a:endParaRPr lang="en-US" dirty="0">
              <a:solidFill>
                <a:srgbClr val="0070C0"/>
              </a:solidFill>
            </a:endParaRPr>
          </a:p>
        </p:txBody>
      </p:sp>
      <p:sp>
        <p:nvSpPr>
          <p:cNvPr id="9" name="Content Placeholder 2"/>
          <p:cNvSpPr txBox="1">
            <a:spLocks/>
          </p:cNvSpPr>
          <p:nvPr/>
        </p:nvSpPr>
        <p:spPr>
          <a:xfrm>
            <a:off x="1468086" y="1448793"/>
            <a:ext cx="9619013" cy="4709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solidFill>
                <a:prstClr val="black"/>
              </a:solidFill>
              <a:latin typeface="Times New Roman" pitchFamily="18" charset="0"/>
              <a:cs typeface="Times New Roman" pitchFamily="18" charset="0"/>
            </a:endParaRPr>
          </a:p>
        </p:txBody>
      </p:sp>
      <p:sp>
        <p:nvSpPr>
          <p:cNvPr id="11" name="Content Placeholder 2"/>
          <p:cNvSpPr>
            <a:spLocks noGrp="1"/>
          </p:cNvSpPr>
          <p:nvPr>
            <p:ph idx="1"/>
          </p:nvPr>
        </p:nvSpPr>
        <p:spPr>
          <a:xfrm>
            <a:off x="983551" y="566646"/>
            <a:ext cx="10464262" cy="5591267"/>
          </a:xfrm>
          <a:ln>
            <a:solidFill>
              <a:srgbClr val="0070C0"/>
            </a:solidFill>
          </a:ln>
        </p:spPr>
        <p:txBody>
          <a:bodyPr>
            <a:normAutofit/>
          </a:bodyPr>
          <a:lstStyle/>
          <a:p>
            <a:pPr marL="0" indent="0" algn="ctr">
              <a:buNone/>
            </a:pPr>
            <a:r>
              <a:rPr lang="en-US" sz="2000" b="1" dirty="0" smtClean="0">
                <a:solidFill>
                  <a:schemeClr val="accent1"/>
                </a:solidFill>
                <a:latin typeface="Cambria" panose="02040503050406030204" pitchFamily="18" charset="0"/>
              </a:rPr>
              <a:t>Continue…</a:t>
            </a:r>
          </a:p>
          <a:p>
            <a:pPr marL="0" indent="0" algn="just">
              <a:buNone/>
            </a:pPr>
            <a:r>
              <a:rPr lang="en-US" sz="1800" dirty="0">
                <a:latin typeface="Cambria" panose="02040503050406030204" pitchFamily="18" charset="0"/>
              </a:rPr>
              <a:t>A </a:t>
            </a:r>
            <a:r>
              <a:rPr lang="en-US" sz="1800" dirty="0" err="1">
                <a:latin typeface="Cambria" panose="02040503050406030204" pitchFamily="18" charset="0"/>
              </a:rPr>
              <a:t>blockchain</a:t>
            </a:r>
            <a:r>
              <a:rPr lang="en-US" sz="1800" dirty="0">
                <a:latin typeface="Cambria" panose="02040503050406030204" pitchFamily="18" charset="0"/>
              </a:rPr>
              <a:t> transaction consists in </a:t>
            </a:r>
            <a:r>
              <a:rPr lang="en-US" sz="1800" dirty="0" smtClean="0">
                <a:latin typeface="Cambria" panose="02040503050406030204" pitchFamily="18" charset="0"/>
              </a:rPr>
              <a:t>diagram </a:t>
            </a:r>
            <a:r>
              <a:rPr lang="en-US" sz="1800" dirty="0">
                <a:latin typeface="Cambria" panose="02040503050406030204" pitchFamily="18" charset="0"/>
              </a:rPr>
              <a:t>of various fields, including to, from, amount, </a:t>
            </a:r>
            <a:r>
              <a:rPr lang="en-US" sz="1800" dirty="0" err="1">
                <a:latin typeface="Cambria" panose="02040503050406030204" pitchFamily="18" charset="0"/>
              </a:rPr>
              <a:t>nonce,hash</a:t>
            </a:r>
            <a:r>
              <a:rPr lang="en-US" sz="1800" dirty="0">
                <a:latin typeface="Cambria" panose="02040503050406030204" pitchFamily="18" charset="0"/>
              </a:rPr>
              <a:t>, </a:t>
            </a:r>
            <a:r>
              <a:rPr lang="en-US" sz="1800" dirty="0" err="1">
                <a:latin typeface="Cambria" panose="02040503050406030204" pitchFamily="18" charset="0"/>
              </a:rPr>
              <a:t>timestamp,mine</a:t>
            </a:r>
            <a:r>
              <a:rPr lang="en-US" sz="1800" dirty="0">
                <a:latin typeface="Cambria" panose="02040503050406030204" pitchFamily="18" charset="0"/>
              </a:rPr>
              <a:t> </a:t>
            </a:r>
            <a:r>
              <a:rPr lang="en-US" sz="1800" dirty="0" err="1">
                <a:latin typeface="Cambria" panose="02040503050406030204" pitchFamily="18" charset="0"/>
              </a:rPr>
              <a:t>fee,nonce,gas</a:t>
            </a:r>
            <a:r>
              <a:rPr lang="en-US" sz="1800" dirty="0">
                <a:latin typeface="Cambria" panose="02040503050406030204" pitchFamily="18" charset="0"/>
              </a:rPr>
              <a:t> </a:t>
            </a:r>
            <a:r>
              <a:rPr lang="en-US" sz="1800" dirty="0" err="1">
                <a:latin typeface="Cambria" panose="02040503050406030204" pitchFamily="18" charset="0"/>
              </a:rPr>
              <a:t>fee,gas</a:t>
            </a:r>
            <a:r>
              <a:rPr lang="en-US" sz="1800" dirty="0">
                <a:latin typeface="Cambria" panose="02040503050406030204" pitchFamily="18" charset="0"/>
              </a:rPr>
              <a:t> limit and data. The to and from fields are the unique addresses of the initiator and the target </a:t>
            </a:r>
            <a:r>
              <a:rPr lang="en-US" sz="1800" dirty="0" err="1">
                <a:latin typeface="Cambria" panose="02040503050406030204" pitchFamily="18" charset="0"/>
              </a:rPr>
              <a:t>entities.The</a:t>
            </a:r>
            <a:r>
              <a:rPr lang="en-US" sz="1800" dirty="0">
                <a:latin typeface="Cambria" panose="02040503050406030204" pitchFamily="18" charset="0"/>
              </a:rPr>
              <a:t> amount field shows the value transferred by the initiator. The timestamp shows when the transaction is initiated and the data field contains additional information about the </a:t>
            </a:r>
            <a:r>
              <a:rPr lang="en-US" sz="1800" dirty="0" err="1">
                <a:latin typeface="Cambria" panose="02040503050406030204" pitchFamily="18" charset="0"/>
              </a:rPr>
              <a:t>transaction.In</a:t>
            </a:r>
            <a:r>
              <a:rPr lang="en-US" sz="1800" dirty="0">
                <a:latin typeface="Cambria" panose="02040503050406030204" pitchFamily="18" charset="0"/>
              </a:rPr>
              <a:t> figure </a:t>
            </a:r>
            <a:r>
              <a:rPr lang="en-US" sz="1800" dirty="0" smtClean="0">
                <a:latin typeface="Cambria" panose="02040503050406030204" pitchFamily="18" charset="0"/>
              </a:rPr>
              <a:t> </a:t>
            </a:r>
            <a:r>
              <a:rPr lang="en-US" sz="1800" dirty="0">
                <a:latin typeface="Cambria" panose="02040503050406030204" pitchFamily="18" charset="0"/>
              </a:rPr>
              <a:t>we show the example of a </a:t>
            </a:r>
            <a:r>
              <a:rPr lang="en-US" sz="1800" dirty="0" err="1">
                <a:latin typeface="Cambria" panose="02040503050406030204" pitchFamily="18" charset="0"/>
              </a:rPr>
              <a:t>blockchain</a:t>
            </a:r>
            <a:r>
              <a:rPr lang="en-US" sz="1800" dirty="0">
                <a:latin typeface="Cambria" panose="02040503050406030204" pitchFamily="18" charset="0"/>
              </a:rPr>
              <a:t> </a:t>
            </a:r>
            <a:r>
              <a:rPr lang="en-US" sz="1800" dirty="0" err="1">
                <a:latin typeface="Cambria" panose="02040503050406030204" pitchFamily="18" charset="0"/>
              </a:rPr>
              <a:t>transactions.For</a:t>
            </a:r>
            <a:r>
              <a:rPr lang="en-US" sz="1800" dirty="0">
                <a:latin typeface="Cambria" panose="02040503050406030204" pitchFamily="18" charset="0"/>
              </a:rPr>
              <a:t> example the first transaction shows that the </a:t>
            </a:r>
            <a:r>
              <a:rPr lang="en-US" sz="1800" dirty="0" smtClean="0">
                <a:latin typeface="Cambria" panose="02040503050406030204" pitchFamily="18" charset="0"/>
              </a:rPr>
              <a:t>U1 </a:t>
            </a:r>
            <a:r>
              <a:rPr lang="en-US" sz="1800" dirty="0">
                <a:latin typeface="Cambria" panose="02040503050406030204" pitchFamily="18" charset="0"/>
              </a:rPr>
              <a:t>is transferring 10 dollars to </a:t>
            </a:r>
            <a:r>
              <a:rPr lang="en-US" sz="1800" dirty="0" smtClean="0">
                <a:latin typeface="Cambria" panose="02040503050406030204" pitchFamily="18" charset="0"/>
              </a:rPr>
              <a:t>U2 </a:t>
            </a:r>
            <a:r>
              <a:rPr lang="en-US" sz="1800" dirty="0">
                <a:latin typeface="Cambria" panose="02040503050406030204" pitchFamily="18" charset="0"/>
              </a:rPr>
              <a:t>at </a:t>
            </a:r>
            <a:r>
              <a:rPr lang="en-US" sz="1800" dirty="0" smtClean="0">
                <a:latin typeface="Cambria" panose="02040503050406030204" pitchFamily="18" charset="0"/>
              </a:rPr>
              <a:t>timestamp TS1 to </a:t>
            </a:r>
            <a:r>
              <a:rPr lang="en-US" sz="1800" dirty="0">
                <a:latin typeface="Cambria" panose="02040503050406030204" pitchFamily="18" charset="0"/>
              </a:rPr>
              <a:t>buy </a:t>
            </a:r>
            <a:r>
              <a:rPr lang="en-US" sz="1800" dirty="0" smtClean="0">
                <a:latin typeface="Cambria" panose="02040503050406030204" pitchFamily="18" charset="0"/>
              </a:rPr>
              <a:t>The </a:t>
            </a:r>
            <a:r>
              <a:rPr lang="en-US" sz="1800" dirty="0">
                <a:latin typeface="Cambria" panose="02040503050406030204" pitchFamily="18" charset="0"/>
              </a:rPr>
              <a:t>users of the proposed framework can initiates such transactions and forward the same to the manager for clustering. The manager periodically checks this incoming transactions and can use any clustering algorithm like K-Means for grouping the transaction into disjoint </a:t>
            </a:r>
            <a:r>
              <a:rPr lang="en-US" sz="1800" dirty="0" smtClean="0">
                <a:latin typeface="Cambria" panose="02040503050406030204" pitchFamily="18" charset="0"/>
              </a:rPr>
              <a:t>subsets</a:t>
            </a:r>
            <a:endParaRPr lang="en-US" sz="1800" dirty="0">
              <a:latin typeface="Cambria" panose="02040503050406030204" pitchFamily="18" charset="0"/>
            </a:endParaRPr>
          </a:p>
          <a:p>
            <a:pPr marL="0" indent="0">
              <a:buNone/>
            </a:pPr>
            <a:endParaRPr lang="en-US" sz="2000" dirty="0">
              <a:solidFill>
                <a:srgbClr val="FF0000"/>
              </a:solidFill>
              <a:latin typeface="Cambria" panose="02040503050406030204" pitchFamily="18" charset="0"/>
            </a:endParaRPr>
          </a:p>
          <a:p>
            <a:pPr marL="0" indent="0">
              <a:buNone/>
            </a:pPr>
            <a:endParaRPr lang="en-US" sz="2000" dirty="0">
              <a:solidFill>
                <a:srgbClr val="FF0000"/>
              </a:solidFill>
              <a:latin typeface="Cambria" panose="02040503050406030204" pitchFamily="18" charset="0"/>
            </a:endParaRPr>
          </a:p>
          <a:p>
            <a:pPr marL="0" indent="0">
              <a:buNone/>
            </a:pPr>
            <a:endParaRPr lang="en-US" sz="2000" dirty="0">
              <a:solidFill>
                <a:srgbClr val="FF0000"/>
              </a:solidFill>
              <a:latin typeface="Cambria" panose="02040503050406030204" pitchFamily="18" charset="0"/>
            </a:endParaRPr>
          </a:p>
          <a:p>
            <a:pPr marL="0" indent="0">
              <a:buNone/>
            </a:pPr>
            <a:endParaRPr lang="en-US" sz="2000" dirty="0">
              <a:solidFill>
                <a:srgbClr val="FF0000"/>
              </a:solidFill>
              <a:latin typeface="Cambria" panose="02040503050406030204" pitchFamily="18" charset="0"/>
            </a:endParaRPr>
          </a:p>
          <a:p>
            <a:pPr marL="0" indent="0" defTabSz="463550">
              <a:buNone/>
            </a:pPr>
            <a:r>
              <a:rPr lang="en-US" sz="2000" dirty="0">
                <a:solidFill>
                  <a:srgbClr val="FF0000"/>
                </a:solidFill>
                <a:latin typeface="Cambria" panose="02040503050406030204" pitchFamily="18" charset="0"/>
              </a:rPr>
              <a:t>      </a:t>
            </a:r>
          </a:p>
          <a:p>
            <a:pPr marL="0" indent="0" defTabSz="463550">
              <a:buNone/>
            </a:pPr>
            <a:endParaRPr lang="en-US" sz="2000" dirty="0">
              <a:solidFill>
                <a:srgbClr val="FF0000"/>
              </a:solidFill>
              <a:latin typeface="Cambria" panose="02040503050406030204" pitchFamily="18" charset="0"/>
            </a:endParaRPr>
          </a:p>
        </p:txBody>
      </p:sp>
    </p:spTree>
    <p:extLst>
      <p:ext uri="{BB962C8B-B14F-4D97-AF65-F5344CB8AC3E}">
        <p14:creationId xmlns:p14="http://schemas.microsoft.com/office/powerpoint/2010/main" val="3224554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83551" y="6414221"/>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Cambria" panose="02040503050406030204" pitchFamily="18" charset="0"/>
              </a:rPr>
              <a:t>M </a:t>
            </a:r>
            <a:r>
              <a:rPr lang="en-US" sz="1600" i="1" dirty="0" err="1">
                <a:latin typeface="Cambria" panose="02040503050406030204" pitchFamily="18" charset="0"/>
              </a:rPr>
              <a:t>Mohaiminul</a:t>
            </a:r>
            <a:r>
              <a:rPr lang="en-US" sz="1600" i="1" dirty="0">
                <a:latin typeface="Cambria" panose="02040503050406030204" pitchFamily="18" charset="0"/>
              </a:rPr>
              <a:t> Islam | MSc. Computer Science | South Asian University</a:t>
            </a:r>
          </a:p>
        </p:txBody>
      </p:sp>
      <p:sp>
        <p:nvSpPr>
          <p:cNvPr id="7" name="Rectangle 6"/>
          <p:cNvSpPr/>
          <p:nvPr/>
        </p:nvSpPr>
        <p:spPr>
          <a:xfrm>
            <a:off x="983551" y="317264"/>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mbria" panose="02040503050406030204" pitchFamily="18" charset="0"/>
            </a:endParaRPr>
          </a:p>
        </p:txBody>
      </p:sp>
      <p:sp>
        <p:nvSpPr>
          <p:cNvPr id="4" name="Rectangle 3"/>
          <p:cNvSpPr/>
          <p:nvPr/>
        </p:nvSpPr>
        <p:spPr>
          <a:xfrm>
            <a:off x="1587500" y="2814501"/>
            <a:ext cx="9740900" cy="369332"/>
          </a:xfrm>
          <a:prstGeom prst="rect">
            <a:avLst/>
          </a:prstGeom>
        </p:spPr>
        <p:txBody>
          <a:bodyPr wrap="square">
            <a:spAutoFit/>
          </a:bodyPr>
          <a:lstStyle/>
          <a:p>
            <a:endParaRPr lang="en-US" dirty="0">
              <a:solidFill>
                <a:srgbClr val="0070C0"/>
              </a:solidFill>
            </a:endParaRPr>
          </a:p>
        </p:txBody>
      </p:sp>
      <p:sp>
        <p:nvSpPr>
          <p:cNvPr id="9" name="Content Placeholder 2"/>
          <p:cNvSpPr txBox="1">
            <a:spLocks/>
          </p:cNvSpPr>
          <p:nvPr/>
        </p:nvSpPr>
        <p:spPr>
          <a:xfrm>
            <a:off x="1468086" y="1448793"/>
            <a:ext cx="9619013" cy="4709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solidFill>
                <a:prstClr val="black"/>
              </a:solidFill>
              <a:latin typeface="Times New Roman" pitchFamily="18" charset="0"/>
              <a:cs typeface="Times New Roman" pitchFamily="18" charset="0"/>
            </a:endParaRPr>
          </a:p>
        </p:txBody>
      </p:sp>
      <p:sp>
        <p:nvSpPr>
          <p:cNvPr id="11" name="Content Placeholder 2"/>
          <p:cNvSpPr>
            <a:spLocks noGrp="1"/>
          </p:cNvSpPr>
          <p:nvPr>
            <p:ph idx="1"/>
          </p:nvPr>
        </p:nvSpPr>
        <p:spPr>
          <a:xfrm>
            <a:off x="983551" y="566646"/>
            <a:ext cx="10464262" cy="5591267"/>
          </a:xfrm>
          <a:ln>
            <a:solidFill>
              <a:srgbClr val="0070C0"/>
            </a:solidFill>
          </a:ln>
        </p:spPr>
        <p:txBody>
          <a:bodyPr>
            <a:normAutofit/>
          </a:bodyPr>
          <a:lstStyle/>
          <a:p>
            <a:pPr marL="0" indent="0" algn="ctr">
              <a:buNone/>
            </a:pPr>
            <a:r>
              <a:rPr lang="en-US" sz="2000" b="1" dirty="0" smtClean="0">
                <a:solidFill>
                  <a:schemeClr val="accent1"/>
                </a:solidFill>
                <a:latin typeface="Cambria" panose="02040503050406030204" pitchFamily="18" charset="0"/>
              </a:rPr>
              <a:t>Continue…</a:t>
            </a:r>
          </a:p>
          <a:p>
            <a:pPr marL="0" indent="0" algn="just">
              <a:buNone/>
            </a:pPr>
            <a:r>
              <a:rPr lang="en-US" sz="1800" dirty="0" smtClean="0">
                <a:latin typeface="Cambria" panose="02040503050406030204" pitchFamily="18" charset="0"/>
              </a:rPr>
              <a:t>In this figure, </a:t>
            </a:r>
            <a:r>
              <a:rPr lang="en-US" sz="1800" dirty="0">
                <a:latin typeface="Cambria" panose="02040503050406030204" pitchFamily="18" charset="0"/>
              </a:rPr>
              <a:t>we show three cluster where the algorithm uses the first data field as a parameter for clustering. In the figure shows three clusters of </a:t>
            </a:r>
            <a:r>
              <a:rPr lang="en-US" sz="1800" dirty="0" err="1">
                <a:latin typeface="Cambria" panose="02040503050406030204" pitchFamily="18" charset="0"/>
              </a:rPr>
              <a:t>meat,veg</a:t>
            </a:r>
            <a:r>
              <a:rPr lang="en-US" sz="1800" dirty="0">
                <a:latin typeface="Cambria" panose="02040503050406030204" pitchFamily="18" charset="0"/>
              </a:rPr>
              <a:t>  and fruits. The manager finally broadcast the transactions of each cluster for parallel mining. The details of the proposed framework is given below</a:t>
            </a:r>
            <a:r>
              <a:rPr lang="en-US" sz="1800" dirty="0" smtClean="0">
                <a:latin typeface="Cambria" panose="02040503050406030204" pitchFamily="18" charset="0"/>
              </a:rPr>
              <a:t>.</a:t>
            </a:r>
          </a:p>
          <a:p>
            <a:pPr marL="0" indent="0" algn="just">
              <a:buNone/>
            </a:pPr>
            <a:endParaRPr lang="en-US" sz="1800" dirty="0" smtClean="0">
              <a:latin typeface="Cambria" panose="02040503050406030204" pitchFamily="18" charset="0"/>
            </a:endParaRPr>
          </a:p>
          <a:p>
            <a:pPr marL="0" indent="0" algn="just">
              <a:buNone/>
            </a:pPr>
            <a:endParaRPr lang="en-US" sz="1800" dirty="0">
              <a:latin typeface="Cambria" panose="02040503050406030204" pitchFamily="18" charset="0"/>
            </a:endParaRPr>
          </a:p>
          <a:p>
            <a:pPr marL="0" indent="0" algn="just">
              <a:buNone/>
            </a:pPr>
            <a:endParaRPr lang="en-US" sz="1800" dirty="0">
              <a:latin typeface="Cambria" panose="02040503050406030204" pitchFamily="18" charset="0"/>
            </a:endParaRPr>
          </a:p>
          <a:p>
            <a:pPr marL="0" indent="0">
              <a:buNone/>
            </a:pPr>
            <a:endParaRPr lang="en-US" sz="2000" dirty="0">
              <a:solidFill>
                <a:srgbClr val="FF0000"/>
              </a:solidFill>
              <a:latin typeface="Cambria" panose="02040503050406030204" pitchFamily="18" charset="0"/>
            </a:endParaRPr>
          </a:p>
          <a:p>
            <a:pPr marL="0" indent="0">
              <a:buNone/>
            </a:pPr>
            <a:endParaRPr lang="en-US" sz="2000" dirty="0">
              <a:solidFill>
                <a:srgbClr val="FF0000"/>
              </a:solidFill>
              <a:latin typeface="Cambria" panose="02040503050406030204" pitchFamily="18" charset="0"/>
            </a:endParaRPr>
          </a:p>
          <a:p>
            <a:pPr marL="0" indent="0">
              <a:buNone/>
            </a:pPr>
            <a:endParaRPr lang="en-US" sz="2000" dirty="0">
              <a:solidFill>
                <a:srgbClr val="FF0000"/>
              </a:solidFill>
              <a:latin typeface="Cambria" panose="02040503050406030204" pitchFamily="18" charset="0"/>
            </a:endParaRPr>
          </a:p>
          <a:p>
            <a:pPr marL="0" indent="0">
              <a:buNone/>
            </a:pPr>
            <a:endParaRPr lang="en-US" sz="2000" dirty="0">
              <a:solidFill>
                <a:srgbClr val="FF0000"/>
              </a:solidFill>
              <a:latin typeface="Cambria" panose="02040503050406030204" pitchFamily="18" charset="0"/>
            </a:endParaRPr>
          </a:p>
          <a:p>
            <a:pPr marL="0" indent="0" defTabSz="463550">
              <a:buNone/>
            </a:pPr>
            <a:r>
              <a:rPr lang="en-US" sz="2000" dirty="0">
                <a:solidFill>
                  <a:srgbClr val="FF0000"/>
                </a:solidFill>
                <a:latin typeface="Cambria" panose="02040503050406030204" pitchFamily="18" charset="0"/>
              </a:rPr>
              <a:t>      </a:t>
            </a:r>
          </a:p>
          <a:p>
            <a:pPr marL="0" indent="0" defTabSz="463550">
              <a:buNone/>
            </a:pPr>
            <a:endParaRPr lang="en-US" sz="2000" dirty="0">
              <a:solidFill>
                <a:srgbClr val="FF0000"/>
              </a:solidFill>
              <a:latin typeface="Cambria" panose="02040503050406030204" pitchFamily="18" charset="0"/>
            </a:endParaRPr>
          </a:p>
        </p:txBody>
      </p:sp>
    </p:spTree>
    <p:extLst>
      <p:ext uri="{BB962C8B-B14F-4D97-AF65-F5344CB8AC3E}">
        <p14:creationId xmlns:p14="http://schemas.microsoft.com/office/powerpoint/2010/main" val="2898142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83551" y="6414221"/>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Cambria" panose="02040503050406030204" pitchFamily="18" charset="0"/>
              </a:rPr>
              <a:t>M </a:t>
            </a:r>
            <a:r>
              <a:rPr lang="en-US" sz="1600" i="1" dirty="0" err="1">
                <a:latin typeface="Cambria" panose="02040503050406030204" pitchFamily="18" charset="0"/>
              </a:rPr>
              <a:t>Mohaiminul</a:t>
            </a:r>
            <a:r>
              <a:rPr lang="en-US" sz="1600" i="1" dirty="0">
                <a:latin typeface="Cambria" panose="02040503050406030204" pitchFamily="18" charset="0"/>
              </a:rPr>
              <a:t> Islam | MSc. Computer Science | South Asian University</a:t>
            </a:r>
          </a:p>
        </p:txBody>
      </p:sp>
      <p:sp>
        <p:nvSpPr>
          <p:cNvPr id="7" name="Rectangle 6"/>
          <p:cNvSpPr/>
          <p:nvPr/>
        </p:nvSpPr>
        <p:spPr>
          <a:xfrm>
            <a:off x="983551" y="317264"/>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mbria" panose="02040503050406030204" pitchFamily="18" charset="0"/>
            </a:endParaRPr>
          </a:p>
        </p:txBody>
      </p:sp>
      <p:sp>
        <p:nvSpPr>
          <p:cNvPr id="4" name="Rectangle 3"/>
          <p:cNvSpPr/>
          <p:nvPr/>
        </p:nvSpPr>
        <p:spPr>
          <a:xfrm>
            <a:off x="1587500" y="2814501"/>
            <a:ext cx="9740900" cy="369332"/>
          </a:xfrm>
          <a:prstGeom prst="rect">
            <a:avLst/>
          </a:prstGeom>
        </p:spPr>
        <p:txBody>
          <a:bodyPr wrap="square">
            <a:spAutoFit/>
          </a:bodyPr>
          <a:lstStyle/>
          <a:p>
            <a:endParaRPr lang="en-US" dirty="0">
              <a:solidFill>
                <a:srgbClr val="0070C0"/>
              </a:solidFill>
            </a:endParaRPr>
          </a:p>
        </p:txBody>
      </p:sp>
      <p:sp>
        <p:nvSpPr>
          <p:cNvPr id="9" name="Content Placeholder 2"/>
          <p:cNvSpPr txBox="1">
            <a:spLocks/>
          </p:cNvSpPr>
          <p:nvPr/>
        </p:nvSpPr>
        <p:spPr>
          <a:xfrm>
            <a:off x="1468086" y="1448793"/>
            <a:ext cx="9619013" cy="4709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solidFill>
                <a:prstClr val="black"/>
              </a:solidFill>
              <a:latin typeface="Times New Roman" pitchFamily="18" charset="0"/>
              <a:cs typeface="Times New Roman" pitchFamily="18" charset="0"/>
            </a:endParaRPr>
          </a:p>
        </p:txBody>
      </p:sp>
      <p:sp>
        <p:nvSpPr>
          <p:cNvPr id="11" name="Content Placeholder 2"/>
          <p:cNvSpPr>
            <a:spLocks noGrp="1"/>
          </p:cNvSpPr>
          <p:nvPr>
            <p:ph idx="1"/>
          </p:nvPr>
        </p:nvSpPr>
        <p:spPr>
          <a:xfrm>
            <a:off x="983551" y="566646"/>
            <a:ext cx="10464262" cy="5591267"/>
          </a:xfrm>
          <a:ln>
            <a:solidFill>
              <a:srgbClr val="0070C0"/>
            </a:solidFill>
          </a:ln>
        </p:spPr>
        <p:txBody>
          <a:bodyPr>
            <a:normAutofit/>
          </a:bodyPr>
          <a:lstStyle/>
          <a:p>
            <a:pPr marL="0" indent="0" algn="ctr">
              <a:buNone/>
            </a:pPr>
            <a:r>
              <a:rPr lang="en-US" sz="2000" b="1" dirty="0" smtClean="0">
                <a:solidFill>
                  <a:schemeClr val="accent1"/>
                </a:solidFill>
                <a:latin typeface="Cambria" panose="02040503050406030204" pitchFamily="18" charset="0"/>
              </a:rPr>
              <a:t>Continue…</a:t>
            </a:r>
          </a:p>
          <a:p>
            <a:pPr marL="0" indent="0" algn="just">
              <a:buNone/>
            </a:pPr>
            <a:endParaRPr lang="en-US" sz="1800" dirty="0">
              <a:latin typeface="Cambria" panose="02040503050406030204" pitchFamily="18" charset="0"/>
            </a:endParaRPr>
          </a:p>
          <a:p>
            <a:pPr marL="0" indent="0" algn="just">
              <a:buNone/>
            </a:pPr>
            <a:endParaRPr lang="en-US" sz="1800" dirty="0">
              <a:latin typeface="Cambria" panose="02040503050406030204" pitchFamily="18" charset="0"/>
            </a:endParaRPr>
          </a:p>
          <a:p>
            <a:pPr marL="0" indent="0">
              <a:buNone/>
            </a:pPr>
            <a:endParaRPr lang="en-US" sz="2000" dirty="0">
              <a:solidFill>
                <a:srgbClr val="FF0000"/>
              </a:solidFill>
              <a:latin typeface="Cambria" panose="02040503050406030204" pitchFamily="18" charset="0"/>
            </a:endParaRPr>
          </a:p>
          <a:p>
            <a:pPr marL="0" indent="0">
              <a:buNone/>
            </a:pPr>
            <a:endParaRPr lang="en-US" sz="2000" dirty="0">
              <a:solidFill>
                <a:srgbClr val="FF0000"/>
              </a:solidFill>
              <a:latin typeface="Cambria" panose="02040503050406030204" pitchFamily="18" charset="0"/>
            </a:endParaRPr>
          </a:p>
          <a:p>
            <a:pPr marL="0" indent="0">
              <a:buNone/>
            </a:pPr>
            <a:endParaRPr lang="en-US" sz="2000" dirty="0">
              <a:solidFill>
                <a:srgbClr val="FF0000"/>
              </a:solidFill>
              <a:latin typeface="Cambria" panose="02040503050406030204" pitchFamily="18" charset="0"/>
            </a:endParaRPr>
          </a:p>
          <a:p>
            <a:pPr marL="0" indent="0">
              <a:buNone/>
            </a:pPr>
            <a:endParaRPr lang="en-US" sz="2000" dirty="0">
              <a:solidFill>
                <a:srgbClr val="FF0000"/>
              </a:solidFill>
              <a:latin typeface="Cambria" panose="02040503050406030204" pitchFamily="18" charset="0"/>
            </a:endParaRPr>
          </a:p>
          <a:p>
            <a:pPr marL="0" indent="0" defTabSz="463550">
              <a:buNone/>
            </a:pPr>
            <a:r>
              <a:rPr lang="en-US" sz="2000" dirty="0">
                <a:solidFill>
                  <a:srgbClr val="FF0000"/>
                </a:solidFill>
                <a:latin typeface="Cambria" panose="02040503050406030204" pitchFamily="18" charset="0"/>
              </a:rPr>
              <a:t>      </a:t>
            </a:r>
          </a:p>
          <a:p>
            <a:pPr marL="0" indent="0" defTabSz="463550">
              <a:buNone/>
            </a:pPr>
            <a:endParaRPr lang="en-US" sz="2000" dirty="0">
              <a:solidFill>
                <a:srgbClr val="FF0000"/>
              </a:solidFill>
              <a:latin typeface="Cambria" panose="0204050305040603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5599" y="897722"/>
            <a:ext cx="7327320" cy="5256215"/>
          </a:xfrm>
          <a:prstGeom prst="rect">
            <a:avLst/>
          </a:prstGeom>
        </p:spPr>
      </p:pic>
    </p:spTree>
    <p:extLst>
      <p:ext uri="{BB962C8B-B14F-4D97-AF65-F5344CB8AC3E}">
        <p14:creationId xmlns:p14="http://schemas.microsoft.com/office/powerpoint/2010/main" val="2611352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83551" y="6414221"/>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Cambria" panose="02040503050406030204" pitchFamily="18" charset="0"/>
              </a:rPr>
              <a:t>M </a:t>
            </a:r>
            <a:r>
              <a:rPr lang="en-US" sz="1600" i="1" dirty="0" err="1">
                <a:latin typeface="Cambria" panose="02040503050406030204" pitchFamily="18" charset="0"/>
              </a:rPr>
              <a:t>Mohaiminul</a:t>
            </a:r>
            <a:r>
              <a:rPr lang="en-US" sz="1600" i="1" dirty="0">
                <a:latin typeface="Cambria" panose="02040503050406030204" pitchFamily="18" charset="0"/>
              </a:rPr>
              <a:t> Islam | MSc. Computer Science | South Asian University</a:t>
            </a:r>
          </a:p>
        </p:txBody>
      </p:sp>
      <p:sp>
        <p:nvSpPr>
          <p:cNvPr id="7" name="Rectangle 6"/>
          <p:cNvSpPr/>
          <p:nvPr/>
        </p:nvSpPr>
        <p:spPr>
          <a:xfrm>
            <a:off x="983551" y="317264"/>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mbria" panose="02040503050406030204" pitchFamily="18" charset="0"/>
            </a:endParaRPr>
          </a:p>
        </p:txBody>
      </p:sp>
      <p:sp>
        <p:nvSpPr>
          <p:cNvPr id="4" name="Rectangle 3"/>
          <p:cNvSpPr/>
          <p:nvPr/>
        </p:nvSpPr>
        <p:spPr>
          <a:xfrm>
            <a:off x="1587500" y="2814501"/>
            <a:ext cx="9740900" cy="369332"/>
          </a:xfrm>
          <a:prstGeom prst="rect">
            <a:avLst/>
          </a:prstGeom>
        </p:spPr>
        <p:txBody>
          <a:bodyPr wrap="square">
            <a:spAutoFit/>
          </a:bodyPr>
          <a:lstStyle/>
          <a:p>
            <a:endParaRPr lang="en-US" dirty="0">
              <a:solidFill>
                <a:srgbClr val="0070C0"/>
              </a:solidFill>
            </a:endParaRPr>
          </a:p>
        </p:txBody>
      </p:sp>
      <p:sp>
        <p:nvSpPr>
          <p:cNvPr id="9" name="Content Placeholder 2"/>
          <p:cNvSpPr txBox="1">
            <a:spLocks/>
          </p:cNvSpPr>
          <p:nvPr/>
        </p:nvSpPr>
        <p:spPr>
          <a:xfrm>
            <a:off x="1468086" y="1448793"/>
            <a:ext cx="9619013" cy="4709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solidFill>
                <a:prstClr val="black"/>
              </a:solidFill>
              <a:latin typeface="Times New Roman" pitchFamily="18" charset="0"/>
              <a:cs typeface="Times New Roman" pitchFamily="18" charset="0"/>
            </a:endParaRPr>
          </a:p>
        </p:txBody>
      </p:sp>
      <p:sp>
        <p:nvSpPr>
          <p:cNvPr id="11" name="Content Placeholder 2"/>
          <p:cNvSpPr>
            <a:spLocks noGrp="1"/>
          </p:cNvSpPr>
          <p:nvPr>
            <p:ph idx="1"/>
          </p:nvPr>
        </p:nvSpPr>
        <p:spPr>
          <a:xfrm>
            <a:off x="983551" y="566646"/>
            <a:ext cx="10464262" cy="5591267"/>
          </a:xfrm>
          <a:ln>
            <a:solidFill>
              <a:srgbClr val="0070C0"/>
            </a:solidFill>
          </a:ln>
        </p:spPr>
        <p:txBody>
          <a:bodyPr>
            <a:normAutofit/>
          </a:bodyPr>
          <a:lstStyle/>
          <a:p>
            <a:pPr marL="0" indent="0" algn="ctr">
              <a:buNone/>
            </a:pPr>
            <a:r>
              <a:rPr lang="en-US" sz="2000" b="1" dirty="0">
                <a:solidFill>
                  <a:schemeClr val="accent1"/>
                </a:solidFill>
                <a:latin typeface="Cambria" panose="02040503050406030204" pitchFamily="18" charset="0"/>
              </a:rPr>
              <a:t>Clustering of Transaction</a:t>
            </a:r>
            <a:endParaRPr lang="en-US" sz="2000" b="1" dirty="0" smtClean="0">
              <a:solidFill>
                <a:schemeClr val="accent1"/>
              </a:solidFill>
              <a:latin typeface="Cambria" panose="02040503050406030204" pitchFamily="18" charset="0"/>
            </a:endParaRPr>
          </a:p>
          <a:p>
            <a:pPr marL="0" indent="0" algn="just">
              <a:buNone/>
            </a:pPr>
            <a:r>
              <a:rPr lang="en-US" sz="1800" dirty="0">
                <a:latin typeface="Cambria" panose="02040503050406030204" pitchFamily="18" charset="0"/>
              </a:rPr>
              <a:t>Since data of various transactions are distributing throughout the ledger, we need to cluster these to form a similar related transaction for a block. In our implementation, we apply the K-Means clustering algorithm to group these similar transactions into different clusters</a:t>
            </a:r>
            <a:endParaRPr lang="en-US" sz="1800" dirty="0" smtClean="0">
              <a:latin typeface="Cambria" panose="02040503050406030204" pitchFamily="18" charset="0"/>
            </a:endParaRPr>
          </a:p>
          <a:p>
            <a:pPr marL="0" indent="0" algn="just">
              <a:buNone/>
            </a:pPr>
            <a:endParaRPr lang="en-US" sz="1800" dirty="0">
              <a:latin typeface="Cambria" panose="02040503050406030204" pitchFamily="18" charset="0"/>
            </a:endParaRPr>
          </a:p>
          <a:p>
            <a:pPr marL="0" indent="0" algn="just">
              <a:buNone/>
            </a:pPr>
            <a:r>
              <a:rPr lang="en-US" sz="1800" b="1" dirty="0" smtClean="0">
                <a:latin typeface="Cambria" panose="02040503050406030204" pitchFamily="18" charset="0"/>
              </a:rPr>
              <a:t>Flow chart of K-Mean:</a:t>
            </a:r>
            <a:endParaRPr lang="en-US" sz="1800" b="1" dirty="0">
              <a:latin typeface="Cambria" panose="02040503050406030204" pitchFamily="18" charset="0"/>
            </a:endParaRPr>
          </a:p>
          <a:p>
            <a:pPr marL="0" indent="0">
              <a:buNone/>
            </a:pPr>
            <a:endParaRPr lang="en-US" sz="2000" dirty="0">
              <a:solidFill>
                <a:srgbClr val="FF0000"/>
              </a:solidFill>
              <a:latin typeface="Cambria" panose="02040503050406030204" pitchFamily="18" charset="0"/>
            </a:endParaRPr>
          </a:p>
          <a:p>
            <a:pPr marL="0" indent="0">
              <a:buNone/>
            </a:pPr>
            <a:endParaRPr lang="en-US" sz="2000" dirty="0">
              <a:solidFill>
                <a:srgbClr val="FF0000"/>
              </a:solidFill>
              <a:latin typeface="Cambria" panose="02040503050406030204" pitchFamily="18" charset="0"/>
            </a:endParaRPr>
          </a:p>
          <a:p>
            <a:pPr marL="0" indent="0">
              <a:buNone/>
            </a:pPr>
            <a:endParaRPr lang="en-US" sz="2000" dirty="0">
              <a:solidFill>
                <a:srgbClr val="FF0000"/>
              </a:solidFill>
              <a:latin typeface="Cambria" panose="02040503050406030204" pitchFamily="18" charset="0"/>
            </a:endParaRPr>
          </a:p>
          <a:p>
            <a:pPr marL="0" indent="0">
              <a:buNone/>
            </a:pPr>
            <a:endParaRPr lang="en-US" sz="2000" dirty="0">
              <a:solidFill>
                <a:srgbClr val="FF0000"/>
              </a:solidFill>
              <a:latin typeface="Cambria" panose="02040503050406030204" pitchFamily="18" charset="0"/>
            </a:endParaRPr>
          </a:p>
          <a:p>
            <a:pPr marL="0" indent="0" defTabSz="463550">
              <a:buNone/>
            </a:pPr>
            <a:r>
              <a:rPr lang="en-US" sz="2000" dirty="0">
                <a:solidFill>
                  <a:srgbClr val="FF0000"/>
                </a:solidFill>
                <a:latin typeface="Cambria" panose="02040503050406030204" pitchFamily="18" charset="0"/>
              </a:rPr>
              <a:t>      </a:t>
            </a:r>
          </a:p>
          <a:p>
            <a:pPr marL="0" indent="0" defTabSz="463550">
              <a:buNone/>
            </a:pPr>
            <a:endParaRPr lang="en-US" sz="2000" dirty="0">
              <a:solidFill>
                <a:srgbClr val="FF0000"/>
              </a:solidFill>
              <a:latin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4049" y="1943175"/>
            <a:ext cx="4506588" cy="3957562"/>
          </a:xfrm>
          <a:prstGeom prst="rect">
            <a:avLst/>
          </a:prstGeom>
        </p:spPr>
      </p:pic>
    </p:spTree>
    <p:extLst>
      <p:ext uri="{BB962C8B-B14F-4D97-AF65-F5344CB8AC3E}">
        <p14:creationId xmlns:p14="http://schemas.microsoft.com/office/powerpoint/2010/main" val="344664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83551" y="6414221"/>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Cambria" panose="02040503050406030204" pitchFamily="18" charset="0"/>
              </a:rPr>
              <a:t>M </a:t>
            </a:r>
            <a:r>
              <a:rPr lang="en-US" sz="1600" i="1" dirty="0" err="1">
                <a:latin typeface="Cambria" panose="02040503050406030204" pitchFamily="18" charset="0"/>
              </a:rPr>
              <a:t>Mohaiminul</a:t>
            </a:r>
            <a:r>
              <a:rPr lang="en-US" sz="1600" i="1" dirty="0">
                <a:latin typeface="Cambria" panose="02040503050406030204" pitchFamily="18" charset="0"/>
              </a:rPr>
              <a:t> Islam | MSc. Computer Science | South Asian University</a:t>
            </a:r>
          </a:p>
        </p:txBody>
      </p:sp>
      <p:sp>
        <p:nvSpPr>
          <p:cNvPr id="7" name="Rectangle 6"/>
          <p:cNvSpPr/>
          <p:nvPr/>
        </p:nvSpPr>
        <p:spPr>
          <a:xfrm>
            <a:off x="983551" y="317264"/>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mbria" panose="02040503050406030204" pitchFamily="18" charset="0"/>
            </a:endParaRPr>
          </a:p>
        </p:txBody>
      </p:sp>
      <p:sp>
        <p:nvSpPr>
          <p:cNvPr id="4" name="Rectangle 3"/>
          <p:cNvSpPr/>
          <p:nvPr/>
        </p:nvSpPr>
        <p:spPr>
          <a:xfrm>
            <a:off x="1587500" y="2814501"/>
            <a:ext cx="9740900" cy="369332"/>
          </a:xfrm>
          <a:prstGeom prst="rect">
            <a:avLst/>
          </a:prstGeom>
        </p:spPr>
        <p:txBody>
          <a:bodyPr wrap="square">
            <a:spAutoFit/>
          </a:bodyPr>
          <a:lstStyle/>
          <a:p>
            <a:endParaRPr lang="en-US" dirty="0">
              <a:solidFill>
                <a:srgbClr val="0070C0"/>
              </a:solidFill>
            </a:endParaRPr>
          </a:p>
        </p:txBody>
      </p:sp>
      <p:sp>
        <p:nvSpPr>
          <p:cNvPr id="9" name="Content Placeholder 2"/>
          <p:cNvSpPr txBox="1">
            <a:spLocks/>
          </p:cNvSpPr>
          <p:nvPr/>
        </p:nvSpPr>
        <p:spPr>
          <a:xfrm>
            <a:off x="1468086" y="1448793"/>
            <a:ext cx="9619013" cy="4709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solidFill>
                <a:prstClr val="black"/>
              </a:solidFill>
              <a:latin typeface="Times New Roman" pitchFamily="18" charset="0"/>
              <a:cs typeface="Times New Roman" pitchFamily="18" charset="0"/>
            </a:endParaRPr>
          </a:p>
        </p:txBody>
      </p:sp>
      <p:sp>
        <p:nvSpPr>
          <p:cNvPr id="11" name="Content Placeholder 2"/>
          <p:cNvSpPr>
            <a:spLocks noGrp="1"/>
          </p:cNvSpPr>
          <p:nvPr>
            <p:ph idx="1"/>
          </p:nvPr>
        </p:nvSpPr>
        <p:spPr>
          <a:xfrm>
            <a:off x="983551" y="566646"/>
            <a:ext cx="10464262" cy="5591267"/>
          </a:xfrm>
          <a:ln>
            <a:solidFill>
              <a:srgbClr val="0070C0"/>
            </a:solidFill>
          </a:ln>
        </p:spPr>
        <p:txBody>
          <a:bodyPr>
            <a:normAutofit/>
          </a:bodyPr>
          <a:lstStyle/>
          <a:p>
            <a:pPr marL="0" indent="0" algn="ctr">
              <a:buNone/>
            </a:pPr>
            <a:r>
              <a:rPr lang="en-US" sz="2000" b="1" dirty="0">
                <a:solidFill>
                  <a:schemeClr val="accent1"/>
                </a:solidFill>
                <a:latin typeface="Cambria" panose="02040503050406030204" pitchFamily="18" charset="0"/>
              </a:rPr>
              <a:t>Parallel Mining Concept</a:t>
            </a:r>
            <a:endParaRPr lang="en-US" sz="2000" b="1" dirty="0" smtClean="0">
              <a:solidFill>
                <a:schemeClr val="accent1"/>
              </a:solidFill>
              <a:latin typeface="Cambria" panose="02040503050406030204" pitchFamily="18" charset="0"/>
            </a:endParaRPr>
          </a:p>
          <a:p>
            <a:pPr marL="0" indent="0" algn="just">
              <a:buNone/>
            </a:pPr>
            <a:endParaRPr lang="en-US" sz="1800" dirty="0">
              <a:latin typeface="Cambria" panose="02040503050406030204" pitchFamily="18" charset="0"/>
            </a:endParaRPr>
          </a:p>
          <a:p>
            <a:pPr marL="0" indent="0">
              <a:buNone/>
            </a:pPr>
            <a:r>
              <a:rPr lang="en-US" sz="1800" dirty="0">
                <a:latin typeface="Cambria" panose="02040503050406030204" pitchFamily="18" charset="0"/>
              </a:rPr>
              <a:t>After clustering, the manager broadcast this cluster to the miners and then miners mined it region based  parallel </a:t>
            </a:r>
            <a:r>
              <a:rPr lang="en-US" sz="1800" dirty="0" err="1">
                <a:latin typeface="Cambria" panose="02040503050406030204" pitchFamily="18" charset="0"/>
              </a:rPr>
              <a:t>mining.we</a:t>
            </a:r>
            <a:r>
              <a:rPr lang="en-US" sz="1800" dirty="0">
                <a:latin typeface="Cambria" panose="02040503050406030204" pitchFamily="18" charset="0"/>
              </a:rPr>
              <a:t> can achieve the better TPS rate by using parallel mining </a:t>
            </a:r>
            <a:r>
              <a:rPr lang="en-US" sz="1800" dirty="0" smtClean="0">
                <a:latin typeface="Cambria" panose="02040503050406030204" pitchFamily="18" charset="0"/>
              </a:rPr>
              <a:t>rather </a:t>
            </a:r>
            <a:r>
              <a:rPr lang="en-US" sz="1800" dirty="0">
                <a:latin typeface="Cambria" panose="02040503050406030204" pitchFamily="18" charset="0"/>
              </a:rPr>
              <a:t>than solo </a:t>
            </a:r>
            <a:r>
              <a:rPr lang="en-US" sz="1800" dirty="0" err="1">
                <a:latin typeface="Cambria" panose="02040503050406030204" pitchFamily="18" charset="0"/>
              </a:rPr>
              <a:t>mining.for</a:t>
            </a:r>
            <a:r>
              <a:rPr lang="en-US" sz="1800" dirty="0">
                <a:latin typeface="Cambria" panose="02040503050406030204" pitchFamily="18" charset="0"/>
              </a:rPr>
              <a:t> that we have to divide the </a:t>
            </a:r>
            <a:r>
              <a:rPr lang="en-US" sz="1800" dirty="0" err="1">
                <a:latin typeface="Cambria" panose="02040503050406030204" pitchFamily="18" charset="0"/>
              </a:rPr>
              <a:t>blockchain</a:t>
            </a:r>
            <a:r>
              <a:rPr lang="en-US" sz="1800" dirty="0">
                <a:latin typeface="Cambria" panose="02040503050406030204" pitchFamily="18" charset="0"/>
              </a:rPr>
              <a:t> network into n different segments called as regions and cluster this regions.in this method a miner can only mine for a specific region</a:t>
            </a:r>
            <a:r>
              <a:rPr lang="en-US" sz="1800" dirty="0" smtClean="0">
                <a:latin typeface="Cambria" panose="02040503050406030204" pitchFamily="18" charset="0"/>
              </a:rPr>
              <a:t>.</a:t>
            </a:r>
          </a:p>
          <a:p>
            <a:pPr marL="0" indent="0">
              <a:buNone/>
            </a:pPr>
            <a:endParaRPr lang="en-US" sz="2000" dirty="0">
              <a:latin typeface="Cambria" panose="02040503050406030204" pitchFamily="18" charset="0"/>
            </a:endParaRPr>
          </a:p>
          <a:p>
            <a:pPr marL="0" indent="0">
              <a:buNone/>
            </a:pPr>
            <a:r>
              <a:rPr lang="en-US" sz="2000" b="1" dirty="0" smtClean="0">
                <a:latin typeface="Cambria" panose="02040503050406030204" pitchFamily="18" charset="0"/>
              </a:rPr>
              <a:t>Cluster based parallel mining</a:t>
            </a:r>
          </a:p>
          <a:p>
            <a:pPr marL="0" indent="0">
              <a:buNone/>
            </a:pPr>
            <a:r>
              <a:rPr lang="en-US" sz="2000" b="1" dirty="0" smtClean="0">
                <a:latin typeface="Cambria" panose="02040503050406030204" pitchFamily="18" charset="0"/>
              </a:rPr>
              <a:t> </a:t>
            </a:r>
            <a:r>
              <a:rPr lang="en-US" sz="2000" b="1" dirty="0" err="1" smtClean="0">
                <a:latin typeface="Cambria" panose="02040503050406030204" pitchFamily="18" charset="0"/>
              </a:rPr>
              <a:t>algo</a:t>
            </a:r>
            <a:endParaRPr lang="en-US" sz="2000" b="1" dirty="0" smtClean="0">
              <a:latin typeface="Cambria" panose="02040503050406030204" pitchFamily="18" charset="0"/>
            </a:endParaRPr>
          </a:p>
          <a:p>
            <a:pPr marL="0" indent="0">
              <a:buNone/>
            </a:pPr>
            <a:endParaRPr lang="en-US" sz="2000" dirty="0">
              <a:latin typeface="Cambria" panose="02040503050406030204" pitchFamily="18" charset="0"/>
            </a:endParaRPr>
          </a:p>
          <a:p>
            <a:pPr marL="0" indent="0">
              <a:buNone/>
            </a:pPr>
            <a:endParaRPr lang="en-US" sz="2000" dirty="0">
              <a:solidFill>
                <a:srgbClr val="FF0000"/>
              </a:solidFill>
              <a:latin typeface="Cambria" panose="02040503050406030204" pitchFamily="18" charset="0"/>
            </a:endParaRPr>
          </a:p>
          <a:p>
            <a:pPr marL="0" indent="0">
              <a:buNone/>
            </a:pPr>
            <a:endParaRPr lang="en-US" sz="2000" dirty="0">
              <a:solidFill>
                <a:srgbClr val="FF0000"/>
              </a:solidFill>
              <a:latin typeface="Cambria" panose="02040503050406030204" pitchFamily="18" charset="0"/>
            </a:endParaRPr>
          </a:p>
          <a:p>
            <a:pPr marL="0" indent="0">
              <a:buNone/>
            </a:pPr>
            <a:endParaRPr lang="en-US" sz="2000" dirty="0">
              <a:solidFill>
                <a:srgbClr val="FF0000"/>
              </a:solidFill>
              <a:latin typeface="Cambria" panose="02040503050406030204" pitchFamily="18" charset="0"/>
            </a:endParaRPr>
          </a:p>
          <a:p>
            <a:pPr marL="0" indent="0" defTabSz="463550">
              <a:buNone/>
            </a:pPr>
            <a:r>
              <a:rPr lang="en-US" sz="2000" dirty="0">
                <a:solidFill>
                  <a:srgbClr val="FF0000"/>
                </a:solidFill>
                <a:latin typeface="Cambria" panose="02040503050406030204" pitchFamily="18" charset="0"/>
              </a:rPr>
              <a:t>      </a:t>
            </a:r>
          </a:p>
          <a:p>
            <a:pPr marL="0" indent="0" defTabSz="463550">
              <a:buNone/>
            </a:pPr>
            <a:endParaRPr lang="en-US" sz="2000" dirty="0">
              <a:solidFill>
                <a:srgbClr val="FF0000"/>
              </a:solidFill>
              <a:latin typeface="Cambria" panose="0204050305040603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0384" y="2553341"/>
            <a:ext cx="5913632" cy="3604572"/>
          </a:xfrm>
          <a:prstGeom prst="rect">
            <a:avLst/>
          </a:prstGeom>
        </p:spPr>
      </p:pic>
    </p:spTree>
    <p:extLst>
      <p:ext uri="{BB962C8B-B14F-4D97-AF65-F5344CB8AC3E}">
        <p14:creationId xmlns:p14="http://schemas.microsoft.com/office/powerpoint/2010/main" val="207066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83551" y="6414221"/>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Cambria" panose="02040503050406030204" pitchFamily="18" charset="0"/>
              </a:rPr>
              <a:t>M </a:t>
            </a:r>
            <a:r>
              <a:rPr lang="en-US" sz="1600" i="1" dirty="0" err="1">
                <a:latin typeface="Cambria" panose="02040503050406030204" pitchFamily="18" charset="0"/>
              </a:rPr>
              <a:t>Mohaiminul</a:t>
            </a:r>
            <a:r>
              <a:rPr lang="en-US" sz="1600" i="1" dirty="0">
                <a:latin typeface="Cambria" panose="02040503050406030204" pitchFamily="18" charset="0"/>
              </a:rPr>
              <a:t> Islam | MSc. Computer Science | South Asian University</a:t>
            </a:r>
          </a:p>
        </p:txBody>
      </p:sp>
      <p:sp>
        <p:nvSpPr>
          <p:cNvPr id="7" name="Rectangle 6"/>
          <p:cNvSpPr/>
          <p:nvPr/>
        </p:nvSpPr>
        <p:spPr>
          <a:xfrm>
            <a:off x="983551" y="317264"/>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mbria" panose="02040503050406030204" pitchFamily="18" charset="0"/>
            </a:endParaRPr>
          </a:p>
        </p:txBody>
      </p:sp>
      <p:sp>
        <p:nvSpPr>
          <p:cNvPr id="4" name="Rectangle 3"/>
          <p:cNvSpPr/>
          <p:nvPr/>
        </p:nvSpPr>
        <p:spPr>
          <a:xfrm>
            <a:off x="1587500" y="2814501"/>
            <a:ext cx="9740900" cy="369332"/>
          </a:xfrm>
          <a:prstGeom prst="rect">
            <a:avLst/>
          </a:prstGeom>
        </p:spPr>
        <p:txBody>
          <a:bodyPr wrap="square">
            <a:spAutoFit/>
          </a:bodyPr>
          <a:lstStyle/>
          <a:p>
            <a:endParaRPr lang="en-US" dirty="0">
              <a:solidFill>
                <a:srgbClr val="0070C0"/>
              </a:solidFill>
            </a:endParaRPr>
          </a:p>
        </p:txBody>
      </p:sp>
      <p:sp>
        <p:nvSpPr>
          <p:cNvPr id="9" name="Content Placeholder 2"/>
          <p:cNvSpPr txBox="1">
            <a:spLocks/>
          </p:cNvSpPr>
          <p:nvPr/>
        </p:nvSpPr>
        <p:spPr>
          <a:xfrm>
            <a:off x="1468086" y="1448793"/>
            <a:ext cx="9619013" cy="4709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solidFill>
                <a:prstClr val="black"/>
              </a:solidFill>
              <a:latin typeface="Times New Roman" pitchFamily="18" charset="0"/>
              <a:cs typeface="Times New Roman" pitchFamily="18" charset="0"/>
            </a:endParaRPr>
          </a:p>
        </p:txBody>
      </p:sp>
      <p:sp>
        <p:nvSpPr>
          <p:cNvPr id="11" name="Content Placeholder 2"/>
          <p:cNvSpPr>
            <a:spLocks noGrp="1"/>
          </p:cNvSpPr>
          <p:nvPr>
            <p:ph idx="1"/>
          </p:nvPr>
        </p:nvSpPr>
        <p:spPr>
          <a:xfrm>
            <a:off x="983551" y="566646"/>
            <a:ext cx="10464262" cy="5591267"/>
          </a:xfrm>
          <a:ln>
            <a:solidFill>
              <a:srgbClr val="0070C0"/>
            </a:solidFill>
          </a:ln>
        </p:spPr>
        <p:txBody>
          <a:bodyPr>
            <a:normAutofit/>
          </a:bodyPr>
          <a:lstStyle/>
          <a:p>
            <a:pPr marL="0" indent="0" algn="ctr">
              <a:buNone/>
            </a:pPr>
            <a:r>
              <a:rPr lang="en-US" sz="2000" b="1" dirty="0" smtClean="0">
                <a:solidFill>
                  <a:schemeClr val="accent1"/>
                </a:solidFill>
                <a:latin typeface="Cambria" panose="02040503050406030204" pitchFamily="18" charset="0"/>
              </a:rPr>
              <a:t>Continue…</a:t>
            </a:r>
          </a:p>
          <a:p>
            <a:pPr marL="0" indent="0" algn="just">
              <a:buNone/>
            </a:pPr>
            <a:endParaRPr lang="en-US" sz="1800" dirty="0">
              <a:latin typeface="Cambria" panose="02040503050406030204" pitchFamily="18" charset="0"/>
            </a:endParaRPr>
          </a:p>
          <a:p>
            <a:pPr marL="0" indent="0">
              <a:buNone/>
            </a:pPr>
            <a:endParaRPr lang="en-US" sz="2000" dirty="0">
              <a:latin typeface="Cambria" panose="02040503050406030204" pitchFamily="18" charset="0"/>
            </a:endParaRPr>
          </a:p>
          <a:p>
            <a:pPr marL="0" indent="0">
              <a:buNone/>
            </a:pPr>
            <a:r>
              <a:rPr lang="en-US" sz="1800" dirty="0">
                <a:latin typeface="Cambria" panose="02040503050406030204" pitchFamily="18" charset="0"/>
              </a:rPr>
              <a:t>The </a:t>
            </a:r>
            <a:r>
              <a:rPr lang="en-US" sz="1800" dirty="0" err="1">
                <a:latin typeface="Cambria" panose="02040503050406030204" pitchFamily="18" charset="0"/>
              </a:rPr>
              <a:t>pseudocode</a:t>
            </a:r>
            <a:r>
              <a:rPr lang="en-US" sz="1800" dirty="0">
                <a:latin typeface="Cambria" panose="02040503050406030204" pitchFamily="18" charset="0"/>
              </a:rPr>
              <a:t> for the cluster based parallel mining technique strategy is </a:t>
            </a:r>
            <a:r>
              <a:rPr lang="en-US" sz="1800" dirty="0" smtClean="0">
                <a:latin typeface="Cambria" panose="02040503050406030204" pitchFamily="18" charset="0"/>
              </a:rPr>
              <a:t>which </a:t>
            </a:r>
            <a:r>
              <a:rPr lang="en-US" sz="1800" dirty="0">
                <a:latin typeface="Cambria" panose="02040503050406030204" pitchFamily="18" charset="0"/>
              </a:rPr>
              <a:t>is a variation of the algorithm described by the authors in </a:t>
            </a:r>
            <a:r>
              <a:rPr lang="en-US" sz="1800" dirty="0" smtClean="0">
                <a:latin typeface="Cambria" panose="02040503050406030204" pitchFamily="18" charset="0"/>
              </a:rPr>
              <a:t>It </a:t>
            </a:r>
            <a:r>
              <a:rPr lang="en-US" sz="1800" dirty="0">
                <a:latin typeface="Cambria" panose="02040503050406030204" pitchFamily="18" charset="0"/>
              </a:rPr>
              <a:t>is comprised of two functions: </a:t>
            </a:r>
            <a:r>
              <a:rPr lang="en-US" sz="1800" dirty="0" err="1" smtClean="0">
                <a:latin typeface="Cambria" panose="02040503050406030204" pitchFamily="18" charset="0"/>
              </a:rPr>
              <a:t>ClusterMining</a:t>
            </a:r>
            <a:r>
              <a:rPr lang="en-US" sz="1800" dirty="0" smtClean="0">
                <a:latin typeface="Cambria" panose="02040503050406030204" pitchFamily="18" charset="0"/>
              </a:rPr>
              <a:t>() and Validation(). </a:t>
            </a:r>
            <a:r>
              <a:rPr lang="en-US" sz="1800" dirty="0">
                <a:latin typeface="Cambria" panose="02040503050406030204" pitchFamily="18" charset="0"/>
              </a:rPr>
              <a:t>Miners use these routines to mine blocks in a cluster and to validate the </a:t>
            </a:r>
            <a:r>
              <a:rPr lang="en-US" sz="1800" dirty="0" err="1">
                <a:latin typeface="Cambria" panose="02040503050406030204" pitchFamily="18" charset="0"/>
              </a:rPr>
              <a:t>blockchain</a:t>
            </a:r>
            <a:r>
              <a:rPr lang="en-US" sz="1800" dirty="0">
                <a:latin typeface="Cambria" panose="02040503050406030204" pitchFamily="18" charset="0"/>
              </a:rPr>
              <a:t>. We assume in </a:t>
            </a:r>
            <a:r>
              <a:rPr lang="en-US" sz="1800" dirty="0" err="1" smtClean="0">
                <a:latin typeface="Cambria" panose="02040503050406030204" pitchFamily="18" charset="0"/>
              </a:rPr>
              <a:t>ClusterMining</a:t>
            </a:r>
            <a:r>
              <a:rPr lang="en-US" sz="1800" dirty="0" smtClean="0">
                <a:latin typeface="Cambria" panose="02040503050406030204" pitchFamily="18" charset="0"/>
              </a:rPr>
              <a:t>() that </a:t>
            </a:r>
            <a:r>
              <a:rPr lang="en-US" sz="1800" dirty="0">
                <a:latin typeface="Cambria" panose="02040503050406030204" pitchFamily="18" charset="0"/>
              </a:rPr>
              <a:t>miners are evenly distributed throughout the clusters, i.e., any cluster can be chosen by any miners. Another supposition made in the </a:t>
            </a:r>
            <a:r>
              <a:rPr lang="en-US" sz="1800" dirty="0" err="1">
                <a:latin typeface="Cambria" panose="02040503050406030204" pitchFamily="18" charset="0"/>
              </a:rPr>
              <a:t>pseudocode</a:t>
            </a:r>
            <a:r>
              <a:rPr lang="en-US" sz="1800" dirty="0">
                <a:latin typeface="Cambria" panose="02040503050406030204" pitchFamily="18" charset="0"/>
              </a:rPr>
              <a:t> is that the number of clusters is pre-determined. Take note that these variables can vary according to the amount of transactions in a region, the total transaction costs, and the competition between the miners. </a:t>
            </a:r>
            <a:r>
              <a:rPr lang="en-US" sz="1800" dirty="0" smtClean="0">
                <a:latin typeface="Cambria" panose="02040503050406030204" pitchFamily="18" charset="0"/>
              </a:rPr>
              <a:t>PBH </a:t>
            </a:r>
            <a:r>
              <a:rPr lang="en-US" sz="1800" dirty="0">
                <a:latin typeface="Cambria" panose="02040503050406030204" pitchFamily="18" charset="0"/>
              </a:rPr>
              <a:t>is the preceding block hash in the function, which is appended to the block to prevent data tampering.</a:t>
            </a:r>
          </a:p>
          <a:p>
            <a:pPr marL="0" indent="0">
              <a:buNone/>
            </a:pPr>
            <a:endParaRPr lang="en-US" sz="2000" dirty="0">
              <a:solidFill>
                <a:srgbClr val="FF0000"/>
              </a:solidFill>
              <a:latin typeface="Cambria" panose="02040503050406030204" pitchFamily="18" charset="0"/>
            </a:endParaRPr>
          </a:p>
          <a:p>
            <a:pPr marL="0" indent="0">
              <a:buNone/>
            </a:pPr>
            <a:endParaRPr lang="en-US" sz="2000" dirty="0">
              <a:solidFill>
                <a:srgbClr val="FF0000"/>
              </a:solidFill>
              <a:latin typeface="Cambria" panose="02040503050406030204" pitchFamily="18" charset="0"/>
            </a:endParaRPr>
          </a:p>
          <a:p>
            <a:pPr marL="0" indent="0">
              <a:buNone/>
            </a:pPr>
            <a:endParaRPr lang="en-US" sz="2000" dirty="0">
              <a:solidFill>
                <a:srgbClr val="FF0000"/>
              </a:solidFill>
              <a:latin typeface="Cambria" panose="02040503050406030204" pitchFamily="18" charset="0"/>
            </a:endParaRPr>
          </a:p>
          <a:p>
            <a:pPr marL="0" indent="0" defTabSz="463550">
              <a:buNone/>
            </a:pPr>
            <a:r>
              <a:rPr lang="en-US" sz="2000" dirty="0">
                <a:solidFill>
                  <a:srgbClr val="FF0000"/>
                </a:solidFill>
                <a:latin typeface="Cambria" panose="02040503050406030204" pitchFamily="18" charset="0"/>
              </a:rPr>
              <a:t>      </a:t>
            </a:r>
          </a:p>
          <a:p>
            <a:pPr marL="0" indent="0" defTabSz="463550">
              <a:buNone/>
            </a:pPr>
            <a:endParaRPr lang="en-US" sz="2000" dirty="0">
              <a:solidFill>
                <a:srgbClr val="FF0000"/>
              </a:solidFill>
              <a:latin typeface="Cambria" panose="02040503050406030204" pitchFamily="18" charset="0"/>
            </a:endParaRPr>
          </a:p>
        </p:txBody>
      </p:sp>
    </p:spTree>
    <p:extLst>
      <p:ext uri="{BB962C8B-B14F-4D97-AF65-F5344CB8AC3E}">
        <p14:creationId xmlns:p14="http://schemas.microsoft.com/office/powerpoint/2010/main" val="3252806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551" y="365125"/>
            <a:ext cx="10464262" cy="1015218"/>
          </a:xfrm>
          <a:ln>
            <a:solidFill>
              <a:srgbClr val="0070C0"/>
            </a:solidFill>
          </a:ln>
        </p:spPr>
        <p:txBody>
          <a:bodyPr>
            <a:normAutofit/>
          </a:bodyPr>
          <a:lstStyle/>
          <a:p>
            <a:pPr algn="ctr"/>
            <a:r>
              <a:rPr lang="en-US" sz="2800" b="1" dirty="0">
                <a:latin typeface="Cambria" pitchFamily="18" charset="0"/>
              </a:rPr>
              <a:t>Outline</a:t>
            </a:r>
            <a:endParaRPr lang="en-GB" sz="2800" b="1" dirty="0">
              <a:latin typeface="Cambria" pitchFamily="18" charset="0"/>
            </a:endParaRPr>
          </a:p>
        </p:txBody>
      </p:sp>
      <p:sp>
        <p:nvSpPr>
          <p:cNvPr id="3" name="Content Placeholder 2"/>
          <p:cNvSpPr>
            <a:spLocks noGrp="1"/>
          </p:cNvSpPr>
          <p:nvPr>
            <p:ph idx="1"/>
          </p:nvPr>
        </p:nvSpPr>
        <p:spPr>
          <a:xfrm>
            <a:off x="983551" y="1378368"/>
            <a:ext cx="10464262" cy="4838283"/>
          </a:xfrm>
          <a:ln>
            <a:solidFill>
              <a:srgbClr val="0070C0"/>
            </a:solidFill>
          </a:ln>
        </p:spPr>
        <p:txBody>
          <a:bodyPr>
            <a:normAutofit fontScale="92500" lnSpcReduction="20000"/>
          </a:bodyPr>
          <a:lstStyle/>
          <a:p>
            <a:r>
              <a:rPr lang="en-US" altLang="en-US" sz="2200" b="1" dirty="0">
                <a:latin typeface="Cambria" pitchFamily="18" charset="0"/>
              </a:rPr>
              <a:t>Introduction</a:t>
            </a:r>
          </a:p>
          <a:p>
            <a:pPr lvl="1"/>
            <a:r>
              <a:rPr lang="en-US" altLang="en-US" sz="1900" dirty="0" smtClean="0">
                <a:latin typeface="Cambria" pitchFamily="18" charset="0"/>
              </a:rPr>
              <a:t>Motivation</a:t>
            </a:r>
            <a:endParaRPr lang="en-US" altLang="en-US" sz="1900" dirty="0">
              <a:latin typeface="Cambria" pitchFamily="18" charset="0"/>
            </a:endParaRPr>
          </a:p>
          <a:p>
            <a:pPr lvl="1"/>
            <a:r>
              <a:rPr lang="en-US" altLang="en-US" sz="1900" dirty="0" smtClean="0">
                <a:latin typeface="Cambria" pitchFamily="18" charset="0"/>
              </a:rPr>
              <a:t>Problem Statement</a:t>
            </a:r>
            <a:endParaRPr lang="en-US" altLang="en-US" sz="1900" dirty="0">
              <a:latin typeface="Cambria" pitchFamily="18" charset="0"/>
            </a:endParaRPr>
          </a:p>
          <a:p>
            <a:pPr lvl="1"/>
            <a:r>
              <a:rPr lang="en-US" altLang="en-US" sz="1900" dirty="0" smtClean="0">
                <a:latin typeface="Cambria" pitchFamily="18" charset="0"/>
              </a:rPr>
              <a:t>Proposed work &amp; Contribution</a:t>
            </a:r>
          </a:p>
          <a:p>
            <a:pPr marL="457200" lvl="1" indent="0">
              <a:buNone/>
            </a:pPr>
            <a:endParaRPr lang="en-US" altLang="en-US" sz="2000" dirty="0">
              <a:latin typeface="Cambria" pitchFamily="18" charset="0"/>
            </a:endParaRPr>
          </a:p>
          <a:p>
            <a:r>
              <a:rPr lang="en-US" altLang="en-US" sz="2200" b="1" dirty="0" smtClean="0">
                <a:latin typeface="Cambria" pitchFamily="18" charset="0"/>
              </a:rPr>
              <a:t>Preliminary</a:t>
            </a:r>
            <a:endParaRPr lang="en-US" altLang="en-US" sz="2200" b="1" dirty="0">
              <a:latin typeface="Cambria" pitchFamily="18" charset="0"/>
            </a:endParaRPr>
          </a:p>
          <a:p>
            <a:pPr lvl="1"/>
            <a:r>
              <a:rPr lang="en-US" altLang="en-US" sz="1900" dirty="0" smtClean="0">
                <a:latin typeface="Cambria" pitchFamily="18" charset="0"/>
              </a:rPr>
              <a:t>Frequently Used Terminology of </a:t>
            </a:r>
            <a:r>
              <a:rPr lang="en-US" altLang="en-US" sz="1900" dirty="0" err="1" smtClean="0">
                <a:latin typeface="Cambria" pitchFamily="18" charset="0"/>
              </a:rPr>
              <a:t>Blockchain</a:t>
            </a:r>
            <a:endParaRPr lang="en-US" altLang="en-US" sz="1900" dirty="0" smtClean="0">
              <a:latin typeface="Cambria" pitchFamily="18" charset="0"/>
            </a:endParaRPr>
          </a:p>
          <a:p>
            <a:pPr lvl="1"/>
            <a:endParaRPr lang="en-US" altLang="en-US" sz="2000" dirty="0" smtClean="0">
              <a:latin typeface="Cambria" pitchFamily="18" charset="0"/>
            </a:endParaRPr>
          </a:p>
          <a:p>
            <a:r>
              <a:rPr lang="en-US" altLang="en-US" sz="2200" b="1" dirty="0" smtClean="0">
                <a:latin typeface="Cambria" pitchFamily="18" charset="0"/>
              </a:rPr>
              <a:t>Proposed Approach</a:t>
            </a:r>
          </a:p>
          <a:p>
            <a:pPr lvl="1"/>
            <a:r>
              <a:rPr lang="en-US" altLang="en-US" sz="1900" dirty="0" smtClean="0">
                <a:latin typeface="Cambria" pitchFamily="18" charset="0"/>
              </a:rPr>
              <a:t>Overview of Proposed framework</a:t>
            </a:r>
          </a:p>
          <a:p>
            <a:pPr lvl="1"/>
            <a:r>
              <a:rPr lang="en-US" altLang="en-US" sz="1900" dirty="0" smtClean="0">
                <a:latin typeface="Cambria" pitchFamily="18" charset="0"/>
              </a:rPr>
              <a:t>Clustering of Transaction</a:t>
            </a:r>
          </a:p>
          <a:p>
            <a:pPr lvl="1"/>
            <a:r>
              <a:rPr lang="en-US" altLang="en-US" sz="1900" dirty="0" smtClean="0">
                <a:latin typeface="Cambria" pitchFamily="18" charset="0"/>
              </a:rPr>
              <a:t>Parallel mining concept</a:t>
            </a:r>
          </a:p>
          <a:p>
            <a:pPr marL="457200" lvl="1" indent="0">
              <a:buNone/>
            </a:pPr>
            <a:endParaRPr lang="en-US" altLang="en-US" sz="2000" dirty="0" smtClean="0">
              <a:latin typeface="Cambria" pitchFamily="18" charset="0"/>
            </a:endParaRPr>
          </a:p>
          <a:p>
            <a:r>
              <a:rPr lang="en-US" altLang="en-US" sz="2200" b="1" dirty="0" smtClean="0">
                <a:latin typeface="Cambria" pitchFamily="18" charset="0"/>
              </a:rPr>
              <a:t>Experiment &amp; Result</a:t>
            </a:r>
          </a:p>
          <a:p>
            <a:pPr marL="0" indent="0">
              <a:buNone/>
            </a:pPr>
            <a:endParaRPr lang="en-US" altLang="en-US" sz="2400" b="1" dirty="0">
              <a:latin typeface="Cambria" pitchFamily="18" charset="0"/>
            </a:endParaRPr>
          </a:p>
          <a:p>
            <a:r>
              <a:rPr lang="en-US" sz="2200" b="1" dirty="0">
                <a:latin typeface="Cambria" panose="02040503050406030204" pitchFamily="18" charset="0"/>
              </a:rPr>
              <a:t>Conclusion</a:t>
            </a:r>
          </a:p>
        </p:txBody>
      </p:sp>
      <p:sp>
        <p:nvSpPr>
          <p:cNvPr id="14" name="Rounded Rectangle 13"/>
          <p:cNvSpPr/>
          <p:nvPr/>
        </p:nvSpPr>
        <p:spPr>
          <a:xfrm>
            <a:off x="983551" y="1176847"/>
            <a:ext cx="10464262" cy="201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83551" y="6414221"/>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latin typeface="Cambria" panose="02040503050406030204" pitchFamily="18" charset="0"/>
              </a:rPr>
              <a:t>M </a:t>
            </a:r>
            <a:r>
              <a:rPr lang="en-US" sz="1600" i="1" dirty="0" err="1" smtClean="0">
                <a:latin typeface="Cambria" panose="02040503050406030204" pitchFamily="18" charset="0"/>
              </a:rPr>
              <a:t>Mohaiminul</a:t>
            </a:r>
            <a:r>
              <a:rPr lang="en-US" sz="1600" i="1" dirty="0" smtClean="0">
                <a:latin typeface="Cambria" panose="02040503050406030204" pitchFamily="18" charset="0"/>
              </a:rPr>
              <a:t> Islam| </a:t>
            </a:r>
            <a:r>
              <a:rPr lang="en-US" sz="1600" i="1" dirty="0">
                <a:latin typeface="Cambria" panose="02040503050406030204" pitchFamily="18" charset="0"/>
              </a:rPr>
              <a:t>MSc. Computer Science | South Asian University</a:t>
            </a:r>
          </a:p>
        </p:txBody>
      </p:sp>
    </p:spTree>
    <p:extLst>
      <p:ext uri="{BB962C8B-B14F-4D97-AF65-F5344CB8AC3E}">
        <p14:creationId xmlns:p14="http://schemas.microsoft.com/office/powerpoint/2010/main" val="4145676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829" y="2660209"/>
            <a:ext cx="10464262" cy="1068149"/>
          </a:xfrm>
          <a:solidFill>
            <a:schemeClr val="bg1"/>
          </a:solidFill>
          <a:ln>
            <a:solidFill>
              <a:schemeClr val="accent5">
                <a:lumMod val="75000"/>
              </a:schemeClr>
            </a:solidFill>
          </a:ln>
        </p:spPr>
        <p:txBody>
          <a:bodyPr>
            <a:normAutofit/>
          </a:bodyPr>
          <a:lstStyle/>
          <a:p>
            <a:pPr algn="ctr"/>
            <a:r>
              <a:rPr lang="en-GB" sz="3600" b="1" dirty="0" smtClean="0">
                <a:latin typeface="Cambria" pitchFamily="18" charset="0"/>
              </a:rPr>
              <a:t>Experiment &amp; Result</a:t>
            </a:r>
            <a:endParaRPr lang="en-GB" sz="3600" b="1" dirty="0">
              <a:latin typeface="Cambria" pitchFamily="18" charset="0"/>
            </a:endParaRPr>
          </a:p>
        </p:txBody>
      </p:sp>
      <p:sp>
        <p:nvSpPr>
          <p:cNvPr id="8" name="Rectangle 7"/>
          <p:cNvSpPr/>
          <p:nvPr/>
        </p:nvSpPr>
        <p:spPr>
          <a:xfrm>
            <a:off x="861829" y="3728358"/>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mbria" panose="02040503050406030204" pitchFamily="18" charset="0"/>
            </a:endParaRPr>
          </a:p>
        </p:txBody>
      </p:sp>
      <p:sp>
        <p:nvSpPr>
          <p:cNvPr id="9" name="Rectangle 8"/>
          <p:cNvSpPr/>
          <p:nvPr/>
        </p:nvSpPr>
        <p:spPr>
          <a:xfrm>
            <a:off x="861829" y="2410827"/>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mbria" panose="02040503050406030204" pitchFamily="18" charset="0"/>
            </a:endParaRPr>
          </a:p>
        </p:txBody>
      </p:sp>
    </p:spTree>
    <p:extLst>
      <p:ext uri="{BB962C8B-B14F-4D97-AF65-F5344CB8AC3E}">
        <p14:creationId xmlns:p14="http://schemas.microsoft.com/office/powerpoint/2010/main" val="3794710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83551" y="6414221"/>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Cambria" panose="02040503050406030204" pitchFamily="18" charset="0"/>
              </a:rPr>
              <a:t>M </a:t>
            </a:r>
            <a:r>
              <a:rPr lang="en-US" sz="1600" i="1" dirty="0" err="1">
                <a:latin typeface="Cambria" panose="02040503050406030204" pitchFamily="18" charset="0"/>
              </a:rPr>
              <a:t>Mohaiminul</a:t>
            </a:r>
            <a:r>
              <a:rPr lang="en-US" sz="1600" i="1" dirty="0">
                <a:latin typeface="Cambria" panose="02040503050406030204" pitchFamily="18" charset="0"/>
              </a:rPr>
              <a:t> Islam | MSc. Computer Science | South Asian University</a:t>
            </a:r>
          </a:p>
        </p:txBody>
      </p:sp>
      <p:sp>
        <p:nvSpPr>
          <p:cNvPr id="7" name="Rectangle 6"/>
          <p:cNvSpPr/>
          <p:nvPr/>
        </p:nvSpPr>
        <p:spPr>
          <a:xfrm>
            <a:off x="983551" y="317264"/>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mbria" panose="02040503050406030204" pitchFamily="18" charset="0"/>
            </a:endParaRPr>
          </a:p>
        </p:txBody>
      </p:sp>
      <p:sp>
        <p:nvSpPr>
          <p:cNvPr id="4" name="Rectangle 3"/>
          <p:cNvSpPr/>
          <p:nvPr/>
        </p:nvSpPr>
        <p:spPr>
          <a:xfrm>
            <a:off x="1587500" y="2814501"/>
            <a:ext cx="9740900" cy="369332"/>
          </a:xfrm>
          <a:prstGeom prst="rect">
            <a:avLst/>
          </a:prstGeom>
        </p:spPr>
        <p:txBody>
          <a:bodyPr wrap="square">
            <a:spAutoFit/>
          </a:bodyPr>
          <a:lstStyle/>
          <a:p>
            <a:endParaRPr lang="en-US" dirty="0">
              <a:solidFill>
                <a:srgbClr val="0070C0"/>
              </a:solidFill>
            </a:endParaRPr>
          </a:p>
        </p:txBody>
      </p:sp>
      <p:sp>
        <p:nvSpPr>
          <p:cNvPr id="8" name="Content Placeholder 2"/>
          <p:cNvSpPr>
            <a:spLocks noGrp="1"/>
          </p:cNvSpPr>
          <p:nvPr>
            <p:ph idx="1"/>
          </p:nvPr>
        </p:nvSpPr>
        <p:spPr>
          <a:xfrm>
            <a:off x="983551" y="636104"/>
            <a:ext cx="10464262" cy="5521809"/>
          </a:xfrm>
          <a:ln>
            <a:solidFill>
              <a:srgbClr val="0070C0"/>
            </a:solidFill>
          </a:ln>
        </p:spPr>
        <p:txBody>
          <a:bodyPr>
            <a:noAutofit/>
          </a:bodyPr>
          <a:lstStyle/>
          <a:p>
            <a:pPr marL="0" indent="0" algn="ctr">
              <a:buNone/>
            </a:pPr>
            <a:r>
              <a:rPr lang="en-US" sz="2000" b="1" dirty="0">
                <a:solidFill>
                  <a:schemeClr val="accent1"/>
                </a:solidFill>
                <a:latin typeface="Cambria" panose="02040503050406030204" pitchFamily="18" charset="0"/>
              </a:rPr>
              <a:t>Clustering </a:t>
            </a:r>
            <a:r>
              <a:rPr lang="en-US" sz="2000" b="1" dirty="0" smtClean="0">
                <a:solidFill>
                  <a:schemeClr val="accent1"/>
                </a:solidFill>
                <a:latin typeface="Cambria" panose="02040503050406030204" pitchFamily="18" charset="0"/>
              </a:rPr>
              <a:t>Transactions</a:t>
            </a:r>
          </a:p>
          <a:p>
            <a:pPr marL="0" indent="0" algn="ctr">
              <a:buNone/>
            </a:pPr>
            <a:endParaRPr lang="en-US" sz="2400" b="1" dirty="0">
              <a:solidFill>
                <a:srgbClr val="FF0000"/>
              </a:solidFill>
              <a:latin typeface="Cambria" panose="02040503050406030204" pitchFamily="18" charset="0"/>
            </a:endParaRPr>
          </a:p>
          <a:p>
            <a:pPr marL="0" indent="0" algn="just">
              <a:buNone/>
            </a:pPr>
            <a:r>
              <a:rPr lang="en-US" sz="1800" dirty="0">
                <a:latin typeface="Cambria" panose="02040503050406030204" pitchFamily="18" charset="0"/>
              </a:rPr>
              <a:t>For the experiment, we consider </a:t>
            </a:r>
            <a:r>
              <a:rPr lang="en-US" sz="1800" dirty="0" smtClean="0">
                <a:latin typeface="Cambria" panose="02040503050406030204" pitchFamily="18" charset="0"/>
              </a:rPr>
              <a:t>70 </a:t>
            </a:r>
            <a:r>
              <a:rPr lang="en-US" sz="1800" dirty="0">
                <a:latin typeface="Cambria" panose="02040503050406030204" pitchFamily="18" charset="0"/>
              </a:rPr>
              <a:t>user where making random transactions for purchasing different product items. We use python 3.0 for implementing the K-Mean algorithm and show the result of our dataset</a:t>
            </a:r>
            <a:r>
              <a:rPr lang="en-US" sz="1800" dirty="0" smtClean="0">
                <a:latin typeface="Cambria" panose="02040503050406030204" pitchFamily="18" charset="0"/>
              </a:rPr>
              <a:t>. </a:t>
            </a:r>
          </a:p>
          <a:p>
            <a:pPr marL="0" indent="0" algn="just">
              <a:buNone/>
            </a:pPr>
            <a:r>
              <a:rPr lang="en-US" sz="1800" dirty="0" smtClean="0">
                <a:latin typeface="Cambria" panose="02040503050406030204" pitchFamily="18" charset="0"/>
              </a:rPr>
              <a:t>This Elbow method </a:t>
            </a:r>
            <a:r>
              <a:rPr lang="en-US" sz="1800" dirty="0">
                <a:latin typeface="Cambria" panose="02040503050406030204" pitchFamily="18" charset="0"/>
              </a:rPr>
              <a:t>shows the how </a:t>
            </a:r>
            <a:r>
              <a:rPr lang="en-US" sz="1800" dirty="0" smtClean="0">
                <a:latin typeface="Cambria" panose="02040503050406030204" pitchFamily="18" charset="0"/>
              </a:rPr>
              <a:t>many</a:t>
            </a:r>
          </a:p>
          <a:p>
            <a:pPr marL="0" indent="0" algn="just">
              <a:buNone/>
            </a:pPr>
            <a:r>
              <a:rPr lang="en-US" sz="1800" dirty="0" smtClean="0">
                <a:latin typeface="Cambria" panose="02040503050406030204" pitchFamily="18" charset="0"/>
              </a:rPr>
              <a:t>cluster </a:t>
            </a:r>
            <a:r>
              <a:rPr lang="en-US" sz="1800" dirty="0">
                <a:latin typeface="Cambria" panose="02040503050406030204" pitchFamily="18" charset="0"/>
              </a:rPr>
              <a:t>will be good for this transaction </a:t>
            </a:r>
            <a:endParaRPr lang="en-US" sz="1800" dirty="0" smtClean="0">
              <a:latin typeface="Cambria" panose="02040503050406030204" pitchFamily="18" charset="0"/>
            </a:endParaRPr>
          </a:p>
          <a:p>
            <a:pPr marL="0" indent="0" algn="just">
              <a:buNone/>
            </a:pPr>
            <a:r>
              <a:rPr lang="en-US" sz="1800" dirty="0" err="1" smtClean="0">
                <a:latin typeface="Cambria" panose="02040503050406030204" pitchFamily="18" charset="0"/>
              </a:rPr>
              <a:t>Dataset.this</a:t>
            </a:r>
            <a:r>
              <a:rPr lang="en-US" sz="1800" dirty="0" smtClean="0">
                <a:latin typeface="Cambria" panose="02040503050406030204" pitchFamily="18" charset="0"/>
              </a:rPr>
              <a:t> red start indicate that if we</a:t>
            </a:r>
          </a:p>
          <a:p>
            <a:pPr marL="0" indent="0" algn="just">
              <a:buNone/>
            </a:pPr>
            <a:r>
              <a:rPr lang="en-US" sz="1800" dirty="0" smtClean="0">
                <a:latin typeface="Cambria" panose="02040503050406030204" pitchFamily="18" charset="0"/>
              </a:rPr>
              <a:t> take 5 cluster then our related </a:t>
            </a:r>
          </a:p>
          <a:p>
            <a:pPr marL="0" indent="0" algn="just">
              <a:buNone/>
            </a:pPr>
            <a:r>
              <a:rPr lang="en-US" sz="1800" dirty="0" smtClean="0">
                <a:latin typeface="Cambria" panose="02040503050406030204" pitchFamily="18" charset="0"/>
              </a:rPr>
              <a:t>Transaction will be cluster </a:t>
            </a:r>
            <a:r>
              <a:rPr lang="en-US" sz="1800" dirty="0" err="1" smtClean="0">
                <a:latin typeface="Cambria" panose="02040503050406030204" pitchFamily="18" charset="0"/>
              </a:rPr>
              <a:t>nicely.Though</a:t>
            </a:r>
            <a:endParaRPr lang="en-US" sz="1800" dirty="0" smtClean="0">
              <a:latin typeface="Cambria" panose="02040503050406030204" pitchFamily="18" charset="0"/>
            </a:endParaRPr>
          </a:p>
          <a:p>
            <a:pPr marL="0" indent="0" algn="just">
              <a:buNone/>
            </a:pPr>
            <a:r>
              <a:rPr lang="en-US" sz="1800" dirty="0" smtClean="0">
                <a:latin typeface="Cambria" panose="02040503050406030204" pitchFamily="18" charset="0"/>
              </a:rPr>
              <a:t>Here we take 3 cluster. </a:t>
            </a:r>
          </a:p>
          <a:p>
            <a:pPr marL="0" indent="0" algn="just">
              <a:buNone/>
            </a:pPr>
            <a:endParaRPr lang="en-US" sz="2000" dirty="0">
              <a:latin typeface="Cambria" panose="02040503050406030204" pitchFamily="18" charset="0"/>
            </a:endParaRPr>
          </a:p>
          <a:p>
            <a:pPr marL="0" indent="0">
              <a:buNone/>
            </a:pPr>
            <a:endParaRPr lang="en-US" sz="2000" dirty="0">
              <a:solidFill>
                <a:srgbClr val="FF0000"/>
              </a:solidFill>
              <a:latin typeface="Cambria" panose="02040503050406030204" pitchFamily="18" charset="0"/>
            </a:endParaRPr>
          </a:p>
          <a:p>
            <a:pPr marL="0" indent="0">
              <a:buNone/>
            </a:pPr>
            <a:endParaRPr lang="en-US" sz="2000" dirty="0">
              <a:solidFill>
                <a:srgbClr val="FF0000"/>
              </a:solidFill>
              <a:latin typeface="Cambria" panose="02040503050406030204" pitchFamily="18" charset="0"/>
            </a:endParaRPr>
          </a:p>
        </p:txBody>
      </p:sp>
      <p:sp>
        <p:nvSpPr>
          <p:cNvPr id="9" name="Content Placeholder 2"/>
          <p:cNvSpPr txBox="1">
            <a:spLocks/>
          </p:cNvSpPr>
          <p:nvPr/>
        </p:nvSpPr>
        <p:spPr>
          <a:xfrm>
            <a:off x="1981200" y="1600200"/>
            <a:ext cx="8229600" cy="4709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solidFill>
                <a:prstClr val="black"/>
              </a:solidFill>
              <a:latin typeface="Times New Roman" pitchFamily="18" charset="0"/>
              <a:cs typeface="Times New Roman"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5060" y="2164701"/>
            <a:ext cx="5264539" cy="3685505"/>
          </a:xfrm>
          <a:prstGeom prst="rect">
            <a:avLst/>
          </a:prstGeom>
        </p:spPr>
      </p:pic>
    </p:spTree>
    <p:extLst>
      <p:ext uri="{BB962C8B-B14F-4D97-AF65-F5344CB8AC3E}">
        <p14:creationId xmlns:p14="http://schemas.microsoft.com/office/powerpoint/2010/main" val="3446823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83551" y="6414221"/>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Cambria" panose="02040503050406030204" pitchFamily="18" charset="0"/>
              </a:rPr>
              <a:t>M </a:t>
            </a:r>
            <a:r>
              <a:rPr lang="en-US" sz="1600" i="1" dirty="0" err="1">
                <a:latin typeface="Cambria" panose="02040503050406030204" pitchFamily="18" charset="0"/>
              </a:rPr>
              <a:t>Mohaiminul</a:t>
            </a:r>
            <a:r>
              <a:rPr lang="en-US" sz="1600" i="1" dirty="0">
                <a:latin typeface="Cambria" panose="02040503050406030204" pitchFamily="18" charset="0"/>
              </a:rPr>
              <a:t> Islam | MSc. Computer Science | South Asian University</a:t>
            </a:r>
          </a:p>
        </p:txBody>
      </p:sp>
      <p:sp>
        <p:nvSpPr>
          <p:cNvPr id="7" name="Rectangle 6"/>
          <p:cNvSpPr/>
          <p:nvPr/>
        </p:nvSpPr>
        <p:spPr>
          <a:xfrm>
            <a:off x="983551" y="317264"/>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mbria" panose="02040503050406030204" pitchFamily="18" charset="0"/>
            </a:endParaRPr>
          </a:p>
        </p:txBody>
      </p:sp>
      <p:sp>
        <p:nvSpPr>
          <p:cNvPr id="4" name="Rectangle 3"/>
          <p:cNvSpPr/>
          <p:nvPr/>
        </p:nvSpPr>
        <p:spPr>
          <a:xfrm>
            <a:off x="1587500" y="2814501"/>
            <a:ext cx="9740900" cy="369332"/>
          </a:xfrm>
          <a:prstGeom prst="rect">
            <a:avLst/>
          </a:prstGeom>
        </p:spPr>
        <p:txBody>
          <a:bodyPr wrap="square">
            <a:spAutoFit/>
          </a:bodyPr>
          <a:lstStyle/>
          <a:p>
            <a:endParaRPr lang="en-US" dirty="0">
              <a:solidFill>
                <a:srgbClr val="0070C0"/>
              </a:solidFill>
            </a:endParaRPr>
          </a:p>
        </p:txBody>
      </p:sp>
      <p:sp>
        <p:nvSpPr>
          <p:cNvPr id="8" name="Content Placeholder 2"/>
          <p:cNvSpPr>
            <a:spLocks noGrp="1"/>
          </p:cNvSpPr>
          <p:nvPr>
            <p:ph idx="1"/>
          </p:nvPr>
        </p:nvSpPr>
        <p:spPr>
          <a:xfrm>
            <a:off x="983551" y="636104"/>
            <a:ext cx="10464262" cy="5521809"/>
          </a:xfrm>
          <a:ln>
            <a:solidFill>
              <a:srgbClr val="0070C0"/>
            </a:solidFill>
          </a:ln>
        </p:spPr>
        <p:txBody>
          <a:bodyPr>
            <a:noAutofit/>
          </a:bodyPr>
          <a:lstStyle/>
          <a:p>
            <a:pPr marL="0" indent="0" algn="ctr">
              <a:buNone/>
            </a:pPr>
            <a:r>
              <a:rPr lang="en-US" sz="2000" b="1" dirty="0" smtClean="0">
                <a:solidFill>
                  <a:schemeClr val="accent1"/>
                </a:solidFill>
                <a:latin typeface="Cambria" panose="02040503050406030204" pitchFamily="18" charset="0"/>
              </a:rPr>
              <a:t>Continue…</a:t>
            </a:r>
          </a:p>
          <a:p>
            <a:pPr marL="0" indent="0" algn="ctr">
              <a:buNone/>
            </a:pPr>
            <a:r>
              <a:rPr lang="en-US" sz="2400" b="1" dirty="0" smtClean="0">
                <a:latin typeface="Cambria" panose="02040503050406030204" pitchFamily="18" charset="0"/>
              </a:rPr>
              <a:t>     </a:t>
            </a:r>
            <a:endParaRPr lang="en-US" sz="2400" b="1" dirty="0">
              <a:latin typeface="Cambria" panose="02040503050406030204" pitchFamily="18" charset="0"/>
            </a:endParaRPr>
          </a:p>
          <a:p>
            <a:pPr marL="0" indent="0">
              <a:buNone/>
            </a:pPr>
            <a:endParaRPr lang="en-US" sz="2000" dirty="0">
              <a:solidFill>
                <a:srgbClr val="FF0000"/>
              </a:solidFill>
              <a:latin typeface="Cambria" panose="02040503050406030204" pitchFamily="18" charset="0"/>
            </a:endParaRPr>
          </a:p>
          <a:p>
            <a:pPr marL="0" indent="0">
              <a:buNone/>
            </a:pPr>
            <a:endParaRPr lang="en-US" sz="2000" dirty="0" smtClean="0">
              <a:solidFill>
                <a:srgbClr val="FF0000"/>
              </a:solidFill>
              <a:latin typeface="Cambria" panose="02040503050406030204" pitchFamily="18" charset="0"/>
            </a:endParaRPr>
          </a:p>
          <a:p>
            <a:pPr marL="0" indent="0">
              <a:buNone/>
            </a:pPr>
            <a:endParaRPr lang="en-US" sz="2000" dirty="0">
              <a:solidFill>
                <a:srgbClr val="FF0000"/>
              </a:solidFill>
              <a:latin typeface="Cambria" panose="02040503050406030204" pitchFamily="18" charset="0"/>
            </a:endParaRPr>
          </a:p>
          <a:p>
            <a:pPr marL="0" indent="0">
              <a:buNone/>
            </a:pPr>
            <a:endParaRPr lang="en-US" sz="2000" dirty="0" smtClean="0">
              <a:solidFill>
                <a:srgbClr val="FF0000"/>
              </a:solidFill>
              <a:latin typeface="Cambria" panose="02040503050406030204" pitchFamily="18" charset="0"/>
            </a:endParaRPr>
          </a:p>
          <a:p>
            <a:pPr marL="0" indent="0">
              <a:buNone/>
            </a:pPr>
            <a:endParaRPr lang="en-US" sz="2000" dirty="0">
              <a:solidFill>
                <a:srgbClr val="FF0000"/>
              </a:solidFill>
              <a:latin typeface="Cambria" panose="02040503050406030204" pitchFamily="18" charset="0"/>
            </a:endParaRPr>
          </a:p>
          <a:p>
            <a:pPr marL="0" indent="0">
              <a:buNone/>
            </a:pPr>
            <a:endParaRPr lang="en-US" sz="2000" dirty="0" smtClean="0">
              <a:solidFill>
                <a:srgbClr val="FF0000"/>
              </a:solidFill>
              <a:latin typeface="Cambria" panose="02040503050406030204" pitchFamily="18" charset="0"/>
            </a:endParaRPr>
          </a:p>
          <a:p>
            <a:pPr marL="0" indent="0">
              <a:buNone/>
            </a:pPr>
            <a:endParaRPr lang="en-US" sz="2000" dirty="0">
              <a:solidFill>
                <a:srgbClr val="FF0000"/>
              </a:solidFill>
              <a:latin typeface="Cambria" panose="02040503050406030204" pitchFamily="18" charset="0"/>
            </a:endParaRPr>
          </a:p>
          <a:p>
            <a:pPr marL="0" indent="0">
              <a:buNone/>
            </a:pPr>
            <a:r>
              <a:rPr lang="en-US" sz="1800" dirty="0">
                <a:latin typeface="Cambria" panose="02040503050406030204" pitchFamily="18" charset="0"/>
              </a:rPr>
              <a:t>Here we take 3 clusters: the fruits cluster and the other two are veg cluster and meat </a:t>
            </a:r>
            <a:r>
              <a:rPr lang="en-US" sz="1800" dirty="0" err="1">
                <a:latin typeface="Cambria" panose="02040503050406030204" pitchFamily="18" charset="0"/>
              </a:rPr>
              <a:t>cluster.And</a:t>
            </a:r>
            <a:r>
              <a:rPr lang="en-US" sz="1800" dirty="0">
                <a:latin typeface="Cambria" panose="02040503050406030204" pitchFamily="18" charset="0"/>
              </a:rPr>
              <a:t> this figure </a:t>
            </a:r>
            <a:r>
              <a:rPr lang="en-US" sz="1800" dirty="0" smtClean="0">
                <a:latin typeface="Cambria" panose="02040503050406030204" pitchFamily="18" charset="0"/>
              </a:rPr>
              <a:t>we </a:t>
            </a:r>
            <a:r>
              <a:rPr lang="en-US" sz="1800" dirty="0">
                <a:latin typeface="Cambria" panose="02040503050406030204" pitchFamily="18" charset="0"/>
              </a:rPr>
              <a:t>cluster our transaction dataset and The yellow color shows the fruits cluster means this algorithm cluster all the fruits related item and blue color shows the meat cluster and green color indicates the veg cluster where all the meat and veg related items are </a:t>
            </a:r>
            <a:r>
              <a:rPr lang="en-US" sz="1800" dirty="0" err="1">
                <a:latin typeface="Cambria" panose="02040503050406030204" pitchFamily="18" charset="0"/>
              </a:rPr>
              <a:t>clustered.now</a:t>
            </a:r>
            <a:r>
              <a:rPr lang="en-US" sz="1800" dirty="0">
                <a:latin typeface="Cambria" panose="02040503050406030204" pitchFamily="18" charset="0"/>
              </a:rPr>
              <a:t> we can put this related transaction item into the </a:t>
            </a:r>
            <a:r>
              <a:rPr lang="en-US" sz="1800" dirty="0" err="1">
                <a:latin typeface="Cambria" panose="02040503050406030204" pitchFamily="18" charset="0"/>
              </a:rPr>
              <a:t>blockchain</a:t>
            </a:r>
            <a:r>
              <a:rPr lang="en-US" sz="1800" dirty="0">
                <a:latin typeface="Cambria" panose="02040503050406030204" pitchFamily="18" charset="0"/>
              </a:rPr>
              <a:t> and after  mining them </a:t>
            </a:r>
            <a:r>
              <a:rPr lang="en-US" sz="1800" dirty="0" err="1">
                <a:latin typeface="Cambria" panose="02040503050406030204" pitchFamily="18" charset="0"/>
              </a:rPr>
              <a:t>parallelly</a:t>
            </a:r>
            <a:r>
              <a:rPr lang="en-US" sz="1800" dirty="0">
                <a:latin typeface="Cambria" panose="02040503050406030204" pitchFamily="18" charset="0"/>
              </a:rPr>
              <a:t>  so that we can achieve better TPS rate.</a:t>
            </a:r>
          </a:p>
        </p:txBody>
      </p:sp>
      <p:sp>
        <p:nvSpPr>
          <p:cNvPr id="9" name="Content Placeholder 2"/>
          <p:cNvSpPr txBox="1">
            <a:spLocks/>
          </p:cNvSpPr>
          <p:nvPr/>
        </p:nvSpPr>
        <p:spPr>
          <a:xfrm>
            <a:off x="1981200" y="1600200"/>
            <a:ext cx="8229600" cy="4709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solidFill>
                <a:prstClr val="black"/>
              </a:solidFill>
              <a:latin typeface="Times New Roman" pitchFamily="18" charset="0"/>
              <a:cs typeface="Times New Roman"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375" y="933060"/>
            <a:ext cx="5354575" cy="3237724"/>
          </a:xfrm>
          <a:prstGeom prst="rect">
            <a:avLst/>
          </a:prstGeom>
        </p:spPr>
      </p:pic>
    </p:spTree>
    <p:extLst>
      <p:ext uri="{BB962C8B-B14F-4D97-AF65-F5344CB8AC3E}">
        <p14:creationId xmlns:p14="http://schemas.microsoft.com/office/powerpoint/2010/main" val="2824272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983551" y="317264"/>
            <a:ext cx="10464262" cy="5833687"/>
          </a:xfrm>
          <a:ln>
            <a:solidFill>
              <a:srgbClr val="0070C0"/>
            </a:solidFill>
          </a:ln>
        </p:spPr>
        <p:txBody>
          <a:bodyPr>
            <a:normAutofit/>
          </a:bodyPr>
          <a:lstStyle/>
          <a:p>
            <a:pPr marL="0" indent="0" algn="ctr">
              <a:buNone/>
            </a:pPr>
            <a:endParaRPr lang="en-US" sz="2400" b="1" dirty="0">
              <a:latin typeface="Cambria" panose="02040503050406030204" pitchFamily="18" charset="0"/>
            </a:endParaRPr>
          </a:p>
          <a:p>
            <a:pPr marL="0" indent="0">
              <a:buNone/>
            </a:pPr>
            <a:r>
              <a:rPr lang="en-US" sz="2000" b="1" i="1" dirty="0" smtClean="0">
                <a:solidFill>
                  <a:srgbClr val="7030A0"/>
                </a:solidFill>
                <a:latin typeface="Cambria" panose="02040503050406030204" pitchFamily="18" charset="0"/>
              </a:rPr>
              <a:t>                                       </a:t>
            </a:r>
            <a:r>
              <a:rPr lang="en-US" sz="1800" b="1" dirty="0" smtClean="0">
                <a:solidFill>
                  <a:schemeClr val="accent1"/>
                </a:solidFill>
                <a:latin typeface="Cambria" panose="02040503050406030204" pitchFamily="18" charset="0"/>
              </a:rPr>
              <a:t>Comparison </a:t>
            </a:r>
            <a:r>
              <a:rPr lang="en-US" sz="1800" b="1" dirty="0">
                <a:solidFill>
                  <a:schemeClr val="accent1"/>
                </a:solidFill>
                <a:latin typeface="Cambria" panose="02040503050406030204" pitchFamily="18" charset="0"/>
              </a:rPr>
              <a:t>of sequential and parallel </a:t>
            </a:r>
            <a:r>
              <a:rPr lang="en-US" sz="1800" b="1" dirty="0" smtClean="0">
                <a:solidFill>
                  <a:schemeClr val="accent1"/>
                </a:solidFill>
                <a:latin typeface="Cambria" panose="02040503050406030204" pitchFamily="18" charset="0"/>
              </a:rPr>
              <a:t>mining</a:t>
            </a:r>
          </a:p>
          <a:p>
            <a:pPr marL="0" indent="0">
              <a:buNone/>
            </a:pPr>
            <a:endParaRPr lang="en-US" sz="2000" b="1" dirty="0">
              <a:solidFill>
                <a:srgbClr val="7030A0"/>
              </a:solidFill>
              <a:latin typeface="Cambria" panose="02040503050406030204" pitchFamily="18" charset="0"/>
            </a:endParaRPr>
          </a:p>
          <a:p>
            <a:pPr marL="0" indent="0">
              <a:buNone/>
            </a:pPr>
            <a:endParaRPr lang="en-US" sz="2000" dirty="0">
              <a:solidFill>
                <a:srgbClr val="FF0000"/>
              </a:solidFill>
              <a:latin typeface="Cambria" panose="02040503050406030204" pitchFamily="18" charset="0"/>
            </a:endParaRPr>
          </a:p>
          <a:p>
            <a:pPr marL="0" indent="0">
              <a:buNone/>
            </a:pPr>
            <a:endParaRPr lang="en-US" sz="2000" dirty="0">
              <a:solidFill>
                <a:srgbClr val="FF0000"/>
              </a:solidFill>
              <a:latin typeface="Cambria" panose="02040503050406030204" pitchFamily="18" charset="0"/>
            </a:endParaRPr>
          </a:p>
          <a:p>
            <a:pPr marL="0" indent="0">
              <a:buNone/>
            </a:pPr>
            <a:endParaRPr lang="en-US" sz="2000" dirty="0">
              <a:solidFill>
                <a:srgbClr val="FF0000"/>
              </a:solidFill>
              <a:latin typeface="Cambria" panose="02040503050406030204" pitchFamily="18" charset="0"/>
            </a:endParaRPr>
          </a:p>
        </p:txBody>
      </p:sp>
      <p:sp>
        <p:nvSpPr>
          <p:cNvPr id="5" name="Rectangle 4"/>
          <p:cNvSpPr/>
          <p:nvPr/>
        </p:nvSpPr>
        <p:spPr>
          <a:xfrm>
            <a:off x="983551" y="6414221"/>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Cambria" panose="02040503050406030204" pitchFamily="18" charset="0"/>
              </a:rPr>
              <a:t>M </a:t>
            </a:r>
            <a:r>
              <a:rPr lang="en-US" sz="1600" i="1" dirty="0" err="1">
                <a:latin typeface="Cambria" panose="02040503050406030204" pitchFamily="18" charset="0"/>
              </a:rPr>
              <a:t>Mohaiminul</a:t>
            </a:r>
            <a:r>
              <a:rPr lang="en-US" sz="1600" i="1" dirty="0">
                <a:latin typeface="Cambria" panose="02040503050406030204" pitchFamily="18" charset="0"/>
              </a:rPr>
              <a:t> Islam | MSc. Computer Science | South Asian University</a:t>
            </a:r>
          </a:p>
        </p:txBody>
      </p:sp>
      <p:sp>
        <p:nvSpPr>
          <p:cNvPr id="7" name="Rectangle 6"/>
          <p:cNvSpPr/>
          <p:nvPr/>
        </p:nvSpPr>
        <p:spPr>
          <a:xfrm>
            <a:off x="983551" y="317264"/>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mbria" panose="02040503050406030204" pitchFamily="18" charset="0"/>
            </a:endParaRPr>
          </a:p>
        </p:txBody>
      </p:sp>
      <p:sp>
        <p:nvSpPr>
          <p:cNvPr id="4" name="Rectangle 3"/>
          <p:cNvSpPr/>
          <p:nvPr/>
        </p:nvSpPr>
        <p:spPr>
          <a:xfrm>
            <a:off x="1587500" y="2814501"/>
            <a:ext cx="9740900" cy="369332"/>
          </a:xfrm>
          <a:prstGeom prst="rect">
            <a:avLst/>
          </a:prstGeom>
        </p:spPr>
        <p:txBody>
          <a:bodyPr wrap="square">
            <a:spAutoFit/>
          </a:bodyPr>
          <a:lstStyle/>
          <a:p>
            <a:endParaRPr lang="en-US" dirty="0">
              <a:solidFill>
                <a:srgbClr val="0070C0"/>
              </a:solidFill>
            </a:endParaRPr>
          </a:p>
        </p:txBody>
      </p:sp>
      <p:sp>
        <p:nvSpPr>
          <p:cNvPr id="9" name="Content Placeholder 2"/>
          <p:cNvSpPr txBox="1">
            <a:spLocks/>
          </p:cNvSpPr>
          <p:nvPr/>
        </p:nvSpPr>
        <p:spPr>
          <a:xfrm>
            <a:off x="1981200" y="1600200"/>
            <a:ext cx="8229600" cy="4709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solidFill>
                <a:prstClr val="black"/>
              </a:solidFill>
              <a:latin typeface="Times New Roman" pitchFamily="18" charset="0"/>
              <a:cs typeface="Times New Roman"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2363" y="1525885"/>
            <a:ext cx="3762375" cy="242887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6137" y="1495299"/>
            <a:ext cx="3619500" cy="2438400"/>
          </a:xfrm>
          <a:prstGeom prst="rect">
            <a:avLst/>
          </a:prstGeom>
        </p:spPr>
      </p:pic>
      <p:sp>
        <p:nvSpPr>
          <p:cNvPr id="6" name="Rectangle 5"/>
          <p:cNvSpPr/>
          <p:nvPr/>
        </p:nvSpPr>
        <p:spPr>
          <a:xfrm>
            <a:off x="983550" y="3032449"/>
            <a:ext cx="10595739" cy="2585323"/>
          </a:xfrm>
          <a:prstGeom prst="rect">
            <a:avLst/>
          </a:prstGeom>
        </p:spPr>
        <p:txBody>
          <a:bodyPr wrap="square">
            <a:spAutoFit/>
          </a:bodyPr>
          <a:lstStyle/>
          <a:p>
            <a:pPr algn="just"/>
            <a:endParaRPr lang="en-US" dirty="0" smtClean="0"/>
          </a:p>
          <a:p>
            <a:pPr algn="just"/>
            <a:endParaRPr lang="en-US" dirty="0"/>
          </a:p>
          <a:p>
            <a:pPr algn="just"/>
            <a:endParaRPr lang="en-US" dirty="0" smtClean="0"/>
          </a:p>
          <a:p>
            <a:pPr algn="just"/>
            <a:r>
              <a:rPr lang="en-US" dirty="0" smtClean="0"/>
              <a:t>                            </a:t>
            </a:r>
          </a:p>
          <a:p>
            <a:pPr algn="just"/>
            <a:r>
              <a:rPr lang="en-US" dirty="0"/>
              <a:t> </a:t>
            </a:r>
            <a:r>
              <a:rPr lang="en-US" dirty="0" smtClean="0"/>
              <a:t>                           </a:t>
            </a:r>
            <a:r>
              <a:rPr lang="en-US" dirty="0"/>
              <a:t> </a:t>
            </a:r>
            <a:r>
              <a:rPr lang="en-US" dirty="0" smtClean="0"/>
              <a:t>  solo mining                                                             parallel mining</a:t>
            </a:r>
            <a:endParaRPr lang="en-US" dirty="0"/>
          </a:p>
          <a:p>
            <a:pPr algn="just"/>
            <a:endParaRPr lang="en-US" dirty="0" smtClean="0"/>
          </a:p>
          <a:p>
            <a:pPr algn="just"/>
            <a:endParaRPr lang="en-US" dirty="0"/>
          </a:p>
          <a:p>
            <a:pPr algn="just"/>
            <a:r>
              <a:rPr lang="en-US" dirty="0"/>
              <a:t>in </a:t>
            </a:r>
            <a:r>
              <a:rPr lang="en-US" dirty="0" smtClean="0"/>
              <a:t>the solo mining  </a:t>
            </a:r>
            <a:r>
              <a:rPr lang="en-US" dirty="0"/>
              <a:t>graph, we see that with the </a:t>
            </a:r>
            <a:r>
              <a:rPr lang="en-US" dirty="0" err="1" smtClean="0"/>
              <a:t>transactionif</a:t>
            </a:r>
            <a:r>
              <a:rPr lang="en-US" dirty="0" smtClean="0"/>
              <a:t> </a:t>
            </a:r>
            <a:r>
              <a:rPr lang="en-US" dirty="0"/>
              <a:t>the transactions are increased, it </a:t>
            </a:r>
            <a:r>
              <a:rPr lang="en-US" dirty="0" smtClean="0"/>
              <a:t> </a:t>
            </a:r>
            <a:r>
              <a:rPr lang="en-US" dirty="0"/>
              <a:t>take </a:t>
            </a:r>
            <a:r>
              <a:rPr lang="en-US" dirty="0" smtClean="0"/>
              <a:t>slots </a:t>
            </a:r>
            <a:r>
              <a:rPr lang="en-US" dirty="0"/>
              <a:t>of </a:t>
            </a:r>
            <a:endParaRPr lang="en-US" dirty="0" smtClean="0"/>
          </a:p>
          <a:p>
            <a:pPr algn="just"/>
            <a:r>
              <a:rPr lang="en-US" dirty="0" smtClean="0"/>
              <a:t>time </a:t>
            </a:r>
            <a:r>
              <a:rPr lang="en-US" dirty="0"/>
              <a:t>to validate the transaction.</a:t>
            </a:r>
          </a:p>
        </p:txBody>
      </p:sp>
    </p:spTree>
    <p:extLst>
      <p:ext uri="{BB962C8B-B14F-4D97-AF65-F5344CB8AC3E}">
        <p14:creationId xmlns:p14="http://schemas.microsoft.com/office/powerpoint/2010/main" val="530977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83551" y="6414221"/>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Cambria" panose="02040503050406030204" pitchFamily="18" charset="0"/>
              </a:rPr>
              <a:t>M </a:t>
            </a:r>
            <a:r>
              <a:rPr lang="en-US" sz="1600" i="1" dirty="0" err="1">
                <a:latin typeface="Cambria" panose="02040503050406030204" pitchFamily="18" charset="0"/>
              </a:rPr>
              <a:t>Mohaiminul</a:t>
            </a:r>
            <a:r>
              <a:rPr lang="en-US" sz="1600" i="1" dirty="0">
                <a:latin typeface="Cambria" panose="02040503050406030204" pitchFamily="18" charset="0"/>
              </a:rPr>
              <a:t> Islam | MSc. Computer Science | South Asian University</a:t>
            </a:r>
          </a:p>
        </p:txBody>
      </p:sp>
      <p:sp>
        <p:nvSpPr>
          <p:cNvPr id="7" name="Rectangle 6"/>
          <p:cNvSpPr/>
          <p:nvPr/>
        </p:nvSpPr>
        <p:spPr>
          <a:xfrm>
            <a:off x="983551" y="317264"/>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mbria" panose="02040503050406030204" pitchFamily="18" charset="0"/>
            </a:endParaRPr>
          </a:p>
        </p:txBody>
      </p:sp>
      <p:sp>
        <p:nvSpPr>
          <p:cNvPr id="4" name="Rectangle 3"/>
          <p:cNvSpPr/>
          <p:nvPr/>
        </p:nvSpPr>
        <p:spPr>
          <a:xfrm>
            <a:off x="1587500" y="2814501"/>
            <a:ext cx="9740900" cy="369332"/>
          </a:xfrm>
          <a:prstGeom prst="rect">
            <a:avLst/>
          </a:prstGeom>
        </p:spPr>
        <p:txBody>
          <a:bodyPr wrap="square">
            <a:spAutoFit/>
          </a:bodyPr>
          <a:lstStyle/>
          <a:p>
            <a:endParaRPr lang="en-US" dirty="0">
              <a:solidFill>
                <a:srgbClr val="0070C0"/>
              </a:solidFill>
            </a:endParaRPr>
          </a:p>
        </p:txBody>
      </p:sp>
      <p:sp>
        <p:nvSpPr>
          <p:cNvPr id="8" name="Content Placeholder 2"/>
          <p:cNvSpPr>
            <a:spLocks noGrp="1"/>
          </p:cNvSpPr>
          <p:nvPr>
            <p:ph idx="1"/>
          </p:nvPr>
        </p:nvSpPr>
        <p:spPr>
          <a:xfrm>
            <a:off x="983551" y="566646"/>
            <a:ext cx="10464262" cy="5591267"/>
          </a:xfrm>
          <a:ln>
            <a:solidFill>
              <a:srgbClr val="0070C0"/>
            </a:solidFill>
          </a:ln>
        </p:spPr>
        <p:txBody>
          <a:bodyPr>
            <a:normAutofit/>
          </a:bodyPr>
          <a:lstStyle/>
          <a:p>
            <a:pPr marL="0" indent="0">
              <a:buNone/>
            </a:pPr>
            <a:r>
              <a:rPr lang="en-US" sz="2000" dirty="0" smtClean="0">
                <a:solidFill>
                  <a:srgbClr val="7030A0"/>
                </a:solidFill>
                <a:latin typeface="Cambria" panose="02040503050406030204" pitchFamily="18" charset="0"/>
              </a:rPr>
              <a:t>                                                                                   </a:t>
            </a:r>
            <a:r>
              <a:rPr lang="en-US" sz="2000" dirty="0" smtClean="0">
                <a:solidFill>
                  <a:schemeClr val="accent1"/>
                </a:solidFill>
                <a:latin typeface="Cambria" panose="02040503050406030204" pitchFamily="18" charset="0"/>
              </a:rPr>
              <a:t>Continue…</a:t>
            </a:r>
            <a:endParaRPr lang="en-US" sz="2000" dirty="0">
              <a:solidFill>
                <a:schemeClr val="accent1"/>
              </a:solidFill>
              <a:latin typeface="Cambria" panose="02040503050406030204" pitchFamily="18" charset="0"/>
            </a:endParaRPr>
          </a:p>
          <a:p>
            <a:pPr marL="0" indent="0">
              <a:buNone/>
            </a:pPr>
            <a:r>
              <a:rPr lang="en-US" sz="1800" dirty="0" smtClean="0">
                <a:latin typeface="Cambria" panose="02040503050406030204" pitchFamily="18" charset="0"/>
              </a:rPr>
              <a:t>On the other hand ,in parallel </a:t>
            </a:r>
            <a:r>
              <a:rPr lang="en-US" sz="1800" dirty="0">
                <a:latin typeface="Cambria" panose="02040503050406030204" pitchFamily="18" charset="0"/>
              </a:rPr>
              <a:t>mining </a:t>
            </a:r>
            <a:r>
              <a:rPr lang="en-US" sz="1800" dirty="0" smtClean="0">
                <a:latin typeface="Cambria" panose="02040503050406030204" pitchFamily="18" charset="0"/>
              </a:rPr>
              <a:t>graph</a:t>
            </a:r>
            <a:r>
              <a:rPr lang="en-US" sz="1800" dirty="0">
                <a:latin typeface="Cambria" panose="02040503050406030204" pitchFamily="18" charset="0"/>
              </a:rPr>
              <a:t>, we see that with the transaction that if the transactions are increased, </a:t>
            </a:r>
            <a:r>
              <a:rPr lang="en-US" sz="1800" dirty="0" smtClean="0">
                <a:latin typeface="Cambria" panose="02040503050406030204" pitchFamily="18" charset="0"/>
              </a:rPr>
              <a:t>it takes less </a:t>
            </a:r>
            <a:r>
              <a:rPr lang="en-US" sz="1800" dirty="0">
                <a:latin typeface="Cambria" panose="02040503050406030204" pitchFamily="18" charset="0"/>
              </a:rPr>
              <a:t>time to validate the transaction.</a:t>
            </a:r>
          </a:p>
        </p:txBody>
      </p:sp>
      <p:sp>
        <p:nvSpPr>
          <p:cNvPr id="9" name="Content Placeholder 2"/>
          <p:cNvSpPr txBox="1">
            <a:spLocks/>
          </p:cNvSpPr>
          <p:nvPr/>
        </p:nvSpPr>
        <p:spPr>
          <a:xfrm>
            <a:off x="1981200" y="1600200"/>
            <a:ext cx="8229600" cy="4709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1666195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829" y="2726470"/>
            <a:ext cx="10464262" cy="1068149"/>
          </a:xfrm>
          <a:solidFill>
            <a:schemeClr val="bg1"/>
          </a:solidFill>
          <a:ln>
            <a:solidFill>
              <a:schemeClr val="accent5">
                <a:lumMod val="75000"/>
              </a:schemeClr>
            </a:solidFill>
          </a:ln>
        </p:spPr>
        <p:txBody>
          <a:bodyPr>
            <a:normAutofit/>
          </a:bodyPr>
          <a:lstStyle/>
          <a:p>
            <a:pPr algn="ctr"/>
            <a:r>
              <a:rPr lang="en-GB" sz="3600" b="1" dirty="0" smtClean="0">
                <a:latin typeface="Cambria" pitchFamily="18" charset="0"/>
              </a:rPr>
              <a:t>Conclusion</a:t>
            </a:r>
            <a:endParaRPr lang="en-GB" sz="3600" b="1" dirty="0">
              <a:latin typeface="Cambria" pitchFamily="18" charset="0"/>
            </a:endParaRPr>
          </a:p>
        </p:txBody>
      </p:sp>
      <p:sp>
        <p:nvSpPr>
          <p:cNvPr id="8" name="Rectangle 7"/>
          <p:cNvSpPr/>
          <p:nvPr/>
        </p:nvSpPr>
        <p:spPr>
          <a:xfrm>
            <a:off x="861829" y="3794619"/>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mbria" panose="02040503050406030204" pitchFamily="18" charset="0"/>
            </a:endParaRPr>
          </a:p>
        </p:txBody>
      </p:sp>
      <p:sp>
        <p:nvSpPr>
          <p:cNvPr id="9" name="Rectangle 8"/>
          <p:cNvSpPr/>
          <p:nvPr/>
        </p:nvSpPr>
        <p:spPr>
          <a:xfrm>
            <a:off x="861829" y="2477088"/>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mbria" panose="02040503050406030204" pitchFamily="18" charset="0"/>
            </a:endParaRPr>
          </a:p>
        </p:txBody>
      </p:sp>
    </p:spTree>
    <p:extLst>
      <p:ext uri="{BB962C8B-B14F-4D97-AF65-F5344CB8AC3E}">
        <p14:creationId xmlns:p14="http://schemas.microsoft.com/office/powerpoint/2010/main" val="4020174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983551" y="559684"/>
            <a:ext cx="10464262" cy="5591267"/>
          </a:xfrm>
          <a:ln>
            <a:solidFill>
              <a:srgbClr val="0070C0"/>
            </a:solidFill>
          </a:ln>
        </p:spPr>
        <p:txBody>
          <a:bodyPr>
            <a:normAutofit/>
          </a:bodyPr>
          <a:lstStyle/>
          <a:p>
            <a:pPr marL="0" indent="0" algn="just">
              <a:buNone/>
            </a:pPr>
            <a:endParaRPr lang="en-US" sz="2000" dirty="0">
              <a:solidFill>
                <a:srgbClr val="002060"/>
              </a:solidFill>
              <a:latin typeface="Cambria" panose="02040503050406030204" pitchFamily="18" charset="0"/>
            </a:endParaRPr>
          </a:p>
          <a:p>
            <a:pPr marL="0" indent="0" algn="ctr">
              <a:buNone/>
            </a:pPr>
            <a:r>
              <a:rPr lang="en-US" sz="2000" b="1" dirty="0" smtClean="0">
                <a:solidFill>
                  <a:srgbClr val="002060"/>
                </a:solidFill>
                <a:latin typeface="Cambria" panose="02040503050406030204" pitchFamily="18" charset="0"/>
              </a:rPr>
              <a:t>Conclusion &amp; Future Work</a:t>
            </a:r>
            <a:endParaRPr lang="en-US" sz="2000" b="1" dirty="0">
              <a:solidFill>
                <a:srgbClr val="002060"/>
              </a:solidFill>
              <a:latin typeface="Cambria" panose="02040503050406030204" pitchFamily="18" charset="0"/>
            </a:endParaRPr>
          </a:p>
          <a:p>
            <a:pPr marL="0" indent="0" algn="ctr">
              <a:buNone/>
            </a:pPr>
            <a:endParaRPr lang="en-US" sz="2400" b="1" dirty="0">
              <a:solidFill>
                <a:srgbClr val="002060"/>
              </a:solidFill>
              <a:latin typeface="Cambria" panose="02040503050406030204" pitchFamily="18" charset="0"/>
            </a:endParaRPr>
          </a:p>
          <a:p>
            <a:pPr algn="just">
              <a:lnSpc>
                <a:spcPct val="150000"/>
              </a:lnSpc>
            </a:pPr>
            <a:r>
              <a:rPr lang="en-US" sz="1800" dirty="0" smtClean="0">
                <a:solidFill>
                  <a:srgbClr val="002060"/>
                </a:solidFill>
                <a:latin typeface="Cambria" panose="02040503050406030204" pitchFamily="18" charset="0"/>
              </a:rPr>
              <a:t>I</a:t>
            </a:r>
            <a:r>
              <a:rPr lang="en-US" sz="1800" dirty="0" smtClean="0">
                <a:latin typeface="Cambria" panose="02040503050406030204" pitchFamily="18" charset="0"/>
              </a:rPr>
              <a:t>n </a:t>
            </a:r>
            <a:r>
              <a:rPr lang="en-US" sz="1800" dirty="0">
                <a:latin typeface="Cambria" panose="02040503050406030204" pitchFamily="18" charset="0"/>
              </a:rPr>
              <a:t>a </a:t>
            </a:r>
            <a:r>
              <a:rPr lang="en-US" sz="1800" dirty="0" err="1">
                <a:latin typeface="Cambria" panose="02040503050406030204" pitchFamily="18" charset="0"/>
              </a:rPr>
              <a:t>blockchain</a:t>
            </a:r>
            <a:r>
              <a:rPr lang="en-US" sz="1800" dirty="0">
                <a:latin typeface="Cambria" panose="02040503050406030204" pitchFamily="18" charset="0"/>
              </a:rPr>
              <a:t> system, it is clear that low TPS rate is the major issue that affects its acceptance. The goal of this work is to investigate a framework for increasing the TPS rate of modern </a:t>
            </a:r>
            <a:r>
              <a:rPr lang="en-US" sz="1800" dirty="0" err="1">
                <a:latin typeface="Cambria" panose="02040503050406030204" pitchFamily="18" charset="0"/>
              </a:rPr>
              <a:t>blockchains</a:t>
            </a:r>
            <a:r>
              <a:rPr lang="en-US" sz="1800" dirty="0">
                <a:latin typeface="Cambria" panose="02040503050406030204" pitchFamily="18" charset="0"/>
              </a:rPr>
              <a:t> by grouping transactions into disjoint groups and mining them concurrently. A dedicated server is used to cluster the data and disseminate the transactions to the miners. Transactions can be </a:t>
            </a:r>
            <a:r>
              <a:rPr lang="en-US" sz="1800" dirty="0" err="1">
                <a:latin typeface="Cambria" panose="02040503050406030204" pitchFamily="18" charset="0"/>
              </a:rPr>
              <a:t>utilised</a:t>
            </a:r>
            <a:r>
              <a:rPr lang="en-US" sz="1800" dirty="0">
                <a:latin typeface="Cambria" panose="02040503050406030204" pitchFamily="18" charset="0"/>
              </a:rPr>
              <a:t> to search the </a:t>
            </a:r>
            <a:r>
              <a:rPr lang="en-US" sz="1800" dirty="0" err="1">
                <a:latin typeface="Cambria" panose="02040503050406030204" pitchFamily="18" charset="0"/>
              </a:rPr>
              <a:t>blockchain</a:t>
            </a:r>
            <a:r>
              <a:rPr lang="en-US" sz="1800" dirty="0">
                <a:latin typeface="Cambria" panose="02040503050406030204" pitchFamily="18" charset="0"/>
              </a:rPr>
              <a:t> due to data clustering. We implement the proposed approach using k-mean algorithms for data clustering. Our experimental results indicate the proposed methodology improves the TPS rate of the </a:t>
            </a:r>
            <a:r>
              <a:rPr lang="en-US" sz="1800" dirty="0" err="1">
                <a:latin typeface="Cambria" panose="02040503050406030204" pitchFamily="18" charset="0"/>
              </a:rPr>
              <a:t>blockchains</a:t>
            </a:r>
            <a:r>
              <a:rPr lang="en-US" sz="1800" dirty="0">
                <a:latin typeface="Cambria" panose="02040503050406030204" pitchFamily="18" charset="0"/>
              </a:rPr>
              <a:t> and group related transactions together for faster search. In the future, we want to do experimental research on the system using an actual supply chain.</a:t>
            </a:r>
          </a:p>
        </p:txBody>
      </p:sp>
      <p:sp>
        <p:nvSpPr>
          <p:cNvPr id="5" name="Rectangle 4"/>
          <p:cNvSpPr/>
          <p:nvPr/>
        </p:nvSpPr>
        <p:spPr>
          <a:xfrm>
            <a:off x="983551" y="6414221"/>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Cambria" panose="02040503050406030204" pitchFamily="18" charset="0"/>
              </a:rPr>
              <a:t>M </a:t>
            </a:r>
            <a:r>
              <a:rPr lang="en-US" sz="1600" i="1" dirty="0" err="1">
                <a:latin typeface="Cambria" panose="02040503050406030204" pitchFamily="18" charset="0"/>
              </a:rPr>
              <a:t>Mohaiminul</a:t>
            </a:r>
            <a:r>
              <a:rPr lang="en-US" sz="1600" i="1" dirty="0">
                <a:latin typeface="Cambria" panose="02040503050406030204" pitchFamily="18" charset="0"/>
              </a:rPr>
              <a:t> Islam | MSc. Computer Science | South Asian University</a:t>
            </a:r>
          </a:p>
        </p:txBody>
      </p:sp>
      <p:sp>
        <p:nvSpPr>
          <p:cNvPr id="7" name="Rectangle 6"/>
          <p:cNvSpPr/>
          <p:nvPr/>
        </p:nvSpPr>
        <p:spPr>
          <a:xfrm>
            <a:off x="983551" y="317264"/>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mbria" panose="02040503050406030204" pitchFamily="18" charset="0"/>
            </a:endParaRPr>
          </a:p>
        </p:txBody>
      </p:sp>
      <p:sp>
        <p:nvSpPr>
          <p:cNvPr id="4" name="Rectangle 3"/>
          <p:cNvSpPr/>
          <p:nvPr/>
        </p:nvSpPr>
        <p:spPr>
          <a:xfrm>
            <a:off x="1587500" y="2814501"/>
            <a:ext cx="9740900" cy="369332"/>
          </a:xfrm>
          <a:prstGeom prst="rect">
            <a:avLst/>
          </a:prstGeom>
        </p:spPr>
        <p:txBody>
          <a:bodyPr wrap="square">
            <a:spAutoFit/>
          </a:bodyPr>
          <a:lstStyle/>
          <a:p>
            <a:endParaRPr lang="en-US" dirty="0">
              <a:solidFill>
                <a:srgbClr val="0070C0"/>
              </a:solidFill>
            </a:endParaRPr>
          </a:p>
        </p:txBody>
      </p:sp>
      <p:sp>
        <p:nvSpPr>
          <p:cNvPr id="9" name="Content Placeholder 2"/>
          <p:cNvSpPr txBox="1">
            <a:spLocks/>
          </p:cNvSpPr>
          <p:nvPr/>
        </p:nvSpPr>
        <p:spPr>
          <a:xfrm>
            <a:off x="1981200" y="1600200"/>
            <a:ext cx="8229600" cy="4709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1703286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2627" y="3800528"/>
            <a:ext cx="8094894" cy="1605174"/>
          </a:xfrm>
          <a:solidFill>
            <a:schemeClr val="bg1"/>
          </a:solidFill>
          <a:ln>
            <a:solidFill>
              <a:schemeClr val="bg1"/>
            </a:solidFill>
          </a:ln>
        </p:spPr>
        <p:txBody>
          <a:bodyPr>
            <a:normAutofit/>
          </a:bodyPr>
          <a:lstStyle/>
          <a:p>
            <a:pPr algn="ctr"/>
            <a:r>
              <a:rPr lang="en-GB" sz="3600" b="1" i="1" dirty="0">
                <a:latin typeface="Cambria" pitchFamily="18" charset="0"/>
              </a:rPr>
              <a:t>Thank You Everyone for your Time!!!</a:t>
            </a:r>
          </a:p>
        </p:txBody>
      </p:sp>
      <p:sp>
        <p:nvSpPr>
          <p:cNvPr id="8" name="Rectangle 7"/>
          <p:cNvSpPr/>
          <p:nvPr/>
        </p:nvSpPr>
        <p:spPr>
          <a:xfrm>
            <a:off x="977944" y="5405702"/>
            <a:ext cx="10464262" cy="249382"/>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mbria" panose="02040503050406030204" pitchFamily="18" charset="0"/>
            </a:endParaRPr>
          </a:p>
        </p:txBody>
      </p:sp>
      <p:sp>
        <p:nvSpPr>
          <p:cNvPr id="9" name="Rectangle 8"/>
          <p:cNvSpPr/>
          <p:nvPr/>
        </p:nvSpPr>
        <p:spPr>
          <a:xfrm>
            <a:off x="977944" y="3551142"/>
            <a:ext cx="10464262" cy="249386"/>
          </a:xfrm>
          <a:prstGeom prst="rect">
            <a:avLst/>
          </a:prstGeom>
          <a:solidFill>
            <a:schemeClr val="accent5">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5">
                  <a:lumMod val="50000"/>
                </a:schemeClr>
              </a:solidFill>
              <a:latin typeface="Cambria" panose="02040503050406030204" pitchFamily="18" charset="0"/>
            </a:endParaRPr>
          </a:p>
        </p:txBody>
      </p:sp>
      <p:pic>
        <p:nvPicPr>
          <p:cNvPr id="7" name="Picture 2" descr="Thank You Sign Showing Thanks And Gratefulness Stock Image - Royalty Free  Image ID 1001423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832" y="964673"/>
            <a:ext cx="2586468" cy="2586468"/>
          </a:xfrm>
          <a:prstGeom prst="rect">
            <a:avLst/>
          </a:prstGeom>
          <a:solidFill>
            <a:schemeClr val="bg1"/>
          </a:solidFill>
          <a:ln>
            <a:solidFill>
              <a:schemeClr val="accent1"/>
            </a:solidFill>
          </a:ln>
        </p:spPr>
      </p:pic>
    </p:spTree>
    <p:extLst>
      <p:ext uri="{BB962C8B-B14F-4D97-AF65-F5344CB8AC3E}">
        <p14:creationId xmlns:p14="http://schemas.microsoft.com/office/powerpoint/2010/main" val="2311488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983551" y="559684"/>
            <a:ext cx="10464262" cy="5591267"/>
          </a:xfrm>
          <a:ln>
            <a:solidFill>
              <a:srgbClr val="0070C0"/>
            </a:solidFill>
          </a:ln>
        </p:spPr>
        <p:txBody>
          <a:bodyPr>
            <a:normAutofit/>
          </a:bodyPr>
          <a:lstStyle/>
          <a:p>
            <a:pPr marL="0" indent="0" algn="ctr">
              <a:lnSpc>
                <a:spcPct val="100000"/>
              </a:lnSpc>
              <a:buNone/>
            </a:pPr>
            <a:r>
              <a:rPr lang="en-US" sz="2000" b="1" dirty="0" smtClean="0">
                <a:solidFill>
                  <a:srgbClr val="002060"/>
                </a:solidFill>
                <a:latin typeface="Cambria" panose="02040503050406030204" pitchFamily="18" charset="0"/>
              </a:rPr>
              <a:t>References</a:t>
            </a:r>
          </a:p>
          <a:p>
            <a:pPr marL="0" indent="0">
              <a:lnSpc>
                <a:spcPct val="100000"/>
              </a:lnSpc>
              <a:buNone/>
            </a:pPr>
            <a:r>
              <a:rPr lang="en-US" sz="1800" dirty="0" err="1">
                <a:solidFill>
                  <a:schemeClr val="accent1"/>
                </a:solidFill>
              </a:rPr>
              <a:t>Shrey</a:t>
            </a:r>
            <a:r>
              <a:rPr lang="en-US" sz="1800" dirty="0">
                <a:solidFill>
                  <a:schemeClr val="accent1"/>
                </a:solidFill>
              </a:rPr>
              <a:t> </a:t>
            </a:r>
            <a:r>
              <a:rPr lang="en-US" sz="1800" dirty="0" err="1">
                <a:solidFill>
                  <a:schemeClr val="accent1"/>
                </a:solidFill>
              </a:rPr>
              <a:t>Baheti</a:t>
            </a:r>
            <a:r>
              <a:rPr lang="en-US" sz="1800" dirty="0">
                <a:solidFill>
                  <a:schemeClr val="accent1"/>
                </a:solidFill>
              </a:rPr>
              <a:t>, </a:t>
            </a:r>
            <a:r>
              <a:rPr lang="en-US" sz="1800" dirty="0" err="1">
                <a:solidFill>
                  <a:schemeClr val="accent1"/>
                </a:solidFill>
              </a:rPr>
              <a:t>Parwat</a:t>
            </a:r>
            <a:r>
              <a:rPr lang="en-US" sz="1800" dirty="0">
                <a:solidFill>
                  <a:schemeClr val="accent1"/>
                </a:solidFill>
              </a:rPr>
              <a:t> Singh </a:t>
            </a:r>
            <a:r>
              <a:rPr lang="en-US" sz="1800" dirty="0" err="1">
                <a:solidFill>
                  <a:schemeClr val="accent1"/>
                </a:solidFill>
              </a:rPr>
              <a:t>Anjana</a:t>
            </a:r>
            <a:r>
              <a:rPr lang="en-US" sz="1800" dirty="0">
                <a:solidFill>
                  <a:schemeClr val="accent1"/>
                </a:solidFill>
              </a:rPr>
              <a:t>, </a:t>
            </a:r>
            <a:r>
              <a:rPr lang="en-US" sz="1800" dirty="0" err="1">
                <a:solidFill>
                  <a:schemeClr val="accent1"/>
                </a:solidFill>
              </a:rPr>
              <a:t>Sathya</a:t>
            </a:r>
            <a:r>
              <a:rPr lang="en-US" sz="1800" dirty="0">
                <a:solidFill>
                  <a:schemeClr val="accent1"/>
                </a:solidFill>
              </a:rPr>
              <a:t> </a:t>
            </a:r>
            <a:r>
              <a:rPr lang="en-US" sz="1800" dirty="0" err="1">
                <a:solidFill>
                  <a:schemeClr val="accent1"/>
                </a:solidFill>
              </a:rPr>
              <a:t>Peri</a:t>
            </a:r>
            <a:r>
              <a:rPr lang="en-US" sz="1800" dirty="0">
                <a:solidFill>
                  <a:schemeClr val="accent1"/>
                </a:solidFill>
              </a:rPr>
              <a:t>, and </a:t>
            </a:r>
            <a:r>
              <a:rPr lang="en-US" sz="1800" dirty="0" err="1">
                <a:solidFill>
                  <a:schemeClr val="accent1"/>
                </a:solidFill>
              </a:rPr>
              <a:t>Yogesh</a:t>
            </a:r>
            <a:r>
              <a:rPr lang="en-US" sz="1800" dirty="0">
                <a:solidFill>
                  <a:schemeClr val="accent1"/>
                </a:solidFill>
              </a:rPr>
              <a:t> </a:t>
            </a:r>
            <a:r>
              <a:rPr lang="en-US" sz="1800" dirty="0" err="1" smtClean="0">
                <a:solidFill>
                  <a:schemeClr val="accent1"/>
                </a:solidFill>
              </a:rPr>
              <a:t>Simmhan.Dipetrans</a:t>
            </a:r>
            <a:r>
              <a:rPr lang="en-US" sz="1800" dirty="0">
                <a:solidFill>
                  <a:schemeClr val="accent1"/>
                </a:solidFill>
              </a:rPr>
              <a:t>: A framework for distributed parallel execution of transactions </a:t>
            </a:r>
            <a:r>
              <a:rPr lang="en-US" sz="1800" dirty="0" smtClean="0">
                <a:solidFill>
                  <a:schemeClr val="accent1"/>
                </a:solidFill>
              </a:rPr>
              <a:t>of blocks </a:t>
            </a:r>
            <a:r>
              <a:rPr lang="en-US" sz="1800" dirty="0">
                <a:solidFill>
                  <a:schemeClr val="accent1"/>
                </a:solidFill>
              </a:rPr>
              <a:t>in </a:t>
            </a:r>
            <a:r>
              <a:rPr lang="en-US" sz="1800" dirty="0" err="1">
                <a:solidFill>
                  <a:schemeClr val="accent1"/>
                </a:solidFill>
              </a:rPr>
              <a:t>blockchain</a:t>
            </a:r>
            <a:r>
              <a:rPr lang="en-US" sz="1800" dirty="0">
                <a:solidFill>
                  <a:schemeClr val="accent1"/>
                </a:solidFill>
              </a:rPr>
              <a:t>. </a:t>
            </a:r>
            <a:r>
              <a:rPr lang="en-US" sz="1800" i="1" dirty="0" err="1">
                <a:solidFill>
                  <a:schemeClr val="accent1"/>
                </a:solidFill>
              </a:rPr>
              <a:t>arXiv</a:t>
            </a:r>
            <a:r>
              <a:rPr lang="en-US" sz="1800" i="1" dirty="0">
                <a:solidFill>
                  <a:schemeClr val="accent1"/>
                </a:solidFill>
              </a:rPr>
              <a:t> preprint arXiv:1906.11721</a:t>
            </a:r>
            <a:r>
              <a:rPr lang="en-US" sz="1800" dirty="0">
                <a:solidFill>
                  <a:schemeClr val="accent1"/>
                </a:solidFill>
              </a:rPr>
              <a:t>, </a:t>
            </a:r>
            <a:r>
              <a:rPr lang="en-US" sz="1800" dirty="0" smtClean="0">
                <a:solidFill>
                  <a:schemeClr val="accent1"/>
                </a:solidFill>
              </a:rPr>
              <a:t>2019</a:t>
            </a:r>
          </a:p>
          <a:p>
            <a:pPr marL="0" indent="0">
              <a:lnSpc>
                <a:spcPct val="100000"/>
              </a:lnSpc>
              <a:buNone/>
            </a:pPr>
            <a:r>
              <a:rPr lang="en-US" sz="1800" dirty="0" smtClean="0">
                <a:solidFill>
                  <a:schemeClr val="accent1"/>
                </a:solidFill>
              </a:rPr>
              <a:t> </a:t>
            </a:r>
            <a:r>
              <a:rPr lang="en-US" sz="1800" dirty="0">
                <a:solidFill>
                  <a:schemeClr val="accent1"/>
                </a:solidFill>
              </a:rPr>
              <a:t/>
            </a:r>
            <a:br>
              <a:rPr lang="en-US" sz="1800" dirty="0">
                <a:solidFill>
                  <a:schemeClr val="accent1"/>
                </a:solidFill>
              </a:rPr>
            </a:br>
            <a:r>
              <a:rPr lang="en-US" sz="1800" dirty="0" err="1" smtClean="0">
                <a:solidFill>
                  <a:schemeClr val="accent1"/>
                </a:solidFill>
              </a:rPr>
              <a:t>homas</a:t>
            </a:r>
            <a:r>
              <a:rPr lang="en-US" sz="1800" dirty="0" smtClean="0">
                <a:solidFill>
                  <a:schemeClr val="accent1"/>
                </a:solidFill>
              </a:rPr>
              <a:t> </a:t>
            </a:r>
            <a:r>
              <a:rPr lang="en-US" sz="1800" dirty="0">
                <a:solidFill>
                  <a:schemeClr val="accent1"/>
                </a:solidFill>
              </a:rPr>
              <a:t>Dickerson, Paul </a:t>
            </a:r>
            <a:r>
              <a:rPr lang="en-US" sz="1800" dirty="0" err="1">
                <a:solidFill>
                  <a:schemeClr val="accent1"/>
                </a:solidFill>
              </a:rPr>
              <a:t>Gazzillo</a:t>
            </a:r>
            <a:r>
              <a:rPr lang="en-US" sz="1800" dirty="0">
                <a:solidFill>
                  <a:schemeClr val="accent1"/>
                </a:solidFill>
              </a:rPr>
              <a:t>, Maurice </a:t>
            </a:r>
            <a:r>
              <a:rPr lang="en-US" sz="1800" dirty="0" err="1">
                <a:solidFill>
                  <a:schemeClr val="accent1"/>
                </a:solidFill>
              </a:rPr>
              <a:t>Herlihy</a:t>
            </a:r>
            <a:r>
              <a:rPr lang="en-US" sz="1800" dirty="0">
                <a:solidFill>
                  <a:schemeClr val="accent1"/>
                </a:solidFill>
              </a:rPr>
              <a:t>, and Eric </a:t>
            </a:r>
            <a:r>
              <a:rPr lang="en-US" sz="1800" dirty="0" err="1">
                <a:solidFill>
                  <a:schemeClr val="accent1"/>
                </a:solidFill>
              </a:rPr>
              <a:t>Koskinen</a:t>
            </a:r>
            <a:r>
              <a:rPr lang="en-US" sz="1800" dirty="0">
                <a:solidFill>
                  <a:schemeClr val="accent1"/>
                </a:solidFill>
              </a:rPr>
              <a:t>. </a:t>
            </a:r>
            <a:r>
              <a:rPr lang="en-US" sz="1800" dirty="0" err="1">
                <a:solidFill>
                  <a:schemeClr val="accent1"/>
                </a:solidFill>
              </a:rPr>
              <a:t>Addingconcurrency</a:t>
            </a:r>
            <a:r>
              <a:rPr lang="en-US" sz="1800" dirty="0">
                <a:solidFill>
                  <a:schemeClr val="accent1"/>
                </a:solidFill>
              </a:rPr>
              <a:t> to smart </a:t>
            </a:r>
            <a:r>
              <a:rPr lang="en-US" sz="1800" dirty="0" err="1">
                <a:solidFill>
                  <a:schemeClr val="accent1"/>
                </a:solidFill>
              </a:rPr>
              <a:t>contracts.Distributed</a:t>
            </a:r>
            <a:r>
              <a:rPr lang="en-US" sz="1800" dirty="0">
                <a:solidFill>
                  <a:schemeClr val="accent1"/>
                </a:solidFill>
              </a:rPr>
              <a:t> Computing, pages 1–17, 2019</a:t>
            </a:r>
            <a:r>
              <a:rPr lang="en-US" sz="1800" dirty="0" smtClean="0">
                <a:solidFill>
                  <a:schemeClr val="accent1"/>
                </a:solidFill>
              </a:rPr>
              <a:t>.</a:t>
            </a:r>
          </a:p>
          <a:p>
            <a:pPr marL="0" indent="0">
              <a:lnSpc>
                <a:spcPct val="100000"/>
              </a:lnSpc>
              <a:buNone/>
            </a:pPr>
            <a:r>
              <a:rPr lang="en-US" sz="1800" dirty="0" err="1">
                <a:solidFill>
                  <a:schemeClr val="accent1"/>
                </a:solidFill>
              </a:rPr>
              <a:t>Mohd</a:t>
            </a:r>
            <a:r>
              <a:rPr lang="en-US" sz="1800" dirty="0">
                <a:solidFill>
                  <a:schemeClr val="accent1"/>
                </a:solidFill>
              </a:rPr>
              <a:t> </a:t>
            </a:r>
            <a:r>
              <a:rPr lang="en-US" sz="1800" dirty="0" err="1">
                <a:solidFill>
                  <a:schemeClr val="accent1"/>
                </a:solidFill>
              </a:rPr>
              <a:t>Sameen</a:t>
            </a:r>
            <a:r>
              <a:rPr lang="en-US" sz="1800" dirty="0">
                <a:solidFill>
                  <a:schemeClr val="accent1"/>
                </a:solidFill>
              </a:rPr>
              <a:t> </a:t>
            </a:r>
            <a:r>
              <a:rPr lang="en-US" sz="1800" dirty="0" err="1">
                <a:solidFill>
                  <a:schemeClr val="accent1"/>
                </a:solidFill>
              </a:rPr>
              <a:t>Chishti</a:t>
            </a:r>
            <a:r>
              <a:rPr lang="en-US" sz="1800" dirty="0">
                <a:solidFill>
                  <a:schemeClr val="accent1"/>
                </a:solidFill>
              </a:rPr>
              <a:t> and Amit Banerjee. Increasing </a:t>
            </a:r>
            <a:r>
              <a:rPr lang="en-US" sz="1800" dirty="0" err="1">
                <a:solidFill>
                  <a:schemeClr val="accent1"/>
                </a:solidFill>
              </a:rPr>
              <a:t>tps</a:t>
            </a:r>
            <a:r>
              <a:rPr lang="en-US" sz="1800" dirty="0">
                <a:solidFill>
                  <a:schemeClr val="accent1"/>
                </a:solidFill>
              </a:rPr>
              <a:t> rate of state-</a:t>
            </a:r>
            <a:r>
              <a:rPr lang="en-US" sz="1800" dirty="0" err="1">
                <a:solidFill>
                  <a:schemeClr val="accent1"/>
                </a:solidFill>
              </a:rPr>
              <a:t>basedblockchains</a:t>
            </a:r>
            <a:r>
              <a:rPr lang="en-US" sz="1800" dirty="0">
                <a:solidFill>
                  <a:schemeClr val="accent1"/>
                </a:solidFill>
              </a:rPr>
              <a:t> by parallel </a:t>
            </a:r>
            <a:r>
              <a:rPr lang="en-US" sz="1800" dirty="0" err="1">
                <a:solidFill>
                  <a:schemeClr val="accent1"/>
                </a:solidFill>
              </a:rPr>
              <a:t>mining.Internet</a:t>
            </a:r>
            <a:r>
              <a:rPr lang="en-US" sz="1800" dirty="0">
                <a:solidFill>
                  <a:schemeClr val="accent1"/>
                </a:solidFill>
              </a:rPr>
              <a:t> Technology Letters, 4(2):e220, 2021. 10,14, 19, </a:t>
            </a:r>
            <a:r>
              <a:rPr lang="en-US" sz="1800" dirty="0" smtClean="0">
                <a:solidFill>
                  <a:schemeClr val="accent1"/>
                </a:solidFill>
              </a:rPr>
              <a:t>20</a:t>
            </a:r>
          </a:p>
          <a:p>
            <a:pPr marL="0" indent="0">
              <a:lnSpc>
                <a:spcPct val="100000"/>
              </a:lnSpc>
              <a:buNone/>
            </a:pPr>
            <a:r>
              <a:rPr lang="en-US" sz="1800" dirty="0">
                <a:solidFill>
                  <a:schemeClr val="accent1"/>
                </a:solidFill>
              </a:rPr>
              <a:t>K </a:t>
            </a:r>
            <a:r>
              <a:rPr lang="en-US" sz="1800" dirty="0" err="1">
                <a:solidFill>
                  <a:schemeClr val="accent1"/>
                </a:solidFill>
              </a:rPr>
              <a:t>Lino</a:t>
            </a:r>
            <a:r>
              <a:rPr lang="en-US" sz="1800" dirty="0">
                <a:solidFill>
                  <a:schemeClr val="accent1"/>
                </a:solidFill>
              </a:rPr>
              <a:t> </a:t>
            </a:r>
            <a:r>
              <a:rPr lang="en-US" sz="1800" dirty="0" err="1">
                <a:solidFill>
                  <a:schemeClr val="accent1"/>
                </a:solidFill>
              </a:rPr>
              <a:t>Fathima</a:t>
            </a:r>
            <a:r>
              <a:rPr lang="en-US" sz="1800" dirty="0">
                <a:solidFill>
                  <a:schemeClr val="accent1"/>
                </a:solidFill>
              </a:rPr>
              <a:t> </a:t>
            </a:r>
            <a:r>
              <a:rPr lang="en-US" sz="1800" dirty="0" err="1">
                <a:solidFill>
                  <a:schemeClr val="accent1"/>
                </a:solidFill>
              </a:rPr>
              <a:t>Chinnarani</a:t>
            </a:r>
            <a:r>
              <a:rPr lang="en-US" sz="1800" dirty="0">
                <a:solidFill>
                  <a:schemeClr val="accent1"/>
                </a:solidFill>
              </a:rPr>
              <a:t> et al. </a:t>
            </a:r>
            <a:r>
              <a:rPr lang="en-US" sz="1800" dirty="0" err="1">
                <a:solidFill>
                  <a:schemeClr val="accent1"/>
                </a:solidFill>
              </a:rPr>
              <a:t>Pplfs</a:t>
            </a:r>
            <a:r>
              <a:rPr lang="en-US" sz="1800" dirty="0">
                <a:solidFill>
                  <a:schemeClr val="accent1"/>
                </a:solidFill>
              </a:rPr>
              <a:t>: A high performance </a:t>
            </a:r>
            <a:r>
              <a:rPr lang="en-US" sz="1800" dirty="0" err="1">
                <a:solidFill>
                  <a:schemeClr val="accent1"/>
                </a:solidFill>
              </a:rPr>
              <a:t>consensusmethod</a:t>
            </a:r>
            <a:r>
              <a:rPr lang="en-US" sz="1800" dirty="0">
                <a:solidFill>
                  <a:schemeClr val="accent1"/>
                </a:solidFill>
              </a:rPr>
              <a:t> for improving throughput and scalability in </a:t>
            </a:r>
            <a:r>
              <a:rPr lang="en-US" sz="1800" dirty="0" err="1">
                <a:solidFill>
                  <a:schemeClr val="accent1"/>
                </a:solidFill>
              </a:rPr>
              <a:t>blockchain</a:t>
            </a:r>
            <a:r>
              <a:rPr lang="en-US" sz="1800" dirty="0">
                <a:solidFill>
                  <a:schemeClr val="accent1"/>
                </a:solidFill>
              </a:rPr>
              <a:t> </a:t>
            </a:r>
            <a:r>
              <a:rPr lang="en-US" sz="1800" dirty="0" err="1">
                <a:solidFill>
                  <a:schemeClr val="accent1"/>
                </a:solidFill>
              </a:rPr>
              <a:t>network.TurkishJournal</a:t>
            </a:r>
            <a:r>
              <a:rPr lang="en-US" sz="1800" dirty="0">
                <a:solidFill>
                  <a:schemeClr val="accent1"/>
                </a:solidFill>
              </a:rPr>
              <a:t> of Computer and Mathematics Education (TURCOMAT), 12(11):3705–3714, 2021. </a:t>
            </a:r>
            <a:r>
              <a:rPr lang="en-US" sz="1800" dirty="0" smtClean="0">
                <a:solidFill>
                  <a:schemeClr val="accent1"/>
                </a:solidFill>
              </a:rPr>
              <a:t>14</a:t>
            </a:r>
          </a:p>
          <a:p>
            <a:pPr marL="0" indent="0">
              <a:lnSpc>
                <a:spcPct val="100000"/>
              </a:lnSpc>
              <a:buNone/>
            </a:pPr>
            <a:r>
              <a:rPr lang="en-US" sz="1800" dirty="0" err="1" smtClean="0">
                <a:solidFill>
                  <a:schemeClr val="accent1"/>
                </a:solidFill>
              </a:rPr>
              <a:t>shrey</a:t>
            </a:r>
            <a:r>
              <a:rPr lang="en-US" sz="1800" dirty="0" smtClean="0">
                <a:solidFill>
                  <a:schemeClr val="accent1"/>
                </a:solidFill>
              </a:rPr>
              <a:t> </a:t>
            </a:r>
            <a:r>
              <a:rPr lang="en-US" sz="1800" dirty="0" err="1">
                <a:solidFill>
                  <a:schemeClr val="accent1"/>
                </a:solidFill>
              </a:rPr>
              <a:t>Baheti</a:t>
            </a:r>
            <a:r>
              <a:rPr lang="en-US" sz="1800" dirty="0">
                <a:solidFill>
                  <a:schemeClr val="accent1"/>
                </a:solidFill>
              </a:rPr>
              <a:t>, </a:t>
            </a:r>
            <a:r>
              <a:rPr lang="en-US" sz="1800" dirty="0" err="1">
                <a:solidFill>
                  <a:schemeClr val="accent1"/>
                </a:solidFill>
              </a:rPr>
              <a:t>Parwat</a:t>
            </a:r>
            <a:r>
              <a:rPr lang="en-US" sz="1800" dirty="0">
                <a:solidFill>
                  <a:schemeClr val="accent1"/>
                </a:solidFill>
              </a:rPr>
              <a:t> Singh </a:t>
            </a:r>
            <a:r>
              <a:rPr lang="en-US" sz="1800" dirty="0" err="1">
                <a:solidFill>
                  <a:schemeClr val="accent1"/>
                </a:solidFill>
              </a:rPr>
              <a:t>Anjana</a:t>
            </a:r>
            <a:r>
              <a:rPr lang="en-US" sz="1800" dirty="0">
                <a:solidFill>
                  <a:schemeClr val="accent1"/>
                </a:solidFill>
              </a:rPr>
              <a:t>, </a:t>
            </a:r>
            <a:r>
              <a:rPr lang="en-US" sz="1800" dirty="0" err="1">
                <a:solidFill>
                  <a:schemeClr val="accent1"/>
                </a:solidFill>
              </a:rPr>
              <a:t>Sathya</a:t>
            </a:r>
            <a:r>
              <a:rPr lang="en-US" sz="1800" dirty="0">
                <a:solidFill>
                  <a:schemeClr val="accent1"/>
                </a:solidFill>
              </a:rPr>
              <a:t> </a:t>
            </a:r>
            <a:r>
              <a:rPr lang="en-US" sz="1800" dirty="0" err="1">
                <a:solidFill>
                  <a:schemeClr val="accent1"/>
                </a:solidFill>
              </a:rPr>
              <a:t>Peri</a:t>
            </a:r>
            <a:r>
              <a:rPr lang="en-US" sz="1800" dirty="0">
                <a:solidFill>
                  <a:schemeClr val="accent1"/>
                </a:solidFill>
              </a:rPr>
              <a:t>, and </a:t>
            </a:r>
            <a:r>
              <a:rPr lang="en-US" sz="1800" dirty="0" err="1">
                <a:solidFill>
                  <a:schemeClr val="accent1"/>
                </a:solidFill>
              </a:rPr>
              <a:t>Yogesh</a:t>
            </a:r>
            <a:r>
              <a:rPr lang="en-US" sz="1800" dirty="0">
                <a:solidFill>
                  <a:schemeClr val="accent1"/>
                </a:solidFill>
              </a:rPr>
              <a:t> </a:t>
            </a:r>
            <a:r>
              <a:rPr lang="en-US" sz="1800" dirty="0" err="1">
                <a:solidFill>
                  <a:schemeClr val="accent1"/>
                </a:solidFill>
              </a:rPr>
              <a:t>Simmhan.Dipetrans</a:t>
            </a:r>
            <a:r>
              <a:rPr lang="en-US" sz="1800" dirty="0">
                <a:solidFill>
                  <a:schemeClr val="accent1"/>
                </a:solidFill>
              </a:rPr>
              <a:t>: A framework for distributed parallel execution of transactions </a:t>
            </a:r>
            <a:r>
              <a:rPr lang="en-US" sz="1800" dirty="0" err="1">
                <a:solidFill>
                  <a:schemeClr val="accent1"/>
                </a:solidFill>
              </a:rPr>
              <a:t>ofblocks</a:t>
            </a:r>
            <a:r>
              <a:rPr lang="en-US" sz="1800" dirty="0">
                <a:solidFill>
                  <a:schemeClr val="accent1"/>
                </a:solidFill>
              </a:rPr>
              <a:t> in </a:t>
            </a:r>
            <a:r>
              <a:rPr lang="en-US" sz="1800" dirty="0" err="1">
                <a:solidFill>
                  <a:schemeClr val="accent1"/>
                </a:solidFill>
              </a:rPr>
              <a:t>blockchain.arXiv</a:t>
            </a:r>
            <a:r>
              <a:rPr lang="en-US" sz="1800" dirty="0">
                <a:solidFill>
                  <a:schemeClr val="accent1"/>
                </a:solidFill>
              </a:rPr>
              <a:t> preprint arXiv:1906.11721, 2019. 10, 14</a:t>
            </a:r>
            <a:endParaRPr lang="en-US" sz="1800" dirty="0" smtClean="0">
              <a:solidFill>
                <a:schemeClr val="accent1"/>
              </a:solidFill>
            </a:endParaRPr>
          </a:p>
          <a:p>
            <a:pPr marL="0" indent="0">
              <a:lnSpc>
                <a:spcPct val="100000"/>
              </a:lnSpc>
              <a:buNone/>
            </a:pPr>
            <a:r>
              <a:rPr lang="en-US" sz="1800" dirty="0" err="1" smtClean="0">
                <a:solidFill>
                  <a:schemeClr val="accent1"/>
                </a:solidFill>
              </a:rPr>
              <a:t>Reshma</a:t>
            </a:r>
            <a:r>
              <a:rPr lang="en-US" sz="1800" dirty="0" smtClean="0">
                <a:solidFill>
                  <a:schemeClr val="accent1"/>
                </a:solidFill>
              </a:rPr>
              <a:t> </a:t>
            </a:r>
            <a:r>
              <a:rPr lang="en-US" sz="1800" dirty="0">
                <a:solidFill>
                  <a:schemeClr val="accent1"/>
                </a:solidFill>
              </a:rPr>
              <a:t>Kamath. Food traceability on </a:t>
            </a:r>
            <a:r>
              <a:rPr lang="en-US" sz="1800" dirty="0" err="1">
                <a:solidFill>
                  <a:schemeClr val="accent1"/>
                </a:solidFill>
              </a:rPr>
              <a:t>blockchain</a:t>
            </a:r>
            <a:r>
              <a:rPr lang="en-US" sz="1800" dirty="0">
                <a:solidFill>
                  <a:schemeClr val="accent1"/>
                </a:solidFill>
              </a:rPr>
              <a:t>: </a:t>
            </a:r>
            <a:r>
              <a:rPr lang="en-US" sz="1800" dirty="0" err="1">
                <a:solidFill>
                  <a:schemeClr val="accent1"/>
                </a:solidFill>
              </a:rPr>
              <a:t>Walmartâs</a:t>
            </a:r>
            <a:r>
              <a:rPr lang="en-US" sz="1800" dirty="0">
                <a:solidFill>
                  <a:schemeClr val="accent1"/>
                </a:solidFill>
              </a:rPr>
              <a:t> pork and </a:t>
            </a:r>
            <a:r>
              <a:rPr lang="en-US" sz="1800" dirty="0" smtClean="0">
                <a:solidFill>
                  <a:schemeClr val="accent1"/>
                </a:solidFill>
              </a:rPr>
              <a:t>mango pilots </a:t>
            </a:r>
            <a:r>
              <a:rPr lang="en-US" sz="1800" dirty="0">
                <a:solidFill>
                  <a:schemeClr val="accent1"/>
                </a:solidFill>
              </a:rPr>
              <a:t>with </a:t>
            </a:r>
            <a:r>
              <a:rPr lang="en-US" sz="1800" dirty="0" err="1">
                <a:solidFill>
                  <a:schemeClr val="accent1"/>
                </a:solidFill>
              </a:rPr>
              <a:t>ibm.The</a:t>
            </a:r>
            <a:r>
              <a:rPr lang="en-US" sz="1800" dirty="0">
                <a:solidFill>
                  <a:schemeClr val="accent1"/>
                </a:solidFill>
              </a:rPr>
              <a:t> Journal of the British </a:t>
            </a:r>
            <a:r>
              <a:rPr lang="en-US" sz="1800" dirty="0" err="1">
                <a:solidFill>
                  <a:schemeClr val="accent1"/>
                </a:solidFill>
              </a:rPr>
              <a:t>Blockchain</a:t>
            </a:r>
            <a:r>
              <a:rPr lang="en-US" sz="1800" dirty="0">
                <a:solidFill>
                  <a:schemeClr val="accent1"/>
                </a:solidFill>
              </a:rPr>
              <a:t> Association, 1(1):3712,2018. 4</a:t>
            </a:r>
            <a:r>
              <a:rPr lang="en-US" sz="2400" dirty="0"/>
              <a:t/>
            </a:r>
            <a:br>
              <a:rPr lang="en-US" sz="2400" dirty="0"/>
            </a:br>
            <a:endParaRPr lang="en-US" sz="2400" b="1" dirty="0" smtClean="0">
              <a:solidFill>
                <a:srgbClr val="002060"/>
              </a:solidFill>
              <a:latin typeface="Cambria" panose="02040503050406030204" pitchFamily="18" charset="0"/>
            </a:endParaRPr>
          </a:p>
          <a:p>
            <a:pPr marL="0" indent="0" algn="ctr">
              <a:lnSpc>
                <a:spcPct val="100000"/>
              </a:lnSpc>
              <a:buNone/>
            </a:pPr>
            <a:endParaRPr lang="en-US" sz="2400" b="1" dirty="0">
              <a:solidFill>
                <a:srgbClr val="002060"/>
              </a:solidFill>
              <a:latin typeface="Cambria" panose="02040503050406030204" pitchFamily="18" charset="0"/>
            </a:endParaRPr>
          </a:p>
          <a:p>
            <a:pPr marL="0" indent="0" algn="ctr">
              <a:lnSpc>
                <a:spcPct val="100000"/>
              </a:lnSpc>
              <a:buNone/>
            </a:pPr>
            <a:endParaRPr lang="en-US" sz="2400" b="1" dirty="0">
              <a:solidFill>
                <a:srgbClr val="002060"/>
              </a:solidFill>
              <a:latin typeface="Cambria" panose="02040503050406030204" pitchFamily="18" charset="0"/>
            </a:endParaRPr>
          </a:p>
        </p:txBody>
      </p:sp>
      <p:sp>
        <p:nvSpPr>
          <p:cNvPr id="5" name="Rectangle 4"/>
          <p:cNvSpPr/>
          <p:nvPr/>
        </p:nvSpPr>
        <p:spPr>
          <a:xfrm>
            <a:off x="983551" y="6414221"/>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Cambria" panose="02040503050406030204" pitchFamily="18" charset="0"/>
              </a:rPr>
              <a:t>M </a:t>
            </a:r>
            <a:r>
              <a:rPr lang="en-US" sz="1600" i="1" dirty="0" err="1">
                <a:latin typeface="Cambria" panose="02040503050406030204" pitchFamily="18" charset="0"/>
              </a:rPr>
              <a:t>Mohaiminul</a:t>
            </a:r>
            <a:r>
              <a:rPr lang="en-US" sz="1600" i="1" dirty="0">
                <a:latin typeface="Cambria" panose="02040503050406030204" pitchFamily="18" charset="0"/>
              </a:rPr>
              <a:t> Islam | MSc. Computer Science | South Asian University</a:t>
            </a:r>
          </a:p>
        </p:txBody>
      </p:sp>
      <p:sp>
        <p:nvSpPr>
          <p:cNvPr id="7" name="Rectangle 6"/>
          <p:cNvSpPr/>
          <p:nvPr/>
        </p:nvSpPr>
        <p:spPr>
          <a:xfrm>
            <a:off x="983551" y="317264"/>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mbria" panose="02040503050406030204" pitchFamily="18" charset="0"/>
            </a:endParaRPr>
          </a:p>
        </p:txBody>
      </p:sp>
      <p:sp>
        <p:nvSpPr>
          <p:cNvPr id="4" name="Rectangle 3"/>
          <p:cNvSpPr/>
          <p:nvPr/>
        </p:nvSpPr>
        <p:spPr>
          <a:xfrm>
            <a:off x="1587500" y="2814501"/>
            <a:ext cx="9740900" cy="369332"/>
          </a:xfrm>
          <a:prstGeom prst="rect">
            <a:avLst/>
          </a:prstGeom>
        </p:spPr>
        <p:txBody>
          <a:bodyPr wrap="square">
            <a:spAutoFit/>
          </a:bodyPr>
          <a:lstStyle/>
          <a:p>
            <a:endParaRPr lang="en-US" dirty="0">
              <a:solidFill>
                <a:srgbClr val="0070C0"/>
              </a:solidFill>
            </a:endParaRPr>
          </a:p>
        </p:txBody>
      </p:sp>
      <p:sp>
        <p:nvSpPr>
          <p:cNvPr id="9" name="Content Placeholder 2"/>
          <p:cNvSpPr txBox="1">
            <a:spLocks/>
          </p:cNvSpPr>
          <p:nvPr/>
        </p:nvSpPr>
        <p:spPr>
          <a:xfrm>
            <a:off x="1981200" y="1600200"/>
            <a:ext cx="8229600" cy="4709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678418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983551" y="559684"/>
            <a:ext cx="10464262" cy="5591267"/>
          </a:xfrm>
          <a:ln>
            <a:solidFill>
              <a:srgbClr val="0070C0"/>
            </a:solidFill>
          </a:ln>
        </p:spPr>
        <p:txBody>
          <a:bodyPr>
            <a:normAutofit lnSpcReduction="10000"/>
          </a:bodyPr>
          <a:lstStyle/>
          <a:p>
            <a:pPr marL="0" indent="0" algn="ctr">
              <a:lnSpc>
                <a:spcPct val="100000"/>
              </a:lnSpc>
              <a:buNone/>
            </a:pPr>
            <a:r>
              <a:rPr lang="en-US" sz="2400" b="1" dirty="0">
                <a:solidFill>
                  <a:srgbClr val="002060"/>
                </a:solidFill>
                <a:latin typeface="Cambria" panose="02040503050406030204" pitchFamily="18" charset="0"/>
              </a:rPr>
              <a:t>References</a:t>
            </a:r>
          </a:p>
          <a:p>
            <a:pPr marL="0" indent="0" algn="just">
              <a:lnSpc>
                <a:spcPct val="100000"/>
              </a:lnSpc>
              <a:buNone/>
            </a:pPr>
            <a:endParaRPr lang="en-US" sz="1800" dirty="0">
              <a:solidFill>
                <a:srgbClr val="002060"/>
              </a:solidFill>
              <a:latin typeface="Cambria" panose="02040503050406030204" pitchFamily="18" charset="0"/>
            </a:endParaRPr>
          </a:p>
          <a:p>
            <a:pPr marL="0" indent="0" algn="just">
              <a:lnSpc>
                <a:spcPct val="100000"/>
              </a:lnSpc>
              <a:buNone/>
            </a:pPr>
            <a:r>
              <a:rPr lang="en-US" sz="1800" dirty="0" err="1">
                <a:solidFill>
                  <a:schemeClr val="accent1"/>
                </a:solidFill>
              </a:rPr>
              <a:t>Jia</a:t>
            </a:r>
            <a:r>
              <a:rPr lang="en-US" sz="1800" dirty="0">
                <a:solidFill>
                  <a:schemeClr val="accent1"/>
                </a:solidFill>
              </a:rPr>
              <a:t> </a:t>
            </a:r>
            <a:r>
              <a:rPr lang="en-US" sz="1800" dirty="0" err="1">
                <a:solidFill>
                  <a:schemeClr val="accent1"/>
                </a:solidFill>
              </a:rPr>
              <a:t>Kan</a:t>
            </a:r>
            <a:r>
              <a:rPr lang="en-US" sz="1800" dirty="0">
                <a:solidFill>
                  <a:schemeClr val="accent1"/>
                </a:solidFill>
              </a:rPr>
              <a:t>, </a:t>
            </a:r>
            <a:r>
              <a:rPr lang="en-US" sz="1800" dirty="0" err="1">
                <a:solidFill>
                  <a:schemeClr val="accent1"/>
                </a:solidFill>
              </a:rPr>
              <a:t>Shangzhe</a:t>
            </a:r>
            <a:r>
              <a:rPr lang="en-US" sz="1800" dirty="0">
                <a:solidFill>
                  <a:schemeClr val="accent1"/>
                </a:solidFill>
              </a:rPr>
              <a:t> Chen, and </a:t>
            </a:r>
            <a:r>
              <a:rPr lang="en-US" sz="1800" dirty="0" err="1">
                <a:solidFill>
                  <a:schemeClr val="accent1"/>
                </a:solidFill>
              </a:rPr>
              <a:t>Xin</a:t>
            </a:r>
            <a:r>
              <a:rPr lang="en-US" sz="1800" dirty="0">
                <a:solidFill>
                  <a:schemeClr val="accent1"/>
                </a:solidFill>
              </a:rPr>
              <a:t> Huang. Improve </a:t>
            </a:r>
            <a:r>
              <a:rPr lang="en-US" sz="1800" dirty="0" err="1">
                <a:solidFill>
                  <a:schemeClr val="accent1"/>
                </a:solidFill>
              </a:rPr>
              <a:t>blockchain</a:t>
            </a:r>
            <a:r>
              <a:rPr lang="en-US" sz="1800" dirty="0">
                <a:solidFill>
                  <a:schemeClr val="accent1"/>
                </a:solidFill>
              </a:rPr>
              <a:t> </a:t>
            </a:r>
            <a:r>
              <a:rPr lang="en-US" sz="1800" dirty="0" err="1">
                <a:solidFill>
                  <a:schemeClr val="accent1"/>
                </a:solidFill>
              </a:rPr>
              <a:t>performanceusing</a:t>
            </a:r>
            <a:r>
              <a:rPr lang="en-US" sz="1800" dirty="0">
                <a:solidFill>
                  <a:schemeClr val="accent1"/>
                </a:solidFill>
              </a:rPr>
              <a:t> graph data structure and parallel mining. In2018 1st IEEE </a:t>
            </a:r>
            <a:r>
              <a:rPr lang="en-US" sz="1800" dirty="0" err="1">
                <a:solidFill>
                  <a:schemeClr val="accent1"/>
                </a:solidFill>
              </a:rPr>
              <a:t>InternationalConference</a:t>
            </a:r>
            <a:r>
              <a:rPr lang="en-US" sz="1800" dirty="0">
                <a:solidFill>
                  <a:schemeClr val="accent1"/>
                </a:solidFill>
              </a:rPr>
              <a:t> on Hot Information-Centric Networking (</a:t>
            </a:r>
            <a:r>
              <a:rPr lang="en-US" sz="1800" dirty="0" err="1">
                <a:solidFill>
                  <a:schemeClr val="accent1"/>
                </a:solidFill>
              </a:rPr>
              <a:t>HotICN</a:t>
            </a:r>
            <a:r>
              <a:rPr lang="en-US" sz="1800" dirty="0">
                <a:solidFill>
                  <a:schemeClr val="accent1"/>
                </a:solidFill>
              </a:rPr>
              <a:t>), pages 173–178.IEEE, 2018. 10, </a:t>
            </a:r>
            <a:r>
              <a:rPr lang="en-US" sz="1800" dirty="0" smtClean="0">
                <a:solidFill>
                  <a:schemeClr val="accent1"/>
                </a:solidFill>
              </a:rPr>
              <a:t>14</a:t>
            </a:r>
          </a:p>
          <a:p>
            <a:pPr marL="0" indent="0" algn="just">
              <a:lnSpc>
                <a:spcPct val="100000"/>
              </a:lnSpc>
              <a:buNone/>
            </a:pPr>
            <a:endParaRPr lang="en-US" sz="1800" dirty="0">
              <a:solidFill>
                <a:schemeClr val="accent1"/>
              </a:solidFill>
              <a:latin typeface="Cambria" panose="02040503050406030204" pitchFamily="18" charset="0"/>
            </a:endParaRPr>
          </a:p>
          <a:p>
            <a:pPr marL="0" indent="0" algn="just">
              <a:lnSpc>
                <a:spcPct val="100000"/>
              </a:lnSpc>
              <a:buNone/>
            </a:pPr>
            <a:r>
              <a:rPr lang="en-US" sz="1800" dirty="0">
                <a:solidFill>
                  <a:schemeClr val="accent1"/>
                </a:solidFill>
              </a:rPr>
              <a:t>Sidra Malik, </a:t>
            </a:r>
            <a:r>
              <a:rPr lang="en-US" sz="1800" dirty="0" err="1">
                <a:solidFill>
                  <a:schemeClr val="accent1"/>
                </a:solidFill>
              </a:rPr>
              <a:t>Volkan</a:t>
            </a:r>
            <a:r>
              <a:rPr lang="en-US" sz="1800" dirty="0">
                <a:solidFill>
                  <a:schemeClr val="accent1"/>
                </a:solidFill>
              </a:rPr>
              <a:t> </a:t>
            </a:r>
            <a:r>
              <a:rPr lang="en-US" sz="1800" dirty="0" err="1">
                <a:solidFill>
                  <a:schemeClr val="accent1"/>
                </a:solidFill>
              </a:rPr>
              <a:t>Dedeoglu</a:t>
            </a:r>
            <a:r>
              <a:rPr lang="en-US" sz="1800" dirty="0">
                <a:solidFill>
                  <a:schemeClr val="accent1"/>
                </a:solidFill>
              </a:rPr>
              <a:t>, </a:t>
            </a:r>
            <a:r>
              <a:rPr lang="en-US" sz="1800" dirty="0" err="1">
                <a:solidFill>
                  <a:schemeClr val="accent1"/>
                </a:solidFill>
              </a:rPr>
              <a:t>Salil</a:t>
            </a:r>
            <a:r>
              <a:rPr lang="en-US" sz="1800" dirty="0">
                <a:solidFill>
                  <a:schemeClr val="accent1"/>
                </a:solidFill>
              </a:rPr>
              <a:t> S </a:t>
            </a:r>
            <a:r>
              <a:rPr lang="en-US" sz="1800" dirty="0" err="1">
                <a:solidFill>
                  <a:schemeClr val="accent1"/>
                </a:solidFill>
              </a:rPr>
              <a:t>Kanhere</a:t>
            </a:r>
            <a:r>
              <a:rPr lang="en-US" sz="1800" dirty="0">
                <a:solidFill>
                  <a:schemeClr val="accent1"/>
                </a:solidFill>
              </a:rPr>
              <a:t>, and Raja </a:t>
            </a:r>
            <a:r>
              <a:rPr lang="en-US" sz="1800" dirty="0" err="1">
                <a:solidFill>
                  <a:schemeClr val="accent1"/>
                </a:solidFill>
              </a:rPr>
              <a:t>Jurdak</a:t>
            </a:r>
            <a:r>
              <a:rPr lang="en-US" sz="1800" dirty="0">
                <a:solidFill>
                  <a:schemeClr val="accent1"/>
                </a:solidFill>
              </a:rPr>
              <a:t>. </a:t>
            </a:r>
            <a:r>
              <a:rPr lang="en-US" sz="1800" dirty="0" err="1">
                <a:solidFill>
                  <a:schemeClr val="accent1"/>
                </a:solidFill>
              </a:rPr>
              <a:t>Trustchain:Trust</a:t>
            </a:r>
            <a:r>
              <a:rPr lang="en-US" sz="1800" dirty="0">
                <a:solidFill>
                  <a:schemeClr val="accent1"/>
                </a:solidFill>
              </a:rPr>
              <a:t> management in </a:t>
            </a:r>
            <a:r>
              <a:rPr lang="en-US" sz="1800" dirty="0" err="1">
                <a:solidFill>
                  <a:schemeClr val="accent1"/>
                </a:solidFill>
              </a:rPr>
              <a:t>blockchain</a:t>
            </a:r>
            <a:r>
              <a:rPr lang="en-US" sz="1800" dirty="0">
                <a:solidFill>
                  <a:schemeClr val="accent1"/>
                </a:solidFill>
              </a:rPr>
              <a:t> and </a:t>
            </a:r>
            <a:r>
              <a:rPr lang="en-US" sz="1800" dirty="0" err="1">
                <a:solidFill>
                  <a:schemeClr val="accent1"/>
                </a:solidFill>
              </a:rPr>
              <a:t>iot</a:t>
            </a:r>
            <a:r>
              <a:rPr lang="en-US" sz="1800" dirty="0">
                <a:solidFill>
                  <a:schemeClr val="accent1"/>
                </a:solidFill>
              </a:rPr>
              <a:t> supported supply chains. In2019 </a:t>
            </a:r>
            <a:r>
              <a:rPr lang="en-US" sz="1800" dirty="0" err="1">
                <a:solidFill>
                  <a:schemeClr val="accent1"/>
                </a:solidFill>
              </a:rPr>
              <a:t>IEEEInternational</a:t>
            </a:r>
            <a:r>
              <a:rPr lang="en-US" sz="1800" dirty="0">
                <a:solidFill>
                  <a:schemeClr val="accent1"/>
                </a:solidFill>
              </a:rPr>
              <a:t> Conference on </a:t>
            </a:r>
            <a:r>
              <a:rPr lang="en-US" sz="1800" dirty="0" err="1">
                <a:solidFill>
                  <a:schemeClr val="accent1"/>
                </a:solidFill>
              </a:rPr>
              <a:t>Blockchain</a:t>
            </a:r>
            <a:r>
              <a:rPr lang="en-US" sz="1800" dirty="0">
                <a:solidFill>
                  <a:schemeClr val="accent1"/>
                </a:solidFill>
              </a:rPr>
              <a:t> (</a:t>
            </a:r>
            <a:r>
              <a:rPr lang="en-US" sz="1800" dirty="0" err="1">
                <a:solidFill>
                  <a:schemeClr val="accent1"/>
                </a:solidFill>
              </a:rPr>
              <a:t>Blockchain</a:t>
            </a:r>
            <a:r>
              <a:rPr lang="en-US" sz="1800" dirty="0">
                <a:solidFill>
                  <a:schemeClr val="accent1"/>
                </a:solidFill>
              </a:rPr>
              <a:t>), pages 184–193. IEEE, 2019</a:t>
            </a:r>
            <a:r>
              <a:rPr lang="en-US" sz="1800" dirty="0" smtClean="0">
                <a:solidFill>
                  <a:schemeClr val="accent1"/>
                </a:solidFill>
              </a:rPr>
              <a:t>.</a:t>
            </a:r>
          </a:p>
          <a:p>
            <a:pPr marL="0" indent="0" algn="just">
              <a:lnSpc>
                <a:spcPct val="100000"/>
              </a:lnSpc>
              <a:buNone/>
            </a:pPr>
            <a:r>
              <a:rPr lang="en-US" sz="1800" dirty="0">
                <a:solidFill>
                  <a:schemeClr val="accent1"/>
                </a:solidFill>
              </a:rPr>
              <a:t>Takahiko </a:t>
            </a:r>
            <a:r>
              <a:rPr lang="en-US" sz="1800" dirty="0" err="1">
                <a:solidFill>
                  <a:schemeClr val="accent1"/>
                </a:solidFill>
              </a:rPr>
              <a:t>Shintani</a:t>
            </a:r>
            <a:r>
              <a:rPr lang="en-US" sz="1800" dirty="0">
                <a:solidFill>
                  <a:schemeClr val="accent1"/>
                </a:solidFill>
              </a:rPr>
              <a:t> and Masaru </a:t>
            </a:r>
            <a:r>
              <a:rPr lang="en-US" sz="1800" dirty="0" err="1">
                <a:solidFill>
                  <a:schemeClr val="accent1"/>
                </a:solidFill>
              </a:rPr>
              <a:t>Kitsuregawa</a:t>
            </a:r>
            <a:r>
              <a:rPr lang="en-US" sz="1800" dirty="0">
                <a:solidFill>
                  <a:schemeClr val="accent1"/>
                </a:solidFill>
              </a:rPr>
              <a:t>. Parallel mining algorithms </a:t>
            </a:r>
            <a:r>
              <a:rPr lang="en-US" sz="1800" dirty="0" err="1">
                <a:solidFill>
                  <a:schemeClr val="accent1"/>
                </a:solidFill>
              </a:rPr>
              <a:t>forgeneralized</a:t>
            </a:r>
            <a:r>
              <a:rPr lang="en-US" sz="1800" dirty="0">
                <a:solidFill>
                  <a:schemeClr val="accent1"/>
                </a:solidFill>
              </a:rPr>
              <a:t> association rules with classification hierarchy. </a:t>
            </a:r>
            <a:r>
              <a:rPr lang="en-US" sz="1800" dirty="0" err="1">
                <a:solidFill>
                  <a:schemeClr val="accent1"/>
                </a:solidFill>
              </a:rPr>
              <a:t>InProceedings</a:t>
            </a:r>
            <a:r>
              <a:rPr lang="en-US" sz="1800" dirty="0">
                <a:solidFill>
                  <a:schemeClr val="accent1"/>
                </a:solidFill>
              </a:rPr>
              <a:t> of the1998 ACM SIGMOD international conference on Management of data, pages 25–36, 1998. </a:t>
            </a:r>
            <a:r>
              <a:rPr lang="en-US" sz="1800" dirty="0" smtClean="0">
                <a:solidFill>
                  <a:schemeClr val="accent1"/>
                </a:solidFill>
              </a:rPr>
              <a:t>14</a:t>
            </a:r>
          </a:p>
          <a:p>
            <a:pPr marL="0" indent="0" algn="just">
              <a:lnSpc>
                <a:spcPct val="100000"/>
              </a:lnSpc>
              <a:buNone/>
            </a:pPr>
            <a:r>
              <a:rPr lang="en-US" sz="1800" dirty="0">
                <a:solidFill>
                  <a:schemeClr val="accent1"/>
                </a:solidFill>
              </a:rPr>
              <a:t>Tobias </a:t>
            </a:r>
            <a:r>
              <a:rPr lang="en-US" sz="1800" dirty="0" err="1">
                <a:solidFill>
                  <a:schemeClr val="accent1"/>
                </a:solidFill>
              </a:rPr>
              <a:t>Sund</a:t>
            </a:r>
            <a:r>
              <a:rPr lang="en-US" sz="1800" dirty="0">
                <a:solidFill>
                  <a:schemeClr val="accent1"/>
                </a:solidFill>
              </a:rPr>
              <a:t> and </a:t>
            </a:r>
            <a:r>
              <a:rPr lang="en-US" sz="1800" dirty="0" err="1">
                <a:solidFill>
                  <a:schemeClr val="accent1"/>
                </a:solidFill>
              </a:rPr>
              <a:t>Claes</a:t>
            </a:r>
            <a:r>
              <a:rPr lang="en-US" sz="1800" dirty="0">
                <a:solidFill>
                  <a:schemeClr val="accent1"/>
                </a:solidFill>
              </a:rPr>
              <a:t> </a:t>
            </a:r>
            <a:r>
              <a:rPr lang="en-US" sz="1800" dirty="0" err="1">
                <a:solidFill>
                  <a:schemeClr val="accent1"/>
                </a:solidFill>
              </a:rPr>
              <a:t>Lööf</a:t>
            </a:r>
            <a:r>
              <a:rPr lang="en-US" sz="1800" dirty="0">
                <a:solidFill>
                  <a:schemeClr val="accent1"/>
                </a:solidFill>
              </a:rPr>
              <a:t>. Performance evaluation of a </a:t>
            </a:r>
            <a:r>
              <a:rPr lang="en-US" sz="1800" dirty="0" err="1">
                <a:solidFill>
                  <a:schemeClr val="accent1"/>
                </a:solidFill>
              </a:rPr>
              <a:t>blockchain-basedtraceability</a:t>
            </a:r>
            <a:r>
              <a:rPr lang="en-US" sz="1800" dirty="0">
                <a:solidFill>
                  <a:schemeClr val="accent1"/>
                </a:solidFill>
              </a:rPr>
              <a:t> system: A case study at </a:t>
            </a:r>
            <a:r>
              <a:rPr lang="en-US" sz="1800" dirty="0" err="1">
                <a:solidFill>
                  <a:schemeClr val="accent1"/>
                </a:solidFill>
              </a:rPr>
              <a:t>ikea</a:t>
            </a:r>
            <a:r>
              <a:rPr lang="en-US" sz="1800" dirty="0">
                <a:solidFill>
                  <a:schemeClr val="accent1"/>
                </a:solidFill>
              </a:rPr>
              <a:t>, 2019. </a:t>
            </a:r>
            <a:r>
              <a:rPr lang="en-US" sz="1800" dirty="0" smtClean="0">
                <a:solidFill>
                  <a:schemeClr val="accent1"/>
                </a:solidFill>
              </a:rPr>
              <a:t>12</a:t>
            </a:r>
          </a:p>
          <a:p>
            <a:pPr marL="0" indent="0" algn="just">
              <a:lnSpc>
                <a:spcPct val="100000"/>
              </a:lnSpc>
              <a:buNone/>
            </a:pPr>
            <a:r>
              <a:rPr lang="en-US" sz="1800" dirty="0" err="1">
                <a:solidFill>
                  <a:schemeClr val="accent1"/>
                </a:solidFill>
              </a:rPr>
              <a:t>Shihab</a:t>
            </a:r>
            <a:r>
              <a:rPr lang="en-US" sz="1800" dirty="0">
                <a:solidFill>
                  <a:schemeClr val="accent1"/>
                </a:solidFill>
              </a:rPr>
              <a:t> </a:t>
            </a:r>
            <a:r>
              <a:rPr lang="en-US" sz="1800" dirty="0" err="1">
                <a:solidFill>
                  <a:schemeClr val="accent1"/>
                </a:solidFill>
              </a:rPr>
              <a:t>Shahriar</a:t>
            </a:r>
            <a:r>
              <a:rPr lang="en-US" sz="1800" dirty="0">
                <a:solidFill>
                  <a:schemeClr val="accent1"/>
                </a:solidFill>
              </a:rPr>
              <a:t> </a:t>
            </a:r>
            <a:r>
              <a:rPr lang="en-US" sz="1800" dirty="0" err="1">
                <a:solidFill>
                  <a:schemeClr val="accent1"/>
                </a:solidFill>
              </a:rPr>
              <a:t>Hazari</a:t>
            </a:r>
            <a:r>
              <a:rPr lang="en-US" sz="1800" dirty="0">
                <a:solidFill>
                  <a:schemeClr val="accent1"/>
                </a:solidFill>
              </a:rPr>
              <a:t> and </a:t>
            </a:r>
            <a:r>
              <a:rPr lang="en-US" sz="1800" dirty="0" err="1">
                <a:solidFill>
                  <a:schemeClr val="accent1"/>
                </a:solidFill>
              </a:rPr>
              <a:t>Qusay</a:t>
            </a:r>
            <a:r>
              <a:rPr lang="en-US" sz="1800" dirty="0">
                <a:solidFill>
                  <a:schemeClr val="accent1"/>
                </a:solidFill>
              </a:rPr>
              <a:t> H Mahmoud. A parallel proof of work </a:t>
            </a:r>
            <a:r>
              <a:rPr lang="en-US" sz="1800" dirty="0" err="1">
                <a:solidFill>
                  <a:schemeClr val="accent1"/>
                </a:solidFill>
              </a:rPr>
              <a:t>toimprove</a:t>
            </a:r>
            <a:r>
              <a:rPr lang="en-US" sz="1800" dirty="0">
                <a:solidFill>
                  <a:schemeClr val="accent1"/>
                </a:solidFill>
              </a:rPr>
              <a:t> transaction speed and scalability in </a:t>
            </a:r>
            <a:r>
              <a:rPr lang="en-US" sz="1800" dirty="0" err="1">
                <a:solidFill>
                  <a:schemeClr val="accent1"/>
                </a:solidFill>
              </a:rPr>
              <a:t>blockchain</a:t>
            </a:r>
            <a:r>
              <a:rPr lang="en-US" sz="1800" dirty="0">
                <a:solidFill>
                  <a:schemeClr val="accent1"/>
                </a:solidFill>
              </a:rPr>
              <a:t> systems. In2019 IEEE9th Annual Computing and Communication Workshop and Conference (CCWC),pages 0916–0921. IEEE, 2019. 1, 4, 14</a:t>
            </a:r>
          </a:p>
          <a:p>
            <a:pPr marL="0" indent="0" algn="just">
              <a:lnSpc>
                <a:spcPct val="100000"/>
              </a:lnSpc>
              <a:buNone/>
            </a:pPr>
            <a:endParaRPr lang="en-US" sz="1800" dirty="0">
              <a:solidFill>
                <a:schemeClr val="accent1"/>
              </a:solidFill>
              <a:latin typeface="Cambria" panose="02040503050406030204" pitchFamily="18" charset="0"/>
            </a:endParaRPr>
          </a:p>
        </p:txBody>
      </p:sp>
      <p:sp>
        <p:nvSpPr>
          <p:cNvPr id="5" name="Rectangle 4"/>
          <p:cNvSpPr/>
          <p:nvPr/>
        </p:nvSpPr>
        <p:spPr>
          <a:xfrm>
            <a:off x="983551" y="6414221"/>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Cambria" panose="02040503050406030204" pitchFamily="18" charset="0"/>
              </a:rPr>
              <a:t>M </a:t>
            </a:r>
            <a:r>
              <a:rPr lang="en-US" sz="1600" i="1" dirty="0" err="1">
                <a:latin typeface="Cambria" panose="02040503050406030204" pitchFamily="18" charset="0"/>
              </a:rPr>
              <a:t>Mohaiminul</a:t>
            </a:r>
            <a:r>
              <a:rPr lang="en-US" sz="1600" i="1" dirty="0">
                <a:latin typeface="Cambria" panose="02040503050406030204" pitchFamily="18" charset="0"/>
              </a:rPr>
              <a:t> Islam | MSc. Computer Science | South Asian University</a:t>
            </a:r>
          </a:p>
        </p:txBody>
      </p:sp>
      <p:sp>
        <p:nvSpPr>
          <p:cNvPr id="7" name="Rectangle 6"/>
          <p:cNvSpPr/>
          <p:nvPr/>
        </p:nvSpPr>
        <p:spPr>
          <a:xfrm>
            <a:off x="983551" y="317264"/>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mbria" panose="02040503050406030204" pitchFamily="18" charset="0"/>
            </a:endParaRPr>
          </a:p>
        </p:txBody>
      </p:sp>
      <p:sp>
        <p:nvSpPr>
          <p:cNvPr id="4" name="Rectangle 3"/>
          <p:cNvSpPr/>
          <p:nvPr/>
        </p:nvSpPr>
        <p:spPr>
          <a:xfrm>
            <a:off x="1587500" y="2814501"/>
            <a:ext cx="9740900" cy="369332"/>
          </a:xfrm>
          <a:prstGeom prst="rect">
            <a:avLst/>
          </a:prstGeom>
        </p:spPr>
        <p:txBody>
          <a:bodyPr wrap="square">
            <a:spAutoFit/>
          </a:bodyPr>
          <a:lstStyle/>
          <a:p>
            <a:endParaRPr lang="en-US" dirty="0">
              <a:solidFill>
                <a:srgbClr val="0070C0"/>
              </a:solidFill>
            </a:endParaRPr>
          </a:p>
        </p:txBody>
      </p:sp>
      <p:sp>
        <p:nvSpPr>
          <p:cNvPr id="9" name="Content Placeholder 2"/>
          <p:cNvSpPr txBox="1">
            <a:spLocks/>
          </p:cNvSpPr>
          <p:nvPr/>
        </p:nvSpPr>
        <p:spPr>
          <a:xfrm>
            <a:off x="1981200" y="1600200"/>
            <a:ext cx="8229600" cy="4709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4225883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429" y="2596709"/>
            <a:ext cx="10464262" cy="1068149"/>
          </a:xfrm>
          <a:solidFill>
            <a:schemeClr val="bg1"/>
          </a:solidFill>
          <a:ln>
            <a:solidFill>
              <a:schemeClr val="accent5">
                <a:lumMod val="75000"/>
              </a:schemeClr>
            </a:solidFill>
          </a:ln>
        </p:spPr>
        <p:txBody>
          <a:bodyPr>
            <a:normAutofit/>
          </a:bodyPr>
          <a:lstStyle/>
          <a:p>
            <a:pPr algn="ctr"/>
            <a:r>
              <a:rPr lang="en-GB" sz="3600" b="1" dirty="0">
                <a:latin typeface="Cambria" pitchFamily="18" charset="0"/>
              </a:rPr>
              <a:t>Introduction</a:t>
            </a:r>
          </a:p>
        </p:txBody>
      </p:sp>
      <p:sp>
        <p:nvSpPr>
          <p:cNvPr id="8" name="Rectangle 7"/>
          <p:cNvSpPr/>
          <p:nvPr/>
        </p:nvSpPr>
        <p:spPr>
          <a:xfrm>
            <a:off x="836429" y="3664858"/>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mbria" panose="02040503050406030204" pitchFamily="18" charset="0"/>
            </a:endParaRPr>
          </a:p>
        </p:txBody>
      </p:sp>
      <p:sp>
        <p:nvSpPr>
          <p:cNvPr id="9" name="Rectangle 8"/>
          <p:cNvSpPr/>
          <p:nvPr/>
        </p:nvSpPr>
        <p:spPr>
          <a:xfrm>
            <a:off x="836429" y="2347327"/>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mbria" panose="02040503050406030204" pitchFamily="18" charset="0"/>
            </a:endParaRPr>
          </a:p>
        </p:txBody>
      </p:sp>
    </p:spTree>
    <p:extLst>
      <p:ext uri="{BB962C8B-B14F-4D97-AF65-F5344CB8AC3E}">
        <p14:creationId xmlns:p14="http://schemas.microsoft.com/office/powerpoint/2010/main" val="779561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551" y="566646"/>
            <a:ext cx="10464262" cy="5591267"/>
          </a:xfrm>
          <a:ln>
            <a:solidFill>
              <a:srgbClr val="0070C0"/>
            </a:solidFill>
          </a:ln>
        </p:spPr>
        <p:txBody>
          <a:bodyPr>
            <a:normAutofit/>
          </a:bodyPr>
          <a:lstStyle/>
          <a:p>
            <a:pPr marL="0" indent="0" algn="ctr">
              <a:buNone/>
            </a:pPr>
            <a:endParaRPr lang="en-US" sz="2000" dirty="0">
              <a:latin typeface="Cambria" panose="02040503050406030204" pitchFamily="18" charset="0"/>
            </a:endParaRPr>
          </a:p>
          <a:p>
            <a:pPr marL="0" indent="0" algn="ctr">
              <a:buNone/>
            </a:pPr>
            <a:r>
              <a:rPr lang="en-US" sz="2000" b="1" dirty="0" smtClean="0">
                <a:solidFill>
                  <a:schemeClr val="accent1"/>
                </a:solidFill>
                <a:latin typeface="Cambria" panose="02040503050406030204" pitchFamily="18" charset="0"/>
              </a:rPr>
              <a:t>Introduction</a:t>
            </a:r>
          </a:p>
          <a:p>
            <a:pPr marL="0" indent="0">
              <a:buNone/>
            </a:pPr>
            <a:r>
              <a:rPr lang="en-US" sz="2000" b="1" dirty="0" err="1" smtClean="0">
                <a:solidFill>
                  <a:srgbClr val="0070C0"/>
                </a:solidFill>
                <a:latin typeface="Cambria" panose="02040503050406030204" pitchFamily="18" charset="0"/>
              </a:rPr>
              <a:t>Blockchain</a:t>
            </a:r>
            <a:r>
              <a:rPr lang="en-US" sz="2000" b="1" dirty="0" smtClean="0">
                <a:solidFill>
                  <a:srgbClr val="0070C0"/>
                </a:solidFill>
                <a:latin typeface="Cambria" panose="02040503050406030204" pitchFamily="18" charset="0"/>
              </a:rPr>
              <a:t>:</a:t>
            </a:r>
          </a:p>
          <a:p>
            <a:pPr marL="0" indent="0">
              <a:buNone/>
            </a:pPr>
            <a:r>
              <a:rPr lang="en-US" sz="2000" dirty="0" smtClean="0">
                <a:solidFill>
                  <a:srgbClr val="7030A0"/>
                </a:solidFill>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a:t>
            </a:r>
            <a:r>
              <a:rPr lang="en-US" sz="1800" dirty="0" err="1" smtClean="0">
                <a:latin typeface="Times New Roman" panose="02020603050405020304" pitchFamily="18" charset="0"/>
                <a:cs typeface="Times New Roman" panose="02020603050405020304" pitchFamily="18" charset="0"/>
              </a:rPr>
              <a:t>lockchain</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is a collection of blocks. Each block contains a cryptographic hash, which means that if we change any small number or digit, the hash will change, which means that if we tamper with anything, the link to the previous block will be lost due to the hash changing, which is why this technology is so powerful. </a:t>
            </a:r>
            <a:r>
              <a:rPr lang="en-US" sz="1800" dirty="0" err="1">
                <a:latin typeface="Times New Roman" panose="02020603050405020304" pitchFamily="18" charset="0"/>
                <a:cs typeface="Times New Roman" panose="02020603050405020304" pitchFamily="18" charset="0"/>
              </a:rPr>
              <a:t>blockchains</a:t>
            </a:r>
            <a:r>
              <a:rPr lang="en-US" sz="1800" dirty="0">
                <a:latin typeface="Times New Roman" panose="02020603050405020304" pitchFamily="18" charset="0"/>
                <a:cs typeface="Times New Roman" panose="02020603050405020304" pitchFamily="18" charset="0"/>
              </a:rPr>
              <a:t> appear to be peer-to-peer networks. A node in the network may act as a miner or validator, and they enter into transactions. These transactions are then loaded onto the </a:t>
            </a:r>
            <a:r>
              <a:rPr lang="en-US" sz="1800" dirty="0" err="1" smtClean="0">
                <a:latin typeface="Times New Roman" panose="02020603050405020304" pitchFamily="18" charset="0"/>
                <a:cs typeface="Times New Roman" panose="02020603050405020304" pitchFamily="18" charset="0"/>
              </a:rPr>
              <a:t>blockchain.Today</a:t>
            </a:r>
            <a:r>
              <a:rPr lang="en-US" sz="1800" dirty="0" smtClean="0">
                <a:latin typeface="Times New Roman" panose="02020603050405020304" pitchFamily="18" charset="0"/>
                <a:cs typeface="Times New Roman" panose="02020603050405020304" pitchFamily="18" charset="0"/>
              </a:rPr>
              <a:t> supply chain, healthcare, different </a:t>
            </a:r>
            <a:r>
              <a:rPr lang="en-US" sz="1800" dirty="0" err="1" smtClean="0">
                <a:latin typeface="Times New Roman" panose="02020603050405020304" pitchFamily="18" charset="0"/>
                <a:cs typeface="Times New Roman" panose="02020603050405020304" pitchFamily="18" charset="0"/>
              </a:rPr>
              <a:t>cryptocurrency</a:t>
            </a:r>
            <a:r>
              <a:rPr lang="en-US" sz="1800" dirty="0" smtClean="0">
                <a:latin typeface="Times New Roman" panose="02020603050405020304" pitchFamily="18" charset="0"/>
                <a:cs typeface="Times New Roman" panose="02020603050405020304" pitchFamily="18" charset="0"/>
              </a:rPr>
              <a:t> uses this technology</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b="1" i="1" dirty="0">
              <a:solidFill>
                <a:srgbClr val="0070C0"/>
              </a:solidFill>
              <a:latin typeface="Cambria" panose="02040503050406030204" pitchFamily="18" charset="0"/>
            </a:endParaRPr>
          </a:p>
        </p:txBody>
      </p:sp>
      <p:sp>
        <p:nvSpPr>
          <p:cNvPr id="5" name="Rectangle 4"/>
          <p:cNvSpPr/>
          <p:nvPr/>
        </p:nvSpPr>
        <p:spPr>
          <a:xfrm>
            <a:off x="983551" y="6414221"/>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latin typeface="Cambria" panose="02040503050406030204" pitchFamily="18" charset="0"/>
              </a:rPr>
              <a:t>M </a:t>
            </a:r>
            <a:r>
              <a:rPr lang="en-US" sz="1600" i="1" dirty="0" err="1" smtClean="0">
                <a:latin typeface="Cambria" panose="02040503050406030204" pitchFamily="18" charset="0"/>
              </a:rPr>
              <a:t>Mohaiminul</a:t>
            </a:r>
            <a:r>
              <a:rPr lang="en-US" sz="1600" i="1" dirty="0" smtClean="0">
                <a:latin typeface="Cambria" panose="02040503050406030204" pitchFamily="18" charset="0"/>
              </a:rPr>
              <a:t> Islam| </a:t>
            </a:r>
            <a:r>
              <a:rPr lang="en-US" sz="1600" i="1" dirty="0">
                <a:latin typeface="Cambria" panose="02040503050406030204" pitchFamily="18" charset="0"/>
              </a:rPr>
              <a:t>MSc. Computer Science | South Asian University</a:t>
            </a:r>
          </a:p>
        </p:txBody>
      </p:sp>
      <p:sp>
        <p:nvSpPr>
          <p:cNvPr id="7" name="Rectangle 6"/>
          <p:cNvSpPr/>
          <p:nvPr/>
        </p:nvSpPr>
        <p:spPr>
          <a:xfrm>
            <a:off x="983551" y="317264"/>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6057" y="3735619"/>
            <a:ext cx="3638938" cy="2332581"/>
          </a:xfrm>
          <a:prstGeom prst="rect">
            <a:avLst/>
          </a:prstGeom>
        </p:spPr>
      </p:pic>
    </p:spTree>
    <p:extLst>
      <p:ext uri="{BB962C8B-B14F-4D97-AF65-F5344CB8AC3E}">
        <p14:creationId xmlns:p14="http://schemas.microsoft.com/office/powerpoint/2010/main" val="1128690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551" y="566646"/>
            <a:ext cx="10464262" cy="5591267"/>
          </a:xfrm>
          <a:ln>
            <a:solidFill>
              <a:srgbClr val="0070C0"/>
            </a:solidFill>
          </a:ln>
        </p:spPr>
        <p:txBody>
          <a:bodyPr>
            <a:normAutofit/>
          </a:bodyPr>
          <a:lstStyle/>
          <a:p>
            <a:pPr marL="0" indent="0" algn="ctr">
              <a:buNone/>
            </a:pPr>
            <a:endParaRPr lang="en-US" sz="2000" dirty="0">
              <a:latin typeface="Cambria" panose="02040503050406030204" pitchFamily="18" charset="0"/>
            </a:endParaRPr>
          </a:p>
          <a:p>
            <a:pPr marL="0" indent="0" algn="ctr">
              <a:buNone/>
            </a:pPr>
            <a:r>
              <a:rPr lang="en-US" sz="2000" b="1" dirty="0" smtClean="0">
                <a:solidFill>
                  <a:schemeClr val="accent1"/>
                </a:solidFill>
                <a:latin typeface="Cambria" panose="02040503050406030204" pitchFamily="18" charset="0"/>
              </a:rPr>
              <a:t>Motivation</a:t>
            </a:r>
            <a:endParaRPr lang="en-US" sz="2000" b="1" i="1" dirty="0" smtClean="0">
              <a:solidFill>
                <a:schemeClr val="accent1"/>
              </a:solidFill>
              <a:latin typeface="Cambria" panose="020405030504060302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In this thesis </a:t>
            </a:r>
            <a:r>
              <a:rPr lang="en-US" sz="1800" dirty="0">
                <a:latin typeface="Times New Roman" panose="02020603050405020304" pitchFamily="18" charset="0"/>
                <a:cs typeface="Times New Roman" panose="02020603050405020304" pitchFamily="18" charset="0"/>
              </a:rPr>
              <a:t>we use supply chain based </a:t>
            </a:r>
            <a:r>
              <a:rPr lang="en-US" sz="1800" dirty="0" err="1">
                <a:latin typeface="Times New Roman" panose="02020603050405020304" pitchFamily="18" charset="0"/>
                <a:cs typeface="Times New Roman" panose="02020603050405020304" pitchFamily="18" charset="0"/>
              </a:rPr>
              <a:t>blockchain</a:t>
            </a:r>
            <a:r>
              <a:rPr lang="en-US" sz="1800" dirty="0">
                <a:latin typeface="Times New Roman" panose="02020603050405020304" pitchFamily="18" charset="0"/>
                <a:cs typeface="Times New Roman" panose="02020603050405020304" pitchFamily="18" charset="0"/>
              </a:rPr>
              <a:t>. In a traditional supply chain, there are various issues. For example, in the food supply chain, we don't know how the food is processed, whether it's organic or not, there is a lack of information, data retrieval takes a long time, and the data is unreliable for product tracing. We can fix this issue through the use of </a:t>
            </a:r>
            <a:r>
              <a:rPr lang="en-US" sz="1800" dirty="0" err="1">
                <a:latin typeface="Times New Roman" panose="02020603050405020304" pitchFamily="18" charset="0"/>
                <a:cs typeface="Times New Roman" panose="02020603050405020304" pitchFamily="18" charset="0"/>
              </a:rPr>
              <a:t>blockchain</a:t>
            </a:r>
            <a:r>
              <a:rPr lang="en-US" sz="1800" dirty="0">
                <a:latin typeface="Times New Roman" panose="02020603050405020304" pitchFamily="18" charset="0"/>
                <a:cs typeface="Times New Roman" panose="02020603050405020304" pitchFamily="18" charset="0"/>
              </a:rPr>
              <a:t> technology but </a:t>
            </a:r>
            <a:r>
              <a:rPr lang="en-US" sz="1800" dirty="0">
                <a:latin typeface="Cambria" panose="02040503050406030204" pitchFamily="18" charset="0"/>
              </a:rPr>
              <a:t>the current block size is only 1 MB with a TPS of only 7, and anyone initiating a transaction must typically wait 10 minutes. Thus, this is one of the major </a:t>
            </a:r>
            <a:r>
              <a:rPr lang="en-US" sz="1800" dirty="0" err="1">
                <a:latin typeface="Cambria" panose="02040503050406030204" pitchFamily="18" charset="0"/>
              </a:rPr>
              <a:t>blockchain</a:t>
            </a:r>
            <a:r>
              <a:rPr lang="en-US" sz="1800" dirty="0">
                <a:latin typeface="Cambria" panose="02040503050406030204" pitchFamily="18" charset="0"/>
              </a:rPr>
              <a:t> difficulties. In this thesis, we try to  improve the TPS rate of a state-based </a:t>
            </a:r>
            <a:r>
              <a:rPr lang="en-US" sz="1800" dirty="0" err="1">
                <a:latin typeface="Cambria" panose="02040503050406030204" pitchFamily="18" charset="0"/>
              </a:rPr>
              <a:t>blockchain</a:t>
            </a:r>
            <a:r>
              <a:rPr lang="en-US" sz="1800" dirty="0">
                <a:latin typeface="Cambria" panose="02040503050406030204" pitchFamily="18" charset="0"/>
              </a:rPr>
              <a:t>, by clustering the transactions and parallel mining.</a:t>
            </a:r>
          </a:p>
        </p:txBody>
      </p:sp>
      <p:sp>
        <p:nvSpPr>
          <p:cNvPr id="5" name="Rectangle 4"/>
          <p:cNvSpPr/>
          <p:nvPr/>
        </p:nvSpPr>
        <p:spPr>
          <a:xfrm>
            <a:off x="983551" y="6414221"/>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latin typeface="Cambria" panose="02040503050406030204" pitchFamily="18" charset="0"/>
              </a:rPr>
              <a:t>M </a:t>
            </a:r>
            <a:r>
              <a:rPr lang="en-US" sz="1600" i="1" dirty="0" err="1" smtClean="0">
                <a:latin typeface="Cambria" panose="02040503050406030204" pitchFamily="18" charset="0"/>
              </a:rPr>
              <a:t>Mohaiminul</a:t>
            </a:r>
            <a:r>
              <a:rPr lang="en-US" sz="1600" i="1" dirty="0" smtClean="0">
                <a:latin typeface="Cambria" panose="02040503050406030204" pitchFamily="18" charset="0"/>
              </a:rPr>
              <a:t> Islam| </a:t>
            </a:r>
            <a:r>
              <a:rPr lang="en-US" sz="1600" i="1" dirty="0">
                <a:latin typeface="Cambria" panose="02040503050406030204" pitchFamily="18" charset="0"/>
              </a:rPr>
              <a:t>MSc. Computer Science | South Asian University</a:t>
            </a:r>
          </a:p>
        </p:txBody>
      </p:sp>
      <p:sp>
        <p:nvSpPr>
          <p:cNvPr id="7" name="Rectangle 6"/>
          <p:cNvSpPr/>
          <p:nvPr/>
        </p:nvSpPr>
        <p:spPr>
          <a:xfrm>
            <a:off x="983551" y="317264"/>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mbria" panose="02040503050406030204" pitchFamily="18" charset="0"/>
            </a:endParaRPr>
          </a:p>
        </p:txBody>
      </p:sp>
    </p:spTree>
    <p:extLst>
      <p:ext uri="{BB962C8B-B14F-4D97-AF65-F5344CB8AC3E}">
        <p14:creationId xmlns:p14="http://schemas.microsoft.com/office/powerpoint/2010/main" val="2786450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551" y="566646"/>
            <a:ext cx="10464262" cy="5591267"/>
          </a:xfrm>
          <a:ln>
            <a:solidFill>
              <a:srgbClr val="0070C0"/>
            </a:solidFill>
          </a:ln>
        </p:spPr>
        <p:txBody>
          <a:bodyPr>
            <a:normAutofit/>
          </a:bodyPr>
          <a:lstStyle/>
          <a:p>
            <a:pPr marL="0" indent="0" algn="ctr">
              <a:buNone/>
            </a:pPr>
            <a:endParaRPr lang="en-US" sz="2000" dirty="0">
              <a:latin typeface="Cambria" panose="02040503050406030204" pitchFamily="18" charset="0"/>
            </a:endParaRPr>
          </a:p>
          <a:p>
            <a:pPr marL="0" indent="0" algn="ctr">
              <a:buNone/>
            </a:pPr>
            <a:r>
              <a:rPr lang="en-US" sz="2000" b="1" dirty="0" smtClean="0">
                <a:solidFill>
                  <a:schemeClr val="accent1"/>
                </a:solidFill>
                <a:latin typeface="Cambria" panose="02040503050406030204" pitchFamily="18" charset="0"/>
              </a:rPr>
              <a:t>Continue…</a:t>
            </a:r>
          </a:p>
          <a:p>
            <a:pPr marL="0" indent="0" algn="ctr">
              <a:buNone/>
            </a:pPr>
            <a:endParaRPr lang="en-US" sz="2400" b="1" dirty="0">
              <a:latin typeface="Cambria" panose="02040503050406030204" pitchFamily="18" charset="0"/>
            </a:endParaRPr>
          </a:p>
          <a:p>
            <a:pPr marL="0" indent="0" algn="ctr">
              <a:buNone/>
            </a:pPr>
            <a:r>
              <a:rPr lang="en-US" sz="2400" b="1" dirty="0" smtClean="0">
                <a:latin typeface="Cambria" panose="02040503050406030204" pitchFamily="18" charset="0"/>
              </a:rPr>
              <a:t>                                                               </a:t>
            </a:r>
            <a:r>
              <a:rPr lang="en-US" sz="1800" b="1" dirty="0" err="1" smtClean="0">
                <a:latin typeface="Cambria" panose="02040503050406030204" pitchFamily="18" charset="0"/>
              </a:rPr>
              <a:t>Blockchain</a:t>
            </a:r>
            <a:r>
              <a:rPr lang="en-US" sz="1800" b="1" dirty="0" smtClean="0">
                <a:latin typeface="Cambria" panose="02040503050406030204" pitchFamily="18" charset="0"/>
              </a:rPr>
              <a:t> based SCM :</a:t>
            </a:r>
            <a:endParaRPr lang="en-US" sz="1800" b="1" dirty="0">
              <a:latin typeface="Cambria" panose="02040503050406030204" pitchFamily="18" charset="0"/>
            </a:endParaRPr>
          </a:p>
          <a:p>
            <a:pPr marL="0" indent="0">
              <a:buNone/>
            </a:pPr>
            <a:r>
              <a:rPr lang="en-US" sz="2000" b="1" dirty="0" smtClean="0">
                <a:latin typeface="Cambria" panose="02040503050406030204" pitchFamily="18" charset="0"/>
              </a:rPr>
              <a:t>  </a:t>
            </a:r>
            <a:r>
              <a:rPr lang="en-US" sz="1800" b="1" dirty="0" smtClean="0">
                <a:latin typeface="Cambria" panose="02040503050406030204" pitchFamily="18" charset="0"/>
              </a:rPr>
              <a:t>Traditional SCM:</a:t>
            </a:r>
            <a:endParaRPr lang="en-US" sz="1800" b="1" dirty="0">
              <a:latin typeface="Cambria" panose="02040503050406030204" pitchFamily="18" charset="0"/>
            </a:endParaRPr>
          </a:p>
          <a:p>
            <a:pPr marL="0" indent="0">
              <a:buNone/>
            </a:pPr>
            <a:endParaRPr lang="en-US" sz="2000" b="1" i="1" dirty="0" smtClean="0">
              <a:solidFill>
                <a:srgbClr val="0070C0"/>
              </a:solidFill>
              <a:latin typeface="Cambria" panose="02040503050406030204" pitchFamily="18" charset="0"/>
            </a:endParaRPr>
          </a:p>
          <a:p>
            <a:pPr marL="0" indent="0">
              <a:buNone/>
            </a:pPr>
            <a:endParaRPr lang="en-US" sz="2000" b="1" i="1" dirty="0">
              <a:solidFill>
                <a:srgbClr val="0070C0"/>
              </a:solidFill>
              <a:latin typeface="Cambria" panose="02040503050406030204" pitchFamily="18" charset="0"/>
            </a:endParaRPr>
          </a:p>
        </p:txBody>
      </p:sp>
      <p:sp>
        <p:nvSpPr>
          <p:cNvPr id="5" name="Rectangle 4"/>
          <p:cNvSpPr/>
          <p:nvPr/>
        </p:nvSpPr>
        <p:spPr>
          <a:xfrm>
            <a:off x="983551" y="6414221"/>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latin typeface="Cambria" panose="02040503050406030204" pitchFamily="18" charset="0"/>
              </a:rPr>
              <a:t>M </a:t>
            </a:r>
            <a:r>
              <a:rPr lang="en-US" sz="1600" i="1" dirty="0" err="1" smtClean="0">
                <a:latin typeface="Cambria" panose="02040503050406030204" pitchFamily="18" charset="0"/>
              </a:rPr>
              <a:t>Mohaiminul</a:t>
            </a:r>
            <a:r>
              <a:rPr lang="en-US" sz="1600" i="1" dirty="0" smtClean="0">
                <a:latin typeface="Cambria" panose="02040503050406030204" pitchFamily="18" charset="0"/>
              </a:rPr>
              <a:t> Islam| </a:t>
            </a:r>
            <a:r>
              <a:rPr lang="en-US" sz="1600" i="1" dirty="0">
                <a:latin typeface="Cambria" panose="02040503050406030204" pitchFamily="18" charset="0"/>
              </a:rPr>
              <a:t>MSc. Computer Science | South Asian University</a:t>
            </a:r>
          </a:p>
        </p:txBody>
      </p:sp>
      <p:sp>
        <p:nvSpPr>
          <p:cNvPr id="7" name="Rectangle 6"/>
          <p:cNvSpPr/>
          <p:nvPr/>
        </p:nvSpPr>
        <p:spPr>
          <a:xfrm>
            <a:off x="983551" y="317264"/>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735" y="2771192"/>
            <a:ext cx="5006244" cy="241662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4672" y="2565918"/>
            <a:ext cx="4430923" cy="2883500"/>
          </a:xfrm>
          <a:prstGeom prst="rect">
            <a:avLst/>
          </a:prstGeom>
        </p:spPr>
      </p:pic>
    </p:spTree>
    <p:extLst>
      <p:ext uri="{BB962C8B-B14F-4D97-AF65-F5344CB8AC3E}">
        <p14:creationId xmlns:p14="http://schemas.microsoft.com/office/powerpoint/2010/main" val="3799234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551" y="772535"/>
            <a:ext cx="10464262" cy="5385378"/>
          </a:xfrm>
          <a:ln>
            <a:solidFill>
              <a:srgbClr val="0070C0"/>
            </a:solidFill>
          </a:ln>
        </p:spPr>
        <p:txBody>
          <a:bodyPr>
            <a:normAutofit/>
          </a:bodyPr>
          <a:lstStyle/>
          <a:p>
            <a:pPr marL="0" indent="0" algn="ctr">
              <a:buNone/>
            </a:pPr>
            <a:r>
              <a:rPr lang="en-US" sz="2000" b="1" dirty="0" smtClean="0">
                <a:solidFill>
                  <a:srgbClr val="0070C0"/>
                </a:solidFill>
                <a:latin typeface="Cambria" panose="02040503050406030204" pitchFamily="18" charset="0"/>
              </a:rPr>
              <a:t>Problem statement:</a:t>
            </a:r>
          </a:p>
          <a:p>
            <a:pPr marL="0" indent="0" algn="ctr">
              <a:buNone/>
            </a:pPr>
            <a:endParaRPr lang="en-US" sz="2400" b="1" i="1" dirty="0" smtClean="0">
              <a:solidFill>
                <a:srgbClr val="0070C0"/>
              </a:solidFill>
              <a:latin typeface="Cambria" panose="02040503050406030204" pitchFamily="18" charset="0"/>
            </a:endParaRPr>
          </a:p>
          <a:p>
            <a:pPr marL="0" indent="0" algn="just">
              <a:buNone/>
            </a:pPr>
            <a:r>
              <a:rPr lang="en-US" sz="1800" dirty="0">
                <a:latin typeface="Cambria" panose="02040503050406030204" pitchFamily="18" charset="0"/>
              </a:rPr>
              <a:t>The primary difficulty with the </a:t>
            </a:r>
            <a:r>
              <a:rPr lang="en-US" sz="1800" dirty="0" err="1">
                <a:latin typeface="Cambria" panose="02040503050406030204" pitchFamily="18" charset="0"/>
              </a:rPr>
              <a:t>blockchain</a:t>
            </a:r>
            <a:r>
              <a:rPr lang="en-US" sz="1800" dirty="0">
                <a:latin typeface="Cambria" panose="02040503050406030204" pitchFamily="18" charset="0"/>
              </a:rPr>
              <a:t> is its limited throughput, which results from its slow transaction speed. when we increase the number of concurrent jobs in a </a:t>
            </a:r>
            <a:r>
              <a:rPr lang="en-US" sz="1800" dirty="0" err="1">
                <a:latin typeface="Cambria" panose="02040503050406030204" pitchFamily="18" charset="0"/>
              </a:rPr>
              <a:t>chaincode</a:t>
            </a:r>
            <a:r>
              <a:rPr lang="en-US" sz="1800" dirty="0">
                <a:latin typeface="Cambria" panose="02040503050406030204" pitchFamily="18" charset="0"/>
              </a:rPr>
              <a:t>, this supply chain-based </a:t>
            </a:r>
            <a:r>
              <a:rPr lang="en-US" sz="1800" dirty="0" err="1">
                <a:latin typeface="Cambria" panose="02040503050406030204" pitchFamily="18" charset="0"/>
              </a:rPr>
              <a:t>blockchain</a:t>
            </a:r>
            <a:r>
              <a:rPr lang="en-US" sz="1800" dirty="0">
                <a:latin typeface="Cambria" panose="02040503050406030204" pitchFamily="18" charset="0"/>
              </a:rPr>
              <a:t> takes a long time and its response time increases exponentially. Additionally, data retrieval takes a long time. For example, if we send </a:t>
            </a:r>
            <a:r>
              <a:rPr lang="en-US" sz="1800" dirty="0" smtClean="0">
                <a:latin typeface="Cambria" panose="02040503050406030204" pitchFamily="18" charset="0"/>
              </a:rPr>
              <a:t>20 </a:t>
            </a:r>
            <a:r>
              <a:rPr lang="en-US" sz="1800" dirty="0">
                <a:latin typeface="Cambria" panose="02040503050406030204" pitchFamily="18" charset="0"/>
              </a:rPr>
              <a:t>queries to the supply chain-based </a:t>
            </a:r>
            <a:r>
              <a:rPr lang="en-US" sz="1800" dirty="0" err="1">
                <a:latin typeface="Cambria" panose="02040503050406030204" pitchFamily="18" charset="0"/>
              </a:rPr>
              <a:t>blockchain</a:t>
            </a:r>
            <a:r>
              <a:rPr lang="en-US" sz="1800" dirty="0">
                <a:latin typeface="Cambria" panose="02040503050406030204" pitchFamily="18" charset="0"/>
              </a:rPr>
              <a:t> technology, we will receive a response in </a:t>
            </a:r>
            <a:r>
              <a:rPr lang="en-US" sz="1800" dirty="0" smtClean="0">
                <a:latin typeface="Cambria" panose="02040503050406030204" pitchFamily="18" charset="0"/>
              </a:rPr>
              <a:t>0.5 </a:t>
            </a:r>
            <a:r>
              <a:rPr lang="en-US" sz="1800" dirty="0">
                <a:latin typeface="Cambria" panose="02040503050406030204" pitchFamily="18" charset="0"/>
              </a:rPr>
              <a:t>sec. However, if we send </a:t>
            </a:r>
            <a:r>
              <a:rPr lang="en-US" sz="1800" dirty="0" smtClean="0">
                <a:latin typeface="Cambria" panose="02040503050406030204" pitchFamily="18" charset="0"/>
              </a:rPr>
              <a:t>50 </a:t>
            </a:r>
            <a:r>
              <a:rPr lang="en-US" sz="1800" dirty="0">
                <a:latin typeface="Cambria" panose="02040503050406030204" pitchFamily="18" charset="0"/>
              </a:rPr>
              <a:t>inquiries, it will take significantly longer, approximately </a:t>
            </a:r>
            <a:r>
              <a:rPr lang="en-US" sz="1800" dirty="0" smtClean="0">
                <a:latin typeface="Cambria" panose="02040503050406030204" pitchFamily="18" charset="0"/>
              </a:rPr>
              <a:t>1 </a:t>
            </a:r>
            <a:r>
              <a:rPr lang="en-US" sz="1800" dirty="0">
                <a:latin typeface="Cambria" panose="02040503050406030204" pitchFamily="18" charset="0"/>
              </a:rPr>
              <a:t>sec. The reason of low TPS rate is that the transactions are processed and verified serially. The goal of this thesis is to increase a </a:t>
            </a:r>
            <a:r>
              <a:rPr lang="en-US" sz="1800" dirty="0" err="1">
                <a:latin typeface="Cambria" panose="02040503050406030204" pitchFamily="18" charset="0"/>
              </a:rPr>
              <a:t>blockchain's</a:t>
            </a:r>
            <a:r>
              <a:rPr lang="en-US" sz="1800" dirty="0">
                <a:latin typeface="Cambria" panose="02040503050406030204" pitchFamily="18" charset="0"/>
              </a:rPr>
              <a:t> TPS rate through the use of the region-based parallel mining concept. This is accomplished by grouping transactions into distinct subsets. The proposed methodology not only increases the TPS rate, but also makes it easier to locate linked transactions in the </a:t>
            </a:r>
            <a:r>
              <a:rPr lang="en-US" sz="1800" dirty="0" err="1">
                <a:latin typeface="Cambria" panose="02040503050406030204" pitchFamily="18" charset="0"/>
              </a:rPr>
              <a:t>blockchain</a:t>
            </a:r>
            <a:r>
              <a:rPr lang="en-US" sz="1800" dirty="0">
                <a:latin typeface="Cambria" panose="02040503050406030204" pitchFamily="18" charset="0"/>
              </a:rPr>
              <a:t>.</a:t>
            </a:r>
          </a:p>
          <a:p>
            <a:pPr marL="0" indent="0" algn="ctr">
              <a:buNone/>
            </a:pPr>
            <a:endParaRPr lang="en-US" sz="2400" b="1" i="1" dirty="0" smtClean="0">
              <a:solidFill>
                <a:srgbClr val="0070C0"/>
              </a:solidFill>
              <a:latin typeface="Cambria" panose="02040503050406030204" pitchFamily="18" charset="0"/>
            </a:endParaRPr>
          </a:p>
          <a:p>
            <a:pPr marL="0" indent="0" algn="ctr">
              <a:buNone/>
            </a:pPr>
            <a:endParaRPr lang="en-US" sz="2400" b="1" i="1" dirty="0">
              <a:solidFill>
                <a:srgbClr val="0070C0"/>
              </a:solidFill>
              <a:latin typeface="Cambria" panose="02040503050406030204" pitchFamily="18" charset="0"/>
            </a:endParaRPr>
          </a:p>
          <a:p>
            <a:pPr marL="0" indent="0" algn="ctr">
              <a:buNone/>
            </a:pPr>
            <a:endParaRPr lang="en-US" sz="2400" b="1" dirty="0">
              <a:latin typeface="Cambria" panose="02040503050406030204" pitchFamily="18" charset="0"/>
            </a:endParaRPr>
          </a:p>
          <a:p>
            <a:pPr marL="0" indent="0">
              <a:buNone/>
            </a:pPr>
            <a:endParaRPr lang="en-US" sz="2000" dirty="0">
              <a:latin typeface="Cambria" panose="02040503050406030204" pitchFamily="18" charset="0"/>
            </a:endParaRPr>
          </a:p>
        </p:txBody>
      </p:sp>
      <p:sp>
        <p:nvSpPr>
          <p:cNvPr id="5" name="Rectangle 4"/>
          <p:cNvSpPr/>
          <p:nvPr/>
        </p:nvSpPr>
        <p:spPr>
          <a:xfrm>
            <a:off x="983551" y="6414221"/>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Cambria" panose="02040503050406030204" pitchFamily="18" charset="0"/>
              </a:rPr>
              <a:t>M </a:t>
            </a:r>
            <a:r>
              <a:rPr lang="en-US" sz="1600" i="1" dirty="0" err="1">
                <a:latin typeface="Cambria" panose="02040503050406030204" pitchFamily="18" charset="0"/>
              </a:rPr>
              <a:t>Mohaiminul</a:t>
            </a:r>
            <a:r>
              <a:rPr lang="en-US" sz="1600" i="1" dirty="0">
                <a:latin typeface="Cambria" panose="02040503050406030204" pitchFamily="18" charset="0"/>
              </a:rPr>
              <a:t> Islam | MSc. Computer Science | South Asian University</a:t>
            </a:r>
          </a:p>
        </p:txBody>
      </p:sp>
      <p:sp>
        <p:nvSpPr>
          <p:cNvPr id="7" name="Rectangle 6"/>
          <p:cNvSpPr/>
          <p:nvPr/>
        </p:nvSpPr>
        <p:spPr>
          <a:xfrm>
            <a:off x="983551" y="317264"/>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mbria" panose="02040503050406030204" pitchFamily="18" charset="0"/>
            </a:endParaRPr>
          </a:p>
        </p:txBody>
      </p:sp>
    </p:spTree>
    <p:extLst>
      <p:ext uri="{BB962C8B-B14F-4D97-AF65-F5344CB8AC3E}">
        <p14:creationId xmlns:p14="http://schemas.microsoft.com/office/powerpoint/2010/main" val="805510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551" y="772535"/>
            <a:ext cx="10464262" cy="5385378"/>
          </a:xfrm>
          <a:ln>
            <a:solidFill>
              <a:srgbClr val="0070C0"/>
            </a:solidFill>
          </a:ln>
        </p:spPr>
        <p:txBody>
          <a:bodyPr>
            <a:normAutofit/>
          </a:bodyPr>
          <a:lstStyle/>
          <a:p>
            <a:pPr marL="0" indent="0" algn="ctr">
              <a:buNone/>
            </a:pPr>
            <a:r>
              <a:rPr lang="en-US" sz="2000" dirty="0" smtClean="0">
                <a:solidFill>
                  <a:schemeClr val="accent1"/>
                </a:solidFill>
                <a:latin typeface="Cambria" panose="02040503050406030204" pitchFamily="18" charset="0"/>
              </a:rPr>
              <a:t>Proposed Work &amp; Contribution</a:t>
            </a:r>
            <a:r>
              <a:rPr lang="en-US" sz="2000" dirty="0" smtClean="0">
                <a:latin typeface="Cambria" panose="02040503050406030204" pitchFamily="18" charset="0"/>
              </a:rPr>
              <a:t>:</a:t>
            </a:r>
          </a:p>
          <a:p>
            <a:pPr marL="0" indent="0">
              <a:buNone/>
            </a:pPr>
            <a:endParaRPr lang="en-US" sz="1800" dirty="0">
              <a:latin typeface="Cambria" panose="02040503050406030204" pitchFamily="18" charset="0"/>
            </a:endParaRPr>
          </a:p>
          <a:p>
            <a:pPr marL="0" indent="0">
              <a:buNone/>
            </a:pPr>
            <a:r>
              <a:rPr lang="en-US" sz="1800" dirty="0" smtClean="0">
                <a:latin typeface="Cambria" panose="02040503050406030204" pitchFamily="18" charset="0"/>
              </a:rPr>
              <a:t>In </a:t>
            </a:r>
            <a:r>
              <a:rPr lang="en-US" sz="1800" dirty="0">
                <a:latin typeface="Cambria" panose="02040503050406030204" pitchFamily="18" charset="0"/>
              </a:rPr>
              <a:t>this, we investigate a framework for improving the TPS rate of current day </a:t>
            </a:r>
            <a:r>
              <a:rPr lang="en-US" sz="1800" dirty="0" err="1">
                <a:latin typeface="Cambria" panose="02040503050406030204" pitchFamily="18" charset="0"/>
              </a:rPr>
              <a:t>blockchains</a:t>
            </a:r>
            <a:r>
              <a:rPr lang="en-US" sz="1800" dirty="0">
                <a:latin typeface="Cambria" panose="02040503050406030204" pitchFamily="18" charset="0"/>
              </a:rPr>
              <a:t>, by clustering the transactions into disjoint subsets and mining them in parallel. The proposed system can be used in any system that generates huge number of transactions and needs to validate the transactions in quickly, such as in supply chains or trading. In this proposed framework, we try to define the concept of regions by clustering the transactions into disjoint subsets to assist parallel mining for improving the TPS rate of a state-based </a:t>
            </a:r>
            <a:r>
              <a:rPr lang="en-US" sz="1800" dirty="0" err="1">
                <a:latin typeface="Cambria" panose="02040503050406030204" pitchFamily="18" charset="0"/>
              </a:rPr>
              <a:t>blockchain</a:t>
            </a:r>
            <a:r>
              <a:rPr lang="en-US" sz="1800" dirty="0">
                <a:latin typeface="Cambria" panose="02040503050406030204" pitchFamily="18" charset="0"/>
              </a:rPr>
              <a:t>. We perform a detailed evaluation to </a:t>
            </a:r>
            <a:r>
              <a:rPr lang="en-US" sz="1800" dirty="0" err="1">
                <a:latin typeface="Cambria" panose="02040503050406030204" pitchFamily="18" charset="0"/>
              </a:rPr>
              <a:t>analyse</a:t>
            </a:r>
            <a:r>
              <a:rPr lang="en-US" sz="1800" dirty="0">
                <a:latin typeface="Cambria" panose="02040503050406030204" pitchFamily="18" charset="0"/>
              </a:rPr>
              <a:t> the performance of the proposed system.</a:t>
            </a:r>
          </a:p>
        </p:txBody>
      </p:sp>
      <p:sp>
        <p:nvSpPr>
          <p:cNvPr id="5" name="Rectangle 4"/>
          <p:cNvSpPr/>
          <p:nvPr/>
        </p:nvSpPr>
        <p:spPr>
          <a:xfrm>
            <a:off x="983551" y="6414221"/>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Cambria" panose="02040503050406030204" pitchFamily="18" charset="0"/>
              </a:rPr>
              <a:t>M </a:t>
            </a:r>
            <a:r>
              <a:rPr lang="en-US" sz="1600" i="1" dirty="0" err="1">
                <a:latin typeface="Cambria" panose="02040503050406030204" pitchFamily="18" charset="0"/>
              </a:rPr>
              <a:t>Mohaiminul</a:t>
            </a:r>
            <a:r>
              <a:rPr lang="en-US" sz="1600" i="1" dirty="0">
                <a:latin typeface="Cambria" panose="02040503050406030204" pitchFamily="18" charset="0"/>
              </a:rPr>
              <a:t> Islam | MSc. Computer Science | South Asian University</a:t>
            </a:r>
          </a:p>
        </p:txBody>
      </p:sp>
      <p:sp>
        <p:nvSpPr>
          <p:cNvPr id="7" name="Rectangle 6"/>
          <p:cNvSpPr/>
          <p:nvPr/>
        </p:nvSpPr>
        <p:spPr>
          <a:xfrm>
            <a:off x="983551" y="317264"/>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mbria" panose="02040503050406030204" pitchFamily="18" charset="0"/>
            </a:endParaRPr>
          </a:p>
        </p:txBody>
      </p:sp>
      <p:sp>
        <p:nvSpPr>
          <p:cNvPr id="9" name="Rectangle 8">
            <a:extLst>
              <a:ext uri="{FF2B5EF4-FFF2-40B4-BE49-F238E27FC236}">
                <a16:creationId xmlns:a16="http://schemas.microsoft.com/office/drawing/2014/main" xmlns="" id="{4F9A2269-A803-4A4E-A74D-827FDF9965CF}"/>
              </a:ext>
            </a:extLst>
          </p:cNvPr>
          <p:cNvSpPr/>
          <p:nvPr/>
        </p:nvSpPr>
        <p:spPr>
          <a:xfrm>
            <a:off x="1091682" y="566647"/>
            <a:ext cx="3769567" cy="1015663"/>
          </a:xfrm>
          <a:prstGeom prst="rect">
            <a:avLst/>
          </a:prstGeom>
        </p:spPr>
        <p:txBody>
          <a:bodyPr wrap="square">
            <a:spAutoFit/>
          </a:bodyPr>
          <a:lstStyle/>
          <a:p>
            <a:endParaRPr lang="en-US" sz="2000" dirty="0">
              <a:solidFill>
                <a:srgbClr val="FF0000"/>
              </a:solidFill>
            </a:endParaRPr>
          </a:p>
          <a:p>
            <a:pPr marL="285750" indent="-285750">
              <a:buFont typeface="Arial" panose="020B0604020202020204" pitchFamily="34" charset="0"/>
              <a:buChar char="•"/>
            </a:pPr>
            <a:endParaRPr lang="en-US" sz="2000" dirty="0">
              <a:solidFill>
                <a:srgbClr val="0070C0"/>
              </a:solidFill>
            </a:endParaRPr>
          </a:p>
          <a:p>
            <a:endParaRPr lang="en-US" sz="2000" dirty="0">
              <a:solidFill>
                <a:srgbClr val="0070C0"/>
              </a:solidFill>
            </a:endParaRPr>
          </a:p>
        </p:txBody>
      </p:sp>
    </p:spTree>
    <p:extLst>
      <p:ext uri="{BB962C8B-B14F-4D97-AF65-F5344CB8AC3E}">
        <p14:creationId xmlns:p14="http://schemas.microsoft.com/office/powerpoint/2010/main" val="4147668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829" y="2660209"/>
            <a:ext cx="10464262" cy="1068149"/>
          </a:xfrm>
          <a:solidFill>
            <a:schemeClr val="bg1"/>
          </a:solidFill>
          <a:ln>
            <a:solidFill>
              <a:schemeClr val="accent5">
                <a:lumMod val="75000"/>
              </a:schemeClr>
            </a:solidFill>
          </a:ln>
        </p:spPr>
        <p:txBody>
          <a:bodyPr>
            <a:normAutofit/>
          </a:bodyPr>
          <a:lstStyle/>
          <a:p>
            <a:r>
              <a:rPr lang="en-US" altLang="en-US" sz="3600" b="1" dirty="0" smtClean="0">
                <a:latin typeface="Cambria" pitchFamily="18" charset="0"/>
              </a:rPr>
              <a:t>                                   Preliminary</a:t>
            </a:r>
            <a:endParaRPr lang="en-US" altLang="en-US" sz="3600" b="1" dirty="0">
              <a:latin typeface="Cambria" pitchFamily="18" charset="0"/>
            </a:endParaRPr>
          </a:p>
        </p:txBody>
      </p:sp>
      <p:sp>
        <p:nvSpPr>
          <p:cNvPr id="8" name="Rectangle 7"/>
          <p:cNvSpPr/>
          <p:nvPr/>
        </p:nvSpPr>
        <p:spPr>
          <a:xfrm>
            <a:off x="861829" y="3728358"/>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mbria" panose="02040503050406030204" pitchFamily="18" charset="0"/>
            </a:endParaRPr>
          </a:p>
        </p:txBody>
      </p:sp>
      <p:sp>
        <p:nvSpPr>
          <p:cNvPr id="9" name="Rectangle 8"/>
          <p:cNvSpPr/>
          <p:nvPr/>
        </p:nvSpPr>
        <p:spPr>
          <a:xfrm>
            <a:off x="861829" y="2410827"/>
            <a:ext cx="10464262"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mbria" panose="02040503050406030204" pitchFamily="18" charset="0"/>
            </a:endParaRPr>
          </a:p>
        </p:txBody>
      </p:sp>
    </p:spTree>
    <p:extLst>
      <p:ext uri="{BB962C8B-B14F-4D97-AF65-F5344CB8AC3E}">
        <p14:creationId xmlns:p14="http://schemas.microsoft.com/office/powerpoint/2010/main" val="4020869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8131</TotalTime>
  <Words>2194</Words>
  <Application>Microsoft Office PowerPoint</Application>
  <PresentationFormat>Widescreen</PresentationFormat>
  <Paragraphs>233</Paragraphs>
  <Slides>29</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Cambria</vt:lpstr>
      <vt:lpstr>Cambria Math</vt:lpstr>
      <vt:lpstr>Times New Roman</vt:lpstr>
      <vt:lpstr>Wingdings</vt:lpstr>
      <vt:lpstr>Office Theme</vt:lpstr>
      <vt:lpstr>Department of Computer Science South Asian University Chanakyapuri, New Delhi, India</vt:lpstr>
      <vt:lpstr>Outline</vt:lpstr>
      <vt:lpstr>Introduction</vt:lpstr>
      <vt:lpstr>PowerPoint Presentation</vt:lpstr>
      <vt:lpstr>PowerPoint Presentation</vt:lpstr>
      <vt:lpstr>PowerPoint Presentation</vt:lpstr>
      <vt:lpstr>PowerPoint Presentation</vt:lpstr>
      <vt:lpstr>PowerPoint Presentation</vt:lpstr>
      <vt:lpstr>                                   Preliminary</vt:lpstr>
      <vt:lpstr>PowerPoint Presentation</vt:lpstr>
      <vt:lpstr>                                   Proposed Approach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Experiment &amp; Result</vt:lpstr>
      <vt:lpstr>PowerPoint Presentation</vt:lpstr>
      <vt:lpstr>PowerPoint Presentation</vt:lpstr>
      <vt:lpstr>PowerPoint Presentation</vt:lpstr>
      <vt:lpstr>PowerPoint Presentation</vt:lpstr>
      <vt:lpstr>Conclusion</vt:lpstr>
      <vt:lpstr>PowerPoint Presentation</vt:lpstr>
      <vt:lpstr>Thank You Everyone for your Time!!!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Fragmentation Suppressing First Fit Spectrum Allocation Scheme for Elastic Optical Networks</dc:title>
  <dc:creator>Wadud</dc:creator>
  <cp:lastModifiedBy>Windows User</cp:lastModifiedBy>
  <cp:revision>438</cp:revision>
  <dcterms:created xsi:type="dcterms:W3CDTF">2019-11-14T10:52:51Z</dcterms:created>
  <dcterms:modified xsi:type="dcterms:W3CDTF">2021-07-12T07:34:26Z</dcterms:modified>
</cp:coreProperties>
</file>