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668F6A2-8B73-4098-B90E-90596144EF7D}"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4451E1C-C4D4-4AAD-8C52-6C91EA740AB6}" type="slidenum">
              <a:rPr lang="en-US" smtClean="0"/>
              <a:t>‹#›</a:t>
            </a:fld>
            <a:endParaRPr lang="en-US"/>
          </a:p>
        </p:txBody>
      </p:sp>
    </p:spTree>
    <p:extLst>
      <p:ext uri="{BB962C8B-B14F-4D97-AF65-F5344CB8AC3E}">
        <p14:creationId xmlns:p14="http://schemas.microsoft.com/office/powerpoint/2010/main" val="2254803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68F6A2-8B73-4098-B90E-90596144EF7D}"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451E1C-C4D4-4AAD-8C52-6C91EA740AB6}" type="slidenum">
              <a:rPr lang="en-US" smtClean="0"/>
              <a:t>‹#›</a:t>
            </a:fld>
            <a:endParaRPr lang="en-US"/>
          </a:p>
        </p:txBody>
      </p:sp>
    </p:spTree>
    <p:extLst>
      <p:ext uri="{BB962C8B-B14F-4D97-AF65-F5344CB8AC3E}">
        <p14:creationId xmlns:p14="http://schemas.microsoft.com/office/powerpoint/2010/main" val="1808552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68F6A2-8B73-4098-B90E-90596144EF7D}"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451E1C-C4D4-4AAD-8C52-6C91EA740AB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2241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668F6A2-8B73-4098-B90E-90596144EF7D}"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451E1C-C4D4-4AAD-8C52-6C91EA740AB6}" type="slidenum">
              <a:rPr lang="en-US" smtClean="0"/>
              <a:t>‹#›</a:t>
            </a:fld>
            <a:endParaRPr lang="en-US"/>
          </a:p>
        </p:txBody>
      </p:sp>
    </p:spTree>
    <p:extLst>
      <p:ext uri="{BB962C8B-B14F-4D97-AF65-F5344CB8AC3E}">
        <p14:creationId xmlns:p14="http://schemas.microsoft.com/office/powerpoint/2010/main" val="1353006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668F6A2-8B73-4098-B90E-90596144EF7D}"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451E1C-C4D4-4AAD-8C52-6C91EA740AB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20441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668F6A2-8B73-4098-B90E-90596144EF7D}"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451E1C-C4D4-4AAD-8C52-6C91EA740AB6}" type="slidenum">
              <a:rPr lang="en-US" smtClean="0"/>
              <a:t>‹#›</a:t>
            </a:fld>
            <a:endParaRPr lang="en-US"/>
          </a:p>
        </p:txBody>
      </p:sp>
    </p:spTree>
    <p:extLst>
      <p:ext uri="{BB962C8B-B14F-4D97-AF65-F5344CB8AC3E}">
        <p14:creationId xmlns:p14="http://schemas.microsoft.com/office/powerpoint/2010/main" val="1588809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68F6A2-8B73-4098-B90E-90596144EF7D}"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451E1C-C4D4-4AAD-8C52-6C91EA740AB6}" type="slidenum">
              <a:rPr lang="en-US" smtClean="0"/>
              <a:t>‹#›</a:t>
            </a:fld>
            <a:endParaRPr lang="en-US"/>
          </a:p>
        </p:txBody>
      </p:sp>
    </p:spTree>
    <p:extLst>
      <p:ext uri="{BB962C8B-B14F-4D97-AF65-F5344CB8AC3E}">
        <p14:creationId xmlns:p14="http://schemas.microsoft.com/office/powerpoint/2010/main" val="3920093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68F6A2-8B73-4098-B90E-90596144EF7D}"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451E1C-C4D4-4AAD-8C52-6C91EA740AB6}" type="slidenum">
              <a:rPr lang="en-US" smtClean="0"/>
              <a:t>‹#›</a:t>
            </a:fld>
            <a:endParaRPr lang="en-US"/>
          </a:p>
        </p:txBody>
      </p:sp>
    </p:spTree>
    <p:extLst>
      <p:ext uri="{BB962C8B-B14F-4D97-AF65-F5344CB8AC3E}">
        <p14:creationId xmlns:p14="http://schemas.microsoft.com/office/powerpoint/2010/main" val="1507348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68F6A2-8B73-4098-B90E-90596144EF7D}"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451E1C-C4D4-4AAD-8C52-6C91EA740AB6}" type="slidenum">
              <a:rPr lang="en-US" smtClean="0"/>
              <a:t>‹#›</a:t>
            </a:fld>
            <a:endParaRPr lang="en-US"/>
          </a:p>
        </p:txBody>
      </p:sp>
    </p:spTree>
    <p:extLst>
      <p:ext uri="{BB962C8B-B14F-4D97-AF65-F5344CB8AC3E}">
        <p14:creationId xmlns:p14="http://schemas.microsoft.com/office/powerpoint/2010/main" val="333761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68F6A2-8B73-4098-B90E-90596144EF7D}"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451E1C-C4D4-4AAD-8C52-6C91EA740AB6}" type="slidenum">
              <a:rPr lang="en-US" smtClean="0"/>
              <a:t>‹#›</a:t>
            </a:fld>
            <a:endParaRPr lang="en-US"/>
          </a:p>
        </p:txBody>
      </p:sp>
    </p:spTree>
    <p:extLst>
      <p:ext uri="{BB962C8B-B14F-4D97-AF65-F5344CB8AC3E}">
        <p14:creationId xmlns:p14="http://schemas.microsoft.com/office/powerpoint/2010/main" val="1217691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68F6A2-8B73-4098-B90E-90596144EF7D}"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4451E1C-C4D4-4AAD-8C52-6C91EA740AB6}" type="slidenum">
              <a:rPr lang="en-US" smtClean="0"/>
              <a:t>‹#›</a:t>
            </a:fld>
            <a:endParaRPr lang="en-US"/>
          </a:p>
        </p:txBody>
      </p:sp>
    </p:spTree>
    <p:extLst>
      <p:ext uri="{BB962C8B-B14F-4D97-AF65-F5344CB8AC3E}">
        <p14:creationId xmlns:p14="http://schemas.microsoft.com/office/powerpoint/2010/main" val="410542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68F6A2-8B73-4098-B90E-90596144EF7D}" type="datetimeFigureOut">
              <a:rPr lang="en-US" smtClean="0"/>
              <a:t>12/21/2020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4451E1C-C4D4-4AAD-8C52-6C91EA740AB6}" type="slidenum">
              <a:rPr lang="en-US" smtClean="0"/>
              <a:t>‹#›</a:t>
            </a:fld>
            <a:endParaRPr lang="en-US"/>
          </a:p>
        </p:txBody>
      </p:sp>
    </p:spTree>
    <p:extLst>
      <p:ext uri="{BB962C8B-B14F-4D97-AF65-F5344CB8AC3E}">
        <p14:creationId xmlns:p14="http://schemas.microsoft.com/office/powerpoint/2010/main" val="1206303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68F6A2-8B73-4098-B90E-90596144EF7D}" type="datetimeFigureOut">
              <a:rPr lang="en-US" smtClean="0"/>
              <a:t>12/21/2020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4451E1C-C4D4-4AAD-8C52-6C91EA740AB6}" type="slidenum">
              <a:rPr lang="en-US" smtClean="0"/>
              <a:t>‹#›</a:t>
            </a:fld>
            <a:endParaRPr lang="en-US"/>
          </a:p>
        </p:txBody>
      </p:sp>
    </p:spTree>
    <p:extLst>
      <p:ext uri="{BB962C8B-B14F-4D97-AF65-F5344CB8AC3E}">
        <p14:creationId xmlns:p14="http://schemas.microsoft.com/office/powerpoint/2010/main" val="2977282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8F6A2-8B73-4098-B90E-90596144EF7D}" type="datetimeFigureOut">
              <a:rPr lang="en-US" smtClean="0"/>
              <a:t>12/21/2020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4451E1C-C4D4-4AAD-8C52-6C91EA740AB6}" type="slidenum">
              <a:rPr lang="en-US" smtClean="0"/>
              <a:t>‹#›</a:t>
            </a:fld>
            <a:endParaRPr lang="en-US"/>
          </a:p>
        </p:txBody>
      </p:sp>
    </p:spTree>
    <p:extLst>
      <p:ext uri="{BB962C8B-B14F-4D97-AF65-F5344CB8AC3E}">
        <p14:creationId xmlns:p14="http://schemas.microsoft.com/office/powerpoint/2010/main" val="3285500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68F6A2-8B73-4098-B90E-90596144EF7D}"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4451E1C-C4D4-4AAD-8C52-6C91EA740AB6}" type="slidenum">
              <a:rPr lang="en-US" smtClean="0"/>
              <a:t>‹#›</a:t>
            </a:fld>
            <a:endParaRPr lang="en-US"/>
          </a:p>
        </p:txBody>
      </p:sp>
    </p:spTree>
    <p:extLst>
      <p:ext uri="{BB962C8B-B14F-4D97-AF65-F5344CB8AC3E}">
        <p14:creationId xmlns:p14="http://schemas.microsoft.com/office/powerpoint/2010/main" val="2171863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68F6A2-8B73-4098-B90E-90596144EF7D}"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451E1C-C4D4-4AAD-8C52-6C91EA740AB6}" type="slidenum">
              <a:rPr lang="en-US" smtClean="0"/>
              <a:t>‹#›</a:t>
            </a:fld>
            <a:endParaRPr lang="en-US"/>
          </a:p>
        </p:txBody>
      </p:sp>
    </p:spTree>
    <p:extLst>
      <p:ext uri="{BB962C8B-B14F-4D97-AF65-F5344CB8AC3E}">
        <p14:creationId xmlns:p14="http://schemas.microsoft.com/office/powerpoint/2010/main" val="2757239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668F6A2-8B73-4098-B90E-90596144EF7D}" type="datetimeFigureOut">
              <a:rPr lang="en-US" smtClean="0"/>
              <a:t>12/21/2020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4451E1C-C4D4-4AAD-8C52-6C91EA740AB6}" type="slidenum">
              <a:rPr lang="en-US" smtClean="0"/>
              <a:t>‹#›</a:t>
            </a:fld>
            <a:endParaRPr lang="en-US"/>
          </a:p>
        </p:txBody>
      </p:sp>
    </p:spTree>
    <p:extLst>
      <p:ext uri="{BB962C8B-B14F-4D97-AF65-F5344CB8AC3E}">
        <p14:creationId xmlns:p14="http://schemas.microsoft.com/office/powerpoint/2010/main" val="46824842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3493" y="105325"/>
            <a:ext cx="9346163" cy="2535237"/>
          </a:xfrm>
        </p:spPr>
        <p:txBody>
          <a:bodyPr>
            <a:normAutofit fontScale="90000"/>
          </a:bodyPr>
          <a:lstStyle/>
          <a:p>
            <a:r>
              <a:rPr lang="en-US" sz="4000" b="1" dirty="0"/>
              <a:t>Data Management in Supply Chain Using</a:t>
            </a:r>
            <a:br>
              <a:rPr lang="en-US" sz="4000" b="1" dirty="0"/>
            </a:br>
            <a:r>
              <a:rPr lang="en-US" sz="4000" b="1" dirty="0" err="1"/>
              <a:t>Blockchain</a:t>
            </a:r>
            <a:r>
              <a:rPr lang="en-US" sz="4000" b="1" dirty="0" smtClean="0"/>
              <a:t> </a:t>
            </a:r>
            <a:r>
              <a:rPr lang="en-US" dirty="0" smtClean="0"/>
              <a:t/>
            </a:r>
            <a:br>
              <a:rPr lang="en-US" dirty="0" smtClean="0"/>
            </a:br>
            <a:endParaRPr lang="en-US" dirty="0"/>
          </a:p>
        </p:txBody>
      </p:sp>
      <p:sp>
        <p:nvSpPr>
          <p:cNvPr id="3" name="Subtitle 2"/>
          <p:cNvSpPr>
            <a:spLocks noGrp="1"/>
          </p:cNvSpPr>
          <p:nvPr>
            <p:ph type="subTitle" idx="1"/>
          </p:nvPr>
        </p:nvSpPr>
        <p:spPr>
          <a:xfrm>
            <a:off x="973494" y="3032870"/>
            <a:ext cx="9262188" cy="2388215"/>
          </a:xfrm>
        </p:spPr>
        <p:txBody>
          <a:bodyPr/>
          <a:lstStyle/>
          <a:p>
            <a:r>
              <a:rPr lang="en-US" dirty="0" smtClean="0"/>
              <a:t>Supervised By:                                                 Submitted By:</a:t>
            </a:r>
          </a:p>
          <a:p>
            <a:r>
              <a:rPr lang="en-US" dirty="0" smtClean="0"/>
              <a:t>Dr. Amit Banerjee                                           </a:t>
            </a:r>
            <a:r>
              <a:rPr lang="en-US" dirty="0" err="1" smtClean="0"/>
              <a:t>M.Mohaiminul</a:t>
            </a:r>
            <a:r>
              <a:rPr lang="en-US" dirty="0" smtClean="0"/>
              <a:t> Islam</a:t>
            </a:r>
          </a:p>
          <a:p>
            <a:r>
              <a:rPr lang="en-US" dirty="0" smtClean="0"/>
              <a:t>Assistant Professor                                           ID: SAU/CS(M)/2019/07</a:t>
            </a:r>
            <a:endParaRPr lang="en-US" dirty="0"/>
          </a:p>
        </p:txBody>
      </p:sp>
    </p:spTree>
    <p:extLst>
      <p:ext uri="{BB962C8B-B14F-4D97-AF65-F5344CB8AC3E}">
        <p14:creationId xmlns:p14="http://schemas.microsoft.com/office/powerpoint/2010/main" val="2126337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8677" y="624110"/>
            <a:ext cx="9015936" cy="1018078"/>
          </a:xfrm>
        </p:spPr>
        <p:txBody>
          <a:bodyPr>
            <a:normAutofit fontScale="90000"/>
          </a:bodyPr>
          <a:lstStyle/>
          <a:p>
            <a:r>
              <a:rPr lang="en-US" sz="3100" b="1" dirty="0"/>
              <a:t>EXISTING </a:t>
            </a:r>
            <a:r>
              <a:rPr lang="en-US" sz="3100" b="1" dirty="0" smtClean="0"/>
              <a:t>WORKS &amp; ISSUE </a:t>
            </a:r>
            <a:r>
              <a:rPr lang="en-US" sz="3100" b="1" dirty="0"/>
              <a:t>ON SCM WITH BLOCKCHAIN </a:t>
            </a:r>
            <a:r>
              <a:rPr lang="en-US" dirty="0"/>
              <a:t/>
            </a:r>
            <a:br>
              <a:rPr lang="en-US" dirty="0"/>
            </a:br>
            <a:endParaRPr lang="en-US" dirty="0"/>
          </a:p>
        </p:txBody>
      </p:sp>
      <p:sp>
        <p:nvSpPr>
          <p:cNvPr id="3" name="Content Placeholder 2"/>
          <p:cNvSpPr>
            <a:spLocks noGrp="1"/>
          </p:cNvSpPr>
          <p:nvPr>
            <p:ph idx="1"/>
          </p:nvPr>
        </p:nvSpPr>
        <p:spPr>
          <a:xfrm>
            <a:off x="1287624" y="1642188"/>
            <a:ext cx="10216988" cy="5135684"/>
          </a:xfrm>
        </p:spPr>
        <p:txBody>
          <a:bodyPr/>
          <a:lstStyle/>
          <a:p>
            <a:r>
              <a:rPr lang="en-US" dirty="0"/>
              <a:t>There are some existing works performing conceptual studies on how to improve SCM by applying the </a:t>
            </a:r>
            <a:r>
              <a:rPr lang="en-US" dirty="0" err="1" smtClean="0"/>
              <a:t>blockchain</a:t>
            </a:r>
            <a:r>
              <a:rPr lang="en-US" dirty="0"/>
              <a:t> </a:t>
            </a:r>
            <a:r>
              <a:rPr lang="en-US" dirty="0" smtClean="0"/>
              <a:t>technology</a:t>
            </a:r>
            <a:r>
              <a:rPr lang="en-US" dirty="0"/>
              <a:t>. The adoption of </a:t>
            </a:r>
            <a:r>
              <a:rPr lang="en-US" dirty="0" err="1"/>
              <a:t>blockchain</a:t>
            </a:r>
            <a:r>
              <a:rPr lang="en-US" dirty="0"/>
              <a:t> for SCM is </a:t>
            </a:r>
            <a:r>
              <a:rPr lang="en-US" dirty="0" smtClean="0"/>
              <a:t>commonly related </a:t>
            </a:r>
            <a:r>
              <a:rPr lang="en-US" dirty="0"/>
              <a:t>to supply chain data management </a:t>
            </a:r>
            <a:br>
              <a:rPr lang="en-US" dirty="0"/>
            </a:br>
            <a:r>
              <a:rPr lang="en-US" dirty="0"/>
              <a:t>As shown in </a:t>
            </a:r>
            <a:r>
              <a:rPr lang="en-US" dirty="0" smtClean="0"/>
              <a:t>Fig, the </a:t>
            </a:r>
            <a:r>
              <a:rPr lang="en-US" dirty="0" err="1"/>
              <a:t>blockchain</a:t>
            </a:r>
            <a:r>
              <a:rPr lang="en-US" dirty="0"/>
              <a:t> systems is connected to the information </a:t>
            </a:r>
            <a:r>
              <a:rPr lang="en-US" dirty="0" smtClean="0"/>
              <a:t>flow. The </a:t>
            </a:r>
            <a:r>
              <a:rPr lang="en-US" dirty="0"/>
              <a:t>data for SCM is the input to the </a:t>
            </a:r>
            <a:r>
              <a:rPr lang="en-US" dirty="0" err="1"/>
              <a:t>blockchain</a:t>
            </a:r>
            <a:r>
              <a:rPr lang="en-US" dirty="0"/>
              <a:t> system. For</a:t>
            </a:r>
            <a:br>
              <a:rPr lang="en-US" dirty="0"/>
            </a:br>
            <a:r>
              <a:rPr lang="en-US" dirty="0"/>
              <a:t>data management, especially for the supply </a:t>
            </a:r>
            <a:r>
              <a:rPr lang="en-US" dirty="0" smtClean="0"/>
              <a:t>chain. </a:t>
            </a:r>
          </a:p>
          <a:p>
            <a:r>
              <a:rPr lang="en-US" dirty="0"/>
              <a:t/>
            </a:r>
            <a:br>
              <a:rPr lang="en-US"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2485" y="3770088"/>
            <a:ext cx="4325845" cy="2784141"/>
          </a:xfrm>
          <a:prstGeom prst="rect">
            <a:avLst/>
          </a:prstGeom>
        </p:spPr>
      </p:pic>
    </p:spTree>
    <p:extLst>
      <p:ext uri="{BB962C8B-B14F-4D97-AF65-F5344CB8AC3E}">
        <p14:creationId xmlns:p14="http://schemas.microsoft.com/office/powerpoint/2010/main" val="8203603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Issue With Existing SCM Based </a:t>
            </a:r>
            <a:r>
              <a:rPr lang="en-US" b="1" dirty="0" err="1" smtClean="0"/>
              <a:t>Blockchain</a:t>
            </a:r>
            <a:r>
              <a:rPr lang="en-US" b="1" dirty="0" smtClean="0"/>
              <a:t> </a:t>
            </a:r>
            <a:endParaRPr lang="en-US" b="1" dirty="0"/>
          </a:p>
        </p:txBody>
      </p:sp>
      <p:sp>
        <p:nvSpPr>
          <p:cNvPr id="3" name="Content Placeholder 2"/>
          <p:cNvSpPr>
            <a:spLocks noGrp="1"/>
          </p:cNvSpPr>
          <p:nvPr>
            <p:ph idx="1"/>
          </p:nvPr>
        </p:nvSpPr>
        <p:spPr>
          <a:xfrm>
            <a:off x="1315617" y="1904999"/>
            <a:ext cx="10188996" cy="4722043"/>
          </a:xfrm>
        </p:spPr>
        <p:txBody>
          <a:bodyPr>
            <a:normAutofit fontScale="32500" lnSpcReduction="20000"/>
          </a:bodyPr>
          <a:lstStyle/>
          <a:p>
            <a:r>
              <a:rPr lang="en-US" sz="5500" dirty="0"/>
              <a:t>T</a:t>
            </a:r>
            <a:r>
              <a:rPr lang="en-US" sz="5500" dirty="0" smtClean="0"/>
              <a:t>he first issue </a:t>
            </a:r>
            <a:r>
              <a:rPr lang="en-US" sz="5500" dirty="0"/>
              <a:t>is to collect the data where the </a:t>
            </a:r>
            <a:r>
              <a:rPr lang="en-US" sz="5500" dirty="0" smtClean="0"/>
              <a:t>sensing technologies can</a:t>
            </a:r>
            <a:br>
              <a:rPr lang="en-US" sz="5500" dirty="0" smtClean="0"/>
            </a:br>
            <a:r>
              <a:rPr lang="en-US" sz="5500" dirty="0" smtClean="0"/>
              <a:t>play their roles and to collect </a:t>
            </a:r>
            <a:r>
              <a:rPr lang="en-US" sz="5500" dirty="0"/>
              <a:t>the data from the physical world and convert it </a:t>
            </a:r>
            <a:r>
              <a:rPr lang="en-US" sz="5500" dirty="0" smtClean="0"/>
              <a:t>into digital information.</a:t>
            </a:r>
          </a:p>
          <a:p>
            <a:r>
              <a:rPr lang="en-US" sz="5500" dirty="0" smtClean="0"/>
              <a:t>Some barriers </a:t>
            </a:r>
            <a:r>
              <a:rPr lang="en-US" sz="5500" dirty="0"/>
              <a:t>are still present </a:t>
            </a:r>
            <a:r>
              <a:rPr lang="en-US" sz="5500" dirty="0" smtClean="0"/>
              <a:t>if the </a:t>
            </a:r>
            <a:r>
              <a:rPr lang="en-US" sz="5500" dirty="0" err="1"/>
              <a:t>blockchain</a:t>
            </a:r>
            <a:r>
              <a:rPr lang="en-US" sz="5500" dirty="0"/>
              <a:t> is put into practical use for SCM in terms </a:t>
            </a:r>
            <a:r>
              <a:rPr lang="en-US" sz="5500" dirty="0" smtClean="0"/>
              <a:t>of the </a:t>
            </a:r>
            <a:r>
              <a:rPr lang="en-US" sz="5500" dirty="0"/>
              <a:t>immaturity of the current </a:t>
            </a:r>
            <a:r>
              <a:rPr lang="en-US" sz="5500" dirty="0" err="1"/>
              <a:t>blockchain</a:t>
            </a:r>
            <a:r>
              <a:rPr lang="en-US" sz="5500" dirty="0"/>
              <a:t> technology and </a:t>
            </a:r>
            <a:r>
              <a:rPr lang="en-US" sz="5500" dirty="0" smtClean="0"/>
              <a:t>the cost </a:t>
            </a:r>
            <a:r>
              <a:rPr lang="en-US" sz="5500" dirty="0"/>
              <a:t>of its </a:t>
            </a:r>
            <a:r>
              <a:rPr lang="en-US" sz="5500" dirty="0" smtClean="0"/>
              <a:t>deployment. </a:t>
            </a:r>
          </a:p>
          <a:p>
            <a:r>
              <a:rPr lang="en-US" sz="5500" dirty="0" err="1" smtClean="0"/>
              <a:t>Now,analyze</a:t>
            </a:r>
            <a:r>
              <a:rPr lang="en-US" sz="5500" dirty="0" smtClean="0"/>
              <a:t> </a:t>
            </a:r>
            <a:r>
              <a:rPr lang="en-US" sz="5500" dirty="0"/>
              <a:t>fours challenges of </a:t>
            </a:r>
            <a:r>
              <a:rPr lang="en-US" sz="5500" dirty="0" err="1"/>
              <a:t>blockchain</a:t>
            </a:r>
            <a:r>
              <a:rPr lang="en-US" sz="5500" dirty="0"/>
              <a:t> technology that affect,</a:t>
            </a:r>
            <a:br>
              <a:rPr lang="en-US" sz="5500" dirty="0"/>
            </a:br>
            <a:r>
              <a:rPr lang="en-US" sz="5500" dirty="0"/>
              <a:t>explicitly or implicitly, the supply chain </a:t>
            </a:r>
            <a:endParaRPr lang="en-US" sz="5500" dirty="0" smtClean="0"/>
          </a:p>
          <a:p>
            <a:r>
              <a:rPr lang="en-US" sz="5500" b="1" dirty="0" smtClean="0"/>
              <a:t>A)&gt; </a:t>
            </a:r>
            <a:r>
              <a:rPr lang="en-US" sz="5500" b="1" dirty="0" err="1" smtClean="0"/>
              <a:t>i</a:t>
            </a:r>
            <a:r>
              <a:rPr lang="en-US" sz="5500" b="1" dirty="0" smtClean="0"/>
              <a:t>) Scalability: </a:t>
            </a:r>
            <a:r>
              <a:rPr lang="en-US" sz="5500" dirty="0"/>
              <a:t>A large number of stakeholders are participating in modern</a:t>
            </a:r>
            <a:br>
              <a:rPr lang="en-US" sz="5500" dirty="0"/>
            </a:br>
            <a:r>
              <a:rPr lang="en-US" sz="5500" dirty="0"/>
              <a:t>supply </a:t>
            </a:r>
            <a:r>
              <a:rPr lang="en-US" sz="5500" dirty="0" smtClean="0"/>
              <a:t>chains. </a:t>
            </a:r>
            <a:r>
              <a:rPr lang="en-US" sz="5500" dirty="0" err="1"/>
              <a:t>Blockchain</a:t>
            </a:r>
            <a:r>
              <a:rPr lang="en-US" sz="5500" dirty="0"/>
              <a:t> can contribute significantly by providing a networked and decentralized </a:t>
            </a:r>
            <a:r>
              <a:rPr lang="en-US" sz="5500" dirty="0" smtClean="0"/>
              <a:t>database </a:t>
            </a:r>
            <a:r>
              <a:rPr lang="en-US" sz="5500" dirty="0"/>
              <a:t>in order for all supply chain parties to </a:t>
            </a:r>
            <a:r>
              <a:rPr lang="en-US" sz="5500" dirty="0" smtClean="0"/>
              <a:t>join but </a:t>
            </a:r>
            <a:r>
              <a:rPr lang="en-US" sz="5500" dirty="0"/>
              <a:t>How the system can scale and operate with </a:t>
            </a:r>
            <a:r>
              <a:rPr lang="en-US" sz="5500" dirty="0" smtClean="0"/>
              <a:t>the increasing </a:t>
            </a:r>
            <a:r>
              <a:rPr lang="en-US" sz="5500" dirty="0"/>
              <a:t>number of stakeholders and a large amount </a:t>
            </a:r>
            <a:r>
              <a:rPr lang="en-US" sz="5500" dirty="0" smtClean="0"/>
              <a:t>of generated </a:t>
            </a:r>
            <a:r>
              <a:rPr lang="en-US" sz="5500" dirty="0"/>
              <a:t>transactional data is the prime challenge. </a:t>
            </a:r>
            <a:endParaRPr lang="en-US" sz="5500" dirty="0" smtClean="0"/>
          </a:p>
          <a:p>
            <a:pPr marL="0" indent="0">
              <a:buNone/>
            </a:pPr>
            <a:r>
              <a:rPr lang="en-US" dirty="0"/>
              <a:t/>
            </a:r>
            <a:br>
              <a:rPr lang="en-US" dirty="0"/>
            </a:br>
            <a:r>
              <a:rPr lang="en-US" dirty="0"/>
              <a:t/>
            </a:r>
            <a:br>
              <a:rPr lang="en-US" dirty="0"/>
            </a:br>
            <a:r>
              <a:rPr lang="en-US" dirty="0"/>
              <a:t/>
            </a:r>
            <a:br>
              <a:rPr lang="en-US" dirty="0"/>
            </a:br>
            <a:r>
              <a:rPr lang="en-US" dirty="0" smtClean="0"/>
              <a:t/>
            </a:r>
            <a:br>
              <a:rPr lang="en-US" dirty="0" smtClean="0"/>
            </a:br>
            <a:r>
              <a:rPr lang="en-US" dirty="0" smtClean="0"/>
              <a:t> </a:t>
            </a:r>
            <a:r>
              <a:rPr lang="en-US" dirty="0"/>
              <a:t/>
            </a:r>
            <a:br>
              <a:rPr lang="en-US" dirty="0"/>
            </a:br>
            <a:r>
              <a:rPr lang="en-US" dirty="0"/>
              <a:t> </a:t>
            </a:r>
            <a:br>
              <a:rPr lang="en-US" dirty="0"/>
            </a:br>
            <a:r>
              <a:rPr lang="en-US" dirty="0"/>
              <a:t> </a:t>
            </a:r>
            <a:br>
              <a:rPr lang="en-US" dirty="0"/>
            </a:br>
            <a:endParaRPr lang="en-US" dirty="0"/>
          </a:p>
        </p:txBody>
      </p:sp>
    </p:spTree>
    <p:extLst>
      <p:ext uri="{BB962C8B-B14F-4D97-AF65-F5344CB8AC3E}">
        <p14:creationId xmlns:p14="http://schemas.microsoft.com/office/powerpoint/2010/main" val="1230276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106498" cy="752203"/>
          </a:xfrm>
        </p:spPr>
        <p:txBody>
          <a:bodyPr/>
          <a:lstStyle/>
          <a:p>
            <a:r>
              <a:rPr lang="en-US" dirty="0" smtClean="0"/>
              <a:t>Cont.</a:t>
            </a:r>
            <a:endParaRPr lang="en-US" dirty="0"/>
          </a:p>
        </p:txBody>
      </p:sp>
      <p:sp>
        <p:nvSpPr>
          <p:cNvPr id="3" name="Content Placeholder 2"/>
          <p:cNvSpPr>
            <a:spLocks noGrp="1"/>
          </p:cNvSpPr>
          <p:nvPr>
            <p:ph idx="1"/>
          </p:nvPr>
        </p:nvSpPr>
        <p:spPr>
          <a:xfrm>
            <a:off x="979715" y="1498861"/>
            <a:ext cx="10524898" cy="5165889"/>
          </a:xfrm>
        </p:spPr>
        <p:txBody>
          <a:bodyPr>
            <a:normAutofit fontScale="92500" lnSpcReduction="10000"/>
          </a:bodyPr>
          <a:lstStyle/>
          <a:p>
            <a:r>
              <a:rPr lang="en-US" sz="2100" b="1" dirty="0"/>
              <a:t>ii)Network </a:t>
            </a:r>
            <a:r>
              <a:rPr lang="en-US" sz="2100" b="1" dirty="0" smtClean="0"/>
              <a:t>Scalability: </a:t>
            </a:r>
            <a:r>
              <a:rPr lang="en-US" sz="2100" dirty="0"/>
              <a:t>The essence </a:t>
            </a:r>
            <a:r>
              <a:rPr lang="en-US" sz="2100" dirty="0" smtClean="0"/>
              <a:t>of </a:t>
            </a:r>
            <a:r>
              <a:rPr lang="en-US" sz="2100" dirty="0" err="1" smtClean="0"/>
              <a:t>blockchain</a:t>
            </a:r>
            <a:r>
              <a:rPr lang="en-US" sz="2100" dirty="0" smtClean="0"/>
              <a:t> </a:t>
            </a:r>
            <a:r>
              <a:rPr lang="en-US" sz="2100" dirty="0"/>
              <a:t>technology innovation and uniqueness </a:t>
            </a:r>
            <a:r>
              <a:rPr lang="en-US" sz="2100" dirty="0" smtClean="0"/>
              <a:t>originates from </a:t>
            </a:r>
            <a:r>
              <a:rPr lang="en-US" sz="2100" dirty="0"/>
              <a:t>the use of consensus </a:t>
            </a:r>
            <a:r>
              <a:rPr lang="en-US" sz="2100" dirty="0" smtClean="0"/>
              <a:t>mechanisms.</a:t>
            </a:r>
            <a:r>
              <a:rPr lang="en-US" sz="2100" dirty="0"/>
              <a:t> Apparently, </a:t>
            </a:r>
            <a:r>
              <a:rPr lang="en-US" sz="2100" dirty="0" smtClean="0"/>
              <a:t>there is </a:t>
            </a:r>
            <a:r>
              <a:rPr lang="en-US" sz="2100" dirty="0"/>
              <a:t>no common tool on modern supply chains that </a:t>
            </a:r>
            <a:r>
              <a:rPr lang="en-US" sz="2100" dirty="0" smtClean="0"/>
              <a:t>organizes and </a:t>
            </a:r>
            <a:r>
              <a:rPr lang="en-US" sz="2100" dirty="0"/>
              <a:t>secures each step of the product. Hence errors, fraud, </a:t>
            </a:r>
            <a:r>
              <a:rPr lang="en-US" sz="2100" dirty="0" smtClean="0"/>
              <a:t>and ware </a:t>
            </a:r>
            <a:r>
              <a:rPr lang="en-US" sz="2100" dirty="0"/>
              <a:t>failure are possible</a:t>
            </a:r>
            <a:r>
              <a:rPr lang="en-US" sz="2100" dirty="0" smtClean="0"/>
              <a:t>.</a:t>
            </a:r>
          </a:p>
          <a:p>
            <a:r>
              <a:rPr lang="en-US" sz="2100" b="1" dirty="0"/>
              <a:t>i</a:t>
            </a:r>
            <a:r>
              <a:rPr lang="en-US" sz="2100" b="1" dirty="0" smtClean="0"/>
              <a:t>ii) Storage Scalability: </a:t>
            </a:r>
            <a:r>
              <a:rPr lang="en-US" sz="2100" dirty="0" smtClean="0"/>
              <a:t>As</a:t>
            </a:r>
            <a:r>
              <a:rPr lang="en-US" sz="2100" b="1" dirty="0" smtClean="0"/>
              <a:t> </a:t>
            </a:r>
            <a:r>
              <a:rPr lang="en-US" sz="2100" dirty="0"/>
              <a:t>the number of transactions increasing day by day, the </a:t>
            </a:r>
            <a:r>
              <a:rPr lang="en-US" sz="2100" dirty="0" err="1"/>
              <a:t>blockchain</a:t>
            </a:r>
            <a:r>
              <a:rPr lang="en-US" sz="2100" dirty="0"/>
              <a:t> becomes heavy since </a:t>
            </a:r>
            <a:r>
              <a:rPr lang="en-US" sz="2100" dirty="0" smtClean="0"/>
              <a:t>all transactions </a:t>
            </a:r>
            <a:r>
              <a:rPr lang="en-US" sz="2100" dirty="0"/>
              <a:t>have to be stored for validating the </a:t>
            </a:r>
            <a:r>
              <a:rPr lang="en-US" sz="2100" dirty="0" err="1" smtClean="0"/>
              <a:t>transaction.So</a:t>
            </a:r>
            <a:r>
              <a:rPr lang="en-US" sz="2100" dirty="0" smtClean="0"/>
              <a:t>,  </a:t>
            </a:r>
            <a:r>
              <a:rPr lang="en-US" sz="2100" dirty="0"/>
              <a:t>the increased block size slows the propagation speed </a:t>
            </a:r>
            <a:r>
              <a:rPr lang="en-US" sz="2100" dirty="0" smtClean="0"/>
              <a:t>down, which </a:t>
            </a:r>
            <a:r>
              <a:rPr lang="en-US" sz="2100" dirty="0"/>
              <a:t>leads to </a:t>
            </a:r>
            <a:r>
              <a:rPr lang="en-US" sz="2100" dirty="0" err="1"/>
              <a:t>blockchain</a:t>
            </a:r>
            <a:r>
              <a:rPr lang="en-US" sz="2100" dirty="0"/>
              <a:t> forks. So scalability is quite a </a:t>
            </a:r>
            <a:r>
              <a:rPr lang="en-US" sz="2100" dirty="0" smtClean="0"/>
              <a:t>tough problem </a:t>
            </a:r>
            <a:r>
              <a:rPr lang="en-US" sz="2100" dirty="0"/>
              <a:t>in the </a:t>
            </a:r>
            <a:r>
              <a:rPr lang="en-US" sz="2100" dirty="0" err="1"/>
              <a:t>blockchain</a:t>
            </a:r>
            <a:r>
              <a:rPr lang="en-US" sz="2100" dirty="0" smtClean="0"/>
              <a:t>.</a:t>
            </a:r>
          </a:p>
          <a:p>
            <a:r>
              <a:rPr lang="en-US" sz="2100" b="1" dirty="0"/>
              <a:t>B</a:t>
            </a:r>
            <a:r>
              <a:rPr lang="en-US" sz="2100" b="1" dirty="0" smtClean="0"/>
              <a:t>)Throughput</a:t>
            </a:r>
            <a:r>
              <a:rPr lang="en-US" sz="2100" dirty="0" smtClean="0"/>
              <a:t>: </a:t>
            </a:r>
            <a:r>
              <a:rPr lang="en-US" sz="2100" dirty="0"/>
              <a:t>With its current block size of 1 MB and 10 </a:t>
            </a:r>
            <a:r>
              <a:rPr lang="en-US" sz="2100" dirty="0" smtClean="0"/>
              <a:t>minute inter-block </a:t>
            </a:r>
            <a:r>
              <a:rPr lang="en-US" sz="2100" dirty="0"/>
              <a:t>interval, the maximum throughput is capped </a:t>
            </a:r>
            <a:r>
              <a:rPr lang="en-US" sz="2100" dirty="0" smtClean="0"/>
              <a:t>at about </a:t>
            </a:r>
            <a:r>
              <a:rPr lang="en-US" sz="2100" dirty="0"/>
              <a:t>seven transactions per second [27]; and a client </a:t>
            </a:r>
            <a:r>
              <a:rPr lang="en-US" sz="2100" dirty="0" smtClean="0"/>
              <a:t>that</a:t>
            </a:r>
            <a:r>
              <a:rPr lang="en-US" sz="2100" dirty="0"/>
              <a:t> </a:t>
            </a:r>
            <a:r>
              <a:rPr lang="en-US" sz="2100" dirty="0" smtClean="0"/>
              <a:t>creates </a:t>
            </a:r>
            <a:r>
              <a:rPr lang="en-US" sz="2100" dirty="0"/>
              <a:t>a transaction has to wait for at least 10 </a:t>
            </a:r>
            <a:r>
              <a:rPr lang="en-US" sz="2100" dirty="0" smtClean="0"/>
              <a:t>minutes </a:t>
            </a:r>
            <a:r>
              <a:rPr lang="en-US" sz="2100" dirty="0"/>
              <a:t>on average to be sure that the transaction is included </a:t>
            </a:r>
            <a:r>
              <a:rPr lang="en-US" sz="2100" dirty="0" smtClean="0"/>
              <a:t>in </a:t>
            </a:r>
            <a:r>
              <a:rPr lang="en-US" sz="2100" dirty="0"/>
              <a:t>the </a:t>
            </a:r>
            <a:r>
              <a:rPr lang="en-US" sz="2100" dirty="0" err="1"/>
              <a:t>blockchain</a:t>
            </a:r>
            <a:r>
              <a:rPr lang="en-US" sz="2100" dirty="0"/>
              <a:t> </a:t>
            </a:r>
            <a:r>
              <a:rPr lang="en-US" sz="2100" dirty="0" smtClean="0"/>
              <a:t>.</a:t>
            </a:r>
            <a:r>
              <a:rPr lang="en-US" sz="2100" dirty="0"/>
              <a:t/>
            </a:r>
            <a:br>
              <a:rPr lang="en-US" sz="2100" dirty="0"/>
            </a:br>
            <a:r>
              <a:rPr lang="en-US" sz="1900" dirty="0"/>
              <a:t/>
            </a:r>
            <a:br>
              <a:rPr lang="en-US" sz="1900" dirty="0"/>
            </a:br>
            <a:r>
              <a:rPr lang="en-US" sz="1900" dirty="0"/>
              <a:t> </a:t>
            </a:r>
            <a:r>
              <a:rPr lang="en-US" sz="2000" dirty="0"/>
              <a:t/>
            </a:r>
            <a:br>
              <a:rPr lang="en-US" sz="2000" dirty="0"/>
            </a:br>
            <a:r>
              <a:rPr lang="en-US" sz="1900" dirty="0" smtClean="0"/>
              <a:t/>
            </a:r>
            <a:br>
              <a:rPr lang="en-US" sz="1900" dirty="0" smtClean="0"/>
            </a:br>
            <a:r>
              <a:rPr lang="en-US" dirty="0" smtClean="0"/>
              <a:t> </a:t>
            </a:r>
            <a:r>
              <a:rPr lang="en-US" dirty="0"/>
              <a:t/>
            </a:r>
            <a:br>
              <a:rPr lang="en-US" dirty="0"/>
            </a:br>
            <a:r>
              <a:rPr lang="en-US" dirty="0"/>
              <a:t/>
            </a:r>
            <a:br>
              <a:rPr lang="en-US" dirty="0"/>
            </a:br>
            <a:r>
              <a:rPr lang="en-US" dirty="0"/>
              <a:t> </a:t>
            </a:r>
            <a:br>
              <a:rPr lang="en-US" dirty="0"/>
            </a:br>
            <a:endParaRPr lang="en-US" dirty="0"/>
          </a:p>
        </p:txBody>
      </p:sp>
    </p:spTree>
    <p:extLst>
      <p:ext uri="{BB962C8B-B14F-4D97-AF65-F5344CB8AC3E}">
        <p14:creationId xmlns:p14="http://schemas.microsoft.com/office/powerpoint/2010/main" val="35270185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596691" cy="837045"/>
          </a:xfrm>
        </p:spPr>
        <p:txBody>
          <a:bodyPr/>
          <a:lstStyle/>
          <a:p>
            <a:r>
              <a:rPr lang="en-US" dirty="0" smtClean="0"/>
              <a:t>Cont.</a:t>
            </a:r>
            <a:endParaRPr lang="en-US" dirty="0"/>
          </a:p>
        </p:txBody>
      </p:sp>
      <p:sp>
        <p:nvSpPr>
          <p:cNvPr id="3" name="Content Placeholder 2"/>
          <p:cNvSpPr>
            <a:spLocks noGrp="1"/>
          </p:cNvSpPr>
          <p:nvPr>
            <p:ph idx="1"/>
          </p:nvPr>
        </p:nvSpPr>
        <p:spPr>
          <a:xfrm>
            <a:off x="1129005" y="1461155"/>
            <a:ext cx="10375608" cy="5269583"/>
          </a:xfrm>
        </p:spPr>
        <p:txBody>
          <a:bodyPr>
            <a:normAutofit/>
          </a:bodyPr>
          <a:lstStyle/>
          <a:p>
            <a:r>
              <a:rPr lang="en-US" b="1" dirty="0" smtClean="0"/>
              <a:t>C) Access Control</a:t>
            </a:r>
            <a:r>
              <a:rPr lang="en-US" dirty="0" smtClean="0"/>
              <a:t>: </a:t>
            </a:r>
            <a:r>
              <a:rPr lang="en-US" dirty="0"/>
              <a:t>The modern supply chains suffer from participants’ </a:t>
            </a:r>
            <a:r>
              <a:rPr lang="en-US" dirty="0" smtClean="0"/>
              <a:t>societal fears </a:t>
            </a:r>
            <a:r>
              <a:rPr lang="en-US" dirty="0"/>
              <a:t>about loss of privacy and data protection where any </a:t>
            </a:r>
            <a:r>
              <a:rPr lang="en-US" dirty="0" smtClean="0"/>
              <a:t>kind of </a:t>
            </a:r>
            <a:r>
              <a:rPr lang="en-US" dirty="0"/>
              <a:t>data is available and can possibly be tampered. This </a:t>
            </a:r>
            <a:r>
              <a:rPr lang="en-US" dirty="0" smtClean="0"/>
              <a:t>makes many </a:t>
            </a:r>
            <a:r>
              <a:rPr lang="en-US" dirty="0"/>
              <a:t>large companies unwilling to share their data </a:t>
            </a:r>
            <a:r>
              <a:rPr lang="en-US" dirty="0" smtClean="0"/>
              <a:t>which creates </a:t>
            </a:r>
            <a:r>
              <a:rPr lang="en-US" dirty="0"/>
              <a:t>data silos along the supply </a:t>
            </a:r>
            <a:r>
              <a:rPr lang="en-US" dirty="0" smtClean="0"/>
              <a:t>chain.</a:t>
            </a:r>
          </a:p>
          <a:p>
            <a:r>
              <a:rPr lang="en-US" b="1" dirty="0" smtClean="0"/>
              <a:t>D)Data Retrieval: </a:t>
            </a:r>
            <a:r>
              <a:rPr lang="en-US" dirty="0" smtClean="0"/>
              <a:t>Participants </a:t>
            </a:r>
            <a:r>
              <a:rPr lang="en-US" dirty="0"/>
              <a:t>have different requirements and expectation for</a:t>
            </a:r>
            <a:br>
              <a:rPr lang="en-US" dirty="0"/>
            </a:br>
            <a:r>
              <a:rPr lang="en-US" dirty="0"/>
              <a:t>data retrieval. Wholesalers want to trace forward the </a:t>
            </a:r>
            <a:r>
              <a:rPr lang="en-US" dirty="0" smtClean="0"/>
              <a:t>product to </a:t>
            </a:r>
            <a:r>
              <a:rPr lang="en-US" dirty="0"/>
              <a:t>get the accurate situation of sales in order to make a </a:t>
            </a:r>
            <a:r>
              <a:rPr lang="en-US" dirty="0" smtClean="0"/>
              <a:t>better marketing </a:t>
            </a:r>
            <a:r>
              <a:rPr lang="en-US" dirty="0"/>
              <a:t>strategy and increase the revenue in return. The consumers want to know the authenticity of the product </a:t>
            </a:r>
            <a:r>
              <a:rPr lang="en-US" dirty="0" smtClean="0"/>
              <a:t>quickly so </a:t>
            </a:r>
            <a:r>
              <a:rPr lang="en-US" dirty="0"/>
              <a:t>that they can confidently decide the purchase without </a:t>
            </a:r>
            <a:r>
              <a:rPr lang="en-US" dirty="0" smtClean="0"/>
              <a:t>too much </a:t>
            </a:r>
            <a:r>
              <a:rPr lang="en-US" dirty="0"/>
              <a:t>hesitation. Those requirements place challenges in </a:t>
            </a:r>
            <a:r>
              <a:rPr lang="en-US" dirty="0" smtClean="0"/>
              <a:t>data retrieval. </a:t>
            </a:r>
            <a:r>
              <a:rPr lang="en-US" dirty="0"/>
              <a:t/>
            </a:r>
            <a:br>
              <a:rPr lang="en-US" dirty="0"/>
            </a:br>
            <a:r>
              <a:rPr lang="en-US" dirty="0"/>
              <a:t> </a:t>
            </a:r>
            <a:br>
              <a:rPr lang="en-US" dirty="0"/>
            </a:br>
            <a:endParaRPr lang="en-US" dirty="0"/>
          </a:p>
        </p:txBody>
      </p:sp>
    </p:spTree>
    <p:extLst>
      <p:ext uri="{BB962C8B-B14F-4D97-AF65-F5344CB8AC3E}">
        <p14:creationId xmlns:p14="http://schemas.microsoft.com/office/powerpoint/2010/main" val="3527182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Proposed a  system framework for the Food based SCM in </a:t>
            </a:r>
            <a:r>
              <a:rPr lang="en-US" b="1" dirty="0" err="1" smtClean="0"/>
              <a:t>blockchain</a:t>
            </a:r>
            <a:endParaRPr lang="en-US" b="1" dirty="0"/>
          </a:p>
        </p:txBody>
      </p:sp>
      <p:sp>
        <p:nvSpPr>
          <p:cNvPr id="3" name="Content Placeholder 2"/>
          <p:cNvSpPr>
            <a:spLocks noGrp="1"/>
          </p:cNvSpPr>
          <p:nvPr>
            <p:ph idx="1"/>
          </p:nvPr>
        </p:nvSpPr>
        <p:spPr>
          <a:xfrm>
            <a:off x="1287624" y="2133600"/>
            <a:ext cx="10216988" cy="4724400"/>
          </a:xfrm>
        </p:spPr>
        <p:txBody>
          <a:bodyPr>
            <a:normAutofit fontScale="92500" lnSpcReduction="10000"/>
          </a:bodyPr>
          <a:lstStyle/>
          <a:p>
            <a:r>
              <a:rPr lang="en-US" sz="1900" dirty="0"/>
              <a:t>I</a:t>
            </a:r>
            <a:r>
              <a:rPr lang="en-US" sz="1900" dirty="0" smtClean="0"/>
              <a:t>ntroduce </a:t>
            </a:r>
            <a:r>
              <a:rPr lang="en-US" sz="1900" dirty="0"/>
              <a:t>a</a:t>
            </a:r>
            <a:r>
              <a:rPr lang="en-US" sz="1900" dirty="0" smtClean="0"/>
              <a:t> </a:t>
            </a:r>
            <a:r>
              <a:rPr lang="en-US" sz="1900" dirty="0"/>
              <a:t>system framework </a:t>
            </a:r>
            <a:r>
              <a:rPr lang="en-US" sz="1900" dirty="0" smtClean="0"/>
              <a:t>to build </a:t>
            </a:r>
            <a:r>
              <a:rPr lang="en-US" sz="1900" dirty="0"/>
              <a:t>a </a:t>
            </a:r>
            <a:r>
              <a:rPr lang="en-US" sz="1900" dirty="0" err="1"/>
              <a:t>blockchain</a:t>
            </a:r>
            <a:r>
              <a:rPr lang="en-US" sz="1900" dirty="0"/>
              <a:t>-based SCM system. Then, </a:t>
            </a:r>
            <a:r>
              <a:rPr lang="en-US" sz="1900" dirty="0" smtClean="0"/>
              <a:t> demonstrate the </a:t>
            </a:r>
            <a:r>
              <a:rPr lang="en-US" sz="1900" dirty="0"/>
              <a:t>implementation based on </a:t>
            </a:r>
            <a:r>
              <a:rPr lang="en-US" sz="1900" dirty="0" err="1"/>
              <a:t>Hyperledger</a:t>
            </a:r>
            <a:r>
              <a:rPr lang="en-US" sz="1900" dirty="0"/>
              <a:t> Fabric with </a:t>
            </a:r>
            <a:r>
              <a:rPr lang="en-US" sz="1900" dirty="0" smtClean="0"/>
              <a:t>the functionality </a:t>
            </a:r>
            <a:r>
              <a:rPr lang="en-US" sz="1900" dirty="0"/>
              <a:t>design, system architecture, and </a:t>
            </a:r>
            <a:r>
              <a:rPr lang="en-US" sz="1900" dirty="0" smtClean="0"/>
              <a:t>implementation details</a:t>
            </a:r>
            <a:r>
              <a:rPr lang="en-US" sz="1900" dirty="0"/>
              <a:t>. Finally, </a:t>
            </a:r>
            <a:r>
              <a:rPr lang="en-US" sz="1900" dirty="0" smtClean="0"/>
              <a:t> </a:t>
            </a:r>
            <a:r>
              <a:rPr lang="en-US" sz="1900" dirty="0"/>
              <a:t>conduct extensive experiments to </a:t>
            </a:r>
            <a:r>
              <a:rPr lang="en-US" sz="1900" dirty="0" smtClean="0"/>
              <a:t>analyze the </a:t>
            </a:r>
            <a:r>
              <a:rPr lang="en-US" sz="1900" dirty="0"/>
              <a:t>system performance in terms of response times of </a:t>
            </a:r>
            <a:r>
              <a:rPr lang="en-US" sz="1900" dirty="0" smtClean="0"/>
              <a:t>user registration</a:t>
            </a:r>
            <a:r>
              <a:rPr lang="en-US" sz="1900" dirty="0"/>
              <a:t>, data submission, and data </a:t>
            </a:r>
            <a:r>
              <a:rPr lang="en-US" sz="1900" dirty="0" smtClean="0"/>
              <a:t>query. </a:t>
            </a:r>
          </a:p>
          <a:p>
            <a:r>
              <a:rPr lang="en-US" sz="1900" b="1" dirty="0"/>
              <a:t>A. System </a:t>
            </a:r>
            <a:r>
              <a:rPr lang="en-US" sz="1900" b="1" dirty="0" smtClean="0"/>
              <a:t>Overview: </a:t>
            </a:r>
            <a:r>
              <a:rPr lang="en-US" sz="1900" dirty="0"/>
              <a:t>Food safety is the major concern for the society </a:t>
            </a:r>
            <a:r>
              <a:rPr lang="en-US" sz="1900" dirty="0" smtClean="0"/>
              <a:t>nowadays. Problems </a:t>
            </a:r>
            <a:r>
              <a:rPr lang="en-US" sz="1900" dirty="0"/>
              <a:t>including food fraud, illegal production and foodborne illness in the food supply chain have resulted in </a:t>
            </a:r>
            <a:r>
              <a:rPr lang="en-US" sz="1900" dirty="0" smtClean="0"/>
              <a:t>much damage </a:t>
            </a:r>
            <a:r>
              <a:rPr lang="en-US" sz="1900" dirty="0"/>
              <a:t>to customers’ health and loss in the food </a:t>
            </a:r>
            <a:r>
              <a:rPr lang="en-US" sz="1900" dirty="0" smtClean="0"/>
              <a:t>industry. </a:t>
            </a:r>
          </a:p>
          <a:p>
            <a:r>
              <a:rPr lang="en-US" sz="1900" dirty="0"/>
              <a:t>system adopts the concept of </a:t>
            </a:r>
            <a:r>
              <a:rPr lang="en-US" sz="1900" dirty="0" err="1"/>
              <a:t>Blockchain</a:t>
            </a:r>
            <a:r>
              <a:rPr lang="en-US" sz="1900" dirty="0"/>
              <a:t> as a Service (</a:t>
            </a:r>
            <a:r>
              <a:rPr lang="en-US" sz="1900" dirty="0" err="1"/>
              <a:t>BaaS</a:t>
            </a:r>
            <a:r>
              <a:rPr lang="en-US" sz="1900" dirty="0"/>
              <a:t>). </a:t>
            </a:r>
            <a:r>
              <a:rPr lang="en-US" sz="1900" dirty="0" err="1"/>
              <a:t>BaaS</a:t>
            </a:r>
            <a:r>
              <a:rPr lang="en-US" sz="1900" dirty="0"/>
              <a:t> is an offering that allows customers </a:t>
            </a:r>
            <a:r>
              <a:rPr lang="en-US" sz="1900" dirty="0" smtClean="0"/>
              <a:t>to leverage </a:t>
            </a:r>
            <a:r>
              <a:rPr lang="en-US" sz="1900" dirty="0"/>
              <a:t>cloud-based solutions to build, host and use their own </a:t>
            </a:r>
            <a:r>
              <a:rPr lang="en-US" sz="1900" dirty="0" err="1"/>
              <a:t>blockchain</a:t>
            </a:r>
            <a:r>
              <a:rPr lang="en-US" sz="1900" dirty="0"/>
              <a:t> apps and functions </a:t>
            </a:r>
            <a:r>
              <a:rPr lang="en-US" dirty="0"/>
              <a:t/>
            </a:r>
            <a:br>
              <a:rPr lang="en-US" dirty="0"/>
            </a:br>
            <a:r>
              <a:rPr lang="en-US" dirty="0"/>
              <a:t/>
            </a:r>
            <a:br>
              <a:rPr lang="en-US" dirty="0"/>
            </a:br>
            <a:r>
              <a:rPr lang="en-US" dirty="0"/>
              <a:t/>
            </a:r>
            <a:br>
              <a:rPr lang="en-US" dirty="0"/>
            </a:br>
            <a:r>
              <a:rPr lang="en-US" dirty="0"/>
              <a:t/>
            </a:r>
            <a:br>
              <a:rPr lang="en-US" dirty="0"/>
            </a:br>
            <a:r>
              <a:rPr lang="en-US" dirty="0"/>
              <a:t> </a:t>
            </a:r>
            <a:br>
              <a:rPr lang="en-US" dirty="0"/>
            </a:br>
            <a:endParaRPr lang="en-US" dirty="0"/>
          </a:p>
        </p:txBody>
      </p:sp>
    </p:spTree>
    <p:extLst>
      <p:ext uri="{BB962C8B-B14F-4D97-AF65-F5344CB8AC3E}">
        <p14:creationId xmlns:p14="http://schemas.microsoft.com/office/powerpoint/2010/main" val="2023326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1017037" y="2133600"/>
            <a:ext cx="10487575" cy="4724400"/>
          </a:xfrm>
        </p:spPr>
        <p:txBody>
          <a:bodyPr>
            <a:normAutofit/>
          </a:bodyPr>
          <a:lstStyle/>
          <a:p>
            <a:r>
              <a:rPr lang="en-US" dirty="0" smtClean="0"/>
              <a:t>This newly proposed  </a:t>
            </a:r>
            <a:r>
              <a:rPr lang="en-US" dirty="0" err="1"/>
              <a:t>blockchain</a:t>
            </a:r>
            <a:r>
              <a:rPr lang="en-US" dirty="0"/>
              <a:t>-based food traceability system </a:t>
            </a:r>
            <a:r>
              <a:rPr lang="en-US" dirty="0" smtClean="0"/>
              <a:t>is built </a:t>
            </a:r>
            <a:r>
              <a:rPr lang="en-US" dirty="0"/>
              <a:t>upon the </a:t>
            </a:r>
            <a:r>
              <a:rPr lang="en-US" dirty="0" err="1"/>
              <a:t>Hyperledger</a:t>
            </a:r>
            <a:r>
              <a:rPr lang="en-US" dirty="0"/>
              <a:t> Fabric, which is an </a:t>
            </a:r>
            <a:r>
              <a:rPr lang="en-US" dirty="0" smtClean="0"/>
              <a:t>open-source and </a:t>
            </a:r>
            <a:r>
              <a:rPr lang="en-US" dirty="0"/>
              <a:t>permissioned distributed ledger technology platform. </a:t>
            </a:r>
            <a:r>
              <a:rPr lang="en-US" dirty="0" smtClean="0"/>
              <a:t>The reason </a:t>
            </a:r>
            <a:r>
              <a:rPr lang="en-US" dirty="0"/>
              <a:t>why we use the Fabric is that it provides modular </a:t>
            </a:r>
            <a:r>
              <a:rPr lang="en-US" dirty="0" smtClean="0"/>
              <a:t>and configurable </a:t>
            </a:r>
            <a:r>
              <a:rPr lang="en-US" dirty="0"/>
              <a:t>architecture, which is potential for the realization</a:t>
            </a:r>
            <a:br>
              <a:rPr lang="en-US" dirty="0"/>
            </a:br>
            <a:r>
              <a:rPr lang="en-US" dirty="0"/>
              <a:t>of </a:t>
            </a:r>
            <a:r>
              <a:rPr lang="en-US" dirty="0" err="1"/>
              <a:t>BaaS</a:t>
            </a:r>
            <a:r>
              <a:rPr lang="en-US" dirty="0"/>
              <a:t>. Besides, it is permissioned which is similar </a:t>
            </a:r>
            <a:r>
              <a:rPr lang="en-US" dirty="0" smtClean="0"/>
              <a:t>to the </a:t>
            </a:r>
            <a:r>
              <a:rPr lang="en-US" dirty="0"/>
              <a:t>federated </a:t>
            </a:r>
            <a:r>
              <a:rPr lang="en-US" dirty="0" err="1" smtClean="0"/>
              <a:t>blockchain</a:t>
            </a:r>
            <a:r>
              <a:rPr lang="en-US" dirty="0" smtClean="0"/>
              <a:t>. </a:t>
            </a:r>
          </a:p>
          <a:p>
            <a:r>
              <a:rPr lang="en-US" dirty="0" smtClean="0"/>
              <a:t>In this system  PBFT consensus mechanism is used  for </a:t>
            </a:r>
            <a:r>
              <a:rPr lang="en-US" dirty="0"/>
              <a:t>leader election in the system. Then, the selected </a:t>
            </a:r>
            <a:r>
              <a:rPr lang="en-US" dirty="0" smtClean="0"/>
              <a:t>node would </a:t>
            </a:r>
            <a:r>
              <a:rPr lang="en-US" dirty="0"/>
              <a:t>select and pack data pieces into one </a:t>
            </a:r>
            <a:r>
              <a:rPr lang="en-US" dirty="0" smtClean="0"/>
              <a:t>block. </a:t>
            </a:r>
            <a:r>
              <a:rPr lang="en-US" dirty="0"/>
              <a:t/>
            </a:r>
            <a:br>
              <a:rPr lang="en-US" dirty="0"/>
            </a:br>
            <a:r>
              <a:rPr lang="en-US" dirty="0"/>
              <a:t> </a:t>
            </a:r>
            <a:endParaRPr lang="en-US" dirty="0" smtClean="0"/>
          </a:p>
          <a:p>
            <a:r>
              <a:rPr lang="en-US" dirty="0"/>
              <a:t>The general framework of our food traceability system is</a:t>
            </a:r>
            <a:br>
              <a:rPr lang="en-US" dirty="0"/>
            </a:br>
            <a:r>
              <a:rPr lang="en-US" dirty="0"/>
              <a:t>shown in Fig</a:t>
            </a:r>
            <a:r>
              <a:rPr lang="en-US" dirty="0" smtClean="0"/>
              <a:t>.</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4001011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2414" y="313025"/>
            <a:ext cx="8911687" cy="1280890"/>
          </a:xfrm>
        </p:spPr>
        <p:txBody>
          <a:bodyPr/>
          <a:lstStyle/>
          <a:p>
            <a:r>
              <a:rPr lang="en-US" b="1" dirty="0"/>
              <a:t>System </a:t>
            </a:r>
            <a:r>
              <a:rPr lang="en-US" b="1" dirty="0" smtClean="0"/>
              <a:t>Overview</a:t>
            </a:r>
            <a:r>
              <a:rPr lang="en-US"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5368" y="1802815"/>
            <a:ext cx="6447934" cy="4684070"/>
          </a:xfrm>
        </p:spPr>
      </p:pic>
    </p:spTree>
    <p:extLst>
      <p:ext uri="{BB962C8B-B14F-4D97-AF65-F5344CB8AC3E}">
        <p14:creationId xmlns:p14="http://schemas.microsoft.com/office/powerpoint/2010/main" val="20705286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624110"/>
            <a:ext cx="8915400" cy="855898"/>
          </a:xfrm>
        </p:spPr>
        <p:txBody>
          <a:bodyPr/>
          <a:lstStyle/>
          <a:p>
            <a:r>
              <a:rPr lang="en-US" dirty="0" smtClean="0"/>
              <a:t>Cont.</a:t>
            </a:r>
            <a:endParaRPr lang="en-US" dirty="0"/>
          </a:p>
        </p:txBody>
      </p:sp>
      <p:sp>
        <p:nvSpPr>
          <p:cNvPr id="3" name="Content Placeholder 2"/>
          <p:cNvSpPr>
            <a:spLocks noGrp="1"/>
          </p:cNvSpPr>
          <p:nvPr>
            <p:ph idx="1"/>
          </p:nvPr>
        </p:nvSpPr>
        <p:spPr>
          <a:xfrm>
            <a:off x="1517715" y="1291472"/>
            <a:ext cx="9986897" cy="5429839"/>
          </a:xfrm>
        </p:spPr>
        <p:txBody>
          <a:bodyPr>
            <a:normAutofit fontScale="62500" lnSpcReduction="20000"/>
          </a:bodyPr>
          <a:lstStyle/>
          <a:p>
            <a:r>
              <a:rPr lang="en-US" sz="2900" dirty="0"/>
              <a:t>In </a:t>
            </a:r>
            <a:r>
              <a:rPr lang="en-US" sz="2900" dirty="0" smtClean="0"/>
              <a:t>this </a:t>
            </a:r>
            <a:r>
              <a:rPr lang="en-US" sz="2900" dirty="0"/>
              <a:t>system, there are three kinds of identities, which are the regulator, member, and </a:t>
            </a:r>
            <a:r>
              <a:rPr lang="en-US" sz="2900" dirty="0" smtClean="0"/>
              <a:t>customer. </a:t>
            </a:r>
          </a:p>
          <a:p>
            <a:r>
              <a:rPr lang="en-US" sz="2900" b="1" dirty="0" err="1" smtClean="0"/>
              <a:t>i</a:t>
            </a:r>
            <a:r>
              <a:rPr lang="en-US" sz="2900" b="1" dirty="0" smtClean="0"/>
              <a:t>)Regulator: </a:t>
            </a:r>
            <a:r>
              <a:rPr lang="en-US" sz="2900" dirty="0"/>
              <a:t>Regulators have </a:t>
            </a:r>
            <a:r>
              <a:rPr lang="en-US" sz="2900" dirty="0" smtClean="0"/>
              <a:t>the highest </a:t>
            </a:r>
            <a:r>
              <a:rPr lang="en-US" sz="2900" dirty="0"/>
              <a:t>level of access to the </a:t>
            </a:r>
            <a:r>
              <a:rPr lang="en-US" sz="2900" dirty="0" err="1"/>
              <a:t>blockchain</a:t>
            </a:r>
            <a:r>
              <a:rPr lang="en-US" sz="2900" dirty="0"/>
              <a:t>, all the </a:t>
            </a:r>
            <a:r>
              <a:rPr lang="en-US" sz="2900" dirty="0" smtClean="0"/>
              <a:t>information can </a:t>
            </a:r>
            <a:r>
              <a:rPr lang="en-US" sz="2900" dirty="0"/>
              <a:t>be visible to regulators for censorship. In practice, the</a:t>
            </a:r>
            <a:br>
              <a:rPr lang="en-US" sz="2900" dirty="0"/>
            </a:br>
            <a:r>
              <a:rPr lang="en-US" sz="2900" dirty="0"/>
              <a:t>regulator can be food safety association or other </a:t>
            </a:r>
            <a:r>
              <a:rPr lang="en-US" sz="2900" dirty="0" smtClean="0"/>
              <a:t>official organizations.</a:t>
            </a:r>
          </a:p>
          <a:p>
            <a:r>
              <a:rPr lang="en-US" sz="2900" b="1" dirty="0"/>
              <a:t>i</a:t>
            </a:r>
            <a:r>
              <a:rPr lang="en-US" sz="2900" b="1" dirty="0" smtClean="0"/>
              <a:t>i)Member: </a:t>
            </a:r>
            <a:r>
              <a:rPr lang="en-US" sz="2900" dirty="0"/>
              <a:t>Members refer to the suppliers, companies </a:t>
            </a:r>
            <a:r>
              <a:rPr lang="en-US" sz="2900" dirty="0" smtClean="0"/>
              <a:t>and other </a:t>
            </a:r>
            <a:r>
              <a:rPr lang="en-US" sz="2900" dirty="0"/>
              <a:t>parties in the food supply chain. They have rights to </a:t>
            </a:r>
            <a:r>
              <a:rPr lang="en-US" sz="2900" dirty="0" smtClean="0"/>
              <a:t>write &amp; </a:t>
            </a:r>
            <a:r>
              <a:rPr lang="en-US" sz="2900" dirty="0"/>
              <a:t>submitting information to the </a:t>
            </a:r>
            <a:r>
              <a:rPr lang="en-US" sz="2900" dirty="0" err="1" smtClean="0"/>
              <a:t>blockchain</a:t>
            </a:r>
            <a:r>
              <a:rPr lang="en-US" sz="2900" dirty="0" smtClean="0"/>
              <a:t>. </a:t>
            </a:r>
            <a:r>
              <a:rPr lang="en-US" sz="2900" dirty="0"/>
              <a:t>they can only search the last source and </a:t>
            </a:r>
            <a:r>
              <a:rPr lang="en-US" sz="2900" dirty="0" smtClean="0"/>
              <a:t>next </a:t>
            </a:r>
            <a:r>
              <a:rPr lang="en-US" sz="2900" dirty="0"/>
              <a:t> step of the food transferred in the supply </a:t>
            </a:r>
            <a:r>
              <a:rPr lang="en-US" sz="2900" dirty="0" smtClean="0"/>
              <a:t>chain.</a:t>
            </a:r>
          </a:p>
          <a:p>
            <a:r>
              <a:rPr lang="en-US" sz="2900" b="1" dirty="0" smtClean="0"/>
              <a:t>iii)Customer: </a:t>
            </a:r>
            <a:r>
              <a:rPr lang="en-US" sz="2900" dirty="0" smtClean="0"/>
              <a:t>Customers</a:t>
            </a:r>
            <a:r>
              <a:rPr lang="en-US" sz="2900" dirty="0"/>
              <a:t> </a:t>
            </a:r>
            <a:r>
              <a:rPr lang="en-US" sz="2900" dirty="0" smtClean="0"/>
              <a:t>do </a:t>
            </a:r>
            <a:r>
              <a:rPr lang="en-US" sz="2900" dirty="0"/>
              <a:t>not need to write in, and the information exposed to </a:t>
            </a:r>
            <a:r>
              <a:rPr lang="en-US" sz="2900" dirty="0" smtClean="0"/>
              <a:t>them. only </a:t>
            </a:r>
            <a:r>
              <a:rPr lang="en-US" sz="2900" dirty="0"/>
              <a:t>tells the information about the main producer of the </a:t>
            </a:r>
            <a:r>
              <a:rPr lang="en-US" sz="2900" dirty="0" smtClean="0"/>
              <a:t>food </a:t>
            </a:r>
            <a:r>
              <a:rPr lang="en-US" sz="2900" dirty="0"/>
              <a:t>product and the origin areas of the raw food. The </a:t>
            </a:r>
            <a:r>
              <a:rPr lang="en-US" sz="2900" dirty="0" err="1" smtClean="0"/>
              <a:t>intermedia</a:t>
            </a:r>
            <a:r>
              <a:rPr lang="en-US" sz="2900" dirty="0" smtClean="0"/>
              <a:t> </a:t>
            </a:r>
            <a:r>
              <a:rPr lang="en-US" sz="2900" dirty="0"/>
              <a:t>information will be hidden for the customers </a:t>
            </a:r>
            <a:endParaRPr lang="en-US" sz="2900" dirty="0" smtClean="0"/>
          </a:p>
          <a:p>
            <a:r>
              <a:rPr lang="en-US" sz="2900" dirty="0" smtClean="0"/>
              <a:t>These </a:t>
            </a:r>
            <a:r>
              <a:rPr lang="en-US" sz="2900" dirty="0" err="1" smtClean="0"/>
              <a:t>avobe</a:t>
            </a:r>
            <a:r>
              <a:rPr lang="en-US" sz="2900" dirty="0" smtClean="0"/>
              <a:t> 3 identities use their own private key for log </a:t>
            </a:r>
            <a:r>
              <a:rPr lang="en-US" sz="2900" dirty="0" err="1" smtClean="0"/>
              <a:t>in.the</a:t>
            </a:r>
            <a:r>
              <a:rPr lang="en-US" sz="2900" dirty="0" smtClean="0"/>
              <a:t> identity check in is implemented by the smart contract. </a:t>
            </a:r>
            <a:r>
              <a:rPr lang="en-US" sz="2000" dirty="0"/>
              <a:t/>
            </a:r>
            <a:br>
              <a:rPr lang="en-US" sz="2000" dirty="0"/>
            </a:br>
            <a:r>
              <a:rPr lang="en-US" sz="2000" dirty="0"/>
              <a:t/>
            </a:r>
            <a:br>
              <a:rPr lang="en-US" sz="2000" dirty="0"/>
            </a:br>
            <a:r>
              <a:rPr lang="en-US" sz="2100" dirty="0"/>
              <a:t/>
            </a:r>
            <a:br>
              <a:rPr lang="en-US" sz="2100" dirty="0"/>
            </a:br>
            <a:r>
              <a:rPr lang="en-US" sz="2100" dirty="0" smtClean="0"/>
              <a:t/>
            </a:r>
            <a:br>
              <a:rPr lang="en-US" sz="2100" dirty="0" smtClean="0"/>
            </a:br>
            <a:r>
              <a:rPr lang="en-US" sz="2100" dirty="0" smtClean="0"/>
              <a:t> </a:t>
            </a:r>
            <a:r>
              <a:rPr lang="en-US" dirty="0" smtClean="0"/>
              <a:t> </a:t>
            </a:r>
            <a:r>
              <a:rPr lang="en-US" dirty="0"/>
              <a:t/>
            </a:r>
            <a:br>
              <a:rPr lang="en-US" dirty="0"/>
            </a:br>
            <a:r>
              <a:rPr lang="en-US" dirty="0"/>
              <a:t/>
            </a:r>
            <a:br>
              <a:rPr lang="en-US" dirty="0"/>
            </a:br>
            <a:r>
              <a:rPr lang="en-US" dirty="0" smtClean="0"/>
              <a:t/>
            </a:r>
            <a:br>
              <a:rPr lang="en-US" dirty="0" smtClean="0"/>
            </a:br>
            <a:r>
              <a:rPr lang="en-US" dirty="0" smtClean="0"/>
              <a:t/>
            </a:r>
            <a:br>
              <a:rPr lang="en-US" dirty="0" smtClean="0"/>
            </a:br>
            <a:r>
              <a:rPr lang="en-US" dirty="0" smtClean="0"/>
              <a:t> </a:t>
            </a:r>
            <a:r>
              <a:rPr lang="en-US" b="1" dirty="0" smtClean="0"/>
              <a:t> </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2668635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1197204" y="1264554"/>
            <a:ext cx="9958617" cy="5593445"/>
          </a:xfrm>
        </p:spPr>
        <p:txBody>
          <a:bodyPr>
            <a:normAutofit/>
          </a:bodyPr>
          <a:lstStyle/>
          <a:p>
            <a:r>
              <a:rPr lang="en-US" dirty="0"/>
              <a:t>The functionality of the system is briefed in Fig. 3. Regulators and federated members are required to log into the </a:t>
            </a:r>
            <a:r>
              <a:rPr lang="en-US" dirty="0" smtClean="0"/>
              <a:t>system before </a:t>
            </a:r>
            <a:r>
              <a:rPr lang="en-US" dirty="0"/>
              <a:t>further operation. New federated members should register for legitimate access to the system, which would be </a:t>
            </a:r>
            <a:r>
              <a:rPr lang="en-US" dirty="0" smtClean="0"/>
              <a:t>given by </a:t>
            </a:r>
            <a:r>
              <a:rPr lang="en-US" dirty="0"/>
              <a:t>the regulators. The registration records and access </a:t>
            </a:r>
            <a:r>
              <a:rPr lang="en-US" dirty="0" smtClean="0"/>
              <a:t>records would </a:t>
            </a:r>
            <a:r>
              <a:rPr lang="en-US" dirty="0"/>
              <a:t>all be stored on the </a:t>
            </a:r>
            <a:r>
              <a:rPr lang="en-US" dirty="0" err="1"/>
              <a:t>blockchain</a:t>
            </a:r>
            <a:r>
              <a:rPr lang="en-US" dirty="0"/>
              <a:t> as proof</a:t>
            </a:r>
            <a:r>
              <a:rPr lang="en-US" dirty="0" smtClean="0"/>
              <a:t>.</a:t>
            </a:r>
          </a:p>
          <a:p>
            <a:r>
              <a:rPr lang="en-US" dirty="0" smtClean="0"/>
              <a:t>Federated members </a:t>
            </a:r>
            <a:r>
              <a:rPr lang="en-US" dirty="0"/>
              <a:t>can submit food information and query previously</a:t>
            </a:r>
            <a:br>
              <a:rPr lang="en-US" dirty="0"/>
            </a:br>
            <a:r>
              <a:rPr lang="en-US" dirty="0"/>
              <a:t>submitted data by invoking smart contract. The submitted food</a:t>
            </a:r>
            <a:br>
              <a:rPr lang="en-US" dirty="0"/>
            </a:br>
            <a:r>
              <a:rPr lang="en-US" dirty="0"/>
              <a:t>information will be verified by the peers and published on the</a:t>
            </a:r>
            <a:br>
              <a:rPr lang="en-US" dirty="0"/>
            </a:br>
            <a:r>
              <a:rPr lang="en-US" dirty="0" err="1" smtClean="0"/>
              <a:t>blockchain</a:t>
            </a:r>
            <a:r>
              <a:rPr lang="en-US" dirty="0" smtClean="0"/>
              <a:t>.  </a:t>
            </a:r>
          </a:p>
          <a:p>
            <a:r>
              <a:rPr lang="en-US" dirty="0"/>
              <a:t/>
            </a:r>
            <a:br>
              <a:rPr lang="en-US" dirty="0"/>
            </a:br>
            <a:r>
              <a:rPr lang="en-US" dirty="0"/>
              <a:t> </a:t>
            </a:r>
            <a:br>
              <a:rPr lang="en-US" dirty="0"/>
            </a:b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1552" y="3855563"/>
            <a:ext cx="4155816" cy="2807722"/>
          </a:xfrm>
          <a:prstGeom prst="rect">
            <a:avLst/>
          </a:prstGeom>
        </p:spPr>
      </p:pic>
    </p:spTree>
    <p:extLst>
      <p:ext uri="{BB962C8B-B14F-4D97-AF65-F5344CB8AC3E}">
        <p14:creationId xmlns:p14="http://schemas.microsoft.com/office/powerpoint/2010/main" val="36826644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624110"/>
            <a:ext cx="8915400" cy="733350"/>
          </a:xfrm>
        </p:spPr>
        <p:txBody>
          <a:bodyPr/>
          <a:lstStyle/>
          <a:p>
            <a:r>
              <a:rPr lang="en-US" dirty="0" smtClean="0"/>
              <a:t>Cont.</a:t>
            </a:r>
            <a:endParaRPr lang="en-US" dirty="0"/>
          </a:p>
        </p:txBody>
      </p:sp>
      <p:sp>
        <p:nvSpPr>
          <p:cNvPr id="3" name="Content Placeholder 2"/>
          <p:cNvSpPr>
            <a:spLocks noGrp="1"/>
          </p:cNvSpPr>
          <p:nvPr>
            <p:ph idx="1"/>
          </p:nvPr>
        </p:nvSpPr>
        <p:spPr>
          <a:xfrm>
            <a:off x="1894788" y="1357460"/>
            <a:ext cx="9609824" cy="5344998"/>
          </a:xfrm>
        </p:spPr>
        <p:txBody>
          <a:bodyPr/>
          <a:lstStyle/>
          <a:p>
            <a:r>
              <a:rPr lang="en-US" dirty="0"/>
              <a:t>R</a:t>
            </a:r>
            <a:r>
              <a:rPr lang="en-US" dirty="0" smtClean="0"/>
              <a:t>egulators</a:t>
            </a:r>
            <a:r>
              <a:rPr lang="en-US" dirty="0"/>
              <a:t>, they are search any </a:t>
            </a:r>
            <a:r>
              <a:rPr lang="en-US" dirty="0" smtClean="0"/>
              <a:t>information existed </a:t>
            </a:r>
            <a:r>
              <a:rPr lang="en-US" dirty="0"/>
              <a:t>in the ledger. While for customers, they only can </a:t>
            </a:r>
            <a:r>
              <a:rPr lang="en-US" dirty="0" smtClean="0"/>
              <a:t>query the </a:t>
            </a:r>
            <a:r>
              <a:rPr lang="en-US" dirty="0"/>
              <a:t>information about the food they bought from </a:t>
            </a:r>
            <a:r>
              <a:rPr lang="en-US" dirty="0" smtClean="0"/>
              <a:t>retailers. There </a:t>
            </a:r>
            <a:r>
              <a:rPr lang="en-US" dirty="0"/>
              <a:t>are different smart contracts from implementing the</a:t>
            </a:r>
            <a:br>
              <a:rPr lang="en-US" dirty="0"/>
            </a:br>
            <a:r>
              <a:rPr lang="en-US" dirty="0"/>
              <a:t>query and search request sent by the regulators, members and </a:t>
            </a:r>
            <a:r>
              <a:rPr lang="en-US" dirty="0" smtClean="0"/>
              <a:t>customers. </a:t>
            </a:r>
          </a:p>
          <a:p>
            <a:r>
              <a:rPr lang="en-US" dirty="0"/>
              <a:t>For setting the nodes for the food </a:t>
            </a:r>
            <a:r>
              <a:rPr lang="en-US" dirty="0" err="1"/>
              <a:t>blockchain</a:t>
            </a:r>
            <a:r>
              <a:rPr lang="en-US" dirty="0"/>
              <a:t>, there </a:t>
            </a:r>
            <a:r>
              <a:rPr lang="en-US" dirty="0" smtClean="0"/>
              <a:t>should be </a:t>
            </a:r>
            <a:r>
              <a:rPr lang="en-US" dirty="0"/>
              <a:t>full nodes and light nodes in the network. The full </a:t>
            </a:r>
            <a:r>
              <a:rPr lang="en-US" dirty="0" smtClean="0"/>
              <a:t>nodes can </a:t>
            </a:r>
            <a:r>
              <a:rPr lang="en-US" dirty="0"/>
              <a:t>be set by the regulators, while the light nodes are </a:t>
            </a:r>
            <a:r>
              <a:rPr lang="en-US" dirty="0" smtClean="0"/>
              <a:t>created by </a:t>
            </a:r>
            <a:r>
              <a:rPr lang="en-US" dirty="0"/>
              <a:t>the members. </a:t>
            </a:r>
            <a:endParaRPr lang="en-US" dirty="0" smtClean="0"/>
          </a:p>
          <a:p>
            <a:r>
              <a:rPr lang="en-US" dirty="0"/>
              <a:t>T</a:t>
            </a:r>
            <a:r>
              <a:rPr lang="en-US" dirty="0" smtClean="0"/>
              <a:t>he </a:t>
            </a:r>
            <a:r>
              <a:rPr lang="en-US" dirty="0"/>
              <a:t>reason for doing this is that only </a:t>
            </a:r>
            <a:r>
              <a:rPr lang="en-US" dirty="0" smtClean="0"/>
              <a:t>the regulators </a:t>
            </a:r>
            <a:r>
              <a:rPr lang="en-US" dirty="0"/>
              <a:t>could see all the information across the food </a:t>
            </a:r>
            <a:r>
              <a:rPr lang="en-US" dirty="0" smtClean="0"/>
              <a:t>supply chain </a:t>
            </a:r>
            <a:r>
              <a:rPr lang="en-US" dirty="0"/>
              <a:t>due to the privacy concerns of business </a:t>
            </a:r>
            <a:r>
              <a:rPr lang="en-US" dirty="0" smtClean="0"/>
              <a:t>competitors.</a:t>
            </a:r>
            <a:r>
              <a:rPr lang="en-US" dirty="0"/>
              <a:t> Another reason is that, if only regulators have the full </a:t>
            </a:r>
            <a:r>
              <a:rPr lang="en-US" dirty="0" smtClean="0"/>
              <a:t>nodes,</a:t>
            </a:r>
            <a:br>
              <a:rPr lang="en-US" dirty="0" smtClean="0"/>
            </a:br>
            <a:r>
              <a:rPr lang="en-US" dirty="0" smtClean="0"/>
              <a:t>the </a:t>
            </a:r>
            <a:r>
              <a:rPr lang="en-US" dirty="0"/>
              <a:t>information can be trustless for the members if </a:t>
            </a:r>
            <a:r>
              <a:rPr lang="en-US" dirty="0" smtClean="0"/>
              <a:t>regulators tamper </a:t>
            </a:r>
            <a:r>
              <a:rPr lang="en-US" dirty="0"/>
              <a:t>the original data. Therefore, a group of members </a:t>
            </a:r>
            <a:r>
              <a:rPr lang="en-US" dirty="0" smtClean="0"/>
              <a:t>could have </a:t>
            </a:r>
            <a:r>
              <a:rPr lang="en-US" dirty="0"/>
              <a:t>light nodes that store their own food </a:t>
            </a:r>
            <a:r>
              <a:rPr lang="en-US" dirty="0" smtClean="0"/>
              <a:t>information. </a:t>
            </a:r>
            <a:r>
              <a:rPr lang="en-US" dirty="0"/>
              <a:t/>
            </a:r>
            <a:br>
              <a:rPr lang="en-US" dirty="0"/>
            </a:br>
            <a:r>
              <a:rPr lang="en-US" dirty="0"/>
              <a:t>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478813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Supply chain management? </a:t>
            </a:r>
            <a:endParaRPr lang="en-US" b="1" dirty="0"/>
          </a:p>
        </p:txBody>
      </p:sp>
      <p:sp>
        <p:nvSpPr>
          <p:cNvPr id="3" name="Content Placeholder 2"/>
          <p:cNvSpPr>
            <a:spLocks noGrp="1"/>
          </p:cNvSpPr>
          <p:nvPr>
            <p:ph idx="1"/>
          </p:nvPr>
        </p:nvSpPr>
        <p:spPr>
          <a:xfrm>
            <a:off x="1912776" y="2133600"/>
            <a:ext cx="9591836" cy="4724400"/>
          </a:xfrm>
        </p:spPr>
        <p:txBody>
          <a:bodyPr/>
          <a:lstStyle/>
          <a:p>
            <a:r>
              <a:rPr lang="en-US" dirty="0" smtClean="0"/>
              <a:t> </a:t>
            </a:r>
            <a:r>
              <a:rPr lang="en-US" dirty="0"/>
              <a:t>Supply chain management (SCM) is fundamental</a:t>
            </a:r>
            <a:br>
              <a:rPr lang="en-US" dirty="0"/>
            </a:br>
            <a:r>
              <a:rPr lang="en-US" dirty="0"/>
              <a:t>for gaining financial, environmental and social benefits in the</a:t>
            </a:r>
            <a:br>
              <a:rPr lang="en-US" dirty="0"/>
            </a:br>
            <a:r>
              <a:rPr lang="en-US" dirty="0"/>
              <a:t>supply chain industry</a:t>
            </a:r>
            <a:r>
              <a:rPr lang="en-US" dirty="0" smtClean="0"/>
              <a:t>.</a:t>
            </a:r>
          </a:p>
          <a:p>
            <a:r>
              <a:rPr lang="en-US" dirty="0"/>
              <a:t/>
            </a:r>
            <a:br>
              <a:rPr lang="en-US" dirty="0"/>
            </a:br>
            <a:r>
              <a:rPr lang="en-US" dirty="0" smtClean="0"/>
              <a:t>SCM is the management of flow of goods and service and includes all process that transform raw materials into final products. By managing the supply chain, companies are able to cut excess costs and deliver the product to the customer faster.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8147" y="4730121"/>
            <a:ext cx="4320753" cy="1717331"/>
          </a:xfrm>
          <a:prstGeom prst="rect">
            <a:avLst/>
          </a:prstGeom>
        </p:spPr>
      </p:pic>
    </p:spTree>
    <p:extLst>
      <p:ext uri="{BB962C8B-B14F-4D97-AF65-F5344CB8AC3E}">
        <p14:creationId xmlns:p14="http://schemas.microsoft.com/office/powerpoint/2010/main" val="2579987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653252" cy="893605"/>
          </a:xfrm>
        </p:spPr>
        <p:txBody>
          <a:bodyPr>
            <a:normAutofit fontScale="90000"/>
          </a:bodyPr>
          <a:lstStyle/>
          <a:p>
            <a:r>
              <a:rPr lang="en-US" b="1" dirty="0" smtClean="0"/>
              <a:t>B)System </a:t>
            </a:r>
            <a:r>
              <a:rPr lang="en-US" b="1" dirty="0"/>
              <a:t>Implementation </a:t>
            </a:r>
            <a:r>
              <a:rPr lang="en-US" dirty="0"/>
              <a:t/>
            </a:r>
            <a:br>
              <a:rPr lang="en-US" dirty="0"/>
            </a:br>
            <a:endParaRPr lang="en-US" dirty="0"/>
          </a:p>
        </p:txBody>
      </p:sp>
      <p:sp>
        <p:nvSpPr>
          <p:cNvPr id="3" name="Content Placeholder 2"/>
          <p:cNvSpPr>
            <a:spLocks noGrp="1"/>
          </p:cNvSpPr>
          <p:nvPr>
            <p:ph idx="1"/>
          </p:nvPr>
        </p:nvSpPr>
        <p:spPr>
          <a:xfrm>
            <a:off x="1489435" y="1517715"/>
            <a:ext cx="10015177" cy="4779390"/>
          </a:xfrm>
        </p:spPr>
        <p:txBody>
          <a:bodyPr/>
          <a:lstStyle/>
          <a:p>
            <a:r>
              <a:rPr lang="en-US" dirty="0"/>
              <a:t>For the System and Data Setup, </a:t>
            </a:r>
            <a:r>
              <a:rPr lang="en-US" dirty="0" smtClean="0"/>
              <a:t> </a:t>
            </a:r>
            <a:r>
              <a:rPr lang="en-US" dirty="0"/>
              <a:t>deploy 4 nodes </a:t>
            </a:r>
            <a:r>
              <a:rPr lang="en-US" dirty="0" smtClean="0"/>
              <a:t>within department </a:t>
            </a:r>
            <a:r>
              <a:rPr lang="en-US" dirty="0"/>
              <a:t>intranet to evaluate the system. The node is </a:t>
            </a:r>
            <a:r>
              <a:rPr lang="en-US" dirty="0" smtClean="0"/>
              <a:t>capable of </a:t>
            </a:r>
            <a:r>
              <a:rPr lang="en-US" dirty="0"/>
              <a:t>running 4 </a:t>
            </a:r>
            <a:r>
              <a:rPr lang="en-US" dirty="0" err="1"/>
              <a:t>docker</a:t>
            </a:r>
            <a:r>
              <a:rPr lang="en-US" dirty="0"/>
              <a:t> containers for different roles, i.e., 2 </a:t>
            </a:r>
            <a:r>
              <a:rPr lang="en-US" dirty="0" smtClean="0"/>
              <a:t>for client </a:t>
            </a:r>
            <a:r>
              <a:rPr lang="en-US" dirty="0"/>
              <a:t>peer, 1 for </a:t>
            </a:r>
            <a:r>
              <a:rPr lang="en-US" dirty="0" err="1"/>
              <a:t>orderer</a:t>
            </a:r>
            <a:r>
              <a:rPr lang="en-US" dirty="0"/>
              <a:t> and 1 for </a:t>
            </a:r>
            <a:r>
              <a:rPr lang="en-US" dirty="0" smtClean="0"/>
              <a:t>endorser.</a:t>
            </a:r>
            <a:r>
              <a:rPr lang="en-US" dirty="0"/>
              <a:t> Each node has individual IP such that they can </a:t>
            </a:r>
            <a:r>
              <a:rPr lang="en-US" dirty="0" smtClean="0"/>
              <a:t>communicate with </a:t>
            </a:r>
            <a:r>
              <a:rPr lang="en-US" dirty="0"/>
              <a:t>each </a:t>
            </a:r>
            <a:r>
              <a:rPr lang="en-US" dirty="0" smtClean="0"/>
              <a:t>other. </a:t>
            </a:r>
          </a:p>
          <a:p>
            <a:r>
              <a:rPr lang="en-US" dirty="0" smtClean="0"/>
              <a:t> </a:t>
            </a:r>
            <a:r>
              <a:rPr lang="en-US" b="1" dirty="0" smtClean="0"/>
              <a:t>Client</a:t>
            </a:r>
            <a:r>
              <a:rPr lang="en-US" dirty="0"/>
              <a:t>: a client that submits an actual </a:t>
            </a:r>
            <a:r>
              <a:rPr lang="en-US" dirty="0" smtClean="0"/>
              <a:t>transaction invocation </a:t>
            </a:r>
            <a:r>
              <a:rPr lang="en-US" dirty="0"/>
              <a:t>to the endorsers, and broadcasts </a:t>
            </a:r>
            <a:r>
              <a:rPr lang="en-US" dirty="0" smtClean="0"/>
              <a:t>transaction proposals </a:t>
            </a:r>
            <a:r>
              <a:rPr lang="en-US" dirty="0"/>
              <a:t>to the ordering service.</a:t>
            </a:r>
            <a:br>
              <a:rPr lang="en-US" dirty="0"/>
            </a:br>
            <a:r>
              <a:rPr lang="en-US" i="1" dirty="0"/>
              <a:t>• </a:t>
            </a:r>
            <a:r>
              <a:rPr lang="en-US" b="1" dirty="0" err="1"/>
              <a:t>Orderers</a:t>
            </a:r>
            <a:r>
              <a:rPr lang="en-US" b="1" dirty="0"/>
              <a:t>: </a:t>
            </a:r>
            <a:r>
              <a:rPr lang="en-US" dirty="0"/>
              <a:t>a node that commits transactions and </a:t>
            </a:r>
            <a:r>
              <a:rPr lang="en-US" dirty="0" smtClean="0"/>
              <a:t>maintains the </a:t>
            </a:r>
            <a:r>
              <a:rPr lang="en-US" dirty="0"/>
              <a:t>state and a copy of the </a:t>
            </a:r>
            <a:r>
              <a:rPr lang="en-US" dirty="0" smtClean="0"/>
              <a:t>ledger.</a:t>
            </a:r>
            <a:r>
              <a:rPr lang="en-US" dirty="0"/>
              <a:t/>
            </a:r>
            <a:br>
              <a:rPr lang="en-US" dirty="0"/>
            </a:br>
            <a:r>
              <a:rPr lang="en-US" i="1" dirty="0"/>
              <a:t>• </a:t>
            </a:r>
            <a:r>
              <a:rPr lang="en-US" b="1" dirty="0"/>
              <a:t>Endorser: </a:t>
            </a:r>
            <a:r>
              <a:rPr lang="en-US" dirty="0"/>
              <a:t>a node running the communication service </a:t>
            </a:r>
            <a:r>
              <a:rPr lang="en-US" dirty="0" smtClean="0"/>
              <a:t>that implements </a:t>
            </a:r>
            <a:r>
              <a:rPr lang="en-US" dirty="0"/>
              <a:t>a delivery guarantee, such as atomic or </a:t>
            </a:r>
            <a:r>
              <a:rPr lang="en-US" dirty="0" smtClean="0"/>
              <a:t>total order </a:t>
            </a:r>
            <a:r>
              <a:rPr lang="en-US" dirty="0"/>
              <a:t>broadcast. </a:t>
            </a:r>
            <a:br>
              <a:rPr lang="en-US" dirty="0"/>
            </a:br>
            <a:r>
              <a:rPr lang="en-US" dirty="0"/>
              <a:t> </a:t>
            </a:r>
            <a:br>
              <a:rPr lang="en-US" dirty="0"/>
            </a:br>
            <a:r>
              <a:rPr lang="en-US" dirty="0"/>
              <a:t>  </a:t>
            </a:r>
            <a:br>
              <a:rPr lang="en-US" dirty="0"/>
            </a:br>
            <a:endParaRPr lang="en-US" dirty="0"/>
          </a:p>
        </p:txBody>
      </p:sp>
    </p:spTree>
    <p:extLst>
      <p:ext uri="{BB962C8B-B14F-4D97-AF65-F5344CB8AC3E}">
        <p14:creationId xmlns:p14="http://schemas.microsoft.com/office/powerpoint/2010/main" val="1167054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786" y="624110"/>
            <a:ext cx="8836826" cy="903032"/>
          </a:xfrm>
        </p:spPr>
        <p:txBody>
          <a:bodyPr/>
          <a:lstStyle/>
          <a:p>
            <a:r>
              <a:rPr lang="en-US" b="1" dirty="0" smtClean="0"/>
              <a:t>System Analysis </a:t>
            </a:r>
            <a:endParaRPr lang="en-US" b="1" dirty="0"/>
          </a:p>
        </p:txBody>
      </p:sp>
      <p:sp>
        <p:nvSpPr>
          <p:cNvPr id="3" name="Content Placeholder 2"/>
          <p:cNvSpPr>
            <a:spLocks noGrp="1"/>
          </p:cNvSpPr>
          <p:nvPr>
            <p:ph idx="1"/>
          </p:nvPr>
        </p:nvSpPr>
        <p:spPr>
          <a:xfrm>
            <a:off x="1065229" y="1649691"/>
            <a:ext cx="11038787" cy="5090474"/>
          </a:xfrm>
        </p:spPr>
        <p:txBody>
          <a:bodyPr/>
          <a:lstStyle/>
          <a:p>
            <a:r>
              <a:rPr lang="en-US" dirty="0" smtClean="0"/>
              <a:t> </a:t>
            </a:r>
            <a:r>
              <a:rPr lang="en-US" dirty="0"/>
              <a:t>I</a:t>
            </a:r>
            <a:r>
              <a:rPr lang="en-US" dirty="0" smtClean="0"/>
              <a:t>nvoke </a:t>
            </a:r>
            <a:r>
              <a:rPr lang="en-US" dirty="0"/>
              <a:t>the </a:t>
            </a:r>
            <a:r>
              <a:rPr lang="en-US" dirty="0" err="1"/>
              <a:t>chaincode</a:t>
            </a:r>
            <a:r>
              <a:rPr lang="en-US" dirty="0"/>
              <a:t> (smart contract) </a:t>
            </a:r>
            <a:r>
              <a:rPr lang="en-US" dirty="0" smtClean="0"/>
              <a:t>with 10</a:t>
            </a:r>
            <a:r>
              <a:rPr lang="en-US" dirty="0"/>
              <a:t>, 30, and 50 concurrent jobs at the same time and repeat </a:t>
            </a:r>
            <a:r>
              <a:rPr lang="en-US" dirty="0" smtClean="0"/>
              <a:t>the experiment </a:t>
            </a:r>
            <a:r>
              <a:rPr lang="en-US" dirty="0"/>
              <a:t>10 times to get the average time for the </a:t>
            </a:r>
            <a:r>
              <a:rPr lang="en-US" dirty="0" smtClean="0"/>
              <a:t>registration which </a:t>
            </a:r>
            <a:r>
              <a:rPr lang="en-US" dirty="0"/>
              <a:t>is successfully finished and recorded on the </a:t>
            </a:r>
            <a:r>
              <a:rPr lang="en-US" dirty="0" err="1" smtClean="0"/>
              <a:t>blockchain</a:t>
            </a:r>
            <a:r>
              <a:rPr lang="en-US" dirty="0" smtClean="0"/>
              <a:t>, as </a:t>
            </a:r>
            <a:r>
              <a:rPr lang="en-US" dirty="0"/>
              <a:t>depicted in Fig. 4 as cumulative distribution function (</a:t>
            </a:r>
            <a:r>
              <a:rPr lang="en-US" dirty="0" smtClean="0"/>
              <a:t>CDF) plot</a:t>
            </a:r>
            <a:r>
              <a:rPr lang="en-US" dirty="0"/>
              <a:t>. We also apply the same testing parameters to the </a:t>
            </a:r>
            <a:r>
              <a:rPr lang="en-US" dirty="0" smtClean="0"/>
              <a:t>function of </a:t>
            </a:r>
            <a:r>
              <a:rPr lang="en-US" dirty="0"/>
              <a:t>Transaction Uploading and Data Retrieving as depicted </a:t>
            </a:r>
            <a:r>
              <a:rPr lang="en-US" dirty="0" smtClean="0"/>
              <a:t>in Fig</a:t>
            </a:r>
            <a:r>
              <a:rPr lang="en-US" dirty="0"/>
              <a:t>. 5 and Fig. 6 as CDF plots respectively. </a:t>
            </a:r>
            <a:endParaRPr lang="en-US" dirty="0" smtClean="0"/>
          </a:p>
          <a:p>
            <a:r>
              <a:rPr lang="en-US" dirty="0"/>
              <a:t>With the CDF plots from the experimental data, it is </a:t>
            </a:r>
            <a:r>
              <a:rPr lang="en-US" dirty="0" smtClean="0"/>
              <a:t>no hard </a:t>
            </a:r>
            <a:r>
              <a:rPr lang="en-US" dirty="0"/>
              <a:t>to find that with the increased number of </a:t>
            </a:r>
            <a:r>
              <a:rPr lang="en-US" dirty="0" smtClean="0"/>
              <a:t>concurrent jobs </a:t>
            </a:r>
            <a:r>
              <a:rPr lang="en-US" dirty="0"/>
              <a:t>within one </a:t>
            </a:r>
            <a:r>
              <a:rPr lang="en-US" dirty="0" err="1"/>
              <a:t>chaincode</a:t>
            </a:r>
            <a:r>
              <a:rPr lang="en-US" dirty="0"/>
              <a:t>, the system response time </a:t>
            </a:r>
            <a:r>
              <a:rPr lang="en-US" dirty="0" smtClean="0"/>
              <a:t>will increase </a:t>
            </a:r>
            <a:r>
              <a:rPr lang="en-US" dirty="0"/>
              <a:t>linearly. Still, the time of data retrieving will </a:t>
            </a:r>
            <a:r>
              <a:rPr lang="en-US" dirty="0" smtClean="0"/>
              <a:t>increase</a:t>
            </a:r>
            <a:br>
              <a:rPr lang="en-US" dirty="0" smtClean="0"/>
            </a:br>
            <a:r>
              <a:rPr lang="en-US" dirty="0" smtClean="0"/>
              <a:t>significantly </a:t>
            </a:r>
            <a:r>
              <a:rPr lang="en-US" dirty="0"/>
              <a:t>with the increase of concurrent jobs. When </a:t>
            </a:r>
            <a:r>
              <a:rPr lang="en-US" dirty="0" smtClean="0"/>
              <a:t>we send </a:t>
            </a:r>
            <a:r>
              <a:rPr lang="en-US" dirty="0"/>
              <a:t>10 queries to the </a:t>
            </a:r>
            <a:r>
              <a:rPr lang="en-US" dirty="0" err="1"/>
              <a:t>blockchain</a:t>
            </a:r>
            <a:r>
              <a:rPr lang="en-US" dirty="0"/>
              <a:t>, we can get the most </a:t>
            </a:r>
            <a:r>
              <a:rPr lang="en-US" dirty="0" smtClean="0"/>
              <a:t>results within </a:t>
            </a:r>
            <a:r>
              <a:rPr lang="en-US" dirty="0"/>
              <a:t>0.3 second. However, the average response time of </a:t>
            </a:r>
            <a:r>
              <a:rPr lang="en-US" dirty="0" smtClean="0"/>
              <a:t>50 queries </a:t>
            </a:r>
            <a:r>
              <a:rPr lang="en-US" dirty="0"/>
              <a:t>takes close to 1 second. </a:t>
            </a:r>
            <a:br>
              <a:rPr lang="en-US" dirty="0"/>
            </a:br>
            <a:r>
              <a:rPr lang="en-US" dirty="0"/>
              <a:t/>
            </a:r>
            <a:br>
              <a:rPr lang="en-US" dirty="0"/>
            </a:br>
            <a:endParaRPr lang="en-US" dirty="0"/>
          </a:p>
        </p:txBody>
      </p:sp>
    </p:spTree>
    <p:extLst>
      <p:ext uri="{BB962C8B-B14F-4D97-AF65-F5344CB8AC3E}">
        <p14:creationId xmlns:p14="http://schemas.microsoft.com/office/powerpoint/2010/main" val="275147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4982" y="1"/>
            <a:ext cx="7079530" cy="848412"/>
          </a:xfrm>
        </p:spPr>
        <p:txBody>
          <a:bodyPr/>
          <a:lstStyle/>
          <a:p>
            <a:r>
              <a:rPr lang="en-US" dirty="0" smtClean="0"/>
              <a:t>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5825" y="1256888"/>
            <a:ext cx="3253808" cy="305163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0228" y="1256889"/>
            <a:ext cx="3049071" cy="296618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9196" y="2441385"/>
            <a:ext cx="3492124" cy="3148534"/>
          </a:xfrm>
          <a:prstGeom prst="rect">
            <a:avLst/>
          </a:prstGeom>
        </p:spPr>
      </p:pic>
    </p:spTree>
    <p:extLst>
      <p:ext uri="{BB962C8B-B14F-4D97-AF65-F5344CB8AC3E}">
        <p14:creationId xmlns:p14="http://schemas.microsoft.com/office/powerpoint/2010/main" val="28312738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4962" y="237611"/>
            <a:ext cx="8911687" cy="1280890"/>
          </a:xfrm>
        </p:spPr>
        <p:txBody>
          <a:bodyPr/>
          <a:lstStyle/>
          <a:p>
            <a:r>
              <a:rPr lang="en-US" dirty="0" smtClean="0"/>
              <a:t>Cont.</a:t>
            </a:r>
            <a:endParaRPr lang="en-US" dirty="0"/>
          </a:p>
        </p:txBody>
      </p:sp>
      <p:sp>
        <p:nvSpPr>
          <p:cNvPr id="3" name="Content Placeholder 2"/>
          <p:cNvSpPr>
            <a:spLocks noGrp="1"/>
          </p:cNvSpPr>
          <p:nvPr>
            <p:ph idx="1"/>
          </p:nvPr>
        </p:nvSpPr>
        <p:spPr>
          <a:xfrm>
            <a:off x="1216058" y="1414021"/>
            <a:ext cx="10288554" cy="4497201"/>
          </a:xfrm>
        </p:spPr>
        <p:txBody>
          <a:bodyPr/>
          <a:lstStyle/>
          <a:p>
            <a:r>
              <a:rPr lang="en-US" b="1" dirty="0" smtClean="0"/>
              <a:t>Privacy Analysis: </a:t>
            </a:r>
            <a:r>
              <a:rPr lang="en-US" dirty="0"/>
              <a:t>All </a:t>
            </a:r>
            <a:r>
              <a:rPr lang="en-US" dirty="0" smtClean="0"/>
              <a:t>the data</a:t>
            </a:r>
            <a:r>
              <a:rPr lang="en-US" dirty="0"/>
              <a:t>, e.g</a:t>
            </a:r>
            <a:r>
              <a:rPr lang="en-US" dirty="0" smtClean="0"/>
              <a:t>. </a:t>
            </a:r>
            <a:r>
              <a:rPr lang="en-US" dirty="0"/>
              <a:t>transactions, logs, system events, on the </a:t>
            </a:r>
            <a:r>
              <a:rPr lang="en-US" dirty="0" err="1"/>
              <a:t>blockchain</a:t>
            </a:r>
            <a:r>
              <a:rPr lang="en-US" dirty="0"/>
              <a:t/>
            </a:r>
            <a:br>
              <a:rPr lang="en-US" dirty="0"/>
            </a:br>
            <a:r>
              <a:rPr lang="en-US" dirty="0"/>
              <a:t>are encrypted with private-public key pairs. Only the user </a:t>
            </a:r>
            <a:r>
              <a:rPr lang="en-US" dirty="0" smtClean="0"/>
              <a:t>with the </a:t>
            </a:r>
            <a:r>
              <a:rPr lang="en-US" dirty="0"/>
              <a:t>corresponding private key, in the form of owning or </a:t>
            </a:r>
            <a:r>
              <a:rPr lang="en-US" dirty="0" smtClean="0"/>
              <a:t>being given </a:t>
            </a:r>
            <a:r>
              <a:rPr lang="en-US" dirty="0"/>
              <a:t>access rights, can decrypt and view the </a:t>
            </a:r>
            <a:r>
              <a:rPr lang="en-US" dirty="0" smtClean="0"/>
              <a:t>data</a:t>
            </a:r>
            <a:r>
              <a:rPr lang="en-US" dirty="0"/>
              <a:t>.</a:t>
            </a:r>
            <a:r>
              <a:rPr lang="en-US" dirty="0" smtClean="0"/>
              <a:t> The transaction </a:t>
            </a:r>
            <a:r>
              <a:rPr lang="en-US" dirty="0"/>
              <a:t>data can only be seen from neighbor hops, by</a:t>
            </a:r>
            <a:br>
              <a:rPr lang="en-US" dirty="0"/>
            </a:br>
            <a:r>
              <a:rPr lang="en-US" dirty="0"/>
              <a:t>system default configuration, when doing the data </a:t>
            </a:r>
            <a:r>
              <a:rPr lang="en-US" dirty="0" smtClean="0"/>
              <a:t>retrieval.</a:t>
            </a:r>
          </a:p>
          <a:p>
            <a:r>
              <a:rPr lang="en-US" dirty="0" smtClean="0"/>
              <a:t>This </a:t>
            </a:r>
            <a:r>
              <a:rPr lang="en-US" dirty="0"/>
              <a:t>guarantees the traceability of the system while safeguarding the privacy of data. Only the administrator, e.g</a:t>
            </a:r>
            <a:r>
              <a:rPr lang="en-US" dirty="0" smtClean="0"/>
              <a:t>. the government</a:t>
            </a:r>
            <a:r>
              <a:rPr lang="en-US" dirty="0"/>
              <a:t>, FDA, can trace the entire history when </a:t>
            </a:r>
            <a:r>
              <a:rPr lang="en-US" dirty="0" smtClean="0"/>
              <a:t>consumer sends </a:t>
            </a:r>
            <a:r>
              <a:rPr lang="en-US" dirty="0"/>
              <a:t>an appealing request about the disputed product. </a:t>
            </a:r>
            <a:br>
              <a:rPr lang="en-US" dirty="0"/>
            </a:br>
            <a:endParaRPr lang="en-US" b="1" dirty="0"/>
          </a:p>
        </p:txBody>
      </p:sp>
    </p:spTree>
    <p:extLst>
      <p:ext uri="{BB962C8B-B14F-4D97-AF65-F5344CB8AC3E}">
        <p14:creationId xmlns:p14="http://schemas.microsoft.com/office/powerpoint/2010/main" val="1620767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624110"/>
            <a:ext cx="8915400" cy="799337"/>
          </a:xfrm>
        </p:spPr>
        <p:txBody>
          <a:bodyPr/>
          <a:lstStyle/>
          <a:p>
            <a:r>
              <a:rPr lang="en-US" b="1" dirty="0" smtClean="0"/>
              <a:t>Problem Definition </a:t>
            </a:r>
            <a:endParaRPr lang="en-US" b="1" dirty="0"/>
          </a:p>
        </p:txBody>
      </p:sp>
      <p:sp>
        <p:nvSpPr>
          <p:cNvPr id="3" name="Content Placeholder 2"/>
          <p:cNvSpPr>
            <a:spLocks noGrp="1"/>
          </p:cNvSpPr>
          <p:nvPr>
            <p:ph idx="1"/>
          </p:nvPr>
        </p:nvSpPr>
        <p:spPr>
          <a:xfrm>
            <a:off x="1366887" y="1423447"/>
            <a:ext cx="10137725" cy="5147035"/>
          </a:xfrm>
        </p:spPr>
        <p:txBody>
          <a:bodyPr/>
          <a:lstStyle/>
          <a:p>
            <a:r>
              <a:rPr lang="en-US" dirty="0" smtClean="0"/>
              <a:t>From the above graph and discussion  can conclude  that ,though in this system framework we overcome the privacy issue but we don’t get good throughput  using this framework. when the number of transaction is increasing ,it takes lot of time and data retrieval is also time consuming. </a:t>
            </a:r>
          </a:p>
          <a:p>
            <a:r>
              <a:rPr lang="en-US" dirty="0"/>
              <a:t>The current system TPS is </a:t>
            </a:r>
            <a:r>
              <a:rPr lang="en-US" dirty="0" smtClean="0"/>
              <a:t>not high </a:t>
            </a:r>
            <a:r>
              <a:rPr lang="en-US" dirty="0"/>
              <a:t>due to the following factors: 1) The current </a:t>
            </a:r>
            <a:r>
              <a:rPr lang="en-US" dirty="0" err="1" smtClean="0"/>
              <a:t>Hyperledger</a:t>
            </a:r>
            <a:r>
              <a:rPr lang="en-US" dirty="0"/>
              <a:t> </a:t>
            </a:r>
            <a:r>
              <a:rPr lang="en-US" dirty="0" smtClean="0"/>
              <a:t>Fabric </a:t>
            </a:r>
            <a:r>
              <a:rPr lang="en-US" dirty="0"/>
              <a:t>framework is a generic framework supporting different</a:t>
            </a:r>
            <a:br>
              <a:rPr lang="en-US" dirty="0"/>
            </a:br>
            <a:r>
              <a:rPr lang="en-US" dirty="0"/>
              <a:t>applications, and it is not optimized for high </a:t>
            </a:r>
            <a:r>
              <a:rPr lang="en-US" dirty="0" smtClean="0"/>
              <a:t>TPS.</a:t>
            </a:r>
          </a:p>
          <a:p>
            <a:r>
              <a:rPr lang="en-US" dirty="0" smtClean="0"/>
              <a:t>One of the reason for not getting the good result is that  </a:t>
            </a:r>
            <a:r>
              <a:rPr lang="en-US" dirty="0"/>
              <a:t>the system needs to</a:t>
            </a:r>
            <a:br>
              <a:rPr lang="en-US" dirty="0"/>
            </a:br>
            <a:r>
              <a:rPr lang="en-US" dirty="0"/>
              <a:t>process and verify transactions one by one instead of </a:t>
            </a:r>
            <a:r>
              <a:rPr lang="en-US" dirty="0" smtClean="0"/>
              <a:t>parallel. </a:t>
            </a:r>
          </a:p>
          <a:p>
            <a:r>
              <a:rPr lang="en-US" dirty="0"/>
              <a:t>The transaction size is big and not optimized </a:t>
            </a:r>
            <a:r>
              <a:rPr lang="en-US" dirty="0" smtClean="0"/>
              <a:t>yet.  </a:t>
            </a:r>
            <a:r>
              <a:rPr lang="en-US" dirty="0"/>
              <a:t/>
            </a:r>
            <a:br>
              <a:rPr lang="en-US" dirty="0"/>
            </a:br>
            <a:r>
              <a:rPr lang="en-US" dirty="0"/>
              <a:t/>
            </a:r>
            <a:br>
              <a:rPr lang="en-US" dirty="0"/>
            </a:br>
            <a:r>
              <a:rPr lang="en-US" dirty="0"/>
              <a:t> </a:t>
            </a:r>
            <a:br>
              <a:rPr lang="en-US" dirty="0"/>
            </a:br>
            <a:endParaRPr lang="en-US" dirty="0"/>
          </a:p>
        </p:txBody>
      </p:sp>
    </p:spTree>
    <p:extLst>
      <p:ext uri="{BB962C8B-B14F-4D97-AF65-F5344CB8AC3E}">
        <p14:creationId xmlns:p14="http://schemas.microsoft.com/office/powerpoint/2010/main" val="3759779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7531" y="624110"/>
            <a:ext cx="8997082" cy="827618"/>
          </a:xfrm>
        </p:spPr>
        <p:txBody>
          <a:bodyPr/>
          <a:lstStyle/>
          <a:p>
            <a:r>
              <a:rPr lang="en-US" b="1" dirty="0" smtClean="0"/>
              <a:t>Possible Solution</a:t>
            </a:r>
            <a:endParaRPr lang="en-US" b="1" dirty="0"/>
          </a:p>
        </p:txBody>
      </p:sp>
      <p:sp>
        <p:nvSpPr>
          <p:cNvPr id="3" name="Content Placeholder 2"/>
          <p:cNvSpPr>
            <a:spLocks noGrp="1"/>
          </p:cNvSpPr>
          <p:nvPr>
            <p:ph idx="1"/>
          </p:nvPr>
        </p:nvSpPr>
        <p:spPr>
          <a:xfrm>
            <a:off x="1894788" y="1310326"/>
            <a:ext cx="9609824" cy="4600896"/>
          </a:xfrm>
        </p:spPr>
        <p:txBody>
          <a:bodyPr>
            <a:normAutofit/>
          </a:bodyPr>
          <a:lstStyle/>
          <a:p>
            <a:r>
              <a:rPr lang="en-US" dirty="0"/>
              <a:t>The possible solutions </a:t>
            </a:r>
            <a:r>
              <a:rPr lang="en-US" dirty="0" smtClean="0"/>
              <a:t>can be</a:t>
            </a:r>
            <a:r>
              <a:rPr lang="en-US" dirty="0"/>
              <a:t>: </a:t>
            </a:r>
            <a:endParaRPr lang="en-US" dirty="0" smtClean="0"/>
          </a:p>
          <a:p>
            <a:r>
              <a:rPr lang="en-US" dirty="0"/>
              <a:t>i</a:t>
            </a:r>
            <a:r>
              <a:rPr lang="en-US" dirty="0" smtClean="0"/>
              <a:t>) </a:t>
            </a:r>
            <a:r>
              <a:rPr lang="en-US" dirty="0"/>
              <a:t>bundling multiple item submission in the </a:t>
            </a:r>
            <a:r>
              <a:rPr lang="en-US" dirty="0" smtClean="0"/>
              <a:t>transaction. </a:t>
            </a:r>
            <a:r>
              <a:rPr lang="en-US" dirty="0"/>
              <a:t/>
            </a:r>
            <a:br>
              <a:rPr lang="en-US" dirty="0"/>
            </a:br>
            <a:r>
              <a:rPr lang="en-US" dirty="0" smtClean="0"/>
              <a:t>ii) </a:t>
            </a:r>
            <a:r>
              <a:rPr lang="en-US" dirty="0"/>
              <a:t>increase the number of transactions per </a:t>
            </a:r>
            <a:r>
              <a:rPr lang="en-US" dirty="0" smtClean="0"/>
              <a:t>block.</a:t>
            </a:r>
          </a:p>
          <a:p>
            <a:r>
              <a:rPr lang="en-US" dirty="0" smtClean="0"/>
              <a:t>We can also </a:t>
            </a:r>
            <a:r>
              <a:rPr lang="en-US" dirty="0"/>
              <a:t>achieve higher utility rate (payload/total block size) </a:t>
            </a:r>
            <a:r>
              <a:rPr lang="en-US" dirty="0" smtClean="0"/>
              <a:t>to increase </a:t>
            </a:r>
            <a:r>
              <a:rPr lang="en-US" dirty="0"/>
              <a:t>the efficiency by packing related food items </a:t>
            </a:r>
            <a:r>
              <a:rPr lang="en-US" dirty="0" smtClean="0"/>
              <a:t>together, in </a:t>
            </a:r>
            <a:r>
              <a:rPr lang="en-US" dirty="0"/>
              <a:t>a single </a:t>
            </a:r>
            <a:r>
              <a:rPr lang="en-US" dirty="0" smtClean="0"/>
              <a:t>transaction atomically. </a:t>
            </a:r>
          </a:p>
          <a:p>
            <a:r>
              <a:rPr lang="en-US" dirty="0"/>
              <a:t>Moreover, more </a:t>
            </a:r>
            <a:r>
              <a:rPr lang="en-US" dirty="0" smtClean="0"/>
              <a:t>complex packing </a:t>
            </a:r>
            <a:r>
              <a:rPr lang="en-US" dirty="0"/>
              <a:t>algorithm, with the higher computational </a:t>
            </a:r>
            <a:r>
              <a:rPr lang="en-US" dirty="0" smtClean="0"/>
              <a:t>requirement </a:t>
            </a:r>
            <a:r>
              <a:rPr lang="en-US" dirty="0"/>
              <a:t>is needed to lower the real-time capacity. Overall, further study</a:t>
            </a:r>
            <a:br>
              <a:rPr lang="en-US" dirty="0"/>
            </a:br>
            <a:r>
              <a:rPr lang="en-US" dirty="0"/>
              <a:t>is needed to propose a framework on adjusting the block </a:t>
            </a:r>
            <a:r>
              <a:rPr lang="en-US" dirty="0" smtClean="0"/>
              <a:t>size </a:t>
            </a:r>
            <a:r>
              <a:rPr lang="en-US" dirty="0"/>
              <a:t>and number of transactions to balance system throughput </a:t>
            </a:r>
            <a:r>
              <a:rPr lang="en-US" dirty="0" smtClean="0"/>
              <a:t>and real-time capability.</a:t>
            </a:r>
            <a:br>
              <a:rPr lang="en-US" dirty="0" smtClean="0"/>
            </a:br>
            <a:r>
              <a:rPr lang="en-US" dirty="0" smtClean="0"/>
              <a:t/>
            </a:r>
            <a:br>
              <a:rPr lang="en-US" dirty="0" smtClean="0"/>
            </a:br>
            <a:r>
              <a:rPr lang="en-US" dirty="0" smtClean="0"/>
              <a:t> </a:t>
            </a:r>
            <a:r>
              <a:rPr lang="en-US" dirty="0"/>
              <a:t/>
            </a:r>
            <a:br>
              <a:rPr lang="en-US" dirty="0"/>
            </a:br>
            <a:r>
              <a:rPr lang="en-US" dirty="0"/>
              <a:t> </a:t>
            </a:r>
            <a:br>
              <a:rPr lang="en-US" dirty="0"/>
            </a:br>
            <a:r>
              <a:rPr lang="en-US" dirty="0"/>
              <a:t/>
            </a:r>
            <a:br>
              <a:rPr lang="en-US" dirty="0"/>
            </a:br>
            <a:endParaRPr lang="en-US" dirty="0"/>
          </a:p>
        </p:txBody>
      </p:sp>
    </p:spTree>
    <p:extLst>
      <p:ext uri="{BB962C8B-B14F-4D97-AF65-F5344CB8AC3E}">
        <p14:creationId xmlns:p14="http://schemas.microsoft.com/office/powerpoint/2010/main" val="23995234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624110"/>
            <a:ext cx="8915400" cy="799337"/>
          </a:xfrm>
        </p:spPr>
        <p:txBody>
          <a:bodyPr/>
          <a:lstStyle/>
          <a:p>
            <a:r>
              <a:rPr lang="en-US" b="1" dirty="0" smtClean="0"/>
              <a:t>References: </a:t>
            </a:r>
            <a:endParaRPr lang="en-US" b="1" dirty="0"/>
          </a:p>
        </p:txBody>
      </p:sp>
      <p:sp>
        <p:nvSpPr>
          <p:cNvPr id="3" name="Content Placeholder 2"/>
          <p:cNvSpPr>
            <a:spLocks noGrp="1"/>
          </p:cNvSpPr>
          <p:nvPr>
            <p:ph idx="1"/>
          </p:nvPr>
        </p:nvSpPr>
        <p:spPr>
          <a:xfrm>
            <a:off x="2149311" y="1423447"/>
            <a:ext cx="9355301" cy="4487775"/>
          </a:xfrm>
        </p:spPr>
        <p:txBody>
          <a:bodyPr/>
          <a:lstStyle/>
          <a:p>
            <a:r>
              <a:rPr lang="en-US" dirty="0"/>
              <a:t>H. Wu et al., "Data Management in Supply Chain Using </a:t>
            </a:r>
            <a:r>
              <a:rPr lang="en-US" dirty="0" err="1"/>
              <a:t>Blockchain</a:t>
            </a:r>
            <a:r>
              <a:rPr lang="en-US" dirty="0"/>
              <a:t>: Challenges and a Case Study," 2019 28th International Conference on Computer Communication and Networks (ICCCN), Valencia, Spain, 2019, pp. 1-8, </a:t>
            </a:r>
            <a:r>
              <a:rPr lang="en-US" dirty="0" err="1"/>
              <a:t>doi</a:t>
            </a:r>
            <a:r>
              <a:rPr lang="en-US" dirty="0"/>
              <a:t>: 10.1109/ICCCN.2019.8846964</a:t>
            </a:r>
            <a:r>
              <a:rPr lang="en-US" dirty="0" smtClean="0"/>
              <a:t>.</a:t>
            </a:r>
          </a:p>
          <a:p>
            <a:r>
              <a:rPr lang="en-US" dirty="0"/>
              <a:t>S. </a:t>
            </a:r>
            <a:r>
              <a:rPr lang="en-US" dirty="0" err="1"/>
              <a:t>Bhalerao</a:t>
            </a:r>
            <a:r>
              <a:rPr lang="en-US" dirty="0"/>
              <a:t>, S. Agarwal, S. </a:t>
            </a:r>
            <a:r>
              <a:rPr lang="en-US" dirty="0" err="1"/>
              <a:t>Borkar</a:t>
            </a:r>
            <a:r>
              <a:rPr lang="en-US" dirty="0"/>
              <a:t>, S. </a:t>
            </a:r>
            <a:r>
              <a:rPr lang="en-US" dirty="0" err="1"/>
              <a:t>Anekar</a:t>
            </a:r>
            <a:r>
              <a:rPr lang="en-US" dirty="0"/>
              <a:t>, N. Kulkarni and S. </a:t>
            </a:r>
            <a:r>
              <a:rPr lang="en-US" dirty="0" err="1"/>
              <a:t>Bhagwat</a:t>
            </a:r>
            <a:r>
              <a:rPr lang="en-US" dirty="0"/>
              <a:t>, "Supply Chain Management using </a:t>
            </a:r>
            <a:r>
              <a:rPr lang="en-US" dirty="0" err="1"/>
              <a:t>Blockchain</a:t>
            </a:r>
            <a:r>
              <a:rPr lang="en-US" dirty="0"/>
              <a:t>," 2019 International Conference on Intelligent Sustainable Systems (ICISS), </a:t>
            </a:r>
            <a:r>
              <a:rPr lang="en-US" dirty="0" err="1"/>
              <a:t>Palladam</a:t>
            </a:r>
            <a:r>
              <a:rPr lang="en-US" dirty="0"/>
              <a:t>, </a:t>
            </a:r>
            <a:r>
              <a:rPr lang="en-US" dirty="0" err="1"/>
              <a:t>Tamilnadu</a:t>
            </a:r>
            <a:r>
              <a:rPr lang="en-US" dirty="0"/>
              <a:t>, India, 2019, pp. 456-459, </a:t>
            </a:r>
            <a:r>
              <a:rPr lang="en-US" dirty="0" err="1"/>
              <a:t>doi</a:t>
            </a:r>
            <a:r>
              <a:rPr lang="en-US" dirty="0"/>
              <a:t>: 10.1109/ISS1.2019.8908031</a:t>
            </a:r>
            <a:r>
              <a:rPr lang="en-US" dirty="0" smtClean="0"/>
              <a:t>.</a:t>
            </a:r>
          </a:p>
          <a:p>
            <a:r>
              <a:rPr lang="en-US" dirty="0"/>
              <a:t>S. </a:t>
            </a:r>
            <a:r>
              <a:rPr lang="en-US" dirty="0" err="1"/>
              <a:t>Yousuf</a:t>
            </a:r>
            <a:r>
              <a:rPr lang="en-US" dirty="0"/>
              <a:t> and D. </a:t>
            </a:r>
            <a:r>
              <a:rPr lang="en-US" dirty="0" err="1"/>
              <a:t>Svetinovic</a:t>
            </a:r>
            <a:r>
              <a:rPr lang="en-US" dirty="0"/>
              <a:t>, "</a:t>
            </a:r>
            <a:r>
              <a:rPr lang="en-US" dirty="0" err="1"/>
              <a:t>Blockchain</a:t>
            </a:r>
            <a:r>
              <a:rPr lang="en-US" dirty="0"/>
              <a:t> Technology in Supply Chain Management: Preliminary Study," 2019 Sixth International Conference on Internet of Things: Systems, Management and Security (IOTSMS), Granada, Spain, 2019, pp. 537-538, </a:t>
            </a:r>
            <a:r>
              <a:rPr lang="en-US" dirty="0" err="1"/>
              <a:t>doi</a:t>
            </a:r>
            <a:r>
              <a:rPr lang="en-US" dirty="0"/>
              <a:t>: 10.1109/IOTSMS48152.2019.8939222</a:t>
            </a:r>
            <a:r>
              <a:rPr lang="en-US" dirty="0" smtClean="0"/>
              <a:t>.</a:t>
            </a:r>
          </a:p>
          <a:p>
            <a:r>
              <a:rPr lang="en-US" dirty="0" err="1"/>
              <a:t>Blockchain</a:t>
            </a:r>
            <a:r>
              <a:rPr lang="en-US" dirty="0"/>
              <a:t> Technology for Sustainable Supply Chain ... - MDPI</a:t>
            </a:r>
            <a:endParaRPr lang="en-US" dirty="0" smtClean="0"/>
          </a:p>
          <a:p>
            <a:endParaRPr lang="en-US" dirty="0"/>
          </a:p>
        </p:txBody>
      </p:sp>
    </p:spTree>
    <p:extLst>
      <p:ext uri="{BB962C8B-B14F-4D97-AF65-F5344CB8AC3E}">
        <p14:creationId xmlns:p14="http://schemas.microsoft.com/office/powerpoint/2010/main" val="2998319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Issue with Traditional SCM </a:t>
            </a:r>
            <a:endParaRPr lang="en-US" b="1" dirty="0"/>
          </a:p>
        </p:txBody>
      </p:sp>
      <p:sp>
        <p:nvSpPr>
          <p:cNvPr id="3" name="Content Placeholder 2"/>
          <p:cNvSpPr>
            <a:spLocks noGrp="1"/>
          </p:cNvSpPr>
          <p:nvPr>
            <p:ph idx="1"/>
          </p:nvPr>
        </p:nvSpPr>
        <p:spPr>
          <a:xfrm>
            <a:off x="1726163" y="2124269"/>
            <a:ext cx="10086392" cy="4659086"/>
          </a:xfrm>
        </p:spPr>
        <p:txBody>
          <a:bodyPr>
            <a:normAutofit/>
          </a:bodyPr>
          <a:lstStyle/>
          <a:p>
            <a:r>
              <a:rPr lang="en-US" sz="1900" dirty="0"/>
              <a:t>Although the supply chain industry </a:t>
            </a:r>
            <a:r>
              <a:rPr lang="en-US" sz="1900" dirty="0" smtClean="0"/>
              <a:t>has great </a:t>
            </a:r>
            <a:r>
              <a:rPr lang="en-US" sz="1900" dirty="0"/>
              <a:t>potential for </a:t>
            </a:r>
            <a:r>
              <a:rPr lang="en-US" sz="1900" dirty="0" smtClean="0"/>
              <a:t>development,  traditional </a:t>
            </a:r>
            <a:r>
              <a:rPr lang="en-US" sz="1900" dirty="0"/>
              <a:t>SCM </a:t>
            </a:r>
            <a:r>
              <a:rPr lang="en-US" sz="1900" dirty="0" smtClean="0"/>
              <a:t>mechanisms usually </a:t>
            </a:r>
            <a:r>
              <a:rPr lang="en-US" sz="1900" dirty="0"/>
              <a:t>suffer from a wide scope of issues such as lack of information sharing, long delays for data retrieval, </a:t>
            </a:r>
            <a:r>
              <a:rPr lang="en-US" sz="1900" dirty="0" smtClean="0"/>
              <a:t>and unreliability</a:t>
            </a:r>
            <a:r>
              <a:rPr lang="en-US" sz="1900" dirty="0"/>
              <a:t> </a:t>
            </a:r>
            <a:r>
              <a:rPr lang="en-US" sz="1900" dirty="0" smtClean="0"/>
              <a:t>in </a:t>
            </a:r>
            <a:r>
              <a:rPr lang="en-US" sz="1900" dirty="0"/>
              <a:t>product tracing</a:t>
            </a:r>
            <a:r>
              <a:rPr lang="en-US" sz="1900" dirty="0" smtClean="0"/>
              <a:t>. </a:t>
            </a:r>
          </a:p>
          <a:p>
            <a:r>
              <a:rPr lang="en-US" sz="1900" dirty="0" smtClean="0"/>
              <a:t>Some stakeholders </a:t>
            </a:r>
            <a:r>
              <a:rPr lang="en-US" sz="1900" dirty="0"/>
              <a:t>store the data in a stand-alone and off-line way.</a:t>
            </a:r>
            <a:br>
              <a:rPr lang="en-US" sz="1900" dirty="0"/>
            </a:br>
            <a:r>
              <a:rPr lang="en-US" sz="1900" dirty="0"/>
              <a:t>Moreover, the information is exchanged via the postal system</a:t>
            </a:r>
            <a:r>
              <a:rPr lang="en-US" sz="1900" dirty="0" smtClean="0"/>
              <a:t>.</a:t>
            </a:r>
            <a:r>
              <a:rPr lang="en-US" sz="1900" dirty="0"/>
              <a:t> However,</a:t>
            </a:r>
            <a:br>
              <a:rPr lang="en-US" sz="1900" dirty="0"/>
            </a:br>
            <a:r>
              <a:rPr lang="en-US" sz="1900" dirty="0"/>
              <a:t>stand-alone and centralized data management brings </a:t>
            </a:r>
            <a:r>
              <a:rPr lang="en-US" sz="1900" dirty="0" smtClean="0"/>
              <a:t>some problems</a:t>
            </a:r>
            <a:r>
              <a:rPr lang="en-US" sz="1900" dirty="0"/>
              <a:t>. First, data can be tampered which could </a:t>
            </a:r>
            <a:r>
              <a:rPr lang="en-US" sz="1900" dirty="0" smtClean="0"/>
              <a:t>intrude the </a:t>
            </a:r>
            <a:r>
              <a:rPr lang="en-US" sz="1900" dirty="0"/>
              <a:t>data authenticity. Besides, system security can be </a:t>
            </a:r>
            <a:r>
              <a:rPr lang="en-US" sz="1900" dirty="0" smtClean="0"/>
              <a:t>violated . Finally</a:t>
            </a:r>
            <a:r>
              <a:rPr lang="en-US" sz="1900" dirty="0"/>
              <a:t>, the retrieval of the data is time-consuming. </a:t>
            </a:r>
            <a:endParaRPr lang="en-US" sz="1900" dirty="0" smtClean="0"/>
          </a:p>
          <a:p>
            <a:r>
              <a:rPr lang="en-US" sz="1900" dirty="0"/>
              <a:t>Facing the </a:t>
            </a:r>
            <a:r>
              <a:rPr lang="en-US" sz="1900" dirty="0" smtClean="0"/>
              <a:t>aforementioned issues</a:t>
            </a:r>
            <a:r>
              <a:rPr lang="en-US" sz="1900" dirty="0"/>
              <a:t>, people are heading towards the application of </a:t>
            </a:r>
            <a:r>
              <a:rPr lang="en-US" sz="1900" dirty="0" smtClean="0"/>
              <a:t>the </a:t>
            </a:r>
            <a:r>
              <a:rPr lang="en-US" sz="1900" dirty="0" err="1" smtClean="0"/>
              <a:t>blockchain</a:t>
            </a:r>
            <a:r>
              <a:rPr lang="en-US" sz="1900" dirty="0" smtClean="0"/>
              <a:t> </a:t>
            </a:r>
            <a:r>
              <a:rPr lang="en-US" sz="1900" dirty="0"/>
              <a:t>technology on </a:t>
            </a:r>
            <a:r>
              <a:rPr lang="en-US" sz="1900" dirty="0" smtClean="0"/>
              <a:t>SCM.  </a:t>
            </a:r>
            <a:r>
              <a:rPr lang="en-US" dirty="0"/>
              <a:t/>
            </a:r>
            <a:br>
              <a:rPr lang="en-US" dirty="0"/>
            </a:br>
            <a:r>
              <a:rPr lang="en-US" dirty="0"/>
              <a:t/>
            </a:r>
            <a:br>
              <a:rPr lang="en-US" dirty="0"/>
            </a:br>
            <a:r>
              <a:rPr lang="en-US" dirty="0"/>
              <a:t/>
            </a:r>
            <a:br>
              <a:rPr lang="en-US" dirty="0"/>
            </a:br>
            <a:r>
              <a:rPr lang="en-US" dirty="0"/>
              <a:t> </a:t>
            </a:r>
            <a:br>
              <a:rPr lang="en-US" dirty="0"/>
            </a:br>
            <a:endParaRPr lang="en-US" dirty="0"/>
          </a:p>
        </p:txBody>
      </p:sp>
    </p:spTree>
    <p:extLst>
      <p:ext uri="{BB962C8B-B14F-4D97-AF65-F5344CB8AC3E}">
        <p14:creationId xmlns:p14="http://schemas.microsoft.com/office/powerpoint/2010/main" val="4214173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0687" y="177282"/>
            <a:ext cx="8836089" cy="905069"/>
          </a:xfrm>
        </p:spPr>
        <p:txBody>
          <a:bodyPr/>
          <a:lstStyle/>
          <a:p>
            <a:r>
              <a:rPr lang="en-US" b="1" dirty="0" smtClean="0"/>
              <a:t>What is </a:t>
            </a:r>
            <a:r>
              <a:rPr lang="en-US" b="1" dirty="0" err="1" smtClean="0"/>
              <a:t>blockchain</a:t>
            </a:r>
            <a:r>
              <a:rPr lang="en-US" b="1" dirty="0"/>
              <a:t>?</a:t>
            </a:r>
          </a:p>
        </p:txBody>
      </p:sp>
      <p:sp>
        <p:nvSpPr>
          <p:cNvPr id="3" name="Content Placeholder 2"/>
          <p:cNvSpPr>
            <a:spLocks noGrp="1"/>
          </p:cNvSpPr>
          <p:nvPr>
            <p:ph idx="1"/>
          </p:nvPr>
        </p:nvSpPr>
        <p:spPr>
          <a:xfrm>
            <a:off x="1474237" y="1324947"/>
            <a:ext cx="10030375" cy="5533053"/>
          </a:xfrm>
        </p:spPr>
        <p:txBody>
          <a:bodyPr/>
          <a:lstStyle/>
          <a:p>
            <a:r>
              <a:rPr lang="en-US" dirty="0" err="1" smtClean="0"/>
              <a:t>Blockchain</a:t>
            </a:r>
            <a:r>
              <a:rPr lang="en-US" dirty="0" smtClean="0"/>
              <a:t> is related to </a:t>
            </a:r>
            <a:r>
              <a:rPr lang="en-US" dirty="0" err="1" smtClean="0"/>
              <a:t>bitcoin</a:t>
            </a:r>
            <a:r>
              <a:rPr lang="en-US" dirty="0" smtClean="0"/>
              <a:t> , the </a:t>
            </a:r>
            <a:r>
              <a:rPr lang="en-US" dirty="0" err="1" smtClean="0"/>
              <a:t>cryptocurrency</a:t>
            </a:r>
            <a:r>
              <a:rPr lang="en-US" dirty="0" smtClean="0"/>
              <a:t> . initially it was made for the financial transaction but it is now revolutionizing the business world especially supply chain. Its just like </a:t>
            </a:r>
            <a:r>
              <a:rPr lang="en-US" dirty="0" err="1" smtClean="0"/>
              <a:t>google</a:t>
            </a:r>
            <a:r>
              <a:rPr lang="en-US" dirty="0" smtClean="0"/>
              <a:t> sheet with regular transaction there is a middleman like the bank that register the transaction, </a:t>
            </a:r>
            <a:r>
              <a:rPr lang="en-US" dirty="0"/>
              <a:t>a</a:t>
            </a:r>
            <a:r>
              <a:rPr lang="en-US" dirty="0" smtClean="0"/>
              <a:t> centralized system but </a:t>
            </a:r>
            <a:r>
              <a:rPr lang="en-US" dirty="0" err="1" smtClean="0"/>
              <a:t>bitcoin</a:t>
            </a:r>
            <a:r>
              <a:rPr lang="en-US" dirty="0" smtClean="0"/>
              <a:t> transaction are between user to user so when there’s a transaction that information is recorded on a shared ledger(block) and these blocks are linked together to form a </a:t>
            </a:r>
            <a:r>
              <a:rPr lang="en-US" dirty="0" err="1" smtClean="0"/>
              <a:t>blockchain</a:t>
            </a:r>
            <a:r>
              <a:rPr lang="en-US" dirty="0"/>
              <a:t> </a:t>
            </a:r>
            <a:r>
              <a:rPr lang="en-US" dirty="0" smtClean="0"/>
              <a:t>like shared </a:t>
            </a:r>
            <a:r>
              <a:rPr lang="en-US" dirty="0" err="1" smtClean="0"/>
              <a:t>google</a:t>
            </a:r>
            <a:r>
              <a:rPr lang="en-US" dirty="0" smtClean="0"/>
              <a:t> doc. </a:t>
            </a:r>
            <a:r>
              <a:rPr lang="en-US" dirty="0"/>
              <a:t>T</a:t>
            </a:r>
            <a:r>
              <a:rPr lang="en-US" dirty="0" smtClean="0"/>
              <a:t>ransaction accuracy is driven by the fact the consensus creates truth. In </a:t>
            </a:r>
            <a:r>
              <a:rPr lang="en-US" dirty="0" err="1" smtClean="0"/>
              <a:t>blockchain</a:t>
            </a:r>
            <a:r>
              <a:rPr lang="en-US" dirty="0" smtClean="0"/>
              <a:t> database every participant or node maintains a copy of the shared ledger. Each transaction on the </a:t>
            </a:r>
            <a:r>
              <a:rPr lang="en-US" dirty="0" err="1" smtClean="0"/>
              <a:t>blockchain</a:t>
            </a:r>
            <a:r>
              <a:rPr lang="en-US" dirty="0" smtClean="0"/>
              <a:t> is </a:t>
            </a:r>
            <a:r>
              <a:rPr lang="en-US" dirty="0" err="1" smtClean="0"/>
              <a:t>recored</a:t>
            </a:r>
            <a:r>
              <a:rPr lang="en-US" dirty="0" smtClean="0"/>
              <a:t> in computer code showing who the parties are, transaction details and timestamp with each containing a unique math based encrypted signature. This digital signature is key as it follows each block of information to be securely connected to all the rest. If there were an unauthorized change, each node is notified and  can see where it took place and then recognize weather it is valid or not valid. </a:t>
            </a:r>
            <a:r>
              <a:rPr lang="en-US" dirty="0"/>
              <a:t>T</a:t>
            </a:r>
            <a:r>
              <a:rPr lang="en-US" dirty="0" smtClean="0"/>
              <a:t>his way, transparency and consensus make the </a:t>
            </a:r>
            <a:r>
              <a:rPr lang="en-US" dirty="0" err="1" smtClean="0"/>
              <a:t>blockchain</a:t>
            </a:r>
            <a:r>
              <a:rPr lang="en-US" dirty="0" smtClean="0"/>
              <a:t> system virtually tamperproof. </a:t>
            </a:r>
            <a:endParaRPr lang="en-US" dirty="0"/>
          </a:p>
        </p:txBody>
      </p:sp>
    </p:spTree>
    <p:extLst>
      <p:ext uri="{BB962C8B-B14F-4D97-AF65-F5344CB8AC3E}">
        <p14:creationId xmlns:p14="http://schemas.microsoft.com/office/powerpoint/2010/main" val="2164169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473181" cy="784812"/>
          </a:xfrm>
        </p:spPr>
        <p:txBody>
          <a:bodyPr/>
          <a:lstStyle/>
          <a:p>
            <a:r>
              <a:rPr lang="en-US" b="1" dirty="0" smtClean="0"/>
              <a:t>Consensus in </a:t>
            </a:r>
            <a:r>
              <a:rPr lang="en-US" b="1" dirty="0" err="1" smtClean="0"/>
              <a:t>Blockchain</a:t>
            </a:r>
            <a:endParaRPr lang="en-US" b="1" dirty="0"/>
          </a:p>
        </p:txBody>
      </p:sp>
      <p:sp>
        <p:nvSpPr>
          <p:cNvPr id="3" name="Content Placeholder 2"/>
          <p:cNvSpPr>
            <a:spLocks noGrp="1"/>
          </p:cNvSpPr>
          <p:nvPr>
            <p:ph idx="1"/>
          </p:nvPr>
        </p:nvSpPr>
        <p:spPr>
          <a:xfrm>
            <a:off x="1586204" y="1502229"/>
            <a:ext cx="9918408" cy="5355771"/>
          </a:xfrm>
        </p:spPr>
        <p:txBody>
          <a:bodyPr>
            <a:normAutofit/>
          </a:bodyPr>
          <a:lstStyle/>
          <a:p>
            <a:r>
              <a:rPr lang="en-US" dirty="0" smtClean="0"/>
              <a:t>We </a:t>
            </a:r>
            <a:r>
              <a:rPr lang="en-US" dirty="0"/>
              <a:t>know that </a:t>
            </a:r>
            <a:r>
              <a:rPr lang="en-US" dirty="0" err="1"/>
              <a:t>Blockchain</a:t>
            </a:r>
            <a:r>
              <a:rPr lang="en-US" dirty="0"/>
              <a:t> is a distributed decentralized network that provides immutability, privacy, security, and transparency. There is no central authority present to validate and verify the transactions, yet every transaction in the </a:t>
            </a:r>
            <a:r>
              <a:rPr lang="en-US" dirty="0" err="1"/>
              <a:t>Blockchain</a:t>
            </a:r>
            <a:r>
              <a:rPr lang="en-US" dirty="0"/>
              <a:t> is considered to be completely secured and verified. This is possible only because of the presence of the consensus protocol which is a core part of any </a:t>
            </a:r>
            <a:r>
              <a:rPr lang="en-US" dirty="0" err="1"/>
              <a:t>Blockchain</a:t>
            </a:r>
            <a:r>
              <a:rPr lang="en-US" dirty="0"/>
              <a:t> network</a:t>
            </a:r>
            <a:r>
              <a:rPr lang="en-US" dirty="0" smtClean="0"/>
              <a:t>.</a:t>
            </a:r>
          </a:p>
          <a:p>
            <a:r>
              <a:rPr lang="en-US" dirty="0" smtClean="0"/>
              <a:t>A consensus algorithm is a procedure through which all the peers of the </a:t>
            </a:r>
            <a:r>
              <a:rPr lang="en-US" dirty="0" err="1" smtClean="0"/>
              <a:t>Blockchain</a:t>
            </a:r>
            <a:r>
              <a:rPr lang="en-US" dirty="0" smtClean="0"/>
              <a:t> network reach a common agreement about the present state of the distributed ledger. In this way, consensus algorithms achieve reliability in the </a:t>
            </a:r>
            <a:r>
              <a:rPr lang="en-US" dirty="0" err="1" smtClean="0"/>
              <a:t>Blockchain</a:t>
            </a:r>
            <a:r>
              <a:rPr lang="en-US" dirty="0" smtClean="0"/>
              <a:t> network and establish trust between unknown peers in a distributed computing environment. Essentially, the consensus protocol makes sure that every new block that is added to the </a:t>
            </a:r>
            <a:r>
              <a:rPr lang="en-US" dirty="0" err="1" smtClean="0"/>
              <a:t>Blockchain</a:t>
            </a:r>
            <a:r>
              <a:rPr lang="en-US" dirty="0" smtClean="0"/>
              <a:t> is the one and only version of the truth that is agreed upon by all the nodes in the </a:t>
            </a:r>
            <a:r>
              <a:rPr lang="en-US" dirty="0" err="1" smtClean="0"/>
              <a:t>Blockchain</a:t>
            </a:r>
            <a:r>
              <a:rPr lang="en-US" dirty="0" smtClean="0"/>
              <a:t>.</a:t>
            </a:r>
            <a:endParaRPr lang="en-US" dirty="0"/>
          </a:p>
        </p:txBody>
      </p:sp>
    </p:spTree>
    <p:extLst>
      <p:ext uri="{BB962C8B-B14F-4D97-AF65-F5344CB8AC3E}">
        <p14:creationId xmlns:p14="http://schemas.microsoft.com/office/powerpoint/2010/main" val="2928902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Consensus Algorithm </a:t>
            </a:r>
            <a:endParaRPr lang="en-US" b="1" dirty="0"/>
          </a:p>
        </p:txBody>
      </p:sp>
      <p:sp>
        <p:nvSpPr>
          <p:cNvPr id="3" name="Content Placeholder 2"/>
          <p:cNvSpPr>
            <a:spLocks noGrp="1"/>
          </p:cNvSpPr>
          <p:nvPr>
            <p:ph idx="1"/>
          </p:nvPr>
        </p:nvSpPr>
        <p:spPr>
          <a:xfrm>
            <a:off x="1324947" y="1446245"/>
            <a:ext cx="9825101" cy="5411755"/>
          </a:xfrm>
        </p:spPr>
        <p:txBody>
          <a:bodyPr/>
          <a:lstStyle/>
          <a:p>
            <a:r>
              <a:rPr lang="en-US" b="1" dirty="0" smtClean="0"/>
              <a:t>Proof of </a:t>
            </a:r>
            <a:r>
              <a:rPr lang="en-US" b="1" dirty="0"/>
              <a:t>Work(POW): </a:t>
            </a:r>
            <a:r>
              <a:rPr lang="en-US" dirty="0"/>
              <a:t>This consensus algorithm is used to select a miner for the next block generation. </a:t>
            </a:r>
            <a:r>
              <a:rPr lang="en-US" dirty="0" err="1"/>
              <a:t>Bitcoin</a:t>
            </a:r>
            <a:r>
              <a:rPr lang="en-US" dirty="0"/>
              <a:t> uses this </a:t>
            </a:r>
            <a:r>
              <a:rPr lang="en-US" dirty="0" err="1"/>
              <a:t>PoW</a:t>
            </a:r>
            <a:r>
              <a:rPr lang="en-US" dirty="0"/>
              <a:t> consensus algorithm. The central idea behind this algorithm is to solve a complex mathematical puzzle and easily give out a solution. This mathematical puzzle requires a lot of computational power and thus, the node who solves the puzzle as soon as possible gets to mine the next block.</a:t>
            </a:r>
            <a:endParaRPr lang="en-US" b="1" dirty="0" smtClean="0"/>
          </a:p>
          <a:p>
            <a:r>
              <a:rPr lang="en-US" dirty="0" smtClean="0"/>
              <a:t>It’s </a:t>
            </a:r>
            <a:r>
              <a:rPr lang="en-US" dirty="0"/>
              <a:t>an issue that requires a lot of computational power to solve 51 percent attack</a:t>
            </a:r>
            <a:r>
              <a:rPr lang="en-US" dirty="0" smtClean="0"/>
              <a:t>. </a:t>
            </a:r>
            <a:endParaRPr lang="en-US" dirty="0"/>
          </a:p>
        </p:txBody>
      </p:sp>
    </p:spTree>
    <p:extLst>
      <p:ext uri="{BB962C8B-B14F-4D97-AF65-F5344CB8AC3E}">
        <p14:creationId xmlns:p14="http://schemas.microsoft.com/office/powerpoint/2010/main" val="1694509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r>
              <a:rPr lang="en-US" dirty="0"/>
              <a:t>.</a:t>
            </a:r>
          </a:p>
        </p:txBody>
      </p:sp>
      <p:sp>
        <p:nvSpPr>
          <p:cNvPr id="3" name="Content Placeholder 2"/>
          <p:cNvSpPr>
            <a:spLocks noGrp="1"/>
          </p:cNvSpPr>
          <p:nvPr>
            <p:ph idx="1"/>
          </p:nvPr>
        </p:nvSpPr>
        <p:spPr>
          <a:xfrm>
            <a:off x="1222311" y="1520890"/>
            <a:ext cx="10282302" cy="5337110"/>
          </a:xfrm>
        </p:spPr>
        <p:txBody>
          <a:bodyPr/>
          <a:lstStyle/>
          <a:p>
            <a:r>
              <a:rPr lang="en-US" b="1" dirty="0" smtClean="0"/>
              <a:t>Proof of </a:t>
            </a:r>
            <a:r>
              <a:rPr lang="en-US" b="1" dirty="0"/>
              <a:t>Stake(POS</a:t>
            </a:r>
            <a:r>
              <a:rPr lang="en-US" b="1" dirty="0" smtClean="0"/>
              <a:t>): </a:t>
            </a:r>
            <a:r>
              <a:rPr lang="en-US" dirty="0" smtClean="0"/>
              <a:t>This </a:t>
            </a:r>
            <a:r>
              <a:rPr lang="en-US" dirty="0"/>
              <a:t>is the most common alternative to </a:t>
            </a:r>
            <a:r>
              <a:rPr lang="en-US" dirty="0" err="1"/>
              <a:t>PoW</a:t>
            </a:r>
            <a:r>
              <a:rPr lang="en-US" dirty="0"/>
              <a:t>. </a:t>
            </a:r>
            <a:r>
              <a:rPr lang="en-US" dirty="0" err="1"/>
              <a:t>Ethereum</a:t>
            </a:r>
            <a:r>
              <a:rPr lang="en-US" dirty="0"/>
              <a:t> has shifted from </a:t>
            </a:r>
            <a:r>
              <a:rPr lang="en-US" dirty="0" err="1"/>
              <a:t>PoW</a:t>
            </a:r>
            <a:r>
              <a:rPr lang="en-US" dirty="0"/>
              <a:t> to </a:t>
            </a:r>
            <a:r>
              <a:rPr lang="en-US" dirty="0" err="1"/>
              <a:t>PoS</a:t>
            </a:r>
            <a:r>
              <a:rPr lang="en-US" dirty="0"/>
              <a:t> </a:t>
            </a:r>
            <a:r>
              <a:rPr lang="en-US" dirty="0" smtClean="0"/>
              <a:t>consensus. In </a:t>
            </a:r>
            <a:r>
              <a:rPr lang="en-US" dirty="0"/>
              <a:t>this type of consensus algorithm, instead of investing in expensive hardware to solve a complex puzzle, validators invest in the coins of the system by locking up some of their coins as stake. After that, all the validators will start validating the blocks. Validators will validate blocks by placing a bet on it if they discover a block which they think can be added to the chain. Based on the actual blocks added in the </a:t>
            </a:r>
            <a:r>
              <a:rPr lang="en-US" dirty="0" err="1"/>
              <a:t>Blockchain</a:t>
            </a:r>
            <a:r>
              <a:rPr lang="en-US" dirty="0"/>
              <a:t>, all the validators get a reward proportionate to their bets and their stake increase </a:t>
            </a:r>
            <a:r>
              <a:rPr lang="en-US" dirty="0" smtClean="0"/>
              <a:t>accordingly. </a:t>
            </a:r>
            <a:endParaRPr lang="en-US" dirty="0"/>
          </a:p>
        </p:txBody>
      </p:sp>
    </p:spTree>
    <p:extLst>
      <p:ext uri="{BB962C8B-B14F-4D97-AF65-F5344CB8AC3E}">
        <p14:creationId xmlns:p14="http://schemas.microsoft.com/office/powerpoint/2010/main" val="2701474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2080727" y="1343608"/>
            <a:ext cx="9423885" cy="4567614"/>
          </a:xfrm>
        </p:spPr>
        <p:txBody>
          <a:bodyPr>
            <a:normAutofit lnSpcReduction="10000"/>
          </a:bodyPr>
          <a:lstStyle/>
          <a:p>
            <a:pPr marL="0" indent="0">
              <a:buNone/>
            </a:pPr>
            <a:r>
              <a:rPr lang="en-US" b="1" dirty="0" smtClean="0"/>
              <a:t>    Practical </a:t>
            </a:r>
            <a:r>
              <a:rPr lang="en-US" b="1" dirty="0"/>
              <a:t>Byzantine Fault Tolerance (PBFT</a:t>
            </a:r>
            <a:r>
              <a:rPr lang="en-US" b="1" dirty="0" smtClean="0"/>
              <a:t>):</a:t>
            </a:r>
          </a:p>
          <a:p>
            <a:r>
              <a:rPr lang="en-US" dirty="0" err="1"/>
              <a:t>pBFT</a:t>
            </a:r>
            <a:r>
              <a:rPr lang="en-US" dirty="0"/>
              <a:t> focuses on providing a practical Byzantine state machine replication that tolerates Byzantine faults (i.e. malicious nodes) by assuming there are independent node failures and manipulated messages sent through specific nodes</a:t>
            </a:r>
            <a:r>
              <a:rPr lang="en-US" dirty="0" smtClean="0"/>
              <a:t>.</a:t>
            </a:r>
          </a:p>
          <a:p>
            <a:r>
              <a:rPr lang="en-US" dirty="0" smtClean="0"/>
              <a:t>Nodes </a:t>
            </a:r>
            <a:r>
              <a:rPr lang="en-US" dirty="0"/>
              <a:t>in a </a:t>
            </a:r>
            <a:r>
              <a:rPr lang="en-US" dirty="0" err="1"/>
              <a:t>pBFT</a:t>
            </a:r>
            <a:r>
              <a:rPr lang="en-US" dirty="0"/>
              <a:t> system are sequentially ordered with one node being the leader and others referred to as backup nodes. All nodes in the system communicate with one another with the goal being that all honest nodes will come to an agreement of the state of the system using a majority rule</a:t>
            </a:r>
            <a:r>
              <a:rPr lang="en-US" dirty="0" smtClean="0"/>
              <a:t>.</a:t>
            </a:r>
          </a:p>
          <a:p>
            <a:r>
              <a:rPr lang="en-US" dirty="0" smtClean="0"/>
              <a:t>Communication </a:t>
            </a:r>
            <a:r>
              <a:rPr lang="en-US" dirty="0"/>
              <a:t>between nodes has two functions: nodes must prove that messages came from a specific peer node, and they must verify that the message was not modified during transmission</a:t>
            </a:r>
            <a:r>
              <a:rPr lang="en-US" dirty="0" smtClean="0"/>
              <a:t>.</a:t>
            </a:r>
          </a:p>
          <a:p>
            <a:r>
              <a:rPr lang="en-US" dirty="0" smtClean="0"/>
              <a:t>For </a:t>
            </a:r>
            <a:r>
              <a:rPr lang="en-US" dirty="0"/>
              <a:t>the </a:t>
            </a:r>
            <a:r>
              <a:rPr lang="en-US" dirty="0" err="1"/>
              <a:t>pBFT</a:t>
            </a:r>
            <a:r>
              <a:rPr lang="en-US" dirty="0"/>
              <a:t> system to function, the number of malicious nodes must not equal or exceed one third of all nodes in the system in a given vulnerability window. Similar to the proof of work consensus mechanism, the more nodes there are in a </a:t>
            </a:r>
            <a:r>
              <a:rPr lang="en-US" dirty="0" err="1"/>
              <a:t>pBFT</a:t>
            </a:r>
            <a:r>
              <a:rPr lang="en-US" dirty="0"/>
              <a:t> network, the more secure it becomes.</a:t>
            </a:r>
            <a:r>
              <a:rPr lang="en-US" b="1" dirty="0" smtClean="0"/>
              <a:t> </a:t>
            </a:r>
            <a:endParaRPr lang="en-US" dirty="0"/>
          </a:p>
        </p:txBody>
      </p:sp>
    </p:spTree>
    <p:extLst>
      <p:ext uri="{BB962C8B-B14F-4D97-AF65-F5344CB8AC3E}">
        <p14:creationId xmlns:p14="http://schemas.microsoft.com/office/powerpoint/2010/main" val="31071723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Blockchain</a:t>
            </a:r>
            <a:r>
              <a:rPr lang="en-US" b="1" dirty="0"/>
              <a:t> for SCM </a:t>
            </a:r>
            <a:r>
              <a:rPr lang="en-US" dirty="0"/>
              <a:t/>
            </a:r>
            <a:br>
              <a:rPr lang="en-US" dirty="0"/>
            </a:br>
            <a:endParaRPr lang="en-US" dirty="0"/>
          </a:p>
        </p:txBody>
      </p:sp>
      <p:sp>
        <p:nvSpPr>
          <p:cNvPr id="3" name="Content Placeholder 2"/>
          <p:cNvSpPr>
            <a:spLocks noGrp="1"/>
          </p:cNvSpPr>
          <p:nvPr>
            <p:ph idx="1"/>
          </p:nvPr>
        </p:nvSpPr>
        <p:spPr>
          <a:xfrm>
            <a:off x="2332653" y="1474237"/>
            <a:ext cx="9171959" cy="4436985"/>
          </a:xfrm>
        </p:spPr>
        <p:txBody>
          <a:bodyPr>
            <a:normAutofit lnSpcReduction="10000"/>
          </a:bodyPr>
          <a:lstStyle/>
          <a:p>
            <a:r>
              <a:rPr lang="en-US" dirty="0"/>
              <a:t>The magic of </a:t>
            </a:r>
            <a:r>
              <a:rPr lang="en-US" dirty="0" err="1"/>
              <a:t>blockchain</a:t>
            </a:r>
            <a:r>
              <a:rPr lang="en-US" dirty="0"/>
              <a:t> lies in the </a:t>
            </a:r>
            <a:r>
              <a:rPr lang="en-US" dirty="0" smtClean="0"/>
              <a:t>protocol of </a:t>
            </a:r>
            <a:r>
              <a:rPr lang="en-US" dirty="0"/>
              <a:t>validating new blocks, in short, consensus mechanism. </a:t>
            </a:r>
            <a:r>
              <a:rPr lang="en-US" dirty="0" smtClean="0"/>
              <a:t>The majority </a:t>
            </a:r>
            <a:r>
              <a:rPr lang="en-US" dirty="0"/>
              <a:t>of the nodes will agree on the presence of each </a:t>
            </a:r>
            <a:r>
              <a:rPr lang="en-US" dirty="0" smtClean="0"/>
              <a:t>block via </a:t>
            </a:r>
            <a:r>
              <a:rPr lang="en-US" dirty="0"/>
              <a:t>consensus algorithm after validating the data in the block.</a:t>
            </a:r>
            <a:br>
              <a:rPr lang="en-US" dirty="0"/>
            </a:br>
            <a:r>
              <a:rPr lang="en-US" dirty="0"/>
              <a:t>It can be quite difficult to tamper the data on the </a:t>
            </a:r>
            <a:r>
              <a:rPr lang="en-US" dirty="0" err="1"/>
              <a:t>blockchain</a:t>
            </a:r>
            <a:r>
              <a:rPr lang="en-US" dirty="0"/>
              <a:t/>
            </a:r>
            <a:br>
              <a:rPr lang="en-US" dirty="0"/>
            </a:br>
            <a:r>
              <a:rPr lang="en-US" dirty="0"/>
              <a:t>since most of the nodes will not admit </a:t>
            </a:r>
            <a:r>
              <a:rPr lang="en-US" dirty="0" smtClean="0"/>
              <a:t>it. </a:t>
            </a:r>
            <a:r>
              <a:rPr lang="en-US" dirty="0"/>
              <a:t/>
            </a:r>
            <a:br>
              <a:rPr lang="en-US" dirty="0"/>
            </a:br>
            <a:endParaRPr lang="en-US" dirty="0" smtClean="0"/>
          </a:p>
          <a:p>
            <a:r>
              <a:rPr lang="en-US" dirty="0" smtClean="0"/>
              <a:t>by </a:t>
            </a:r>
            <a:r>
              <a:rPr lang="en-US" dirty="0"/>
              <a:t>using the </a:t>
            </a:r>
            <a:r>
              <a:rPr lang="en-US" dirty="0" err="1"/>
              <a:t>blockchain</a:t>
            </a:r>
            <a:r>
              <a:rPr lang="en-US" dirty="0"/>
              <a:t> to store </a:t>
            </a:r>
            <a:r>
              <a:rPr lang="en-US" dirty="0" smtClean="0"/>
              <a:t>and manage </a:t>
            </a:r>
            <a:r>
              <a:rPr lang="en-US" dirty="0"/>
              <a:t>the data flow in the supply chain, the </a:t>
            </a:r>
            <a:r>
              <a:rPr lang="en-US" dirty="0" smtClean="0"/>
              <a:t>information cannot </a:t>
            </a:r>
            <a:r>
              <a:rPr lang="en-US" dirty="0"/>
              <a:t>be easily tampered and treated as reliable proof </a:t>
            </a:r>
            <a:r>
              <a:rPr lang="en-US" dirty="0" smtClean="0"/>
              <a:t>of existence.</a:t>
            </a:r>
          </a:p>
          <a:p>
            <a:r>
              <a:rPr lang="en-US" dirty="0"/>
              <a:t>data from different stakeholders in </a:t>
            </a:r>
            <a:r>
              <a:rPr lang="en-US" dirty="0" smtClean="0"/>
              <a:t>the supply </a:t>
            </a:r>
            <a:r>
              <a:rPr lang="en-US" dirty="0"/>
              <a:t>chain can be integrated into the </a:t>
            </a:r>
            <a:r>
              <a:rPr lang="en-US" dirty="0" err="1"/>
              <a:t>blockchain</a:t>
            </a:r>
            <a:r>
              <a:rPr lang="en-US" dirty="0"/>
              <a:t> </a:t>
            </a:r>
            <a:r>
              <a:rPr lang="en-US" dirty="0" smtClean="0"/>
              <a:t>system rather </a:t>
            </a:r>
            <a:r>
              <a:rPr lang="en-US" dirty="0"/>
              <a:t>than separately stored in individual systems, which </a:t>
            </a:r>
            <a:r>
              <a:rPr lang="en-US" dirty="0" smtClean="0"/>
              <a:t>not only </a:t>
            </a:r>
            <a:r>
              <a:rPr lang="en-US" dirty="0"/>
              <a:t>helps for the data sharing but save cost and time for data</a:t>
            </a:r>
            <a:br>
              <a:rPr lang="en-US" dirty="0"/>
            </a:br>
            <a:r>
              <a:rPr lang="en-US" dirty="0" smtClean="0"/>
              <a:t>retrieval.  </a:t>
            </a:r>
            <a:r>
              <a:rPr lang="en-US" dirty="0"/>
              <a:t/>
            </a:r>
            <a:br>
              <a:rPr lang="en-US" dirty="0"/>
            </a:br>
            <a:r>
              <a:rPr lang="en-US" dirty="0"/>
              <a:t> </a:t>
            </a:r>
            <a:br>
              <a:rPr lang="en-US" dirty="0"/>
            </a:br>
            <a:endParaRPr lang="en-US" dirty="0"/>
          </a:p>
        </p:txBody>
      </p:sp>
    </p:spTree>
    <p:extLst>
      <p:ext uri="{BB962C8B-B14F-4D97-AF65-F5344CB8AC3E}">
        <p14:creationId xmlns:p14="http://schemas.microsoft.com/office/powerpoint/2010/main" val="74991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457</TotalTime>
  <Words>2098</Words>
  <Application>Microsoft Office PowerPoint</Application>
  <PresentationFormat>Widescreen</PresentationFormat>
  <Paragraphs>95</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Wingdings 3</vt:lpstr>
      <vt:lpstr>Wisp</vt:lpstr>
      <vt:lpstr>Data Management in Supply Chain Using Blockchain  </vt:lpstr>
      <vt:lpstr>What is Supply chain management? </vt:lpstr>
      <vt:lpstr>Issue with Traditional SCM </vt:lpstr>
      <vt:lpstr>What is blockchain?</vt:lpstr>
      <vt:lpstr>Consensus in Blockchain</vt:lpstr>
      <vt:lpstr>Types of Consensus Algorithm </vt:lpstr>
      <vt:lpstr>Cont.</vt:lpstr>
      <vt:lpstr>Cont.</vt:lpstr>
      <vt:lpstr>Blockchain for SCM  </vt:lpstr>
      <vt:lpstr>EXISTING WORKS &amp; ISSUE ON SCM WITH BLOCKCHAIN  </vt:lpstr>
      <vt:lpstr>Issue With Existing SCM Based Blockchain </vt:lpstr>
      <vt:lpstr>Cont.</vt:lpstr>
      <vt:lpstr>Cont.</vt:lpstr>
      <vt:lpstr>Proposed a  system framework for the Food based SCM in blockchain</vt:lpstr>
      <vt:lpstr>Cont.</vt:lpstr>
      <vt:lpstr>System Overview: </vt:lpstr>
      <vt:lpstr>Cont.</vt:lpstr>
      <vt:lpstr>Cont.</vt:lpstr>
      <vt:lpstr>Cont.</vt:lpstr>
      <vt:lpstr>B)System Implementation  </vt:lpstr>
      <vt:lpstr>System Analysis </vt:lpstr>
      <vt:lpstr>Cont.</vt:lpstr>
      <vt:lpstr>Cont.</vt:lpstr>
      <vt:lpstr>Problem Definition </vt:lpstr>
      <vt:lpstr>Possible Solution</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in Supply Chain Using Blockchain</dc:title>
  <dc:creator>Windows User</dc:creator>
  <cp:lastModifiedBy>Windows User</cp:lastModifiedBy>
  <cp:revision>44</cp:revision>
  <dcterms:created xsi:type="dcterms:W3CDTF">2020-12-20T11:17:44Z</dcterms:created>
  <dcterms:modified xsi:type="dcterms:W3CDTF">2020-12-21T00:13:34Z</dcterms:modified>
</cp:coreProperties>
</file>