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3"/>
  </p:notesMasterIdLst>
  <p:handoutMasterIdLst>
    <p:handoutMasterId r:id="rId14"/>
  </p:handoutMasterIdLst>
  <p:sldIdLst>
    <p:sldId id="308" r:id="rId3"/>
    <p:sldId id="307" r:id="rId4"/>
    <p:sldId id="309" r:id="rId5"/>
    <p:sldId id="312" r:id="rId6"/>
    <p:sldId id="313" r:id="rId7"/>
    <p:sldId id="310" r:id="rId8"/>
    <p:sldId id="314" r:id="rId9"/>
    <p:sldId id="315" r:id="rId10"/>
    <p:sldId id="316" r:id="rId11"/>
    <p:sldId id="285" r:id="rId12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70092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499" y="3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16.01.2025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16.01.2025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 (bar chart sample size 1)</a:t>
            </a:r>
          </a:p>
          <a:p>
            <a:r>
              <a:rPr lang="en-US" dirty="0"/>
              <a:t>Execution time </a:t>
            </a:r>
          </a:p>
          <a:p>
            <a:r>
              <a:rPr lang="en-US" dirty="0"/>
              <a:t>Num cluster /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Variance (definition + bar chart)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885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2A9DD-AFE2-FDDD-165C-326EDF79F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972151-D528-532D-3DE4-DD46A8E76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D7A3D-2D5A-2DF6-95A2-C1FC3F94B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 (bar chart sample size 1)</a:t>
            </a:r>
          </a:p>
          <a:p>
            <a:r>
              <a:rPr lang="en-US" dirty="0"/>
              <a:t>Execution time </a:t>
            </a:r>
          </a:p>
          <a:p>
            <a:r>
              <a:rPr lang="en-US" dirty="0"/>
              <a:t>Num cluster /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Variance (definition + bar chart)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83E1-17AB-CCEA-7C4D-85F01D673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4826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C0C42-8CDF-4987-4026-F32CB81A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E0D21-F81A-597B-F1D6-E82E89749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9E2F9-76FF-C4A0-4323-BD989951C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 (bar chart sample size 1)</a:t>
            </a:r>
          </a:p>
          <a:p>
            <a:r>
              <a:rPr lang="en-US" dirty="0"/>
              <a:t>Execution time </a:t>
            </a:r>
          </a:p>
          <a:p>
            <a:r>
              <a:rPr lang="en-US" dirty="0"/>
              <a:t>Num cluster /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Variance (definition + bar chart) &lt;- 3 charts </a:t>
            </a:r>
            <a:r>
              <a:rPr lang="en-US" dirty="0" err="1"/>
              <a:t>reichen</a:t>
            </a:r>
            <a:r>
              <a:rPr lang="en-US" dirty="0"/>
              <a:t> </a:t>
            </a:r>
            <a:r>
              <a:rPr lang="en-US" dirty="0" err="1"/>
              <a:t>glaube</a:t>
            </a:r>
            <a:r>
              <a:rPr lang="en-US" dirty="0"/>
              <a:t> ich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3A8B4-B7F3-9EA9-0B1C-2DD516FF1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1672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L-depth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Execution time (bar chart l-depth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408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EFBE-0EB7-88F2-4BC3-BAB929082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4D239-EFE8-72DC-0D7E-9887382CF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A97FD-A6BF-5778-9F6B-69AE93043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L-depth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Execution time (bar chart l-depth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EF698-A242-089E-90F7-47A97097C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9710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BAFFB-C542-5FE4-6EC2-BCBF7F89A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DD881-6620-C62E-4FF0-AB9D6B513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B6F0D-C738-5C2F-F0A1-EE45CD382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size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Number of checks (cluster growth)</a:t>
            </a:r>
          </a:p>
          <a:p>
            <a:r>
              <a:rPr lang="en-US" dirty="0"/>
              <a:t>Vs cluster growth with increasing l-depth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A3A01-FD81-8595-3E8E-C1332DA3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1490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5589C-9D75-A7D2-08B3-15984DDEC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ED6511-3AC5-9E1E-7327-764C7CC44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C86FE7-9F23-92DF-7B0E-6A3BF1DB3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size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Number of checks (cluster growth) &lt;- same as time axis</a:t>
            </a:r>
          </a:p>
          <a:p>
            <a:r>
              <a:rPr lang="en-US" dirty="0"/>
              <a:t>Vs cluster growth with increasing l-depth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4C40-CC17-902C-1BD9-E0334D304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5436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>
                <a:latin typeface="Arial" panose="020B0604020202020204" pitchFamily="34" charset="0"/>
                <a:cs typeface="Arial" panose="020B0604020202020204" pitchFamily="34" charset="0"/>
              </a:rPr>
              <a:t>Graph Theory Lab Results </a:t>
            </a:r>
            <a:r>
              <a:rPr lang="en-US" sz="1200" b="0" noProof="0">
                <a:latin typeface="Arial" panose="020B0604020202020204" pitchFamily="34" charset="0"/>
                <a:cs typeface="Arial" panose="020B0604020202020204" pitchFamily="34" charset="0"/>
              </a:rPr>
              <a:t>| Florian Speer &amp; Nils Schröder</a:t>
            </a: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0A3D-2DAD-EF73-972D-9866A3087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Graph Theory Lab 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2D21-BCB6-2976-731A-FBD53CF73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Florian Speer &amp; Nils Schröder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27D131A2-8CD9-C2D0-06A9-28E52BAD4AA9}"/>
              </a:ext>
            </a:extLst>
          </p:cNvPr>
          <p:cNvSpPr txBox="1">
            <a:spLocks/>
          </p:cNvSpPr>
          <p:nvPr/>
        </p:nvSpPr>
        <p:spPr bwMode="auto">
          <a:xfrm>
            <a:off x="295275" y="3600450"/>
            <a:ext cx="37449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defRPr sz="1200" kern="1200">
                <a:solidFill>
                  <a:srgbClr val="262A3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828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17.01.2025</a:t>
            </a:r>
          </a:p>
        </p:txBody>
      </p:sp>
    </p:spTree>
    <p:extLst>
      <p:ext uri="{BB962C8B-B14F-4D97-AF65-F5344CB8AC3E}">
        <p14:creationId xmlns:p14="http://schemas.microsoft.com/office/powerpoint/2010/main" val="382648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BC4-6805-64F4-0828-A2AE002D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789-614E-EEC2-6826-4E04A1D5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Invariant Analysis</a:t>
            </a:r>
          </a:p>
          <a:p>
            <a:pPr marL="787400" lvl="1" indent="-342900"/>
            <a:r>
              <a:rPr lang="en-US" dirty="0"/>
              <a:t>Identify the most promising invariants (execution time vs number of clusters)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Isomorphism Analysis</a:t>
            </a:r>
          </a:p>
          <a:p>
            <a:pPr marL="787400" lvl="1" indent="-342900"/>
            <a:r>
              <a:rPr lang="en-US" dirty="0"/>
              <a:t>Find the overall fastest invariant including the isomorphism checks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Isomorphism Scaling Analysis</a:t>
            </a:r>
          </a:p>
          <a:p>
            <a:pPr marL="787400" lvl="1" indent="-342900"/>
            <a:r>
              <a:rPr lang="en-US" dirty="0"/>
              <a:t>Investigate the asymptotic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DC225-C99E-1F55-47C5-B6DDFBBC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0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3CF0-A850-7B63-6CB5-8ED64597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83BF9-028C-3532-0208-ADB7CD77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F5A329-E89D-13D4-AB37-F58534775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A7B995-45F5-9D65-B595-916F498D5175}"/>
              </a:ext>
            </a:extLst>
          </p:cNvPr>
          <p:cNvSpPr txBox="1"/>
          <p:nvPr/>
        </p:nvSpPr>
        <p:spPr>
          <a:xfrm>
            <a:off x="457200" y="4463663"/>
            <a:ext cx="351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0" dirty="0">
                <a:latin typeface="+mn-lt"/>
                <a:cs typeface="Arial" panose="020B0604020202020204" pitchFamily="34" charset="0"/>
              </a:rPr>
              <a:t>Total number of cluster = 754</a:t>
            </a:r>
          </a:p>
        </p:txBody>
      </p:sp>
    </p:spTree>
    <p:extLst>
      <p:ext uri="{BB962C8B-B14F-4D97-AF65-F5344CB8AC3E}">
        <p14:creationId xmlns:p14="http://schemas.microsoft.com/office/powerpoint/2010/main" val="26446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D19B1-A9C1-D509-A621-E84C6D13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4EF9-875C-6359-45D1-45EEEA04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903C2-F1EF-38A4-905E-279FB5F87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EECF0B-FD3E-1465-6E8B-5911BAADA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</p:spTree>
    <p:extLst>
      <p:ext uri="{BB962C8B-B14F-4D97-AF65-F5344CB8AC3E}">
        <p14:creationId xmlns:p14="http://schemas.microsoft.com/office/powerpoint/2010/main" val="300464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BF1D-643A-23AE-42FE-D58EACB9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255-A61D-FBCD-56C5-E7B18B85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6F0E-89D3-91A5-A940-57916255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10C478-DDD0-5C25-A4B0-5CFEB948E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</p:spTree>
    <p:extLst>
      <p:ext uri="{BB962C8B-B14F-4D97-AF65-F5344CB8AC3E}">
        <p14:creationId xmlns:p14="http://schemas.microsoft.com/office/powerpoint/2010/main" val="428840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0A20-1BF3-1F91-B422-B64ECA07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F3E0A-CEF1-ED05-2B20-3E3EB859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56F364D-E898-5EB6-06AD-4D92C576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</p:spTree>
    <p:extLst>
      <p:ext uri="{BB962C8B-B14F-4D97-AF65-F5344CB8AC3E}">
        <p14:creationId xmlns:p14="http://schemas.microsoft.com/office/powerpoint/2010/main" val="30085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9C2AD-E4BC-290A-36B0-A9541B7B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335F-D4AC-FE5A-EC4D-4CFDA989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1135-1F1F-348B-201B-6A88DE1C4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B9219-7F5C-E0FB-621F-8406BECE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041" y="1223963"/>
            <a:ext cx="5088681" cy="3378200"/>
          </a:xfrm>
        </p:spPr>
      </p:pic>
    </p:spTree>
    <p:extLst>
      <p:ext uri="{BB962C8B-B14F-4D97-AF65-F5344CB8AC3E}">
        <p14:creationId xmlns:p14="http://schemas.microsoft.com/office/powerpoint/2010/main" val="304530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56335-DACF-F40D-942D-F20F4493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AA5B-6969-59D1-032A-CF49429F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Scaling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F0A8-EEC6-2D2A-36E3-6E3DCD0F5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0D701A-BDC9-8CD3-1C7A-352EF41F0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041" y="1223963"/>
            <a:ext cx="5088681" cy="33782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6B37E-2A31-CFBA-7189-4FA849B311AE}"/>
              </a:ext>
            </a:extLst>
          </p:cNvPr>
          <p:cNvSpPr txBox="1"/>
          <p:nvPr/>
        </p:nvSpPr>
        <p:spPr>
          <a:xfrm>
            <a:off x="457200" y="4463663"/>
            <a:ext cx="351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0" dirty="0">
                <a:latin typeface="+mn-lt"/>
                <a:cs typeface="Arial" panose="020B0604020202020204" pitchFamily="34" charset="0"/>
              </a:rPr>
              <a:t>L-Depth=0</a:t>
            </a:r>
          </a:p>
        </p:txBody>
      </p:sp>
    </p:spTree>
    <p:extLst>
      <p:ext uri="{BB962C8B-B14F-4D97-AF65-F5344CB8AC3E}">
        <p14:creationId xmlns:p14="http://schemas.microsoft.com/office/powerpoint/2010/main" val="283935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BDBD6-70D8-33EB-C3E6-3DAAC2E9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A46D-8CEE-859B-A63F-84DB83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76968-69FC-418A-812A-2C13029E0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1B370-0E3F-7085-F4A0-B0163881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clusters has a larger influence on execution time than number of total reactions</a:t>
            </a:r>
          </a:p>
          <a:p>
            <a:r>
              <a:rPr lang="en-US" dirty="0"/>
              <a:t>Node Label Histogram produces large number of clusters in short time</a:t>
            </a:r>
          </a:p>
          <a:p>
            <a:r>
              <a:rPr lang="en-US" dirty="0" err="1"/>
              <a:t>Weisfeiler</a:t>
            </a:r>
            <a:r>
              <a:rPr lang="en-US" dirty="0"/>
              <a:t> Lehman Graph Hash in 3 Iterations already finds all clusters for L-Depth </a:t>
            </a:r>
            <a:r>
              <a:rPr lang="en-US"/>
              <a:t>[0-2]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9700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DD2B7E31-7D7E-491A-8902-5469ADF73115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493468B7-7E68-4CF9-8FE6-B4E896B34C69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_Musterfoliensatz_16zu9</Template>
  <TotalTime>0</TotalTime>
  <Words>279</Words>
  <Application>Microsoft Office PowerPoint</Application>
  <PresentationFormat>On-screen Show (16:9)</PresentationFormat>
  <Paragraphs>60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Futura</vt:lpstr>
      <vt:lpstr>Symbol</vt:lpstr>
      <vt:lpstr>Master1_UniLeipzig_PPT Vorlage</vt:lpstr>
      <vt:lpstr>Master2_UniLeipzig_PPT Vorlage</vt:lpstr>
      <vt:lpstr>Graph Theory Lab Results</vt:lpstr>
      <vt:lpstr>Methodology</vt:lpstr>
      <vt:lpstr>Invariant analysis</vt:lpstr>
      <vt:lpstr>Invariant analysis</vt:lpstr>
      <vt:lpstr>Invariant analysis</vt:lpstr>
      <vt:lpstr>Isomorphism Analysis</vt:lpstr>
      <vt:lpstr>Isomorphism Analysis</vt:lpstr>
      <vt:lpstr>Isomorphism Scaling Analysis</vt:lpstr>
      <vt:lpstr>CONCLUSION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Schröder</dc:creator>
  <cp:lastModifiedBy>Nils Schröder</cp:lastModifiedBy>
  <cp:revision>29</cp:revision>
  <cp:lastPrinted>2017-09-28T12:33:25Z</cp:lastPrinted>
  <dcterms:created xsi:type="dcterms:W3CDTF">2025-01-16T18:49:27Z</dcterms:created>
  <dcterms:modified xsi:type="dcterms:W3CDTF">2025-01-16T22:39:40Z</dcterms:modified>
</cp:coreProperties>
</file>