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8" r:id="rId6"/>
    <p:sldId id="289" r:id="rId7"/>
    <p:sldId id="290" r:id="rId8"/>
    <p:sldId id="277" r:id="rId9"/>
    <p:sldId id="291" r:id="rId10"/>
    <p:sldId id="292" r:id="rId11"/>
    <p:sldId id="293" r:id="rId12"/>
    <p:sldId id="294" r:id="rId13"/>
    <p:sldId id="295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92" d="100"/>
          <a:sy n="92" d="100"/>
        </p:scale>
        <p:origin x="216" y="10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331FD1-AF77-4994-8BE5-EC998FBC45E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F9DC01-6D4C-46BC-8EBD-9C459331B5E5}">
      <dgm:prSet custT="1"/>
      <dgm:spPr/>
      <dgm:t>
        <a:bodyPr/>
        <a:lstStyle/>
        <a:p>
          <a:r>
            <a:rPr lang="tr-TR" sz="2800" noProof="0" dirty="0"/>
            <a:t>İnceleyeceğimiz bazı önemli teknoloji istatistikleri şunlardır:</a:t>
          </a:r>
        </a:p>
      </dgm:t>
    </dgm:pt>
    <dgm:pt modelId="{20A903CB-C417-4103-92B9-DF65B7118B49}" type="parTrans" cxnId="{FD983BA1-DCF1-438A-B75F-29C288F8E97E}">
      <dgm:prSet/>
      <dgm:spPr/>
      <dgm:t>
        <a:bodyPr/>
        <a:lstStyle/>
        <a:p>
          <a:endParaRPr lang="en-US"/>
        </a:p>
      </dgm:t>
    </dgm:pt>
    <dgm:pt modelId="{70CEED23-CF08-4D06-A342-1A1B559198AF}" type="sibTrans" cxnId="{FD983BA1-DCF1-438A-B75F-29C288F8E97E}">
      <dgm:prSet/>
      <dgm:spPr/>
      <dgm:t>
        <a:bodyPr/>
        <a:lstStyle/>
        <a:p>
          <a:endParaRPr lang="en-US"/>
        </a:p>
      </dgm:t>
    </dgm:pt>
    <dgm:pt modelId="{B450AD7E-2706-48B3-8BFD-11E6689EB91B}">
      <dgm:prSet/>
      <dgm:spPr/>
      <dgm:t>
        <a:bodyPr/>
        <a:lstStyle/>
        <a:p>
          <a:r>
            <a:rPr lang="tr-TR" noProof="0" dirty="0"/>
            <a:t>Kadınların %50'si 35 yaşına gelmeden teknoloji sektöründen ayrılıyor.</a:t>
          </a:r>
        </a:p>
      </dgm:t>
    </dgm:pt>
    <dgm:pt modelId="{60A70CC1-D1AF-4ADD-8AD7-B9133EEBA7F2}" type="parTrans" cxnId="{3F517EAD-E26E-44DA-9BD9-66F348727A2B}">
      <dgm:prSet/>
      <dgm:spPr/>
      <dgm:t>
        <a:bodyPr/>
        <a:lstStyle/>
        <a:p>
          <a:endParaRPr lang="en-US"/>
        </a:p>
      </dgm:t>
    </dgm:pt>
    <dgm:pt modelId="{7EFC0D8D-358A-49C8-9916-614724ACE52F}" type="sibTrans" cxnId="{3F517EAD-E26E-44DA-9BD9-66F348727A2B}">
      <dgm:prSet/>
      <dgm:spPr/>
      <dgm:t>
        <a:bodyPr/>
        <a:lstStyle/>
        <a:p>
          <a:endParaRPr lang="en-US"/>
        </a:p>
      </dgm:t>
    </dgm:pt>
    <dgm:pt modelId="{4FD8A51E-EB6D-4896-9856-2665663492F4}">
      <dgm:prSet/>
      <dgm:spPr/>
      <dgm:t>
        <a:bodyPr/>
        <a:lstStyle/>
        <a:p>
          <a:r>
            <a:rPr lang="tr-TR" noProof="0" dirty="0"/>
            <a:t>Teknoloji şirketlerindeki kadın temsili %48 oranında.</a:t>
          </a:r>
        </a:p>
      </dgm:t>
    </dgm:pt>
    <dgm:pt modelId="{24EA85C4-C125-41D7-9413-D752EB452F13}" type="parTrans" cxnId="{F7728D3B-99B3-429B-A133-FE9666D56A4B}">
      <dgm:prSet/>
      <dgm:spPr/>
      <dgm:t>
        <a:bodyPr/>
        <a:lstStyle/>
        <a:p>
          <a:endParaRPr lang="en-US"/>
        </a:p>
      </dgm:t>
    </dgm:pt>
    <dgm:pt modelId="{90509AF0-CC36-4E62-BF01-7FEE7BABB377}" type="sibTrans" cxnId="{F7728D3B-99B3-429B-A133-FE9666D56A4B}">
      <dgm:prSet/>
      <dgm:spPr/>
      <dgm:t>
        <a:bodyPr/>
        <a:lstStyle/>
        <a:p>
          <a:endParaRPr lang="en-US"/>
        </a:p>
      </dgm:t>
    </dgm:pt>
    <dgm:pt modelId="{0F3132B4-815E-474A-A001-7543B3F065F6}">
      <dgm:prSet/>
      <dgm:spPr/>
      <dgm:t>
        <a:bodyPr/>
        <a:lstStyle/>
        <a:p>
          <a:r>
            <a:rPr lang="tr-TR" noProof="0" dirty="0"/>
            <a:t>Kadınların %52'sine göre, teknoloji şirketleri daha fazla kadın rol modeli sağlayarak daha fazla kadını çekebilir.</a:t>
          </a:r>
        </a:p>
      </dgm:t>
    </dgm:pt>
    <dgm:pt modelId="{801F4277-B86C-4742-9932-84A0A4F81C99}" type="parTrans" cxnId="{813C560E-1B15-41DF-A8DA-43B28418C4A8}">
      <dgm:prSet/>
      <dgm:spPr/>
      <dgm:t>
        <a:bodyPr/>
        <a:lstStyle/>
        <a:p>
          <a:endParaRPr lang="en-US"/>
        </a:p>
      </dgm:t>
    </dgm:pt>
    <dgm:pt modelId="{69B53317-E388-48EE-A68A-9F4289A543A4}" type="sibTrans" cxnId="{813C560E-1B15-41DF-A8DA-43B28418C4A8}">
      <dgm:prSet/>
      <dgm:spPr/>
      <dgm:t>
        <a:bodyPr/>
        <a:lstStyle/>
        <a:p>
          <a:endParaRPr lang="en-US"/>
        </a:p>
      </dgm:t>
    </dgm:pt>
    <dgm:pt modelId="{36C5E7FC-BA89-4EE4-BA91-BD1A48775384}">
      <dgm:prSet/>
      <dgm:spPr/>
      <dgm:t>
        <a:bodyPr/>
        <a:lstStyle/>
        <a:p>
          <a:r>
            <a:rPr lang="tr-TR" noProof="0" dirty="0"/>
            <a:t>Kadınların %94'ü, şirketlerin kendilerinden daha fazla şey beklediğini düşünüyor.</a:t>
          </a:r>
        </a:p>
      </dgm:t>
    </dgm:pt>
    <dgm:pt modelId="{6CA1ADAF-3526-4623-AAE0-A5EBB171DE04}" type="parTrans" cxnId="{C3E64383-61B3-46A7-BCAB-5E4B70C11A3D}">
      <dgm:prSet/>
      <dgm:spPr/>
      <dgm:t>
        <a:bodyPr/>
        <a:lstStyle/>
        <a:p>
          <a:endParaRPr lang="en-US"/>
        </a:p>
      </dgm:t>
    </dgm:pt>
    <dgm:pt modelId="{022DF7E6-6853-4C71-8D31-A2AC001F6443}" type="sibTrans" cxnId="{C3E64383-61B3-46A7-BCAB-5E4B70C11A3D}">
      <dgm:prSet/>
      <dgm:spPr/>
      <dgm:t>
        <a:bodyPr/>
        <a:lstStyle/>
        <a:p>
          <a:endParaRPr lang="en-US"/>
        </a:p>
      </dgm:t>
    </dgm:pt>
    <dgm:pt modelId="{BCE1F7F9-FD21-4E5F-A342-54F780791D3D}">
      <dgm:prSet/>
      <dgm:spPr/>
      <dgm:t>
        <a:bodyPr/>
        <a:lstStyle/>
        <a:p>
          <a:r>
            <a:rPr lang="tr-TR" noProof="0" dirty="0"/>
            <a:t>Teknoloji alanındaki kadınların %75'i, sürekli olarak daha fazla idari görevle ilgilenmek zorunda olduklarını söylüyor.</a:t>
          </a:r>
        </a:p>
      </dgm:t>
    </dgm:pt>
    <dgm:pt modelId="{A74EAFEA-A7A3-4A7A-82E2-3A23305ABC93}" type="parTrans" cxnId="{DEC3D9B9-8204-4D37-AABA-7D09EEFFEA53}">
      <dgm:prSet/>
      <dgm:spPr/>
      <dgm:t>
        <a:bodyPr/>
        <a:lstStyle/>
        <a:p>
          <a:endParaRPr lang="en-US"/>
        </a:p>
      </dgm:t>
    </dgm:pt>
    <dgm:pt modelId="{080813B7-1E9B-4CD8-8AD9-3EB05D38206B}" type="sibTrans" cxnId="{DEC3D9B9-8204-4D37-AABA-7D09EEFFEA53}">
      <dgm:prSet/>
      <dgm:spPr/>
      <dgm:t>
        <a:bodyPr/>
        <a:lstStyle/>
        <a:p>
          <a:endParaRPr lang="en-US"/>
        </a:p>
      </dgm:t>
    </dgm:pt>
    <dgm:pt modelId="{0D8EE125-6E8A-4ED2-843C-9088A9C2575E}">
      <dgm:prSet/>
      <dgm:spPr/>
      <dgm:t>
        <a:bodyPr/>
        <a:lstStyle/>
        <a:p>
          <a:r>
            <a:rPr lang="tr-TR" noProof="0" dirty="0"/>
            <a:t>Teknoloji sektöründeki her 5 kadından 1'i görevinden ayrılmayı düşünüyor.</a:t>
          </a:r>
        </a:p>
      </dgm:t>
    </dgm:pt>
    <dgm:pt modelId="{3272126C-33A6-4F77-A7D7-6F3A9DAEB0AF}" type="parTrans" cxnId="{1EEF91C0-122B-4569-A620-AD20706770F5}">
      <dgm:prSet/>
      <dgm:spPr/>
      <dgm:t>
        <a:bodyPr/>
        <a:lstStyle/>
        <a:p>
          <a:endParaRPr lang="en-US"/>
        </a:p>
      </dgm:t>
    </dgm:pt>
    <dgm:pt modelId="{7666B6FA-7E9A-48A4-B43F-B66F8CE7B11E}" type="sibTrans" cxnId="{1EEF91C0-122B-4569-A620-AD20706770F5}">
      <dgm:prSet/>
      <dgm:spPr/>
      <dgm:t>
        <a:bodyPr/>
        <a:lstStyle/>
        <a:p>
          <a:endParaRPr lang="en-US"/>
        </a:p>
      </dgm:t>
    </dgm:pt>
    <dgm:pt modelId="{133460F0-BAAB-4E4B-92C7-1D624AF35069}">
      <dgm:prSet/>
      <dgm:spPr/>
      <dgm:t>
        <a:bodyPr/>
        <a:lstStyle/>
        <a:p>
          <a:r>
            <a:rPr lang="tr-TR" noProof="0" dirty="0"/>
            <a:t>Daha fazla cinsiyet çeşitliliğine sahip şirketlerin, daha az çeşitliliğe sahip şirketlere göre %48 daha yüksek bir performans sergileme olasılığı var.</a:t>
          </a:r>
        </a:p>
      </dgm:t>
    </dgm:pt>
    <dgm:pt modelId="{36869BF9-F689-48D9-A43F-EBB48C814880}" type="parTrans" cxnId="{97458FE7-2BB6-4DE3-B330-7E3797DB3938}">
      <dgm:prSet/>
      <dgm:spPr/>
      <dgm:t>
        <a:bodyPr/>
        <a:lstStyle/>
        <a:p>
          <a:endParaRPr lang="en-US"/>
        </a:p>
      </dgm:t>
    </dgm:pt>
    <dgm:pt modelId="{B32CCD22-EC13-4F4B-BC3C-1ACAC8B14EFF}" type="sibTrans" cxnId="{97458FE7-2BB6-4DE3-B330-7E3797DB3938}">
      <dgm:prSet/>
      <dgm:spPr/>
      <dgm:t>
        <a:bodyPr/>
        <a:lstStyle/>
        <a:p>
          <a:endParaRPr lang="en-US"/>
        </a:p>
      </dgm:t>
    </dgm:pt>
    <dgm:pt modelId="{BA08DE41-361A-4192-A2C6-6312DC662C80}">
      <dgm:prSet/>
      <dgm:spPr/>
      <dgm:t>
        <a:bodyPr/>
        <a:lstStyle/>
        <a:p>
          <a:r>
            <a:rPr lang="tr-TR" noProof="0" dirty="0"/>
            <a:t>S&amp;P 500 şirketlerinde kadın CEO'ların oranı yalnızca %8,2.</a:t>
          </a:r>
        </a:p>
      </dgm:t>
    </dgm:pt>
    <dgm:pt modelId="{071C64E3-4663-4422-8E40-DD435752A175}" type="parTrans" cxnId="{BA754D7C-9DD6-439B-92E3-C2A172C3BEF7}">
      <dgm:prSet/>
      <dgm:spPr/>
      <dgm:t>
        <a:bodyPr/>
        <a:lstStyle/>
        <a:p>
          <a:endParaRPr lang="en-US"/>
        </a:p>
      </dgm:t>
    </dgm:pt>
    <dgm:pt modelId="{871F8DCF-51B6-42DE-A5E2-4B9F2184D8B2}" type="sibTrans" cxnId="{BA754D7C-9DD6-439B-92E3-C2A172C3BEF7}">
      <dgm:prSet/>
      <dgm:spPr/>
      <dgm:t>
        <a:bodyPr/>
        <a:lstStyle/>
        <a:p>
          <a:endParaRPr lang="en-US"/>
        </a:p>
      </dgm:t>
    </dgm:pt>
    <dgm:pt modelId="{367BD2E3-F762-413B-9E31-FABB3DBB79BF}" type="pres">
      <dgm:prSet presAssocID="{1D331FD1-AF77-4994-8BE5-EC998FBC45EC}" presName="vert0" presStyleCnt="0">
        <dgm:presLayoutVars>
          <dgm:dir/>
          <dgm:animOne val="branch"/>
          <dgm:animLvl val="lvl"/>
        </dgm:presLayoutVars>
      </dgm:prSet>
      <dgm:spPr/>
    </dgm:pt>
    <dgm:pt modelId="{FA61443E-5A6C-49F6-A752-F8B719331424}" type="pres">
      <dgm:prSet presAssocID="{E8F9DC01-6D4C-46BC-8EBD-9C459331B5E5}" presName="thickLine" presStyleLbl="alignNode1" presStyleIdx="0" presStyleCnt="1"/>
      <dgm:spPr/>
    </dgm:pt>
    <dgm:pt modelId="{AEDDED8D-3BD2-40E0-BF25-B4F24F0E5359}" type="pres">
      <dgm:prSet presAssocID="{E8F9DC01-6D4C-46BC-8EBD-9C459331B5E5}" presName="horz1" presStyleCnt="0"/>
      <dgm:spPr/>
    </dgm:pt>
    <dgm:pt modelId="{3216D530-37AF-46E0-AA4D-6B77F4FEE39C}" type="pres">
      <dgm:prSet presAssocID="{E8F9DC01-6D4C-46BC-8EBD-9C459331B5E5}" presName="tx1" presStyleLbl="revTx" presStyleIdx="0" presStyleCnt="9" custScaleX="130503"/>
      <dgm:spPr/>
    </dgm:pt>
    <dgm:pt modelId="{D4E78543-18A0-4B45-A826-DF2E4BE61746}" type="pres">
      <dgm:prSet presAssocID="{E8F9DC01-6D4C-46BC-8EBD-9C459331B5E5}" presName="vert1" presStyleCnt="0"/>
      <dgm:spPr/>
    </dgm:pt>
    <dgm:pt modelId="{3A6181AB-D35D-44DF-A6C2-ACA960AE3476}" type="pres">
      <dgm:prSet presAssocID="{B450AD7E-2706-48B3-8BFD-11E6689EB91B}" presName="vertSpace2a" presStyleCnt="0"/>
      <dgm:spPr/>
    </dgm:pt>
    <dgm:pt modelId="{FBA63240-7024-41DC-A19D-DF28D1183A75}" type="pres">
      <dgm:prSet presAssocID="{B450AD7E-2706-48B3-8BFD-11E6689EB91B}" presName="horz2" presStyleCnt="0"/>
      <dgm:spPr/>
    </dgm:pt>
    <dgm:pt modelId="{788488D4-E67C-46F3-9EB3-8B245016D236}" type="pres">
      <dgm:prSet presAssocID="{B450AD7E-2706-48B3-8BFD-11E6689EB91B}" presName="horzSpace2" presStyleCnt="0"/>
      <dgm:spPr/>
    </dgm:pt>
    <dgm:pt modelId="{D81EC79A-B890-4DFD-A786-ED329853DE99}" type="pres">
      <dgm:prSet presAssocID="{B450AD7E-2706-48B3-8BFD-11E6689EB91B}" presName="tx2" presStyleLbl="revTx" presStyleIdx="1" presStyleCnt="9"/>
      <dgm:spPr/>
    </dgm:pt>
    <dgm:pt modelId="{AF34C881-AFD8-4BAF-8379-733424523FD5}" type="pres">
      <dgm:prSet presAssocID="{B450AD7E-2706-48B3-8BFD-11E6689EB91B}" presName="vert2" presStyleCnt="0"/>
      <dgm:spPr/>
    </dgm:pt>
    <dgm:pt modelId="{C0D95FDC-A744-4CC4-AEE8-ABFEDF31EA75}" type="pres">
      <dgm:prSet presAssocID="{B450AD7E-2706-48B3-8BFD-11E6689EB91B}" presName="thinLine2b" presStyleLbl="callout" presStyleIdx="0" presStyleCnt="8"/>
      <dgm:spPr/>
    </dgm:pt>
    <dgm:pt modelId="{C27A1317-742D-41D8-8EE7-717CB541FEE1}" type="pres">
      <dgm:prSet presAssocID="{B450AD7E-2706-48B3-8BFD-11E6689EB91B}" presName="vertSpace2b" presStyleCnt="0"/>
      <dgm:spPr/>
    </dgm:pt>
    <dgm:pt modelId="{421E6CD5-F8E4-4A12-81EE-E1BBC3A16B2B}" type="pres">
      <dgm:prSet presAssocID="{4FD8A51E-EB6D-4896-9856-2665663492F4}" presName="horz2" presStyleCnt="0"/>
      <dgm:spPr/>
    </dgm:pt>
    <dgm:pt modelId="{E9402529-6E9B-4CD1-8376-832A65026419}" type="pres">
      <dgm:prSet presAssocID="{4FD8A51E-EB6D-4896-9856-2665663492F4}" presName="horzSpace2" presStyleCnt="0"/>
      <dgm:spPr/>
    </dgm:pt>
    <dgm:pt modelId="{F8EE8034-0C33-4BB4-842D-F40FEA89D8FD}" type="pres">
      <dgm:prSet presAssocID="{4FD8A51E-EB6D-4896-9856-2665663492F4}" presName="tx2" presStyleLbl="revTx" presStyleIdx="2" presStyleCnt="9"/>
      <dgm:spPr/>
    </dgm:pt>
    <dgm:pt modelId="{2BA494A7-63A1-419F-B26B-57E2B52DE22A}" type="pres">
      <dgm:prSet presAssocID="{4FD8A51E-EB6D-4896-9856-2665663492F4}" presName="vert2" presStyleCnt="0"/>
      <dgm:spPr/>
    </dgm:pt>
    <dgm:pt modelId="{221DF685-B32B-4773-8F12-51A95F76230D}" type="pres">
      <dgm:prSet presAssocID="{4FD8A51E-EB6D-4896-9856-2665663492F4}" presName="thinLine2b" presStyleLbl="callout" presStyleIdx="1" presStyleCnt="8"/>
      <dgm:spPr/>
    </dgm:pt>
    <dgm:pt modelId="{849E72EC-308D-4572-ABD1-14C2A9F78B9B}" type="pres">
      <dgm:prSet presAssocID="{4FD8A51E-EB6D-4896-9856-2665663492F4}" presName="vertSpace2b" presStyleCnt="0"/>
      <dgm:spPr/>
    </dgm:pt>
    <dgm:pt modelId="{453271C9-2791-4546-82D1-E1F56D31EDAA}" type="pres">
      <dgm:prSet presAssocID="{0F3132B4-815E-474A-A001-7543B3F065F6}" presName="horz2" presStyleCnt="0"/>
      <dgm:spPr/>
    </dgm:pt>
    <dgm:pt modelId="{94D2B968-6970-42B0-B28B-3C0630C8AC00}" type="pres">
      <dgm:prSet presAssocID="{0F3132B4-815E-474A-A001-7543B3F065F6}" presName="horzSpace2" presStyleCnt="0"/>
      <dgm:spPr/>
    </dgm:pt>
    <dgm:pt modelId="{404BF7D3-6A01-49BD-BBC9-6736A499939C}" type="pres">
      <dgm:prSet presAssocID="{0F3132B4-815E-474A-A001-7543B3F065F6}" presName="tx2" presStyleLbl="revTx" presStyleIdx="3" presStyleCnt="9"/>
      <dgm:spPr/>
    </dgm:pt>
    <dgm:pt modelId="{0358BE67-8483-4501-BE31-5956FF1B8BE2}" type="pres">
      <dgm:prSet presAssocID="{0F3132B4-815E-474A-A001-7543B3F065F6}" presName="vert2" presStyleCnt="0"/>
      <dgm:spPr/>
    </dgm:pt>
    <dgm:pt modelId="{4C54BFE2-F79B-40A5-9911-B031F6D4FBEF}" type="pres">
      <dgm:prSet presAssocID="{0F3132B4-815E-474A-A001-7543B3F065F6}" presName="thinLine2b" presStyleLbl="callout" presStyleIdx="2" presStyleCnt="8"/>
      <dgm:spPr/>
    </dgm:pt>
    <dgm:pt modelId="{72697DA4-ABA4-4DF8-A153-1ABB25BECC9D}" type="pres">
      <dgm:prSet presAssocID="{0F3132B4-815E-474A-A001-7543B3F065F6}" presName="vertSpace2b" presStyleCnt="0"/>
      <dgm:spPr/>
    </dgm:pt>
    <dgm:pt modelId="{55AB8354-88E9-4602-85BC-A860F4D805DC}" type="pres">
      <dgm:prSet presAssocID="{36C5E7FC-BA89-4EE4-BA91-BD1A48775384}" presName="horz2" presStyleCnt="0"/>
      <dgm:spPr/>
    </dgm:pt>
    <dgm:pt modelId="{A50470F6-5316-4184-9F38-63A63AABEA5D}" type="pres">
      <dgm:prSet presAssocID="{36C5E7FC-BA89-4EE4-BA91-BD1A48775384}" presName="horzSpace2" presStyleCnt="0"/>
      <dgm:spPr/>
    </dgm:pt>
    <dgm:pt modelId="{CA6099E9-4B0F-40D9-9E3D-15F7925F2852}" type="pres">
      <dgm:prSet presAssocID="{36C5E7FC-BA89-4EE4-BA91-BD1A48775384}" presName="tx2" presStyleLbl="revTx" presStyleIdx="4" presStyleCnt="9"/>
      <dgm:spPr/>
    </dgm:pt>
    <dgm:pt modelId="{FE62058D-C2E9-4F86-9CBB-EB2013999F86}" type="pres">
      <dgm:prSet presAssocID="{36C5E7FC-BA89-4EE4-BA91-BD1A48775384}" presName="vert2" presStyleCnt="0"/>
      <dgm:spPr/>
    </dgm:pt>
    <dgm:pt modelId="{A5E58BF9-72F5-47B0-B288-146F612DE659}" type="pres">
      <dgm:prSet presAssocID="{36C5E7FC-BA89-4EE4-BA91-BD1A48775384}" presName="thinLine2b" presStyleLbl="callout" presStyleIdx="3" presStyleCnt="8"/>
      <dgm:spPr/>
    </dgm:pt>
    <dgm:pt modelId="{493AE321-1768-42F0-8BF3-1664AC6DFD99}" type="pres">
      <dgm:prSet presAssocID="{36C5E7FC-BA89-4EE4-BA91-BD1A48775384}" presName="vertSpace2b" presStyleCnt="0"/>
      <dgm:spPr/>
    </dgm:pt>
    <dgm:pt modelId="{EB28FF68-5F0F-42A9-B35B-8AEC4A83E2F1}" type="pres">
      <dgm:prSet presAssocID="{BCE1F7F9-FD21-4E5F-A342-54F780791D3D}" presName="horz2" presStyleCnt="0"/>
      <dgm:spPr/>
    </dgm:pt>
    <dgm:pt modelId="{F0A38AA2-DA79-4ECE-973A-36C8F977327B}" type="pres">
      <dgm:prSet presAssocID="{BCE1F7F9-FD21-4E5F-A342-54F780791D3D}" presName="horzSpace2" presStyleCnt="0"/>
      <dgm:spPr/>
    </dgm:pt>
    <dgm:pt modelId="{B6F680FF-2FAD-41D4-844A-167A3CADF715}" type="pres">
      <dgm:prSet presAssocID="{BCE1F7F9-FD21-4E5F-A342-54F780791D3D}" presName="tx2" presStyleLbl="revTx" presStyleIdx="5" presStyleCnt="9"/>
      <dgm:spPr/>
    </dgm:pt>
    <dgm:pt modelId="{E8338F77-AAD3-45BE-A3A5-A29806DD96B5}" type="pres">
      <dgm:prSet presAssocID="{BCE1F7F9-FD21-4E5F-A342-54F780791D3D}" presName="vert2" presStyleCnt="0"/>
      <dgm:spPr/>
    </dgm:pt>
    <dgm:pt modelId="{A0C29660-91A0-4E65-AE01-18B23FFA6AE6}" type="pres">
      <dgm:prSet presAssocID="{BCE1F7F9-FD21-4E5F-A342-54F780791D3D}" presName="thinLine2b" presStyleLbl="callout" presStyleIdx="4" presStyleCnt="8"/>
      <dgm:spPr/>
    </dgm:pt>
    <dgm:pt modelId="{B2460AAE-D5FD-48DE-86E7-6647764C9F74}" type="pres">
      <dgm:prSet presAssocID="{BCE1F7F9-FD21-4E5F-A342-54F780791D3D}" presName="vertSpace2b" presStyleCnt="0"/>
      <dgm:spPr/>
    </dgm:pt>
    <dgm:pt modelId="{CCFC972F-A89C-4877-87E1-5AFA2DE4D378}" type="pres">
      <dgm:prSet presAssocID="{0D8EE125-6E8A-4ED2-843C-9088A9C2575E}" presName="horz2" presStyleCnt="0"/>
      <dgm:spPr/>
    </dgm:pt>
    <dgm:pt modelId="{25D50ECC-F798-4DEA-A521-22492A18CFDE}" type="pres">
      <dgm:prSet presAssocID="{0D8EE125-6E8A-4ED2-843C-9088A9C2575E}" presName="horzSpace2" presStyleCnt="0"/>
      <dgm:spPr/>
    </dgm:pt>
    <dgm:pt modelId="{FEC5E18B-0937-4433-AAD2-DFB2306A65E8}" type="pres">
      <dgm:prSet presAssocID="{0D8EE125-6E8A-4ED2-843C-9088A9C2575E}" presName="tx2" presStyleLbl="revTx" presStyleIdx="6" presStyleCnt="9"/>
      <dgm:spPr/>
    </dgm:pt>
    <dgm:pt modelId="{0DADC72D-0D47-4028-893D-54B73F1C4780}" type="pres">
      <dgm:prSet presAssocID="{0D8EE125-6E8A-4ED2-843C-9088A9C2575E}" presName="vert2" presStyleCnt="0"/>
      <dgm:spPr/>
    </dgm:pt>
    <dgm:pt modelId="{DFFADB05-A16C-44F9-9855-5B25E9E6868B}" type="pres">
      <dgm:prSet presAssocID="{0D8EE125-6E8A-4ED2-843C-9088A9C2575E}" presName="thinLine2b" presStyleLbl="callout" presStyleIdx="5" presStyleCnt="8"/>
      <dgm:spPr/>
    </dgm:pt>
    <dgm:pt modelId="{52B386AE-96DC-44CE-A9F9-ECBD058C7EE1}" type="pres">
      <dgm:prSet presAssocID="{0D8EE125-6E8A-4ED2-843C-9088A9C2575E}" presName="vertSpace2b" presStyleCnt="0"/>
      <dgm:spPr/>
    </dgm:pt>
    <dgm:pt modelId="{8F77F94D-FB4F-491D-91F8-075939323900}" type="pres">
      <dgm:prSet presAssocID="{133460F0-BAAB-4E4B-92C7-1D624AF35069}" presName="horz2" presStyleCnt="0"/>
      <dgm:spPr/>
    </dgm:pt>
    <dgm:pt modelId="{3B416EC1-F3F9-4DC4-9A7E-1EB3DB2CEFEC}" type="pres">
      <dgm:prSet presAssocID="{133460F0-BAAB-4E4B-92C7-1D624AF35069}" presName="horzSpace2" presStyleCnt="0"/>
      <dgm:spPr/>
    </dgm:pt>
    <dgm:pt modelId="{955180D1-4366-42B4-9D2C-1E1E32FD094B}" type="pres">
      <dgm:prSet presAssocID="{133460F0-BAAB-4E4B-92C7-1D624AF35069}" presName="tx2" presStyleLbl="revTx" presStyleIdx="7" presStyleCnt="9"/>
      <dgm:spPr/>
    </dgm:pt>
    <dgm:pt modelId="{95127149-2E51-4AD8-A493-A52D263323B2}" type="pres">
      <dgm:prSet presAssocID="{133460F0-BAAB-4E4B-92C7-1D624AF35069}" presName="vert2" presStyleCnt="0"/>
      <dgm:spPr/>
    </dgm:pt>
    <dgm:pt modelId="{F29E9457-BB74-448F-A067-16019D1F49A8}" type="pres">
      <dgm:prSet presAssocID="{133460F0-BAAB-4E4B-92C7-1D624AF35069}" presName="thinLine2b" presStyleLbl="callout" presStyleIdx="6" presStyleCnt="8"/>
      <dgm:spPr/>
    </dgm:pt>
    <dgm:pt modelId="{C22A66E0-D2C6-4CCA-9552-669F69B6B7D6}" type="pres">
      <dgm:prSet presAssocID="{133460F0-BAAB-4E4B-92C7-1D624AF35069}" presName="vertSpace2b" presStyleCnt="0"/>
      <dgm:spPr/>
    </dgm:pt>
    <dgm:pt modelId="{1880A34D-E374-41A2-BC59-CF0124444E29}" type="pres">
      <dgm:prSet presAssocID="{BA08DE41-361A-4192-A2C6-6312DC662C80}" presName="horz2" presStyleCnt="0"/>
      <dgm:spPr/>
    </dgm:pt>
    <dgm:pt modelId="{90F72DF9-1C3A-47EE-A257-E802CAAF7AD3}" type="pres">
      <dgm:prSet presAssocID="{BA08DE41-361A-4192-A2C6-6312DC662C80}" presName="horzSpace2" presStyleCnt="0"/>
      <dgm:spPr/>
    </dgm:pt>
    <dgm:pt modelId="{A539726F-78A9-45C2-A011-744F6D47AB1D}" type="pres">
      <dgm:prSet presAssocID="{BA08DE41-361A-4192-A2C6-6312DC662C80}" presName="tx2" presStyleLbl="revTx" presStyleIdx="8" presStyleCnt="9"/>
      <dgm:spPr/>
    </dgm:pt>
    <dgm:pt modelId="{2D2E964B-BF3E-41B0-A6DA-40328C5983A1}" type="pres">
      <dgm:prSet presAssocID="{BA08DE41-361A-4192-A2C6-6312DC662C80}" presName="vert2" presStyleCnt="0"/>
      <dgm:spPr/>
    </dgm:pt>
    <dgm:pt modelId="{81A9DDFF-DCF7-4FF7-AB3E-383476A19564}" type="pres">
      <dgm:prSet presAssocID="{BA08DE41-361A-4192-A2C6-6312DC662C80}" presName="thinLine2b" presStyleLbl="callout" presStyleIdx="7" presStyleCnt="8"/>
      <dgm:spPr/>
    </dgm:pt>
    <dgm:pt modelId="{5C309EDB-2700-4743-BBC4-45114212DECE}" type="pres">
      <dgm:prSet presAssocID="{BA08DE41-361A-4192-A2C6-6312DC662C80}" presName="vertSpace2b" presStyleCnt="0"/>
      <dgm:spPr/>
    </dgm:pt>
  </dgm:ptLst>
  <dgm:cxnLst>
    <dgm:cxn modelId="{B842710A-0662-4523-821B-F75780062193}" type="presOf" srcId="{BA08DE41-361A-4192-A2C6-6312DC662C80}" destId="{A539726F-78A9-45C2-A011-744F6D47AB1D}" srcOrd="0" destOrd="0" presId="urn:microsoft.com/office/officeart/2008/layout/LinedList"/>
    <dgm:cxn modelId="{813C560E-1B15-41DF-A8DA-43B28418C4A8}" srcId="{E8F9DC01-6D4C-46BC-8EBD-9C459331B5E5}" destId="{0F3132B4-815E-474A-A001-7543B3F065F6}" srcOrd="2" destOrd="0" parTransId="{801F4277-B86C-4742-9932-84A0A4F81C99}" sibTransId="{69B53317-E388-48EE-A68A-9F4289A543A4}"/>
    <dgm:cxn modelId="{DA522D14-24CA-49ED-8877-C9A96E73CB7F}" type="presOf" srcId="{E8F9DC01-6D4C-46BC-8EBD-9C459331B5E5}" destId="{3216D530-37AF-46E0-AA4D-6B77F4FEE39C}" srcOrd="0" destOrd="0" presId="urn:microsoft.com/office/officeart/2008/layout/LinedList"/>
    <dgm:cxn modelId="{E088A325-DAB6-4299-8D23-33B5CD59C306}" type="presOf" srcId="{B450AD7E-2706-48B3-8BFD-11E6689EB91B}" destId="{D81EC79A-B890-4DFD-A786-ED329853DE99}" srcOrd="0" destOrd="0" presId="urn:microsoft.com/office/officeart/2008/layout/LinedList"/>
    <dgm:cxn modelId="{E44A263B-7EF6-462C-BFE7-F1D761BB87F3}" type="presOf" srcId="{133460F0-BAAB-4E4B-92C7-1D624AF35069}" destId="{955180D1-4366-42B4-9D2C-1E1E32FD094B}" srcOrd="0" destOrd="0" presId="urn:microsoft.com/office/officeart/2008/layout/LinedList"/>
    <dgm:cxn modelId="{F7728D3B-99B3-429B-A133-FE9666D56A4B}" srcId="{E8F9DC01-6D4C-46BC-8EBD-9C459331B5E5}" destId="{4FD8A51E-EB6D-4896-9856-2665663492F4}" srcOrd="1" destOrd="0" parTransId="{24EA85C4-C125-41D7-9413-D752EB452F13}" sibTransId="{90509AF0-CC36-4E62-BF01-7FEE7BABB377}"/>
    <dgm:cxn modelId="{FE44B166-C90D-4AB4-A432-86BF4D7D4CA4}" type="presOf" srcId="{36C5E7FC-BA89-4EE4-BA91-BD1A48775384}" destId="{CA6099E9-4B0F-40D9-9E3D-15F7925F2852}" srcOrd="0" destOrd="0" presId="urn:microsoft.com/office/officeart/2008/layout/LinedList"/>
    <dgm:cxn modelId="{AD199D4E-79C2-48EB-AF4E-76FB5E56E5D7}" type="presOf" srcId="{BCE1F7F9-FD21-4E5F-A342-54F780791D3D}" destId="{B6F680FF-2FAD-41D4-844A-167A3CADF715}" srcOrd="0" destOrd="0" presId="urn:microsoft.com/office/officeart/2008/layout/LinedList"/>
    <dgm:cxn modelId="{BA754D7C-9DD6-439B-92E3-C2A172C3BEF7}" srcId="{E8F9DC01-6D4C-46BC-8EBD-9C459331B5E5}" destId="{BA08DE41-361A-4192-A2C6-6312DC662C80}" srcOrd="7" destOrd="0" parTransId="{071C64E3-4663-4422-8E40-DD435752A175}" sibTransId="{871F8DCF-51B6-42DE-A5E2-4B9F2184D8B2}"/>
    <dgm:cxn modelId="{C3E64383-61B3-46A7-BCAB-5E4B70C11A3D}" srcId="{E8F9DC01-6D4C-46BC-8EBD-9C459331B5E5}" destId="{36C5E7FC-BA89-4EE4-BA91-BD1A48775384}" srcOrd="3" destOrd="0" parTransId="{6CA1ADAF-3526-4623-AAE0-A5EBB171DE04}" sibTransId="{022DF7E6-6853-4C71-8D31-A2AC001F6443}"/>
    <dgm:cxn modelId="{FD983BA1-DCF1-438A-B75F-29C288F8E97E}" srcId="{1D331FD1-AF77-4994-8BE5-EC998FBC45EC}" destId="{E8F9DC01-6D4C-46BC-8EBD-9C459331B5E5}" srcOrd="0" destOrd="0" parTransId="{20A903CB-C417-4103-92B9-DF65B7118B49}" sibTransId="{70CEED23-CF08-4D06-A342-1A1B559198AF}"/>
    <dgm:cxn modelId="{A90C60A8-47B5-4DEC-A042-8E1BF4544B44}" type="presOf" srcId="{0D8EE125-6E8A-4ED2-843C-9088A9C2575E}" destId="{FEC5E18B-0937-4433-AAD2-DFB2306A65E8}" srcOrd="0" destOrd="0" presId="urn:microsoft.com/office/officeart/2008/layout/LinedList"/>
    <dgm:cxn modelId="{3F517EAD-E26E-44DA-9BD9-66F348727A2B}" srcId="{E8F9DC01-6D4C-46BC-8EBD-9C459331B5E5}" destId="{B450AD7E-2706-48B3-8BFD-11E6689EB91B}" srcOrd="0" destOrd="0" parTransId="{60A70CC1-D1AF-4ADD-8AD7-B9133EEBA7F2}" sibTransId="{7EFC0D8D-358A-49C8-9916-614724ACE52F}"/>
    <dgm:cxn modelId="{BD94F3B1-D42F-4E59-81B0-D5C77D64A0E1}" type="presOf" srcId="{1D331FD1-AF77-4994-8BE5-EC998FBC45EC}" destId="{367BD2E3-F762-413B-9E31-FABB3DBB79BF}" srcOrd="0" destOrd="0" presId="urn:microsoft.com/office/officeart/2008/layout/LinedList"/>
    <dgm:cxn modelId="{241ECFB8-E6A7-40C7-A20A-0F92634CBBD7}" type="presOf" srcId="{0F3132B4-815E-474A-A001-7543B3F065F6}" destId="{404BF7D3-6A01-49BD-BBC9-6736A499939C}" srcOrd="0" destOrd="0" presId="urn:microsoft.com/office/officeart/2008/layout/LinedList"/>
    <dgm:cxn modelId="{DEC3D9B9-8204-4D37-AABA-7D09EEFFEA53}" srcId="{E8F9DC01-6D4C-46BC-8EBD-9C459331B5E5}" destId="{BCE1F7F9-FD21-4E5F-A342-54F780791D3D}" srcOrd="4" destOrd="0" parTransId="{A74EAFEA-A7A3-4A7A-82E2-3A23305ABC93}" sibTransId="{080813B7-1E9B-4CD8-8AD9-3EB05D38206B}"/>
    <dgm:cxn modelId="{1EEF91C0-122B-4569-A620-AD20706770F5}" srcId="{E8F9DC01-6D4C-46BC-8EBD-9C459331B5E5}" destId="{0D8EE125-6E8A-4ED2-843C-9088A9C2575E}" srcOrd="5" destOrd="0" parTransId="{3272126C-33A6-4F77-A7D7-6F3A9DAEB0AF}" sibTransId="{7666B6FA-7E9A-48A4-B43F-B66F8CE7B11E}"/>
    <dgm:cxn modelId="{81D096C2-8175-48B4-8127-4D15D632D1D4}" type="presOf" srcId="{4FD8A51E-EB6D-4896-9856-2665663492F4}" destId="{F8EE8034-0C33-4BB4-842D-F40FEA89D8FD}" srcOrd="0" destOrd="0" presId="urn:microsoft.com/office/officeart/2008/layout/LinedList"/>
    <dgm:cxn modelId="{97458FE7-2BB6-4DE3-B330-7E3797DB3938}" srcId="{E8F9DC01-6D4C-46BC-8EBD-9C459331B5E5}" destId="{133460F0-BAAB-4E4B-92C7-1D624AF35069}" srcOrd="6" destOrd="0" parTransId="{36869BF9-F689-48D9-A43F-EBB48C814880}" sibTransId="{B32CCD22-EC13-4F4B-BC3C-1ACAC8B14EFF}"/>
    <dgm:cxn modelId="{624C96E8-3200-4AD9-9859-1FE82B42CDA7}" type="presParOf" srcId="{367BD2E3-F762-413B-9E31-FABB3DBB79BF}" destId="{FA61443E-5A6C-49F6-A752-F8B719331424}" srcOrd="0" destOrd="0" presId="urn:microsoft.com/office/officeart/2008/layout/LinedList"/>
    <dgm:cxn modelId="{1F1D4814-45F0-4246-9984-1FA5E7D946DD}" type="presParOf" srcId="{367BD2E3-F762-413B-9E31-FABB3DBB79BF}" destId="{AEDDED8D-3BD2-40E0-BF25-B4F24F0E5359}" srcOrd="1" destOrd="0" presId="urn:microsoft.com/office/officeart/2008/layout/LinedList"/>
    <dgm:cxn modelId="{B05410A9-356C-4E28-A121-A79090F1FF41}" type="presParOf" srcId="{AEDDED8D-3BD2-40E0-BF25-B4F24F0E5359}" destId="{3216D530-37AF-46E0-AA4D-6B77F4FEE39C}" srcOrd="0" destOrd="0" presId="urn:microsoft.com/office/officeart/2008/layout/LinedList"/>
    <dgm:cxn modelId="{75C4C8B0-F22E-4988-A186-487165038E0E}" type="presParOf" srcId="{AEDDED8D-3BD2-40E0-BF25-B4F24F0E5359}" destId="{D4E78543-18A0-4B45-A826-DF2E4BE61746}" srcOrd="1" destOrd="0" presId="urn:microsoft.com/office/officeart/2008/layout/LinedList"/>
    <dgm:cxn modelId="{36E8581F-E911-44CF-8855-564A45EE565F}" type="presParOf" srcId="{D4E78543-18A0-4B45-A826-DF2E4BE61746}" destId="{3A6181AB-D35D-44DF-A6C2-ACA960AE3476}" srcOrd="0" destOrd="0" presId="urn:microsoft.com/office/officeart/2008/layout/LinedList"/>
    <dgm:cxn modelId="{8D3D0761-50F8-4620-BE0C-922EB38B151B}" type="presParOf" srcId="{D4E78543-18A0-4B45-A826-DF2E4BE61746}" destId="{FBA63240-7024-41DC-A19D-DF28D1183A75}" srcOrd="1" destOrd="0" presId="urn:microsoft.com/office/officeart/2008/layout/LinedList"/>
    <dgm:cxn modelId="{7CE74665-A28E-485D-8E92-F590D198882F}" type="presParOf" srcId="{FBA63240-7024-41DC-A19D-DF28D1183A75}" destId="{788488D4-E67C-46F3-9EB3-8B245016D236}" srcOrd="0" destOrd="0" presId="urn:microsoft.com/office/officeart/2008/layout/LinedList"/>
    <dgm:cxn modelId="{4682B967-EB97-4D8E-94D0-E092F4BF3F0D}" type="presParOf" srcId="{FBA63240-7024-41DC-A19D-DF28D1183A75}" destId="{D81EC79A-B890-4DFD-A786-ED329853DE99}" srcOrd="1" destOrd="0" presId="urn:microsoft.com/office/officeart/2008/layout/LinedList"/>
    <dgm:cxn modelId="{646A34DA-A1E4-4899-83D0-C26F62DDC58C}" type="presParOf" srcId="{FBA63240-7024-41DC-A19D-DF28D1183A75}" destId="{AF34C881-AFD8-4BAF-8379-733424523FD5}" srcOrd="2" destOrd="0" presId="urn:microsoft.com/office/officeart/2008/layout/LinedList"/>
    <dgm:cxn modelId="{BDB2E8D7-DE14-4FD4-8471-4F010E99795D}" type="presParOf" srcId="{D4E78543-18A0-4B45-A826-DF2E4BE61746}" destId="{C0D95FDC-A744-4CC4-AEE8-ABFEDF31EA75}" srcOrd="2" destOrd="0" presId="urn:microsoft.com/office/officeart/2008/layout/LinedList"/>
    <dgm:cxn modelId="{268C03B5-35DF-43D6-9752-66234B9ED24A}" type="presParOf" srcId="{D4E78543-18A0-4B45-A826-DF2E4BE61746}" destId="{C27A1317-742D-41D8-8EE7-717CB541FEE1}" srcOrd="3" destOrd="0" presId="urn:microsoft.com/office/officeart/2008/layout/LinedList"/>
    <dgm:cxn modelId="{2B00632C-8F2F-47CB-AB08-370E8A0E70E8}" type="presParOf" srcId="{D4E78543-18A0-4B45-A826-DF2E4BE61746}" destId="{421E6CD5-F8E4-4A12-81EE-E1BBC3A16B2B}" srcOrd="4" destOrd="0" presId="urn:microsoft.com/office/officeart/2008/layout/LinedList"/>
    <dgm:cxn modelId="{9B578CDA-762D-4CC8-A6A4-D9F3A76FB8B5}" type="presParOf" srcId="{421E6CD5-F8E4-4A12-81EE-E1BBC3A16B2B}" destId="{E9402529-6E9B-4CD1-8376-832A65026419}" srcOrd="0" destOrd="0" presId="urn:microsoft.com/office/officeart/2008/layout/LinedList"/>
    <dgm:cxn modelId="{DD64DD5E-0E88-41B1-81C7-25984E966A66}" type="presParOf" srcId="{421E6CD5-F8E4-4A12-81EE-E1BBC3A16B2B}" destId="{F8EE8034-0C33-4BB4-842D-F40FEA89D8FD}" srcOrd="1" destOrd="0" presId="urn:microsoft.com/office/officeart/2008/layout/LinedList"/>
    <dgm:cxn modelId="{6B3C87DC-6A62-406A-81AF-09B8105D2415}" type="presParOf" srcId="{421E6CD5-F8E4-4A12-81EE-E1BBC3A16B2B}" destId="{2BA494A7-63A1-419F-B26B-57E2B52DE22A}" srcOrd="2" destOrd="0" presId="urn:microsoft.com/office/officeart/2008/layout/LinedList"/>
    <dgm:cxn modelId="{1BE54FE4-2D9F-4C67-9C2C-9415FB9B3446}" type="presParOf" srcId="{D4E78543-18A0-4B45-A826-DF2E4BE61746}" destId="{221DF685-B32B-4773-8F12-51A95F76230D}" srcOrd="5" destOrd="0" presId="urn:microsoft.com/office/officeart/2008/layout/LinedList"/>
    <dgm:cxn modelId="{C917810D-C97C-46DF-A673-3FCB9533F161}" type="presParOf" srcId="{D4E78543-18A0-4B45-A826-DF2E4BE61746}" destId="{849E72EC-308D-4572-ABD1-14C2A9F78B9B}" srcOrd="6" destOrd="0" presId="urn:microsoft.com/office/officeart/2008/layout/LinedList"/>
    <dgm:cxn modelId="{D1ADB561-C8DD-4EC9-83D8-CF4F7AFACD45}" type="presParOf" srcId="{D4E78543-18A0-4B45-A826-DF2E4BE61746}" destId="{453271C9-2791-4546-82D1-E1F56D31EDAA}" srcOrd="7" destOrd="0" presId="urn:microsoft.com/office/officeart/2008/layout/LinedList"/>
    <dgm:cxn modelId="{40433DEB-B660-427C-B0D5-5E9D2E2EE346}" type="presParOf" srcId="{453271C9-2791-4546-82D1-E1F56D31EDAA}" destId="{94D2B968-6970-42B0-B28B-3C0630C8AC00}" srcOrd="0" destOrd="0" presId="urn:microsoft.com/office/officeart/2008/layout/LinedList"/>
    <dgm:cxn modelId="{ACBF8037-9AFE-42E5-B48A-695E447AEE95}" type="presParOf" srcId="{453271C9-2791-4546-82D1-E1F56D31EDAA}" destId="{404BF7D3-6A01-49BD-BBC9-6736A499939C}" srcOrd="1" destOrd="0" presId="urn:microsoft.com/office/officeart/2008/layout/LinedList"/>
    <dgm:cxn modelId="{B3B8A1EA-792C-4DD6-8573-EA7280658F32}" type="presParOf" srcId="{453271C9-2791-4546-82D1-E1F56D31EDAA}" destId="{0358BE67-8483-4501-BE31-5956FF1B8BE2}" srcOrd="2" destOrd="0" presId="urn:microsoft.com/office/officeart/2008/layout/LinedList"/>
    <dgm:cxn modelId="{599F9484-3742-49C2-800D-34398DC3DD1F}" type="presParOf" srcId="{D4E78543-18A0-4B45-A826-DF2E4BE61746}" destId="{4C54BFE2-F79B-40A5-9911-B031F6D4FBEF}" srcOrd="8" destOrd="0" presId="urn:microsoft.com/office/officeart/2008/layout/LinedList"/>
    <dgm:cxn modelId="{DA8E8FAE-740E-4F40-8A22-5ED669B12221}" type="presParOf" srcId="{D4E78543-18A0-4B45-A826-DF2E4BE61746}" destId="{72697DA4-ABA4-4DF8-A153-1ABB25BECC9D}" srcOrd="9" destOrd="0" presId="urn:microsoft.com/office/officeart/2008/layout/LinedList"/>
    <dgm:cxn modelId="{79FD3929-97FE-4063-8B2E-BD336CF19DDC}" type="presParOf" srcId="{D4E78543-18A0-4B45-A826-DF2E4BE61746}" destId="{55AB8354-88E9-4602-85BC-A860F4D805DC}" srcOrd="10" destOrd="0" presId="urn:microsoft.com/office/officeart/2008/layout/LinedList"/>
    <dgm:cxn modelId="{F65E416C-640C-4E0C-92A2-BC2F766C5476}" type="presParOf" srcId="{55AB8354-88E9-4602-85BC-A860F4D805DC}" destId="{A50470F6-5316-4184-9F38-63A63AABEA5D}" srcOrd="0" destOrd="0" presId="urn:microsoft.com/office/officeart/2008/layout/LinedList"/>
    <dgm:cxn modelId="{3DD2B8A5-9FC2-404A-A41E-EE071D7E1EF1}" type="presParOf" srcId="{55AB8354-88E9-4602-85BC-A860F4D805DC}" destId="{CA6099E9-4B0F-40D9-9E3D-15F7925F2852}" srcOrd="1" destOrd="0" presId="urn:microsoft.com/office/officeart/2008/layout/LinedList"/>
    <dgm:cxn modelId="{82432C78-BF86-4A20-9250-5E4DE9F093C8}" type="presParOf" srcId="{55AB8354-88E9-4602-85BC-A860F4D805DC}" destId="{FE62058D-C2E9-4F86-9CBB-EB2013999F86}" srcOrd="2" destOrd="0" presId="urn:microsoft.com/office/officeart/2008/layout/LinedList"/>
    <dgm:cxn modelId="{E9AA91D1-BF9C-4CCE-AE6E-036D9916A24E}" type="presParOf" srcId="{D4E78543-18A0-4B45-A826-DF2E4BE61746}" destId="{A5E58BF9-72F5-47B0-B288-146F612DE659}" srcOrd="11" destOrd="0" presId="urn:microsoft.com/office/officeart/2008/layout/LinedList"/>
    <dgm:cxn modelId="{8D27A7A2-F237-40DC-96EC-CD6315E4D18E}" type="presParOf" srcId="{D4E78543-18A0-4B45-A826-DF2E4BE61746}" destId="{493AE321-1768-42F0-8BF3-1664AC6DFD99}" srcOrd="12" destOrd="0" presId="urn:microsoft.com/office/officeart/2008/layout/LinedList"/>
    <dgm:cxn modelId="{65605ADA-E420-4567-B4E0-EB36887072A4}" type="presParOf" srcId="{D4E78543-18A0-4B45-A826-DF2E4BE61746}" destId="{EB28FF68-5F0F-42A9-B35B-8AEC4A83E2F1}" srcOrd="13" destOrd="0" presId="urn:microsoft.com/office/officeart/2008/layout/LinedList"/>
    <dgm:cxn modelId="{9CBEC264-9146-491F-B2A5-CEEAC99A72BA}" type="presParOf" srcId="{EB28FF68-5F0F-42A9-B35B-8AEC4A83E2F1}" destId="{F0A38AA2-DA79-4ECE-973A-36C8F977327B}" srcOrd="0" destOrd="0" presId="urn:microsoft.com/office/officeart/2008/layout/LinedList"/>
    <dgm:cxn modelId="{FF1C534E-A6C4-4F5B-A86E-133FD4DD8756}" type="presParOf" srcId="{EB28FF68-5F0F-42A9-B35B-8AEC4A83E2F1}" destId="{B6F680FF-2FAD-41D4-844A-167A3CADF715}" srcOrd="1" destOrd="0" presId="urn:microsoft.com/office/officeart/2008/layout/LinedList"/>
    <dgm:cxn modelId="{315D9DA8-4643-45C5-80D4-5D535110DFD7}" type="presParOf" srcId="{EB28FF68-5F0F-42A9-B35B-8AEC4A83E2F1}" destId="{E8338F77-AAD3-45BE-A3A5-A29806DD96B5}" srcOrd="2" destOrd="0" presId="urn:microsoft.com/office/officeart/2008/layout/LinedList"/>
    <dgm:cxn modelId="{FA204371-8FF3-4917-813C-11510F4A99F4}" type="presParOf" srcId="{D4E78543-18A0-4B45-A826-DF2E4BE61746}" destId="{A0C29660-91A0-4E65-AE01-18B23FFA6AE6}" srcOrd="14" destOrd="0" presId="urn:microsoft.com/office/officeart/2008/layout/LinedList"/>
    <dgm:cxn modelId="{CD1C79E9-D1AB-46BA-96D0-783E4BE28A5A}" type="presParOf" srcId="{D4E78543-18A0-4B45-A826-DF2E4BE61746}" destId="{B2460AAE-D5FD-48DE-86E7-6647764C9F74}" srcOrd="15" destOrd="0" presId="urn:microsoft.com/office/officeart/2008/layout/LinedList"/>
    <dgm:cxn modelId="{C834FE81-B699-4C61-A8CE-5588A3AF59F5}" type="presParOf" srcId="{D4E78543-18A0-4B45-A826-DF2E4BE61746}" destId="{CCFC972F-A89C-4877-87E1-5AFA2DE4D378}" srcOrd="16" destOrd="0" presId="urn:microsoft.com/office/officeart/2008/layout/LinedList"/>
    <dgm:cxn modelId="{35BA7B8C-7E0D-4FE5-854D-A5C12AB2E649}" type="presParOf" srcId="{CCFC972F-A89C-4877-87E1-5AFA2DE4D378}" destId="{25D50ECC-F798-4DEA-A521-22492A18CFDE}" srcOrd="0" destOrd="0" presId="urn:microsoft.com/office/officeart/2008/layout/LinedList"/>
    <dgm:cxn modelId="{DE7F1644-9AC3-4917-A650-12966A250A42}" type="presParOf" srcId="{CCFC972F-A89C-4877-87E1-5AFA2DE4D378}" destId="{FEC5E18B-0937-4433-AAD2-DFB2306A65E8}" srcOrd="1" destOrd="0" presId="urn:microsoft.com/office/officeart/2008/layout/LinedList"/>
    <dgm:cxn modelId="{16B63C8C-CB63-4F7F-9384-1C8933B999EF}" type="presParOf" srcId="{CCFC972F-A89C-4877-87E1-5AFA2DE4D378}" destId="{0DADC72D-0D47-4028-893D-54B73F1C4780}" srcOrd="2" destOrd="0" presId="urn:microsoft.com/office/officeart/2008/layout/LinedList"/>
    <dgm:cxn modelId="{B2E7A95E-8EC2-44A9-8CEF-DD0096D24249}" type="presParOf" srcId="{D4E78543-18A0-4B45-A826-DF2E4BE61746}" destId="{DFFADB05-A16C-44F9-9855-5B25E9E6868B}" srcOrd="17" destOrd="0" presId="urn:microsoft.com/office/officeart/2008/layout/LinedList"/>
    <dgm:cxn modelId="{F98DE0FE-9A87-475F-8266-4C108C22E04B}" type="presParOf" srcId="{D4E78543-18A0-4B45-A826-DF2E4BE61746}" destId="{52B386AE-96DC-44CE-A9F9-ECBD058C7EE1}" srcOrd="18" destOrd="0" presId="urn:microsoft.com/office/officeart/2008/layout/LinedList"/>
    <dgm:cxn modelId="{65F59A79-BB24-4AF6-8147-90873459CA3E}" type="presParOf" srcId="{D4E78543-18A0-4B45-A826-DF2E4BE61746}" destId="{8F77F94D-FB4F-491D-91F8-075939323900}" srcOrd="19" destOrd="0" presId="urn:microsoft.com/office/officeart/2008/layout/LinedList"/>
    <dgm:cxn modelId="{A21E9975-BB37-4F86-ADA2-00522CD5C3B8}" type="presParOf" srcId="{8F77F94D-FB4F-491D-91F8-075939323900}" destId="{3B416EC1-F3F9-4DC4-9A7E-1EB3DB2CEFEC}" srcOrd="0" destOrd="0" presId="urn:microsoft.com/office/officeart/2008/layout/LinedList"/>
    <dgm:cxn modelId="{EEBDD9D1-2B84-4FD2-B2A9-E123C3C9AB0A}" type="presParOf" srcId="{8F77F94D-FB4F-491D-91F8-075939323900}" destId="{955180D1-4366-42B4-9D2C-1E1E32FD094B}" srcOrd="1" destOrd="0" presId="urn:microsoft.com/office/officeart/2008/layout/LinedList"/>
    <dgm:cxn modelId="{FDCFFE39-5F9D-47A8-9CAD-5A7C00AAD031}" type="presParOf" srcId="{8F77F94D-FB4F-491D-91F8-075939323900}" destId="{95127149-2E51-4AD8-A493-A52D263323B2}" srcOrd="2" destOrd="0" presId="urn:microsoft.com/office/officeart/2008/layout/LinedList"/>
    <dgm:cxn modelId="{0F2179A7-DE04-40CA-8231-06980CFA35ED}" type="presParOf" srcId="{D4E78543-18A0-4B45-A826-DF2E4BE61746}" destId="{F29E9457-BB74-448F-A067-16019D1F49A8}" srcOrd="20" destOrd="0" presId="urn:microsoft.com/office/officeart/2008/layout/LinedList"/>
    <dgm:cxn modelId="{81BF7915-D824-46E5-9C31-7BCA9D3E4FB2}" type="presParOf" srcId="{D4E78543-18A0-4B45-A826-DF2E4BE61746}" destId="{C22A66E0-D2C6-4CCA-9552-669F69B6B7D6}" srcOrd="21" destOrd="0" presId="urn:microsoft.com/office/officeart/2008/layout/LinedList"/>
    <dgm:cxn modelId="{FAF15954-2E4B-4066-A5DC-F1A0C4BCB40B}" type="presParOf" srcId="{D4E78543-18A0-4B45-A826-DF2E4BE61746}" destId="{1880A34D-E374-41A2-BC59-CF0124444E29}" srcOrd="22" destOrd="0" presId="urn:microsoft.com/office/officeart/2008/layout/LinedList"/>
    <dgm:cxn modelId="{1CBDB7AB-EF1A-4259-8DD6-8B10E4274491}" type="presParOf" srcId="{1880A34D-E374-41A2-BC59-CF0124444E29}" destId="{90F72DF9-1C3A-47EE-A257-E802CAAF7AD3}" srcOrd="0" destOrd="0" presId="urn:microsoft.com/office/officeart/2008/layout/LinedList"/>
    <dgm:cxn modelId="{D95F474B-CB07-47F0-B422-342D15CA8872}" type="presParOf" srcId="{1880A34D-E374-41A2-BC59-CF0124444E29}" destId="{A539726F-78A9-45C2-A011-744F6D47AB1D}" srcOrd="1" destOrd="0" presId="urn:microsoft.com/office/officeart/2008/layout/LinedList"/>
    <dgm:cxn modelId="{A806960C-A7E1-4A5F-B048-3F6860DC92A8}" type="presParOf" srcId="{1880A34D-E374-41A2-BC59-CF0124444E29}" destId="{2D2E964B-BF3E-41B0-A6DA-40328C5983A1}" srcOrd="2" destOrd="0" presId="urn:microsoft.com/office/officeart/2008/layout/LinedList"/>
    <dgm:cxn modelId="{7C43626F-6F5E-47E1-8929-018E23770338}" type="presParOf" srcId="{D4E78543-18A0-4B45-A826-DF2E4BE61746}" destId="{81A9DDFF-DCF7-4FF7-AB3E-383476A19564}" srcOrd="23" destOrd="0" presId="urn:microsoft.com/office/officeart/2008/layout/LinedList"/>
    <dgm:cxn modelId="{09AB5451-9153-4EEE-9FD9-CD9AA5DED86D}" type="presParOf" srcId="{D4E78543-18A0-4B45-A826-DF2E4BE61746}" destId="{5C309EDB-2700-4743-BBC4-45114212DECE}" srcOrd="24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61443E-5A6C-49F6-A752-F8B719331424}">
      <dsp:nvSpPr>
        <dsp:cNvPr id="0" name=""/>
        <dsp:cNvSpPr/>
      </dsp:nvSpPr>
      <dsp:spPr>
        <a:xfrm>
          <a:off x="0" y="0"/>
          <a:ext cx="114697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6D530-37AF-46E0-AA4D-6B77F4FEE39C}">
      <dsp:nvSpPr>
        <dsp:cNvPr id="0" name=""/>
        <dsp:cNvSpPr/>
      </dsp:nvSpPr>
      <dsp:spPr>
        <a:xfrm>
          <a:off x="0" y="0"/>
          <a:ext cx="2821188" cy="5202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 noProof="0" dirty="0"/>
            <a:t>İnceleyeceğimiz bazı önemli teknoloji istatistikleri şunlardır:</a:t>
          </a:r>
        </a:p>
      </dsp:txBody>
      <dsp:txXfrm>
        <a:off x="0" y="0"/>
        <a:ext cx="2821188" cy="5202929"/>
      </dsp:txXfrm>
    </dsp:sp>
    <dsp:sp modelId="{D81EC79A-B890-4DFD-A786-ED329853DE99}">
      <dsp:nvSpPr>
        <dsp:cNvPr id="0" name=""/>
        <dsp:cNvSpPr/>
      </dsp:nvSpPr>
      <dsp:spPr>
        <a:xfrm>
          <a:off x="2983321" y="30771"/>
          <a:ext cx="8484987" cy="615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noProof="0" dirty="0"/>
            <a:t>Kadınların %50'si 35 yaşına gelmeden teknoloji sektöründen ayrılıyor.</a:t>
          </a:r>
        </a:p>
      </dsp:txBody>
      <dsp:txXfrm>
        <a:off x="2983321" y="30771"/>
        <a:ext cx="8484987" cy="615434"/>
      </dsp:txXfrm>
    </dsp:sp>
    <dsp:sp modelId="{C0D95FDC-A744-4CC4-AEE8-ABFEDF31EA75}">
      <dsp:nvSpPr>
        <dsp:cNvPr id="0" name=""/>
        <dsp:cNvSpPr/>
      </dsp:nvSpPr>
      <dsp:spPr>
        <a:xfrm>
          <a:off x="2821188" y="646206"/>
          <a:ext cx="86471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EE8034-0C33-4BB4-842D-F40FEA89D8FD}">
      <dsp:nvSpPr>
        <dsp:cNvPr id="0" name=""/>
        <dsp:cNvSpPr/>
      </dsp:nvSpPr>
      <dsp:spPr>
        <a:xfrm>
          <a:off x="2983321" y="676977"/>
          <a:ext cx="8484987" cy="615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noProof="0" dirty="0"/>
            <a:t>Teknoloji şirketlerindeki kadın temsili %48 oranında.</a:t>
          </a:r>
        </a:p>
      </dsp:txBody>
      <dsp:txXfrm>
        <a:off x="2983321" y="676977"/>
        <a:ext cx="8484987" cy="615434"/>
      </dsp:txXfrm>
    </dsp:sp>
    <dsp:sp modelId="{221DF685-B32B-4773-8F12-51A95F76230D}">
      <dsp:nvSpPr>
        <dsp:cNvPr id="0" name=""/>
        <dsp:cNvSpPr/>
      </dsp:nvSpPr>
      <dsp:spPr>
        <a:xfrm>
          <a:off x="2821188" y="1292412"/>
          <a:ext cx="86471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4BF7D3-6A01-49BD-BBC9-6736A499939C}">
      <dsp:nvSpPr>
        <dsp:cNvPr id="0" name=""/>
        <dsp:cNvSpPr/>
      </dsp:nvSpPr>
      <dsp:spPr>
        <a:xfrm>
          <a:off x="2983321" y="1323183"/>
          <a:ext cx="8484987" cy="615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noProof="0" dirty="0"/>
            <a:t>Kadınların %52'sine göre, teknoloji şirketleri daha fazla kadın rol modeli sağlayarak daha fazla kadını çekebilir.</a:t>
          </a:r>
        </a:p>
      </dsp:txBody>
      <dsp:txXfrm>
        <a:off x="2983321" y="1323183"/>
        <a:ext cx="8484987" cy="615434"/>
      </dsp:txXfrm>
    </dsp:sp>
    <dsp:sp modelId="{4C54BFE2-F79B-40A5-9911-B031F6D4FBEF}">
      <dsp:nvSpPr>
        <dsp:cNvPr id="0" name=""/>
        <dsp:cNvSpPr/>
      </dsp:nvSpPr>
      <dsp:spPr>
        <a:xfrm>
          <a:off x="2821188" y="1938618"/>
          <a:ext cx="86471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6099E9-4B0F-40D9-9E3D-15F7925F2852}">
      <dsp:nvSpPr>
        <dsp:cNvPr id="0" name=""/>
        <dsp:cNvSpPr/>
      </dsp:nvSpPr>
      <dsp:spPr>
        <a:xfrm>
          <a:off x="2983321" y="1969389"/>
          <a:ext cx="8484987" cy="615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noProof="0" dirty="0"/>
            <a:t>Kadınların %94'ü, şirketlerin kendilerinden daha fazla şey beklediğini düşünüyor.</a:t>
          </a:r>
        </a:p>
      </dsp:txBody>
      <dsp:txXfrm>
        <a:off x="2983321" y="1969389"/>
        <a:ext cx="8484987" cy="615434"/>
      </dsp:txXfrm>
    </dsp:sp>
    <dsp:sp modelId="{A5E58BF9-72F5-47B0-B288-146F612DE659}">
      <dsp:nvSpPr>
        <dsp:cNvPr id="0" name=""/>
        <dsp:cNvSpPr/>
      </dsp:nvSpPr>
      <dsp:spPr>
        <a:xfrm>
          <a:off x="2821188" y="2584824"/>
          <a:ext cx="86471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F680FF-2FAD-41D4-844A-167A3CADF715}">
      <dsp:nvSpPr>
        <dsp:cNvPr id="0" name=""/>
        <dsp:cNvSpPr/>
      </dsp:nvSpPr>
      <dsp:spPr>
        <a:xfrm>
          <a:off x="2983321" y="2615595"/>
          <a:ext cx="8484987" cy="615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noProof="0" dirty="0"/>
            <a:t>Teknoloji alanındaki kadınların %75'i, sürekli olarak daha fazla idari görevle ilgilenmek zorunda olduklarını söylüyor.</a:t>
          </a:r>
        </a:p>
      </dsp:txBody>
      <dsp:txXfrm>
        <a:off x="2983321" y="2615595"/>
        <a:ext cx="8484987" cy="615434"/>
      </dsp:txXfrm>
    </dsp:sp>
    <dsp:sp modelId="{A0C29660-91A0-4E65-AE01-18B23FFA6AE6}">
      <dsp:nvSpPr>
        <dsp:cNvPr id="0" name=""/>
        <dsp:cNvSpPr/>
      </dsp:nvSpPr>
      <dsp:spPr>
        <a:xfrm>
          <a:off x="2821188" y="3231030"/>
          <a:ext cx="86471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5E18B-0937-4433-AAD2-DFB2306A65E8}">
      <dsp:nvSpPr>
        <dsp:cNvPr id="0" name=""/>
        <dsp:cNvSpPr/>
      </dsp:nvSpPr>
      <dsp:spPr>
        <a:xfrm>
          <a:off x="2983321" y="3261802"/>
          <a:ext cx="8484987" cy="615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noProof="0" dirty="0"/>
            <a:t>Teknoloji sektöründeki her 5 kadından 1'i görevinden ayrılmayı düşünüyor.</a:t>
          </a:r>
        </a:p>
      </dsp:txBody>
      <dsp:txXfrm>
        <a:off x="2983321" y="3261802"/>
        <a:ext cx="8484987" cy="615434"/>
      </dsp:txXfrm>
    </dsp:sp>
    <dsp:sp modelId="{DFFADB05-A16C-44F9-9855-5B25E9E6868B}">
      <dsp:nvSpPr>
        <dsp:cNvPr id="0" name=""/>
        <dsp:cNvSpPr/>
      </dsp:nvSpPr>
      <dsp:spPr>
        <a:xfrm>
          <a:off x="2821188" y="3877236"/>
          <a:ext cx="86471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5180D1-4366-42B4-9D2C-1E1E32FD094B}">
      <dsp:nvSpPr>
        <dsp:cNvPr id="0" name=""/>
        <dsp:cNvSpPr/>
      </dsp:nvSpPr>
      <dsp:spPr>
        <a:xfrm>
          <a:off x="2983321" y="3908008"/>
          <a:ext cx="8484987" cy="615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noProof="0" dirty="0"/>
            <a:t>Daha fazla cinsiyet çeşitliliğine sahip şirketlerin, daha az çeşitliliğe sahip şirketlere göre %48 daha yüksek bir performans sergileme olasılığı var.</a:t>
          </a:r>
        </a:p>
      </dsp:txBody>
      <dsp:txXfrm>
        <a:off x="2983321" y="3908008"/>
        <a:ext cx="8484987" cy="615434"/>
      </dsp:txXfrm>
    </dsp:sp>
    <dsp:sp modelId="{F29E9457-BB74-448F-A067-16019D1F49A8}">
      <dsp:nvSpPr>
        <dsp:cNvPr id="0" name=""/>
        <dsp:cNvSpPr/>
      </dsp:nvSpPr>
      <dsp:spPr>
        <a:xfrm>
          <a:off x="2821188" y="4523442"/>
          <a:ext cx="86471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39726F-78A9-45C2-A011-744F6D47AB1D}">
      <dsp:nvSpPr>
        <dsp:cNvPr id="0" name=""/>
        <dsp:cNvSpPr/>
      </dsp:nvSpPr>
      <dsp:spPr>
        <a:xfrm>
          <a:off x="2983321" y="4554214"/>
          <a:ext cx="8484987" cy="615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noProof="0" dirty="0"/>
            <a:t>S&amp;P 500 şirketlerinde kadın CEO'ların oranı yalnızca %8,2.</a:t>
          </a:r>
        </a:p>
      </dsp:txBody>
      <dsp:txXfrm>
        <a:off x="2983321" y="4554214"/>
        <a:ext cx="8484987" cy="615434"/>
      </dsp:txXfrm>
    </dsp:sp>
    <dsp:sp modelId="{81A9DDFF-DCF7-4FF7-AB3E-383476A19564}">
      <dsp:nvSpPr>
        <dsp:cNvPr id="0" name=""/>
        <dsp:cNvSpPr/>
      </dsp:nvSpPr>
      <dsp:spPr>
        <a:xfrm>
          <a:off x="2821188" y="5169648"/>
          <a:ext cx="86471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226407"/>
            <a:ext cx="9144000" cy="2492990"/>
          </a:xfrm>
        </p:spPr>
        <p:txBody>
          <a:bodyPr lIns="0" tIns="0" rIns="0" bIns="0" anchor="t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Teknolojide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tr-TR" b="1" dirty="0">
                <a:solidFill>
                  <a:schemeClr val="bg1"/>
                </a:solidFill>
              </a:rPr>
              <a:t>Toplumsal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tr-TR" b="1" dirty="0">
                <a:solidFill>
                  <a:schemeClr val="bg1"/>
                </a:solidFill>
              </a:rPr>
              <a:t>Cinsiyet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tr-TR" b="1" dirty="0">
                <a:solidFill>
                  <a:schemeClr val="bg1"/>
                </a:solidFill>
              </a:rPr>
              <a:t>Eşitliği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5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CBFCA7-A8BF-59C6-FB30-C373682FD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61839"/>
            <a:ext cx="10905066" cy="55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41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tr-TR" sz="7200" b="1" dirty="0">
                <a:solidFill>
                  <a:schemeClr val="bg1"/>
                </a:solidFill>
              </a:rPr>
              <a:t>Teşekkürler</a:t>
            </a:r>
            <a:endParaRPr lang="tr-TR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AC4A44-870E-0200-EF80-D007B78329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191270"/>
              </p:ext>
            </p:extLst>
          </p:nvPr>
        </p:nvGraphicFramePr>
        <p:xfrm>
          <a:off x="337930" y="974035"/>
          <a:ext cx="11469757" cy="5202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9162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576F6-DE64-A3EA-4F79-52F57F520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874644"/>
            <a:ext cx="4438036" cy="5228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/>
              <a:t>İstatistik #1: Kadınların %50’si 35 Yaşına Kadar Teknoloji Sektörünü Bırakıyor</a:t>
            </a:r>
          </a:p>
          <a:p>
            <a:r>
              <a:rPr lang="tr-TR" sz="1800" dirty="0" err="1"/>
              <a:t>Zippia</a:t>
            </a:r>
            <a:r>
              <a:rPr lang="tr-TR" sz="1800" dirty="0"/>
              <a:t> tarafından yapılan araştırmaya göre, kadınların %50’si 35 yaşına kadar teknoloji sektöründen ayrılıyor. Diğer sektörlerde ise bu oran yalnızca %20’dir.</a:t>
            </a:r>
          </a:p>
          <a:p>
            <a:r>
              <a:rPr lang="tr-TR" sz="1800" dirty="0"/>
              <a:t>Kadınların teknoloji sektörünü bırakmasının çeşitli sebepleri bulunuyor.</a:t>
            </a:r>
          </a:p>
          <a:p>
            <a:r>
              <a:rPr lang="tr-TR" sz="1800" dirty="0"/>
              <a:t>Grafikten de görebileceğimiz gibi: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dirty="0"/>
              <a:t>%37’si, zayıf şirket kültürünü ana neden olarak görüyor.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dirty="0"/>
              <a:t>%31’i, belirli işten memnuniyetsizlik ifade ediyor.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dirty="0"/>
              <a:t>%22’si, sektör dışındaki farklı bir rolle ilgilendiğini belirtiyor.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dirty="0"/>
              <a:t>%10’u, iş yerindeki çeşitlilik eksikliğini nedeni olarak gösteriyor.</a:t>
            </a:r>
          </a:p>
          <a:p>
            <a:endParaRPr lang="tr-TR" sz="1800" dirty="0"/>
          </a:p>
        </p:txBody>
      </p:sp>
      <p:pic>
        <p:nvPicPr>
          <p:cNvPr id="5" name="Picture 4" descr="A pie chart with text&#10;&#10;Description automatically generated">
            <a:extLst>
              <a:ext uri="{FF2B5EF4-FFF2-40B4-BE49-F238E27FC236}">
                <a16:creationId xmlns:a16="http://schemas.microsoft.com/office/drawing/2014/main" id="{0CC40991-FC7C-A564-0F00-87756F58A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610" y="1770086"/>
            <a:ext cx="4737650" cy="334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5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6727059-F146-C9C2-B967-488F63048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143000"/>
            <a:ext cx="4765949" cy="4632159"/>
          </a:xfrm>
        </p:spPr>
        <p:txBody>
          <a:bodyPr anchor="t">
            <a:normAutofit/>
          </a:bodyPr>
          <a:lstStyle/>
          <a:p>
            <a:endParaRPr lang="tr-T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tr-TR" sz="1800" dirty="0">
                <a:solidFill>
                  <a:schemeClr val="tx2"/>
                </a:solidFill>
              </a:rPr>
              <a:t>İstatistik #2: Teknoloji Şirketlerinde Kadın Temsili %48 Oranında</a:t>
            </a:r>
            <a:br>
              <a:rPr lang="tr-TR" sz="1800" dirty="0">
                <a:solidFill>
                  <a:schemeClr val="tx2"/>
                </a:solidFill>
              </a:rPr>
            </a:br>
            <a:r>
              <a:rPr lang="tr-TR" sz="1800" dirty="0" err="1">
                <a:solidFill>
                  <a:schemeClr val="tx2"/>
                </a:solidFill>
              </a:rPr>
              <a:t>Statista'ya</a:t>
            </a:r>
            <a:r>
              <a:rPr lang="tr-TR" sz="1800" dirty="0">
                <a:solidFill>
                  <a:schemeClr val="tx2"/>
                </a:solidFill>
              </a:rPr>
              <a:t> göre, seçilmiş bazı ülkelerde teknoloji şirketlerindeki kadınların genel iş gücüne katılımı %43 ile %48 arasında değişmektedir. Ancak Hindistan'da bu oran, toplam iş gücünün yalnızca %20'sidir.</a:t>
            </a:r>
          </a:p>
          <a:p>
            <a:pPr marL="0" indent="0">
              <a:buNone/>
            </a:pPr>
            <a:r>
              <a:rPr lang="tr-TR" sz="1800" dirty="0">
                <a:solidFill>
                  <a:schemeClr val="tx2"/>
                </a:solidFill>
              </a:rPr>
              <a:t>Buna karşın, teknoloji ekiplerinde çalışan kadınların oranı ise yalnızca %20 ile %23 arasındadır.</a:t>
            </a:r>
          </a:p>
          <a:p>
            <a:endParaRPr lang="tr-TR" sz="1800" dirty="0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8858D53-0B0C-CE6F-4864-BF2B700D0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92" y="2560080"/>
            <a:ext cx="4142232" cy="266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8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71339" y="2206026"/>
            <a:ext cx="4565276" cy="3208483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283639" y="2317647"/>
            <a:ext cx="4565278" cy="2985241"/>
          </a:xfrm>
          <a:prstGeom prst="trapezoid">
            <a:avLst>
              <a:gd name="adj" fmla="val 24709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83560" y="2423857"/>
            <a:ext cx="4565279" cy="2772821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97088" y="2358459"/>
            <a:ext cx="2597641" cy="290361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err="1"/>
              <a:t>İstatistik</a:t>
            </a:r>
            <a:r>
              <a:rPr lang="en-US" sz="1400" dirty="0"/>
              <a:t> #3: </a:t>
            </a:r>
            <a:r>
              <a:rPr lang="en-US" sz="1400" dirty="0" err="1"/>
              <a:t>Teknoloji</a:t>
            </a:r>
            <a:r>
              <a:rPr lang="en-US" sz="1400" dirty="0"/>
              <a:t> </a:t>
            </a:r>
            <a:r>
              <a:rPr lang="en-US" sz="1400" dirty="0" err="1"/>
              <a:t>Sektöründeki</a:t>
            </a:r>
            <a:r>
              <a:rPr lang="en-US" sz="1400" dirty="0"/>
              <a:t> </a:t>
            </a:r>
            <a:r>
              <a:rPr lang="en-US" sz="1400" dirty="0" err="1"/>
              <a:t>Kadınların</a:t>
            </a:r>
            <a:r>
              <a:rPr lang="en-US" sz="1400" dirty="0"/>
              <a:t> %79'u </a:t>
            </a:r>
            <a:r>
              <a:rPr lang="en-US" sz="1400" dirty="0" err="1"/>
              <a:t>İş</a:t>
            </a:r>
            <a:r>
              <a:rPr lang="en-US" sz="1400" dirty="0"/>
              <a:t> </a:t>
            </a:r>
            <a:r>
              <a:rPr lang="en-US" sz="1400" dirty="0" err="1"/>
              <a:t>Yerinde</a:t>
            </a:r>
            <a:r>
              <a:rPr lang="en-US" sz="1400" dirty="0"/>
              <a:t> '</a:t>
            </a:r>
            <a:r>
              <a:rPr lang="en-US" sz="1400" dirty="0" err="1"/>
              <a:t>Sahtekârlık</a:t>
            </a:r>
            <a:r>
              <a:rPr lang="en-US" sz="1400" dirty="0"/>
              <a:t> </a:t>
            </a:r>
            <a:r>
              <a:rPr lang="en-US" sz="1400" dirty="0" err="1"/>
              <a:t>Sendromu</a:t>
            </a:r>
            <a:r>
              <a:rPr lang="en-US" sz="1400" dirty="0"/>
              <a:t>' </a:t>
            </a:r>
            <a:r>
              <a:rPr lang="en-US" sz="1400" dirty="0" err="1"/>
              <a:t>Yaşamış</a:t>
            </a:r>
            <a:br>
              <a:rPr lang="en-US" sz="1400" dirty="0"/>
            </a:br>
            <a:r>
              <a:rPr lang="en-US" sz="1400" dirty="0" err="1"/>
              <a:t>Zippia'ya</a:t>
            </a:r>
            <a:r>
              <a:rPr lang="en-US" sz="1400" dirty="0"/>
              <a:t> </a:t>
            </a:r>
            <a:r>
              <a:rPr lang="en-US" sz="1400" dirty="0" err="1"/>
              <a:t>göre</a:t>
            </a:r>
            <a:r>
              <a:rPr lang="en-US" sz="1400" dirty="0"/>
              <a:t>, 2020 </a:t>
            </a:r>
            <a:r>
              <a:rPr lang="en-US" sz="1400" dirty="0" err="1"/>
              <a:t>ve</a:t>
            </a:r>
            <a:r>
              <a:rPr lang="en-US" sz="1400" dirty="0"/>
              <a:t> 2021 </a:t>
            </a:r>
            <a:r>
              <a:rPr lang="en-US" sz="1400" dirty="0" err="1"/>
              <a:t>yıllarında</a:t>
            </a:r>
            <a:r>
              <a:rPr lang="en-US" sz="1400" dirty="0"/>
              <a:t> </a:t>
            </a:r>
            <a:r>
              <a:rPr lang="en-US" sz="1400" dirty="0" err="1"/>
              <a:t>teknoloji</a:t>
            </a:r>
            <a:r>
              <a:rPr lang="en-US" sz="1400" dirty="0"/>
              <a:t> </a:t>
            </a:r>
            <a:r>
              <a:rPr lang="en-US" sz="1400" dirty="0" err="1"/>
              <a:t>sektöründeki</a:t>
            </a:r>
            <a:r>
              <a:rPr lang="en-US" sz="1400" dirty="0"/>
              <a:t> </a:t>
            </a:r>
            <a:r>
              <a:rPr lang="en-US" sz="1400" dirty="0" err="1"/>
              <a:t>kadınların</a:t>
            </a:r>
            <a:r>
              <a:rPr lang="en-US" sz="1400" dirty="0"/>
              <a:t> %78-79'u </a:t>
            </a:r>
            <a:r>
              <a:rPr lang="en-US" sz="1400" dirty="0" err="1"/>
              <a:t>iş</a:t>
            </a:r>
            <a:r>
              <a:rPr lang="en-US" sz="1400" dirty="0"/>
              <a:t> </a:t>
            </a:r>
            <a:r>
              <a:rPr lang="en-US" sz="1400" dirty="0" err="1"/>
              <a:t>yerinde</a:t>
            </a:r>
            <a:r>
              <a:rPr lang="en-US" sz="1400" dirty="0"/>
              <a:t> </a:t>
            </a:r>
            <a:r>
              <a:rPr lang="en-US" sz="1400" dirty="0" err="1"/>
              <a:t>sahtekârlık</a:t>
            </a:r>
            <a:r>
              <a:rPr lang="en-US" sz="1400" dirty="0"/>
              <a:t> </a:t>
            </a:r>
            <a:r>
              <a:rPr lang="en-US" sz="1400" dirty="0" err="1"/>
              <a:t>sendromu</a:t>
            </a:r>
            <a:r>
              <a:rPr lang="en-US" sz="1400" dirty="0"/>
              <a:t> </a:t>
            </a:r>
            <a:r>
              <a:rPr lang="en-US" sz="1400" dirty="0" err="1"/>
              <a:t>yaşadığını</a:t>
            </a:r>
            <a:r>
              <a:rPr lang="en-US" sz="1400" dirty="0"/>
              <a:t> </a:t>
            </a:r>
            <a:r>
              <a:rPr lang="en-US" sz="1400" dirty="0" err="1"/>
              <a:t>belirtmiş</a:t>
            </a:r>
            <a:r>
              <a:rPr lang="en-US" sz="1400" dirty="0"/>
              <a:t>; </a:t>
            </a:r>
            <a:r>
              <a:rPr lang="en-US" sz="1400" dirty="0" err="1"/>
              <a:t>bu</a:t>
            </a:r>
            <a:r>
              <a:rPr lang="en-US" sz="1400" dirty="0"/>
              <a:t> da zaman </a:t>
            </a:r>
            <a:r>
              <a:rPr lang="en-US" sz="1400" dirty="0" err="1"/>
              <a:t>zaman</a:t>
            </a:r>
            <a:r>
              <a:rPr lang="en-US" sz="1400" dirty="0"/>
              <a:t> </a:t>
            </a:r>
            <a:r>
              <a:rPr lang="en-US" sz="1400" dirty="0" err="1"/>
              <a:t>kendilerini</a:t>
            </a:r>
            <a:r>
              <a:rPr lang="en-US" sz="1400" dirty="0"/>
              <a:t> </a:t>
            </a:r>
            <a:r>
              <a:rPr lang="en-US" sz="1400" dirty="0" err="1"/>
              <a:t>değerlerini</a:t>
            </a:r>
            <a:r>
              <a:rPr lang="en-US" sz="1400" dirty="0"/>
              <a:t> </a:t>
            </a:r>
            <a:r>
              <a:rPr lang="en-US" sz="1400" dirty="0" err="1"/>
              <a:t>kanıtlamak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meslektaşlarından</a:t>
            </a:r>
            <a:r>
              <a:rPr lang="en-US" sz="1400" dirty="0"/>
              <a:t> </a:t>
            </a:r>
            <a:r>
              <a:rPr lang="en-US" sz="1400" dirty="0" err="1"/>
              <a:t>daha</a:t>
            </a:r>
            <a:r>
              <a:rPr lang="en-US" sz="1400" dirty="0"/>
              <a:t> </a:t>
            </a:r>
            <a:r>
              <a:rPr lang="en-US" sz="1400" dirty="0" err="1"/>
              <a:t>fazla</a:t>
            </a:r>
            <a:r>
              <a:rPr lang="en-US" sz="1400" dirty="0"/>
              <a:t> </a:t>
            </a:r>
            <a:r>
              <a:rPr lang="en-US" sz="1400" dirty="0" err="1"/>
              <a:t>çalışmaları</a:t>
            </a:r>
            <a:r>
              <a:rPr lang="en-US" sz="1400" dirty="0"/>
              <a:t> </a:t>
            </a:r>
            <a:r>
              <a:rPr lang="en-US" sz="1400" dirty="0" err="1"/>
              <a:t>gerektiğini</a:t>
            </a:r>
            <a:r>
              <a:rPr lang="en-US" sz="1400" dirty="0"/>
              <a:t> </a:t>
            </a:r>
            <a:r>
              <a:rPr lang="en-US" sz="1400" dirty="0" err="1"/>
              <a:t>düşündükleri</a:t>
            </a:r>
            <a:r>
              <a:rPr lang="en-US" sz="1400" dirty="0"/>
              <a:t> </a:t>
            </a:r>
            <a:r>
              <a:rPr lang="en-US" sz="1400" dirty="0" err="1"/>
              <a:t>anlamına</a:t>
            </a:r>
            <a:r>
              <a:rPr lang="en-US" sz="1400" dirty="0"/>
              <a:t> </a:t>
            </a:r>
            <a:r>
              <a:rPr lang="en-US" sz="1400" dirty="0" err="1"/>
              <a:t>geliyor</a:t>
            </a:r>
            <a:r>
              <a:rPr lang="en-US" sz="1400" dirty="0"/>
              <a:t>.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03974" y="2296118"/>
            <a:ext cx="2452050" cy="265995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err="1"/>
              <a:t>İstatistik</a:t>
            </a:r>
            <a:r>
              <a:rPr lang="en-US" sz="1400" dirty="0"/>
              <a:t> #4: </a:t>
            </a:r>
            <a:r>
              <a:rPr lang="en-US" sz="1400" dirty="0" err="1"/>
              <a:t>Teknoloji</a:t>
            </a:r>
            <a:r>
              <a:rPr lang="en-US" sz="1400" dirty="0"/>
              <a:t> </a:t>
            </a:r>
            <a:r>
              <a:rPr lang="en-US" sz="1400" dirty="0" err="1"/>
              <a:t>Şirketleri</a:t>
            </a:r>
            <a:r>
              <a:rPr lang="en-US" sz="1400" dirty="0"/>
              <a:t>, </a:t>
            </a:r>
            <a:r>
              <a:rPr lang="en-US" sz="1400" dirty="0" err="1"/>
              <a:t>Daha</a:t>
            </a:r>
            <a:r>
              <a:rPr lang="en-US" sz="1400" dirty="0"/>
              <a:t> </a:t>
            </a:r>
            <a:r>
              <a:rPr lang="en-US" sz="1400" dirty="0" err="1"/>
              <a:t>Fazla</a:t>
            </a:r>
            <a:r>
              <a:rPr lang="en-US" sz="1400" dirty="0"/>
              <a:t> </a:t>
            </a:r>
            <a:r>
              <a:rPr lang="en-US" sz="1400" dirty="0" err="1"/>
              <a:t>Kadın</a:t>
            </a:r>
            <a:r>
              <a:rPr lang="en-US" sz="1400" dirty="0"/>
              <a:t> Rol </a:t>
            </a:r>
            <a:r>
              <a:rPr lang="en-US" sz="1400" dirty="0" err="1"/>
              <a:t>Modeli</a:t>
            </a:r>
            <a:r>
              <a:rPr lang="en-US" sz="1400" dirty="0"/>
              <a:t> </a:t>
            </a:r>
            <a:r>
              <a:rPr lang="en-US" sz="1400" dirty="0" err="1"/>
              <a:t>Sağlayarak</a:t>
            </a:r>
            <a:r>
              <a:rPr lang="en-US" sz="1400" dirty="0"/>
              <a:t> </a:t>
            </a:r>
            <a:r>
              <a:rPr lang="en-US" sz="1400" dirty="0" err="1"/>
              <a:t>Daha</a:t>
            </a:r>
            <a:r>
              <a:rPr lang="en-US" sz="1400" dirty="0"/>
              <a:t> </a:t>
            </a:r>
            <a:r>
              <a:rPr lang="en-US" sz="1400" dirty="0" err="1"/>
              <a:t>Fazla</a:t>
            </a:r>
            <a:r>
              <a:rPr lang="en-US" sz="1400" dirty="0"/>
              <a:t> </a:t>
            </a:r>
            <a:r>
              <a:rPr lang="en-US" sz="1400" dirty="0" err="1"/>
              <a:t>Kadın</a:t>
            </a:r>
            <a:r>
              <a:rPr lang="en-US" sz="1400" dirty="0"/>
              <a:t> </a:t>
            </a:r>
            <a:r>
              <a:rPr lang="en-US" sz="1400" dirty="0" err="1"/>
              <a:t>Çekebilir</a:t>
            </a:r>
            <a:br>
              <a:rPr lang="en-US" sz="1400" dirty="0"/>
            </a:br>
            <a:r>
              <a:rPr lang="en-US" sz="1400" dirty="0" err="1"/>
              <a:t>Araştırmalara</a:t>
            </a:r>
            <a:r>
              <a:rPr lang="en-US" sz="1400" dirty="0"/>
              <a:t> </a:t>
            </a:r>
            <a:r>
              <a:rPr lang="en-US" sz="1400" dirty="0" err="1"/>
              <a:t>göre</a:t>
            </a:r>
            <a:r>
              <a:rPr lang="en-US" sz="1400" dirty="0"/>
              <a:t>, </a:t>
            </a:r>
            <a:r>
              <a:rPr lang="en-US" sz="1400" dirty="0" err="1"/>
              <a:t>ankete</a:t>
            </a:r>
            <a:r>
              <a:rPr lang="en-US" sz="1400" dirty="0"/>
              <a:t> </a:t>
            </a:r>
            <a:r>
              <a:rPr lang="en-US" sz="1400" dirty="0" err="1"/>
              <a:t>katılan</a:t>
            </a:r>
            <a:r>
              <a:rPr lang="en-US" sz="1400" dirty="0"/>
              <a:t> </a:t>
            </a:r>
            <a:r>
              <a:rPr lang="en-US" sz="1400" dirty="0" err="1"/>
              <a:t>kadınların</a:t>
            </a:r>
            <a:r>
              <a:rPr lang="en-US" sz="1400" dirty="0"/>
              <a:t> %52’si, </a:t>
            </a:r>
            <a:r>
              <a:rPr lang="en-US" sz="1400" dirty="0" err="1"/>
              <a:t>teknoloji</a:t>
            </a:r>
            <a:r>
              <a:rPr lang="en-US" sz="1400" dirty="0"/>
              <a:t> </a:t>
            </a:r>
            <a:r>
              <a:rPr lang="en-US" sz="1400" dirty="0" err="1"/>
              <a:t>rolleri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daha</a:t>
            </a:r>
            <a:r>
              <a:rPr lang="en-US" sz="1400" dirty="0"/>
              <a:t> </a:t>
            </a:r>
            <a:r>
              <a:rPr lang="en-US" sz="1400" dirty="0" err="1"/>
              <a:t>fazla</a:t>
            </a:r>
            <a:r>
              <a:rPr lang="en-US" sz="1400" dirty="0"/>
              <a:t> </a:t>
            </a:r>
            <a:r>
              <a:rPr lang="en-US" sz="1400" dirty="0" err="1"/>
              <a:t>kadın</a:t>
            </a:r>
            <a:r>
              <a:rPr lang="en-US" sz="1400" dirty="0"/>
              <a:t> </a:t>
            </a:r>
            <a:r>
              <a:rPr lang="en-US" sz="1400" dirty="0" err="1"/>
              <a:t>çekebilmek</a:t>
            </a:r>
            <a:r>
              <a:rPr lang="en-US" sz="1400" dirty="0"/>
              <a:t> </a:t>
            </a:r>
            <a:r>
              <a:rPr lang="en-US" sz="1400" dirty="0" err="1"/>
              <a:t>adına</a:t>
            </a:r>
            <a:r>
              <a:rPr lang="en-US" sz="1400" dirty="0"/>
              <a:t> </a:t>
            </a:r>
            <a:r>
              <a:rPr lang="en-US" sz="1400" dirty="0" err="1"/>
              <a:t>şirketlerin</a:t>
            </a:r>
            <a:r>
              <a:rPr lang="en-US" sz="1400" dirty="0"/>
              <a:t> </a:t>
            </a:r>
            <a:r>
              <a:rPr lang="en-US" sz="1400" dirty="0" err="1"/>
              <a:t>daha</a:t>
            </a:r>
            <a:r>
              <a:rPr lang="en-US" sz="1400" dirty="0"/>
              <a:t> </a:t>
            </a:r>
            <a:r>
              <a:rPr lang="en-US" sz="1400" dirty="0" err="1"/>
              <a:t>fazla</a:t>
            </a:r>
            <a:r>
              <a:rPr lang="en-US" sz="1400" dirty="0"/>
              <a:t> </a:t>
            </a:r>
            <a:r>
              <a:rPr lang="en-US" sz="1400" dirty="0" err="1"/>
              <a:t>kadın</a:t>
            </a:r>
            <a:r>
              <a:rPr lang="en-US" sz="1400" dirty="0"/>
              <a:t> </a:t>
            </a:r>
            <a:r>
              <a:rPr lang="en-US" sz="1400" dirty="0" err="1"/>
              <a:t>rol</a:t>
            </a:r>
            <a:r>
              <a:rPr lang="en-US" sz="1400" dirty="0"/>
              <a:t> </a:t>
            </a:r>
            <a:r>
              <a:rPr lang="en-US" sz="1400" dirty="0" err="1"/>
              <a:t>modeline</a:t>
            </a:r>
            <a:r>
              <a:rPr lang="en-US" sz="1400" dirty="0"/>
              <a:t> </a:t>
            </a:r>
            <a:r>
              <a:rPr lang="en-US" sz="1400" dirty="0" err="1"/>
              <a:t>sahip</a:t>
            </a:r>
            <a:r>
              <a:rPr lang="en-US" sz="1400" dirty="0"/>
              <a:t> </a:t>
            </a:r>
            <a:r>
              <a:rPr lang="en-US" sz="1400" dirty="0" err="1"/>
              <a:t>olması</a:t>
            </a:r>
            <a:r>
              <a:rPr lang="en-US" sz="1400" dirty="0"/>
              <a:t> </a:t>
            </a:r>
            <a:r>
              <a:rPr lang="en-US" sz="1400" dirty="0" err="1"/>
              <a:t>gerektiğini</a:t>
            </a:r>
            <a:r>
              <a:rPr lang="en-US" sz="1400" dirty="0"/>
              <a:t> </a:t>
            </a:r>
            <a:r>
              <a:rPr lang="en-US" sz="1400" dirty="0" err="1"/>
              <a:t>belirtmiş</a:t>
            </a:r>
            <a:r>
              <a:rPr lang="en-US" sz="1400" dirty="0"/>
              <a:t>.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479832" y="2487341"/>
            <a:ext cx="2472780" cy="192899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err="1"/>
              <a:t>İstatistik</a:t>
            </a:r>
            <a:r>
              <a:rPr lang="en-US" sz="1400" dirty="0"/>
              <a:t> #5: </a:t>
            </a:r>
            <a:r>
              <a:rPr lang="en-US" sz="1400" dirty="0" err="1"/>
              <a:t>Kadınların</a:t>
            </a:r>
            <a:r>
              <a:rPr lang="en-US" sz="1400" dirty="0"/>
              <a:t> %94’ü </a:t>
            </a:r>
            <a:r>
              <a:rPr lang="en-US" sz="1400" dirty="0" err="1"/>
              <a:t>Şirketlerin</a:t>
            </a:r>
            <a:r>
              <a:rPr lang="en-US" sz="1400" dirty="0"/>
              <a:t> </a:t>
            </a:r>
            <a:r>
              <a:rPr lang="en-US" sz="1400" dirty="0" err="1"/>
              <a:t>Kendilerinden</a:t>
            </a:r>
            <a:r>
              <a:rPr lang="en-US" sz="1400" dirty="0"/>
              <a:t> </a:t>
            </a:r>
            <a:r>
              <a:rPr lang="en-US" sz="1400" dirty="0" err="1"/>
              <a:t>Daha</a:t>
            </a:r>
            <a:r>
              <a:rPr lang="en-US" sz="1400" dirty="0"/>
              <a:t> </a:t>
            </a:r>
            <a:r>
              <a:rPr lang="en-US" sz="1400" dirty="0" err="1"/>
              <a:t>Fazla</a:t>
            </a:r>
            <a:r>
              <a:rPr lang="en-US" sz="1400" dirty="0"/>
              <a:t> </a:t>
            </a:r>
            <a:r>
              <a:rPr lang="en-US" sz="1400" dirty="0" err="1"/>
              <a:t>Beklenti</a:t>
            </a:r>
            <a:r>
              <a:rPr lang="en-US" sz="1400" dirty="0"/>
              <a:t> </a:t>
            </a:r>
            <a:r>
              <a:rPr lang="en-US" sz="1400" dirty="0" err="1"/>
              <a:t>İçinde</a:t>
            </a:r>
            <a:r>
              <a:rPr lang="en-US" sz="1400" dirty="0"/>
              <a:t> </a:t>
            </a:r>
            <a:r>
              <a:rPr lang="en-US" sz="1400" dirty="0" err="1"/>
              <a:t>Olduğunu</a:t>
            </a:r>
            <a:r>
              <a:rPr lang="en-US" sz="1400" dirty="0"/>
              <a:t> </a:t>
            </a:r>
            <a:r>
              <a:rPr lang="en-US" sz="1400" dirty="0" err="1"/>
              <a:t>Düşünüyor</a:t>
            </a:r>
            <a:br>
              <a:rPr lang="en-US" sz="1400" dirty="0"/>
            </a:br>
            <a:r>
              <a:rPr lang="en-US" sz="1400" dirty="0" err="1"/>
              <a:t>Navisite</a:t>
            </a:r>
            <a:r>
              <a:rPr lang="en-US" sz="1400" dirty="0"/>
              <a:t> </a:t>
            </a:r>
            <a:r>
              <a:rPr lang="en-US" sz="1400" dirty="0" err="1"/>
              <a:t>tarafından</a:t>
            </a:r>
            <a:r>
              <a:rPr lang="en-US" sz="1400" dirty="0"/>
              <a:t> </a:t>
            </a:r>
            <a:r>
              <a:rPr lang="en-US" sz="1400" dirty="0" err="1"/>
              <a:t>yapılan</a:t>
            </a:r>
            <a:r>
              <a:rPr lang="en-US" sz="1400" dirty="0"/>
              <a:t> </a:t>
            </a:r>
            <a:r>
              <a:rPr lang="en-US" sz="1400" dirty="0" err="1"/>
              <a:t>araştırmaya</a:t>
            </a:r>
            <a:r>
              <a:rPr lang="en-US" sz="1400" dirty="0"/>
              <a:t> </a:t>
            </a:r>
            <a:r>
              <a:rPr lang="en-US" sz="1400" dirty="0" err="1"/>
              <a:t>göre</a:t>
            </a:r>
            <a:r>
              <a:rPr lang="en-US" sz="1400" dirty="0"/>
              <a:t>, </a:t>
            </a:r>
            <a:r>
              <a:rPr lang="en-US" sz="1400" dirty="0" err="1"/>
              <a:t>teknoloji</a:t>
            </a:r>
            <a:r>
              <a:rPr lang="en-US" sz="1400" dirty="0"/>
              <a:t> </a:t>
            </a:r>
            <a:r>
              <a:rPr lang="en-US" sz="1400" dirty="0" err="1"/>
              <a:t>sektöründeki</a:t>
            </a:r>
            <a:r>
              <a:rPr lang="en-US" sz="1400" dirty="0"/>
              <a:t> </a:t>
            </a:r>
            <a:r>
              <a:rPr lang="en-US" sz="1400" dirty="0" err="1"/>
              <a:t>kadınlar</a:t>
            </a:r>
            <a:r>
              <a:rPr lang="en-US" sz="1400" dirty="0"/>
              <a:t> </a:t>
            </a:r>
            <a:r>
              <a:rPr lang="en-US" sz="1400" dirty="0" err="1"/>
              <a:t>bu</a:t>
            </a:r>
            <a:r>
              <a:rPr lang="en-US" sz="1400" dirty="0"/>
              <a:t> </a:t>
            </a:r>
            <a:r>
              <a:rPr lang="en-US" sz="1400" dirty="0" err="1"/>
              <a:t>alanda</a:t>
            </a:r>
            <a:r>
              <a:rPr lang="en-US" sz="1400" dirty="0"/>
              <a:t> </a:t>
            </a:r>
            <a:r>
              <a:rPr lang="en-US" sz="1400" dirty="0" err="1"/>
              <a:t>daha</a:t>
            </a:r>
            <a:r>
              <a:rPr lang="en-US" sz="1400" dirty="0"/>
              <a:t> </a:t>
            </a:r>
            <a:r>
              <a:rPr lang="en-US" sz="1400" dirty="0" err="1"/>
              <a:t>fazla</a:t>
            </a:r>
            <a:r>
              <a:rPr lang="en-US" sz="1400" dirty="0"/>
              <a:t> </a:t>
            </a:r>
            <a:r>
              <a:rPr lang="en-US" sz="1400" dirty="0" err="1"/>
              <a:t>zorlukla</a:t>
            </a:r>
            <a:r>
              <a:rPr lang="en-US" sz="1400" dirty="0"/>
              <a:t> </a:t>
            </a:r>
            <a:r>
              <a:rPr lang="en-US" sz="1400" dirty="0" err="1"/>
              <a:t>karşılaşıyor</a:t>
            </a:r>
            <a:r>
              <a:rPr lang="en-US" sz="1400" dirty="0"/>
              <a:t>.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952247F-B4B4-EF8F-D940-E8AA6F69A1FF}"/>
              </a:ext>
            </a:extLst>
          </p:cNvPr>
          <p:cNvSpPr txBox="1"/>
          <p:nvPr/>
        </p:nvSpPr>
        <p:spPr>
          <a:xfrm>
            <a:off x="1587730" y="6421274"/>
            <a:ext cx="9293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Ayrıca</a:t>
            </a:r>
            <a:r>
              <a:rPr lang="en-US" dirty="0"/>
              <a:t>, </a:t>
            </a:r>
            <a:r>
              <a:rPr lang="en-US" dirty="0" err="1"/>
              <a:t>kadınların</a:t>
            </a:r>
            <a:r>
              <a:rPr lang="en-US" dirty="0"/>
              <a:t> %61’i </a:t>
            </a:r>
            <a:r>
              <a:rPr lang="en-US" dirty="0" err="1"/>
              <a:t>cinsiyetlerinden</a:t>
            </a:r>
            <a:r>
              <a:rPr lang="en-US" dirty="0"/>
              <a:t> </a:t>
            </a:r>
            <a:r>
              <a:rPr lang="en-US" dirty="0" err="1"/>
              <a:t>dolayı</a:t>
            </a:r>
            <a:r>
              <a:rPr lang="en-US" dirty="0"/>
              <a:t> </a:t>
            </a:r>
            <a:r>
              <a:rPr lang="en-US" dirty="0" err="1"/>
              <a:t>terfi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fırsatlarını</a:t>
            </a:r>
            <a:r>
              <a:rPr lang="en-US" dirty="0"/>
              <a:t> </a:t>
            </a:r>
            <a:r>
              <a:rPr lang="en-US" dirty="0" err="1"/>
              <a:t>kaçırdıklarına</a:t>
            </a:r>
            <a:r>
              <a:rPr lang="en-US" dirty="0"/>
              <a:t> </a:t>
            </a:r>
            <a:r>
              <a:rPr lang="en-US" dirty="0" err="1"/>
              <a:t>inanıyor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0BAE3F-47A0-4A8A-010C-CC66DBDFC1A8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1500" dirty="0"/>
              <a:t>İstatistik #6: Teknoloji Alanındaki Kadınların %75’i Sürekli Olarak Daha Fazla İdari Görevle İlgilenmek Zorunda Kaldıklarını Söylüyor</a:t>
            </a:r>
            <a:endParaRPr lang="en-US" sz="15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tr-TR" sz="1500" dirty="0"/>
            </a:br>
            <a:r>
              <a:rPr lang="tr-TR" sz="1500" dirty="0" err="1"/>
              <a:t>Navisite'e</a:t>
            </a:r>
            <a:r>
              <a:rPr lang="tr-TR" sz="1500" dirty="0"/>
              <a:t> göre, kadınlar genellikle idari görevlerin çoğunluğundan sorumlu tutuluyor.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tr-TR" sz="15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1500" dirty="0"/>
              <a:t>Bu görevler sıklıkla toplantı davetleri göndermek ve toplantı odalarını ayarlamak gibi işleri içeriyor. Ayrıca, aynı raporda kadınların %86’sı iş yerinde aşırı duygusal olarak görüldüklerini belirtmiş.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DB1E5-9498-B365-DBFF-DB3B5BFC1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928" y="640080"/>
            <a:ext cx="633845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7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954FEB5-2D3F-D87D-CEE2-084AF326020C}"/>
              </a:ext>
            </a:extLst>
          </p:cNvPr>
          <p:cNvSpPr txBox="1"/>
          <p:nvPr/>
        </p:nvSpPr>
        <p:spPr>
          <a:xfrm>
            <a:off x="1179073" y="1784957"/>
            <a:ext cx="9833548" cy="3288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tx2"/>
                </a:solidFill>
              </a:rPr>
              <a:t>İstatistik</a:t>
            </a:r>
            <a:r>
              <a:rPr lang="en-US" sz="1600" dirty="0">
                <a:solidFill>
                  <a:schemeClr val="tx2"/>
                </a:solidFill>
              </a:rPr>
              <a:t> #7: </a:t>
            </a:r>
            <a:r>
              <a:rPr lang="en-US" sz="1600" dirty="0" err="1">
                <a:solidFill>
                  <a:schemeClr val="tx2"/>
                </a:solidFill>
              </a:rPr>
              <a:t>Teknoloji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Sektöründeki</a:t>
            </a:r>
            <a:r>
              <a:rPr lang="en-US" sz="1600" dirty="0">
                <a:solidFill>
                  <a:schemeClr val="tx2"/>
                </a:solidFill>
              </a:rPr>
              <a:t> Her 5 </a:t>
            </a:r>
            <a:r>
              <a:rPr lang="en-US" sz="1600" dirty="0" err="1">
                <a:solidFill>
                  <a:schemeClr val="tx2"/>
                </a:solidFill>
              </a:rPr>
              <a:t>Kadından</a:t>
            </a:r>
            <a:r>
              <a:rPr lang="en-US" sz="1600" dirty="0">
                <a:solidFill>
                  <a:schemeClr val="tx2"/>
                </a:solidFill>
              </a:rPr>
              <a:t> 1’i </a:t>
            </a:r>
            <a:r>
              <a:rPr lang="en-US" sz="1600" dirty="0" err="1">
                <a:solidFill>
                  <a:schemeClr val="tx2"/>
                </a:solidFill>
              </a:rPr>
              <a:t>Görevlerinden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Ayrılmayı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Düşünüyor</a:t>
            </a:r>
            <a:endParaRPr lang="en-US" sz="16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</a:rPr>
              <a:t>WeAreTechWomen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tarafından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yapılan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bir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ankete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göre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katılımcıların</a:t>
            </a:r>
            <a:r>
              <a:rPr lang="en-US" sz="1600" dirty="0">
                <a:solidFill>
                  <a:schemeClr val="tx2"/>
                </a:solidFill>
              </a:rPr>
              <a:t> %58’i </a:t>
            </a:r>
            <a:r>
              <a:rPr lang="en-US" sz="1600" dirty="0" err="1">
                <a:solidFill>
                  <a:schemeClr val="tx2"/>
                </a:solidFill>
              </a:rPr>
              <a:t>rol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modellerin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onları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şirketlere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çeken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faktörlerden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biri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olduğunu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belirtirken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mentorluk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fırsatlarına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erişimi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olanların</a:t>
            </a:r>
            <a:r>
              <a:rPr lang="en-US" sz="1600" dirty="0">
                <a:solidFill>
                  <a:schemeClr val="tx2"/>
                </a:solidFill>
              </a:rPr>
              <a:t> %55’i </a:t>
            </a:r>
            <a:r>
              <a:rPr lang="en-US" sz="1600" dirty="0" err="1">
                <a:solidFill>
                  <a:schemeClr val="tx2"/>
                </a:solidFill>
              </a:rPr>
              <a:t>bunun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kariyerleri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üzerinde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olumlu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bir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etkisi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olduğunu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düşünmüş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</a:rPr>
              <a:t>Ayrıca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kadınların</a:t>
            </a:r>
            <a:r>
              <a:rPr lang="en-US" sz="1600" dirty="0">
                <a:solidFill>
                  <a:schemeClr val="tx2"/>
                </a:solidFill>
              </a:rPr>
              <a:t> %84’ü </a:t>
            </a:r>
            <a:r>
              <a:rPr lang="en-US" sz="1600" dirty="0" err="1">
                <a:solidFill>
                  <a:schemeClr val="tx2"/>
                </a:solidFill>
              </a:rPr>
              <a:t>için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maaş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teknoloji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sektöründe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yer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almalarının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birincil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motivasyonu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haline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gelmiş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tx2"/>
                </a:solidFill>
              </a:rPr>
              <a:t>İstatistik</a:t>
            </a:r>
            <a:r>
              <a:rPr lang="en-US" sz="1600" dirty="0">
                <a:solidFill>
                  <a:schemeClr val="tx2"/>
                </a:solidFill>
              </a:rPr>
              <a:t> #8: </a:t>
            </a:r>
            <a:r>
              <a:rPr lang="en-US" sz="1600" dirty="0" err="1">
                <a:solidFill>
                  <a:schemeClr val="tx2"/>
                </a:solidFill>
              </a:rPr>
              <a:t>Daha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Fazla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Cinsiyet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Çeşitliliğine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Sahip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Şirketlerin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Daha</a:t>
            </a:r>
            <a:r>
              <a:rPr lang="en-US" sz="1600" dirty="0">
                <a:solidFill>
                  <a:schemeClr val="tx2"/>
                </a:solidFill>
              </a:rPr>
              <a:t> Az </a:t>
            </a:r>
            <a:r>
              <a:rPr lang="en-US" sz="1600" dirty="0" err="1">
                <a:solidFill>
                  <a:schemeClr val="tx2"/>
                </a:solidFill>
              </a:rPr>
              <a:t>Çeşitliliğe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Sahip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Şirketlere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Göre</a:t>
            </a:r>
            <a:r>
              <a:rPr lang="en-US" sz="1600" dirty="0">
                <a:solidFill>
                  <a:schemeClr val="tx2"/>
                </a:solidFill>
              </a:rPr>
              <a:t> %48 </a:t>
            </a:r>
            <a:r>
              <a:rPr lang="en-US" sz="1600" dirty="0" err="1">
                <a:solidFill>
                  <a:schemeClr val="tx2"/>
                </a:solidFill>
              </a:rPr>
              <a:t>Daha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Yüksek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Performans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Gösterme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Olasılığı</a:t>
            </a:r>
            <a:r>
              <a:rPr lang="en-US" sz="1600" dirty="0">
                <a:solidFill>
                  <a:schemeClr val="tx2"/>
                </a:solidFill>
              </a:rPr>
              <a:t> Var</a:t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 err="1">
                <a:solidFill>
                  <a:schemeClr val="tx2"/>
                </a:solidFill>
              </a:rPr>
              <a:t>McKinsey’nin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araştırmasına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göre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liderlik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ekiplerindeki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çeşitlilik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ile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ekonomik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performansın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artma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olasılığı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arasında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güçlü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bir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ilişki</a:t>
            </a:r>
            <a:r>
              <a:rPr lang="en-US" sz="1600" dirty="0">
                <a:solidFill>
                  <a:schemeClr val="tx2"/>
                </a:solidFill>
              </a:rPr>
              <a:t> var.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</a:rPr>
              <a:t>Gerçekten</a:t>
            </a:r>
            <a:r>
              <a:rPr lang="en-US" sz="1600" dirty="0">
                <a:solidFill>
                  <a:schemeClr val="tx2"/>
                </a:solidFill>
              </a:rPr>
              <a:t> de, </a:t>
            </a:r>
            <a:r>
              <a:rPr lang="en-US" sz="1600" dirty="0" err="1">
                <a:solidFill>
                  <a:schemeClr val="tx2"/>
                </a:solidFill>
              </a:rPr>
              <a:t>daha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fazla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cinsiyet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çeşitliliğine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sahip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şirketlerin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daha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az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cinsiyet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çeşitliliğine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sahip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şirketlere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göre</a:t>
            </a:r>
            <a:r>
              <a:rPr lang="en-US" sz="1600" dirty="0">
                <a:solidFill>
                  <a:schemeClr val="tx2"/>
                </a:solidFill>
              </a:rPr>
              <a:t> %48 </a:t>
            </a:r>
            <a:r>
              <a:rPr lang="en-US" sz="1600" dirty="0" err="1">
                <a:solidFill>
                  <a:schemeClr val="tx2"/>
                </a:solidFill>
              </a:rPr>
              <a:t>daha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yüksek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performans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gösterme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olasılığı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bulunuyor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081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DD10B-F85C-0867-14A2-0D6D9358851B}"/>
              </a:ext>
            </a:extLst>
          </p:cNvPr>
          <p:cNvSpPr txBox="1"/>
          <p:nvPr/>
        </p:nvSpPr>
        <p:spPr>
          <a:xfrm>
            <a:off x="1137034" y="1561736"/>
            <a:ext cx="4438036" cy="4540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/>
              <a:t>İstatistik</a:t>
            </a:r>
            <a:r>
              <a:rPr lang="en-US" sz="1600" dirty="0"/>
              <a:t> #9: </a:t>
            </a:r>
            <a:r>
              <a:rPr lang="en-US" sz="1600" dirty="0" err="1"/>
              <a:t>Kadınlar</a:t>
            </a:r>
            <a:r>
              <a:rPr lang="en-US" sz="1600" dirty="0"/>
              <a:t>, </a:t>
            </a:r>
            <a:r>
              <a:rPr lang="en-US" sz="1600" dirty="0" err="1"/>
              <a:t>Büyük</a:t>
            </a:r>
            <a:r>
              <a:rPr lang="en-US" sz="1600" dirty="0"/>
              <a:t> </a:t>
            </a:r>
            <a:r>
              <a:rPr lang="en-US" sz="1600" dirty="0" err="1"/>
              <a:t>Teknoloji</a:t>
            </a:r>
            <a:r>
              <a:rPr lang="en-US" sz="1600" dirty="0"/>
              <a:t> </a:t>
            </a:r>
            <a:r>
              <a:rPr lang="en-US" sz="1600" dirty="0" err="1"/>
              <a:t>Şirketlerinde</a:t>
            </a:r>
            <a:r>
              <a:rPr lang="en-US" sz="1600" dirty="0"/>
              <a:t> Teknik </a:t>
            </a:r>
            <a:r>
              <a:rPr lang="en-US" sz="1600" dirty="0" err="1"/>
              <a:t>Rollerin</a:t>
            </a:r>
            <a:r>
              <a:rPr lang="en-US" sz="1600" dirty="0"/>
              <a:t> </a:t>
            </a:r>
            <a:r>
              <a:rPr lang="en-US" sz="1600" dirty="0" err="1"/>
              <a:t>Dörtte</a:t>
            </a:r>
            <a:r>
              <a:rPr lang="en-US" sz="1600" dirty="0"/>
              <a:t> </a:t>
            </a:r>
            <a:r>
              <a:rPr lang="en-US" sz="1600" dirty="0" err="1"/>
              <a:t>Birinden</a:t>
            </a:r>
            <a:r>
              <a:rPr lang="en-US" sz="1600" dirty="0"/>
              <a:t> </a:t>
            </a:r>
            <a:r>
              <a:rPr lang="en-US" sz="1600" dirty="0" err="1"/>
              <a:t>Daha</a:t>
            </a:r>
            <a:r>
              <a:rPr lang="en-US" sz="1600" dirty="0"/>
              <a:t> </a:t>
            </a:r>
            <a:r>
              <a:rPr lang="en-US" sz="1600" dirty="0" err="1"/>
              <a:t>Azını</a:t>
            </a:r>
            <a:r>
              <a:rPr lang="en-US" sz="1600" dirty="0"/>
              <a:t> </a:t>
            </a:r>
            <a:r>
              <a:rPr lang="en-US" sz="1600" dirty="0" err="1"/>
              <a:t>Üstleniyor</a:t>
            </a: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/>
              <a:t>Statista'ya</a:t>
            </a:r>
            <a:r>
              <a:rPr lang="en-US" sz="1600" dirty="0"/>
              <a:t> </a:t>
            </a:r>
            <a:r>
              <a:rPr lang="en-US" sz="1600" dirty="0" err="1"/>
              <a:t>göre</a:t>
            </a:r>
            <a:r>
              <a:rPr lang="en-US" sz="1600" dirty="0"/>
              <a:t>, ABD </a:t>
            </a:r>
            <a:r>
              <a:rPr lang="en-US" sz="1600" dirty="0" err="1"/>
              <a:t>iş</a:t>
            </a:r>
            <a:r>
              <a:rPr lang="en-US" sz="1600" dirty="0"/>
              <a:t> </a:t>
            </a:r>
            <a:r>
              <a:rPr lang="en-US" sz="1600" dirty="0" err="1"/>
              <a:t>gücünde</a:t>
            </a:r>
            <a:r>
              <a:rPr lang="en-US" sz="1600" dirty="0"/>
              <a:t> </a:t>
            </a:r>
            <a:r>
              <a:rPr lang="en-US" sz="1600" dirty="0" err="1"/>
              <a:t>kadınların</a:t>
            </a:r>
            <a:r>
              <a:rPr lang="en-US" sz="1600" dirty="0"/>
              <a:t> </a:t>
            </a:r>
            <a:r>
              <a:rPr lang="en-US" sz="1600" dirty="0" err="1"/>
              <a:t>oranı</a:t>
            </a:r>
            <a:r>
              <a:rPr lang="en-US" sz="1600" dirty="0"/>
              <a:t> %47 </a:t>
            </a:r>
            <a:r>
              <a:rPr lang="en-US" sz="1600" dirty="0" err="1"/>
              <a:t>iken</a:t>
            </a:r>
            <a:r>
              <a:rPr lang="en-US" sz="1600" dirty="0"/>
              <a:t>, </a:t>
            </a:r>
            <a:r>
              <a:rPr lang="en-US" sz="1600" dirty="0" err="1"/>
              <a:t>teknoloji</a:t>
            </a:r>
            <a:r>
              <a:rPr lang="en-US" sz="1600" dirty="0"/>
              <a:t> </a:t>
            </a:r>
            <a:r>
              <a:rPr lang="en-US" sz="1600" dirty="0" err="1"/>
              <a:t>sektöründe</a:t>
            </a:r>
            <a:r>
              <a:rPr lang="en-US" sz="1600" dirty="0"/>
              <a:t> </a:t>
            </a:r>
            <a:r>
              <a:rPr lang="en-US" sz="1600" dirty="0" err="1"/>
              <a:t>bu</a:t>
            </a:r>
            <a:r>
              <a:rPr lang="en-US" sz="1600" dirty="0"/>
              <a:t> </a:t>
            </a:r>
            <a:r>
              <a:rPr lang="en-US" sz="1600" dirty="0" err="1"/>
              <a:t>oran</a:t>
            </a:r>
            <a:r>
              <a:rPr lang="en-US" sz="1600" dirty="0"/>
              <a:t> </a:t>
            </a:r>
            <a:r>
              <a:rPr lang="en-US" sz="1600" dirty="0" err="1"/>
              <a:t>önemli</a:t>
            </a:r>
            <a:r>
              <a:rPr lang="en-US" sz="1600" dirty="0"/>
              <a:t> </a:t>
            </a:r>
            <a:r>
              <a:rPr lang="en-US" sz="1600" dirty="0" err="1"/>
              <a:t>ölçüde</a:t>
            </a:r>
            <a:r>
              <a:rPr lang="en-US" sz="1600" dirty="0"/>
              <a:t> </a:t>
            </a:r>
            <a:r>
              <a:rPr lang="en-US" sz="1600" dirty="0" err="1"/>
              <a:t>daha</a:t>
            </a:r>
            <a:r>
              <a:rPr lang="en-US" sz="1600" dirty="0"/>
              <a:t> </a:t>
            </a:r>
            <a:r>
              <a:rPr lang="en-US" sz="1600" dirty="0" err="1"/>
              <a:t>düşüktür</a:t>
            </a:r>
            <a:r>
              <a:rPr lang="en-US" sz="1600" dirty="0"/>
              <a:t>. </a:t>
            </a:r>
            <a:r>
              <a:rPr lang="en-US" sz="1600" dirty="0" err="1"/>
              <a:t>İlgili</a:t>
            </a:r>
            <a:r>
              <a:rPr lang="en-US" sz="1600" dirty="0"/>
              <a:t> </a:t>
            </a:r>
            <a:r>
              <a:rPr lang="en-US" sz="1600" dirty="0" err="1"/>
              <a:t>şirketlerin</a:t>
            </a:r>
            <a:r>
              <a:rPr lang="en-US" sz="1600" dirty="0"/>
              <a:t> </a:t>
            </a:r>
            <a:r>
              <a:rPr lang="en-US" sz="1600" dirty="0" err="1"/>
              <a:t>verilerine</a:t>
            </a:r>
            <a:r>
              <a:rPr lang="en-US" sz="1600" dirty="0"/>
              <a:t> </a:t>
            </a:r>
            <a:r>
              <a:rPr lang="en-US" sz="1600" dirty="0" err="1"/>
              <a:t>dayanan</a:t>
            </a:r>
            <a:r>
              <a:rPr lang="en-US" sz="1600" dirty="0"/>
              <a:t> </a:t>
            </a:r>
            <a:r>
              <a:rPr lang="en-US" sz="1600" dirty="0" err="1"/>
              <a:t>grafikte</a:t>
            </a:r>
            <a:r>
              <a:rPr lang="en-US" sz="1600" dirty="0"/>
              <a:t> </a:t>
            </a:r>
            <a:r>
              <a:rPr lang="en-US" sz="1600" dirty="0" err="1"/>
              <a:t>görüldüğü</a:t>
            </a:r>
            <a:r>
              <a:rPr lang="en-US" sz="1600" dirty="0"/>
              <a:t> </a:t>
            </a:r>
            <a:r>
              <a:rPr lang="en-US" sz="1600" dirty="0" err="1"/>
              <a:t>üzere</a:t>
            </a:r>
            <a:r>
              <a:rPr lang="en-US" sz="1600" dirty="0"/>
              <a:t>, </a:t>
            </a:r>
            <a:r>
              <a:rPr lang="en-US" sz="1600" dirty="0" err="1"/>
              <a:t>büyük</a:t>
            </a:r>
            <a:r>
              <a:rPr lang="en-US" sz="1600" dirty="0"/>
              <a:t> Amerikan </a:t>
            </a:r>
            <a:r>
              <a:rPr lang="en-US" sz="1600" dirty="0" err="1"/>
              <a:t>teknoloji</a:t>
            </a:r>
            <a:r>
              <a:rPr lang="en-US" sz="1600" dirty="0"/>
              <a:t> </a:t>
            </a:r>
            <a:r>
              <a:rPr lang="en-US" sz="1600" dirty="0" err="1"/>
              <a:t>şirketleri</a:t>
            </a:r>
            <a:r>
              <a:rPr lang="en-US" sz="1600" dirty="0"/>
              <a:t> </a:t>
            </a:r>
            <a:r>
              <a:rPr lang="en-US" sz="1600" dirty="0" err="1"/>
              <a:t>arasında</a:t>
            </a:r>
            <a:r>
              <a:rPr lang="en-US" sz="1600" dirty="0"/>
              <a:t>, </a:t>
            </a:r>
            <a:r>
              <a:rPr lang="en-US" sz="1600" dirty="0" err="1"/>
              <a:t>kadınlar</a:t>
            </a:r>
            <a:r>
              <a:rPr lang="en-US" sz="1600" dirty="0"/>
              <a:t> </a:t>
            </a:r>
            <a:r>
              <a:rPr lang="en-US" sz="1600" dirty="0" err="1"/>
              <a:t>Microsoft’ta</a:t>
            </a:r>
            <a:r>
              <a:rPr lang="en-US" sz="1600" dirty="0"/>
              <a:t> </a:t>
            </a:r>
            <a:r>
              <a:rPr lang="en-US" sz="1600" dirty="0" err="1"/>
              <a:t>toplam</a:t>
            </a:r>
            <a:r>
              <a:rPr lang="en-US" sz="1600" dirty="0"/>
              <a:t> </a:t>
            </a:r>
            <a:r>
              <a:rPr lang="en-US" sz="1600" dirty="0" err="1"/>
              <a:t>iş</a:t>
            </a:r>
            <a:r>
              <a:rPr lang="en-US" sz="1600" dirty="0"/>
              <a:t> </a:t>
            </a:r>
            <a:r>
              <a:rPr lang="en-US" sz="1600" dirty="0" err="1"/>
              <a:t>gücünün</a:t>
            </a:r>
            <a:r>
              <a:rPr lang="en-US" sz="1600" dirty="0"/>
              <a:t> %29’unu, </a:t>
            </a:r>
            <a:r>
              <a:rPr lang="en-US" sz="1600" dirty="0" err="1"/>
              <a:t>Amazon’da</a:t>
            </a:r>
            <a:r>
              <a:rPr lang="en-US" sz="1600" dirty="0"/>
              <a:t> </a:t>
            </a:r>
            <a:r>
              <a:rPr lang="en-US" sz="1600" dirty="0" err="1"/>
              <a:t>ise</a:t>
            </a:r>
            <a:r>
              <a:rPr lang="en-US" sz="1600" dirty="0"/>
              <a:t> %45’ini </a:t>
            </a:r>
            <a:r>
              <a:rPr lang="en-US" sz="1600" dirty="0" err="1"/>
              <a:t>oluşturmaktadır</a:t>
            </a:r>
            <a:r>
              <a:rPr lang="en-US" sz="1600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/>
              <a:t>Ancak</a:t>
            </a:r>
            <a:r>
              <a:rPr lang="en-US" sz="1600" dirty="0"/>
              <a:t>, </a:t>
            </a:r>
            <a:r>
              <a:rPr lang="en-US" sz="1600" dirty="0" err="1"/>
              <a:t>teknoloji</a:t>
            </a:r>
            <a:r>
              <a:rPr lang="en-US" sz="1600" dirty="0"/>
              <a:t> </a:t>
            </a:r>
            <a:r>
              <a:rPr lang="en-US" sz="1600" dirty="0" err="1"/>
              <a:t>sektöründeki</a:t>
            </a:r>
            <a:r>
              <a:rPr lang="en-US" sz="1600" dirty="0"/>
              <a:t> </a:t>
            </a:r>
            <a:r>
              <a:rPr lang="en-US" sz="1600" dirty="0" err="1"/>
              <a:t>gerçek</a:t>
            </a:r>
            <a:r>
              <a:rPr lang="en-US" sz="1600" dirty="0"/>
              <a:t> </a:t>
            </a:r>
            <a:r>
              <a:rPr lang="en-US" sz="1600" dirty="0" err="1"/>
              <a:t>iş</a:t>
            </a:r>
            <a:r>
              <a:rPr lang="en-US" sz="1600" dirty="0"/>
              <a:t> </a:t>
            </a:r>
            <a:r>
              <a:rPr lang="en-US" sz="1600" dirty="0" err="1"/>
              <a:t>pozisyonları</a:t>
            </a:r>
            <a:r>
              <a:rPr lang="en-US" sz="1600" dirty="0"/>
              <a:t> </a:t>
            </a:r>
            <a:r>
              <a:rPr lang="en-US" sz="1600" dirty="0" err="1"/>
              <a:t>incelendiğinde</a:t>
            </a:r>
            <a:r>
              <a:rPr lang="en-US" sz="1600" dirty="0"/>
              <a:t>, </a:t>
            </a:r>
            <a:r>
              <a:rPr lang="en-US" sz="1600" dirty="0" err="1"/>
              <a:t>kadınlar</a:t>
            </a:r>
            <a:r>
              <a:rPr lang="en-US" sz="1600" dirty="0"/>
              <a:t> her </a:t>
            </a:r>
            <a:r>
              <a:rPr lang="en-US" sz="1600" dirty="0" err="1"/>
              <a:t>şirkette</a:t>
            </a:r>
            <a:r>
              <a:rPr lang="en-US" sz="1600" dirty="0"/>
              <a:t> (Amazon </a:t>
            </a:r>
            <a:r>
              <a:rPr lang="en-US" sz="1600" dirty="0" err="1"/>
              <a:t>hariç</a:t>
            </a:r>
            <a:r>
              <a:rPr lang="en-US" sz="1600" dirty="0"/>
              <a:t>, </a:t>
            </a:r>
            <a:r>
              <a:rPr lang="en-US" sz="1600" dirty="0" err="1"/>
              <a:t>burada</a:t>
            </a:r>
            <a:r>
              <a:rPr lang="en-US" sz="1600" dirty="0"/>
              <a:t> </a:t>
            </a:r>
            <a:r>
              <a:rPr lang="en-US" sz="1600" dirty="0" err="1"/>
              <a:t>veri</a:t>
            </a:r>
            <a:r>
              <a:rPr lang="en-US" sz="1600" dirty="0"/>
              <a:t> </a:t>
            </a:r>
            <a:r>
              <a:rPr lang="en-US" sz="1600" dirty="0" err="1"/>
              <a:t>sağlanmamıştır</a:t>
            </a:r>
            <a:r>
              <a:rPr lang="en-US" sz="1600" dirty="0"/>
              <a:t>) </a:t>
            </a:r>
            <a:r>
              <a:rPr lang="en-US" sz="1600" dirty="0" err="1"/>
              <a:t>teknik</a:t>
            </a:r>
            <a:r>
              <a:rPr lang="en-US" sz="1600" dirty="0"/>
              <a:t> </a:t>
            </a:r>
            <a:r>
              <a:rPr lang="en-US" sz="1600" dirty="0" err="1"/>
              <a:t>rollerin</a:t>
            </a:r>
            <a:r>
              <a:rPr lang="en-US" sz="1600" dirty="0"/>
              <a:t> </a:t>
            </a:r>
            <a:r>
              <a:rPr lang="en-US" sz="1600" dirty="0" err="1"/>
              <a:t>dörtte</a:t>
            </a:r>
            <a:r>
              <a:rPr lang="en-US" sz="1600" dirty="0"/>
              <a:t> </a:t>
            </a:r>
            <a:r>
              <a:rPr lang="en-US" sz="1600" dirty="0" err="1"/>
              <a:t>birinden</a:t>
            </a:r>
            <a:r>
              <a:rPr lang="en-US" sz="1600" dirty="0"/>
              <a:t> </a:t>
            </a:r>
            <a:r>
              <a:rPr lang="en-US" sz="1600" dirty="0" err="1"/>
              <a:t>daha</a:t>
            </a:r>
            <a:r>
              <a:rPr lang="en-US" sz="1600" dirty="0"/>
              <a:t> </a:t>
            </a:r>
            <a:r>
              <a:rPr lang="en-US" sz="1600" dirty="0" err="1"/>
              <a:t>azını</a:t>
            </a:r>
            <a:r>
              <a:rPr lang="en-US" sz="1600" dirty="0"/>
              <a:t> </a:t>
            </a:r>
            <a:r>
              <a:rPr lang="en-US" sz="1600" dirty="0" err="1"/>
              <a:t>üstlenmektedir</a:t>
            </a:r>
            <a:r>
              <a:rPr lang="en-US" sz="16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7A3FB-6AE3-C65A-DEBC-B88376CA8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670" y="1561736"/>
            <a:ext cx="4737650" cy="401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22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96081E-C6DA-EE17-6B9D-5F4E589C0CA9}"/>
              </a:ext>
            </a:extLst>
          </p:cNvPr>
          <p:cNvSpPr txBox="1"/>
          <p:nvPr/>
        </p:nvSpPr>
        <p:spPr>
          <a:xfrm>
            <a:off x="968069" y="1847072"/>
            <a:ext cx="4438036" cy="3908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 err="1"/>
              <a:t>İstatistik</a:t>
            </a:r>
            <a:r>
              <a:rPr lang="en-US" sz="1900" dirty="0"/>
              <a:t> #10: </a:t>
            </a:r>
            <a:r>
              <a:rPr lang="en-US" sz="1900" dirty="0" err="1"/>
              <a:t>Kadınlar</a:t>
            </a:r>
            <a:r>
              <a:rPr lang="en-US" sz="1900" dirty="0"/>
              <a:t>, S&amp;P 500 </a:t>
            </a:r>
            <a:r>
              <a:rPr lang="en-US" sz="1900" dirty="0" err="1"/>
              <a:t>Şirketlerinde</a:t>
            </a:r>
            <a:r>
              <a:rPr lang="en-US" sz="1900" dirty="0"/>
              <a:t> </a:t>
            </a:r>
            <a:r>
              <a:rPr lang="en-US" sz="1900" dirty="0" err="1"/>
              <a:t>CEO’ların</a:t>
            </a:r>
            <a:r>
              <a:rPr lang="en-US" sz="1900" dirty="0"/>
              <a:t> %8.2’sini </a:t>
            </a:r>
            <a:r>
              <a:rPr lang="en-US" sz="1900" dirty="0" err="1"/>
              <a:t>Üstleniyor</a:t>
            </a:r>
            <a:endParaRPr lang="en-US" sz="19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1900" dirty="0"/>
            </a:br>
            <a:r>
              <a:rPr lang="en-US" sz="1900" dirty="0" err="1"/>
              <a:t>Liderlik</a:t>
            </a:r>
            <a:r>
              <a:rPr lang="en-US" sz="1900" dirty="0"/>
              <a:t> </a:t>
            </a:r>
            <a:r>
              <a:rPr lang="en-US" sz="1900" dirty="0" err="1"/>
              <a:t>pozisyonları</a:t>
            </a:r>
            <a:r>
              <a:rPr lang="en-US" sz="1900" dirty="0"/>
              <a:t> </a:t>
            </a:r>
            <a:r>
              <a:rPr lang="en-US" sz="1900" dirty="0" err="1"/>
              <a:t>açısından</a:t>
            </a:r>
            <a:r>
              <a:rPr lang="en-US" sz="1900" dirty="0"/>
              <a:t>, </a:t>
            </a:r>
            <a:r>
              <a:rPr lang="en-US" sz="1900" dirty="0" err="1"/>
              <a:t>kadınların</a:t>
            </a:r>
            <a:r>
              <a:rPr lang="en-US" sz="1900" dirty="0"/>
              <a:t> </a:t>
            </a:r>
            <a:r>
              <a:rPr lang="en-US" sz="1900" dirty="0" err="1"/>
              <a:t>teknoloji</a:t>
            </a:r>
            <a:r>
              <a:rPr lang="en-US" sz="1900" dirty="0"/>
              <a:t> </a:t>
            </a:r>
            <a:r>
              <a:rPr lang="en-US" sz="1900" dirty="0" err="1"/>
              <a:t>sektöründeki</a:t>
            </a:r>
            <a:r>
              <a:rPr lang="en-US" sz="1900" dirty="0"/>
              <a:t> </a:t>
            </a:r>
            <a:r>
              <a:rPr lang="en-US" sz="1900" dirty="0" err="1"/>
              <a:t>temsili</a:t>
            </a:r>
            <a:r>
              <a:rPr lang="en-US" sz="1900" dirty="0"/>
              <a:t>, </a:t>
            </a:r>
            <a:r>
              <a:rPr lang="en-US" sz="1900" dirty="0" err="1"/>
              <a:t>yukarıdaki</a:t>
            </a:r>
            <a:r>
              <a:rPr lang="en-US" sz="1900" dirty="0"/>
              <a:t> </a:t>
            </a:r>
            <a:r>
              <a:rPr lang="en-US" sz="1900" dirty="0" err="1"/>
              <a:t>grafikte</a:t>
            </a:r>
            <a:r>
              <a:rPr lang="en-US" sz="1900" dirty="0"/>
              <a:t> </a:t>
            </a:r>
            <a:r>
              <a:rPr lang="en-US" sz="1900" dirty="0" err="1"/>
              <a:t>görüldüğü</a:t>
            </a:r>
            <a:r>
              <a:rPr lang="en-US" sz="1900" dirty="0"/>
              <a:t> </a:t>
            </a:r>
            <a:r>
              <a:rPr lang="en-US" sz="1900" dirty="0" err="1"/>
              <a:t>üzere</a:t>
            </a:r>
            <a:r>
              <a:rPr lang="en-US" sz="1900" dirty="0"/>
              <a:t>, </a:t>
            </a:r>
            <a:r>
              <a:rPr lang="en-US" sz="1900" dirty="0" err="1"/>
              <a:t>ekonominin</a:t>
            </a:r>
            <a:r>
              <a:rPr lang="en-US" sz="1900" dirty="0"/>
              <a:t> </a:t>
            </a:r>
            <a:r>
              <a:rPr lang="en-US" sz="1900" dirty="0" err="1"/>
              <a:t>geri</a:t>
            </a:r>
            <a:r>
              <a:rPr lang="en-US" sz="1900" dirty="0"/>
              <a:t> </a:t>
            </a:r>
            <a:r>
              <a:rPr lang="en-US" sz="1900" dirty="0" err="1"/>
              <a:t>kalanıyla</a:t>
            </a:r>
            <a:r>
              <a:rPr lang="en-US" sz="1900" dirty="0"/>
              <a:t> </a:t>
            </a:r>
            <a:r>
              <a:rPr lang="en-US" sz="1900" dirty="0" err="1"/>
              <a:t>benzer</a:t>
            </a:r>
            <a:r>
              <a:rPr lang="en-US" sz="1900" dirty="0"/>
              <a:t> </a:t>
            </a:r>
            <a:r>
              <a:rPr lang="en-US" sz="1900" dirty="0" err="1"/>
              <a:t>seviyededir</a:t>
            </a:r>
            <a:r>
              <a:rPr lang="en-US" sz="1900" dirty="0"/>
              <a:t>. Catalyst </a:t>
            </a:r>
            <a:r>
              <a:rPr lang="en-US" sz="1900" dirty="0" err="1"/>
              <a:t>tarafından</a:t>
            </a:r>
            <a:r>
              <a:rPr lang="en-US" sz="1900" dirty="0"/>
              <a:t> </a:t>
            </a:r>
            <a:r>
              <a:rPr lang="en-US" sz="1900" dirty="0" err="1"/>
              <a:t>yapılan</a:t>
            </a:r>
            <a:r>
              <a:rPr lang="en-US" sz="1900" dirty="0"/>
              <a:t> </a:t>
            </a:r>
            <a:r>
              <a:rPr lang="en-US" sz="1900" dirty="0" err="1"/>
              <a:t>araştırmaya</a:t>
            </a:r>
            <a:r>
              <a:rPr lang="en-US" sz="1900" dirty="0"/>
              <a:t> </a:t>
            </a:r>
            <a:r>
              <a:rPr lang="en-US" sz="1900" dirty="0" err="1"/>
              <a:t>göre</a:t>
            </a:r>
            <a:r>
              <a:rPr lang="en-US" sz="1900" dirty="0"/>
              <a:t>, </a:t>
            </a:r>
            <a:r>
              <a:rPr lang="en-US" sz="1900" dirty="0" err="1"/>
              <a:t>kadınlar</a:t>
            </a:r>
            <a:r>
              <a:rPr lang="en-US" sz="1900" dirty="0"/>
              <a:t> S&amp;P 500 </a:t>
            </a:r>
            <a:r>
              <a:rPr lang="en-US" sz="1900" dirty="0" err="1"/>
              <a:t>şirketlerinde</a:t>
            </a:r>
            <a:r>
              <a:rPr lang="en-US" sz="1900" dirty="0"/>
              <a:t> </a:t>
            </a:r>
            <a:r>
              <a:rPr lang="en-US" sz="1900" dirty="0" err="1"/>
              <a:t>yönetim</a:t>
            </a:r>
            <a:r>
              <a:rPr lang="en-US" sz="1900" dirty="0"/>
              <a:t> </a:t>
            </a:r>
            <a:r>
              <a:rPr lang="en-US" sz="1900" dirty="0" err="1"/>
              <a:t>kurulu</a:t>
            </a:r>
            <a:r>
              <a:rPr lang="en-US" sz="1900" dirty="0"/>
              <a:t> </a:t>
            </a:r>
            <a:r>
              <a:rPr lang="en-US" sz="1900" dirty="0" err="1"/>
              <a:t>direktörlük</a:t>
            </a:r>
            <a:r>
              <a:rPr lang="en-US" sz="1900" dirty="0"/>
              <a:t> </a:t>
            </a:r>
            <a:r>
              <a:rPr lang="en-US" sz="1900" dirty="0" err="1"/>
              <a:t>pozisyonlarının</a:t>
            </a:r>
            <a:r>
              <a:rPr lang="en-US" sz="1900" dirty="0"/>
              <a:t> %32’sini </a:t>
            </a:r>
            <a:r>
              <a:rPr lang="en-US" sz="1900" dirty="0" err="1"/>
              <a:t>ve</a:t>
            </a:r>
            <a:r>
              <a:rPr lang="en-US" sz="1900" dirty="0"/>
              <a:t> CEO </a:t>
            </a:r>
            <a:r>
              <a:rPr lang="en-US" sz="1900" dirty="0" err="1"/>
              <a:t>pozisyonlarının</a:t>
            </a:r>
            <a:r>
              <a:rPr lang="en-US" sz="1900" dirty="0"/>
              <a:t> %8.2’sini </a:t>
            </a:r>
            <a:r>
              <a:rPr lang="en-US" sz="1900" dirty="0" err="1"/>
              <a:t>elinde</a:t>
            </a:r>
            <a:r>
              <a:rPr lang="en-US" sz="1900" dirty="0"/>
              <a:t> </a:t>
            </a:r>
            <a:r>
              <a:rPr lang="en-US" sz="1900" dirty="0" err="1"/>
              <a:t>bulunduruyor</a:t>
            </a:r>
            <a:r>
              <a:rPr lang="en-US" sz="19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0BA1E3-9E3F-0AE3-144D-7178E716C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675" y="1722381"/>
            <a:ext cx="4737650" cy="31860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9D44F2-D318-F948-9DE8-7CA93062810E}"/>
              </a:ext>
            </a:extLst>
          </p:cNvPr>
          <p:cNvSpPr txBox="1"/>
          <p:nvPr/>
        </p:nvSpPr>
        <p:spPr>
          <a:xfrm>
            <a:off x="8705539" y="916909"/>
            <a:ext cx="36098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050" dirty="0"/>
              <a:t>"SP," genellikle "S&amp;P" olarak bilinen "Standard &amp; </a:t>
            </a:r>
            <a:r>
              <a:rPr lang="tr-TR" sz="1050" dirty="0" err="1"/>
              <a:t>Poor's</a:t>
            </a:r>
            <a:r>
              <a:rPr lang="tr-TR" sz="1050" dirty="0"/>
              <a:t>" kısaltmasıdır. Standard &amp; </a:t>
            </a:r>
            <a:r>
              <a:rPr lang="tr-TR" sz="1050" dirty="0" err="1"/>
              <a:t>Poor's</a:t>
            </a:r>
            <a:r>
              <a:rPr lang="tr-TR" sz="1050" dirty="0"/>
              <a:t>, finansal hizmetler ve analiz sunan bir şirket olup, en çok S&amp;P 500 gibi hisse senedi endeksleri ile tanınır.</a:t>
            </a:r>
          </a:p>
        </p:txBody>
      </p:sp>
    </p:spTree>
    <p:extLst>
      <p:ext uri="{BB962C8B-B14F-4D97-AF65-F5344CB8AC3E}">
        <p14:creationId xmlns:p14="http://schemas.microsoft.com/office/powerpoint/2010/main" val="150004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46</TotalTime>
  <Words>823</Words>
  <Application>Microsoft Office PowerPoint</Application>
  <PresentationFormat>Widescreen</PresentationFormat>
  <Paragraphs>48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Segoe UI</vt:lpstr>
      <vt:lpstr>Segoe UI Light</vt:lpstr>
      <vt:lpstr>Office Theme</vt:lpstr>
      <vt:lpstr>Teknolojide Toplumsal Cinsiyet Eşitliği </vt:lpstr>
      <vt:lpstr>PowerPoint Presentation</vt:lpstr>
      <vt:lpstr>PowerPoint Presentation</vt:lpstr>
      <vt:lpstr>PowerPoint Presentation</vt:lpstr>
      <vt:lpstr>Project analysis slide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Nisa Soylu</dc:creator>
  <cp:lastModifiedBy>Nisa Soylu</cp:lastModifiedBy>
  <cp:revision>5</cp:revision>
  <dcterms:created xsi:type="dcterms:W3CDTF">2024-10-20T18:33:46Z</dcterms:created>
  <dcterms:modified xsi:type="dcterms:W3CDTF">2024-10-20T19:22:38Z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