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91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02C1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562"/>
                </a:moveTo>
                <a:lnTo>
                  <a:pt x="8833104" y="309562"/>
                </a:lnTo>
                <a:lnTo>
                  <a:pt x="8833104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58495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393316"/>
            <a:ext cx="8839200" cy="4995545"/>
          </a:xfrm>
          <a:custGeom>
            <a:avLst/>
            <a:gdLst/>
            <a:ahLst/>
            <a:cxnLst/>
            <a:rect l="l" t="t" r="r" b="b"/>
            <a:pathLst>
              <a:path w="8839200" h="4995545">
                <a:moveTo>
                  <a:pt x="0" y="4995062"/>
                </a:moveTo>
                <a:lnTo>
                  <a:pt x="8839200" y="4995062"/>
                </a:lnTo>
                <a:lnTo>
                  <a:pt x="8839200" y="0"/>
                </a:lnTo>
                <a:lnTo>
                  <a:pt x="0" y="0"/>
                </a:lnTo>
                <a:lnTo>
                  <a:pt x="0" y="499506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697941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658"/>
                </a:moveTo>
                <a:lnTo>
                  <a:pt x="8839200" y="7658"/>
                </a:lnTo>
                <a:lnTo>
                  <a:pt x="8839200" y="0"/>
                </a:lnTo>
                <a:lnTo>
                  <a:pt x="0" y="0"/>
                </a:lnTo>
                <a:lnTo>
                  <a:pt x="0" y="7658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393825"/>
          </a:xfrm>
          <a:custGeom>
            <a:avLst/>
            <a:gdLst/>
            <a:ahLst/>
            <a:cxnLst/>
            <a:rect l="l" t="t" r="r" b="b"/>
            <a:pathLst>
              <a:path w="8839200" h="1393825">
                <a:moveTo>
                  <a:pt x="0" y="1393317"/>
                </a:moveTo>
                <a:lnTo>
                  <a:pt x="8839200" y="1393317"/>
                </a:lnTo>
                <a:lnTo>
                  <a:pt x="8839200" y="0"/>
                </a:lnTo>
                <a:lnTo>
                  <a:pt x="0" y="0"/>
                </a:lnTo>
                <a:lnTo>
                  <a:pt x="0" y="1393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352" y="6388379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562"/>
                </a:moveTo>
                <a:lnTo>
                  <a:pt x="8833104" y="309562"/>
                </a:lnTo>
                <a:lnTo>
                  <a:pt x="8833104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792"/>
                </a:lnTo>
                <a:lnTo>
                  <a:pt x="600738" y="231531"/>
                </a:lnTo>
                <a:lnTo>
                  <a:pt x="585638" y="186130"/>
                </a:lnTo>
                <a:lnTo>
                  <a:pt x="563919" y="144215"/>
                </a:lnTo>
                <a:lnTo>
                  <a:pt x="536208" y="106412"/>
                </a:lnTo>
                <a:lnTo>
                  <a:pt x="503135" y="73348"/>
                </a:lnTo>
                <a:lnTo>
                  <a:pt x="465328" y="45650"/>
                </a:lnTo>
                <a:lnTo>
                  <a:pt x="423416" y="23943"/>
                </a:lnTo>
                <a:lnTo>
                  <a:pt x="378027" y="8854"/>
                </a:lnTo>
                <a:lnTo>
                  <a:pt x="329790" y="100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1"/>
                </a:lnTo>
                <a:lnTo>
                  <a:pt x="696" y="227550"/>
                </a:lnTo>
                <a:lnTo>
                  <a:pt x="10716" y="276758"/>
                </a:lnTo>
                <a:lnTo>
                  <a:pt x="31496" y="321062"/>
                </a:lnTo>
                <a:lnTo>
                  <a:pt x="61579" y="358997"/>
                </a:lnTo>
                <a:lnTo>
                  <a:pt x="99505" y="389096"/>
                </a:lnTo>
                <a:lnTo>
                  <a:pt x="143816" y="409895"/>
                </a:lnTo>
                <a:lnTo>
                  <a:pt x="193055" y="419926"/>
                </a:lnTo>
                <a:lnTo>
                  <a:pt x="210312" y="420623"/>
                </a:lnTo>
                <a:lnTo>
                  <a:pt x="227568" y="419926"/>
                </a:lnTo>
                <a:lnTo>
                  <a:pt x="276807" y="409895"/>
                </a:lnTo>
                <a:lnTo>
                  <a:pt x="321118" y="389096"/>
                </a:lnTo>
                <a:lnTo>
                  <a:pt x="359044" y="358997"/>
                </a:lnTo>
                <a:lnTo>
                  <a:pt x="389127" y="321062"/>
                </a:lnTo>
                <a:lnTo>
                  <a:pt x="409907" y="276758"/>
                </a:lnTo>
                <a:lnTo>
                  <a:pt x="419927" y="227550"/>
                </a:lnTo>
                <a:lnTo>
                  <a:pt x="420624" y="210311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491" y="493370"/>
            <a:ext cx="8383016" cy="44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939584"/>
            <a:ext cx="8072119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02C1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701218"/>
            <a:ext cx="8839200" cy="4445"/>
          </a:xfrm>
          <a:custGeom>
            <a:avLst/>
            <a:gdLst/>
            <a:ahLst/>
            <a:cxnLst/>
            <a:rect l="l" t="t" r="r" b="b"/>
            <a:pathLst>
              <a:path w="8839200" h="4445">
                <a:moveTo>
                  <a:pt x="0" y="4381"/>
                </a:moveTo>
                <a:lnTo>
                  <a:pt x="8839200" y="4381"/>
                </a:lnTo>
                <a:lnTo>
                  <a:pt x="8839200" y="0"/>
                </a:lnTo>
                <a:lnTo>
                  <a:pt x="0" y="0"/>
                </a:lnTo>
                <a:lnTo>
                  <a:pt x="0" y="438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2514600"/>
            <a:ext cx="152400" cy="4343400"/>
          </a:xfrm>
          <a:custGeom>
            <a:avLst/>
            <a:gdLst/>
            <a:ahLst/>
            <a:cxnLst/>
            <a:rect l="l" t="t" r="r" b="b"/>
            <a:pathLst>
              <a:path w="152400" h="4343400">
                <a:moveTo>
                  <a:pt x="0" y="4343398"/>
                </a:moveTo>
                <a:lnTo>
                  <a:pt x="152400" y="4343398"/>
                </a:lnTo>
                <a:lnTo>
                  <a:pt x="152400" y="0"/>
                </a:lnTo>
                <a:lnTo>
                  <a:pt x="0" y="0"/>
                </a:lnTo>
                <a:lnTo>
                  <a:pt x="0" y="4343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14600"/>
            <a:ext cx="152400" cy="4343400"/>
          </a:xfrm>
          <a:custGeom>
            <a:avLst/>
            <a:gdLst/>
            <a:ahLst/>
            <a:cxnLst/>
            <a:rect l="l" t="t" r="r" b="b"/>
            <a:pathLst>
              <a:path w="152400" h="4343400">
                <a:moveTo>
                  <a:pt x="0" y="4343399"/>
                </a:moveTo>
                <a:lnTo>
                  <a:pt x="152400" y="4343399"/>
                </a:lnTo>
                <a:lnTo>
                  <a:pt x="152400" y="0"/>
                </a:lnTo>
                <a:lnTo>
                  <a:pt x="0" y="0"/>
                </a:lnTo>
                <a:lnTo>
                  <a:pt x="0" y="434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2514600"/>
          </a:xfrm>
          <a:custGeom>
            <a:avLst/>
            <a:gdLst/>
            <a:ahLst/>
            <a:cxnLst/>
            <a:rect l="l" t="t" r="r" b="b"/>
            <a:pathLst>
              <a:path w="9144000" h="2514600">
                <a:moveTo>
                  <a:pt x="0" y="2514600"/>
                </a:moveTo>
                <a:lnTo>
                  <a:pt x="9144000" y="2514600"/>
                </a:lnTo>
                <a:lnTo>
                  <a:pt x="9144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562"/>
                </a:moveTo>
                <a:lnTo>
                  <a:pt x="8833104" y="309562"/>
                </a:lnTo>
                <a:lnTo>
                  <a:pt x="8833104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47" y="2420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21153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809"/>
                </a:lnTo>
                <a:lnTo>
                  <a:pt x="600738" y="231572"/>
                </a:lnTo>
                <a:lnTo>
                  <a:pt x="585638" y="186183"/>
                </a:lnTo>
                <a:lnTo>
                  <a:pt x="563919" y="144271"/>
                </a:lnTo>
                <a:lnTo>
                  <a:pt x="536208" y="106464"/>
                </a:lnTo>
                <a:lnTo>
                  <a:pt x="503135" y="73391"/>
                </a:lnTo>
                <a:lnTo>
                  <a:pt x="465328" y="45680"/>
                </a:lnTo>
                <a:lnTo>
                  <a:pt x="423416" y="23961"/>
                </a:lnTo>
                <a:lnTo>
                  <a:pt x="378027" y="8861"/>
                </a:lnTo>
                <a:lnTo>
                  <a:pt x="329790" y="101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1688" y="2209800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2"/>
                </a:lnTo>
                <a:lnTo>
                  <a:pt x="696" y="227568"/>
                </a:lnTo>
                <a:lnTo>
                  <a:pt x="10716" y="276807"/>
                </a:lnTo>
                <a:lnTo>
                  <a:pt x="31496" y="321118"/>
                </a:lnTo>
                <a:lnTo>
                  <a:pt x="61579" y="359044"/>
                </a:lnTo>
                <a:lnTo>
                  <a:pt x="99505" y="389127"/>
                </a:lnTo>
                <a:lnTo>
                  <a:pt x="143816" y="409907"/>
                </a:lnTo>
                <a:lnTo>
                  <a:pt x="193055" y="419927"/>
                </a:lnTo>
                <a:lnTo>
                  <a:pt x="210312" y="420624"/>
                </a:lnTo>
                <a:lnTo>
                  <a:pt x="227568" y="419927"/>
                </a:lnTo>
                <a:lnTo>
                  <a:pt x="276807" y="409907"/>
                </a:lnTo>
                <a:lnTo>
                  <a:pt x="321118" y="389127"/>
                </a:lnTo>
                <a:lnTo>
                  <a:pt x="359044" y="359044"/>
                </a:lnTo>
                <a:lnTo>
                  <a:pt x="389127" y="321118"/>
                </a:lnTo>
                <a:lnTo>
                  <a:pt x="409907" y="276807"/>
                </a:lnTo>
                <a:lnTo>
                  <a:pt x="419927" y="227568"/>
                </a:lnTo>
                <a:lnTo>
                  <a:pt x="420624" y="210312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6288" y="2184654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199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1010"/>
                </a:lnTo>
                <a:lnTo>
                  <a:pt x="212978" y="471170"/>
                </a:lnTo>
                <a:lnTo>
                  <a:pt x="236982" y="471170"/>
                </a:lnTo>
                <a:lnTo>
                  <a:pt x="261112" y="469900"/>
                </a:lnTo>
                <a:lnTo>
                  <a:pt x="284352" y="467360"/>
                </a:lnTo>
                <a:lnTo>
                  <a:pt x="306959" y="461010"/>
                </a:lnTo>
                <a:lnTo>
                  <a:pt x="322471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450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177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269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269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471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389" y="19050"/>
                </a:lnTo>
                <a:lnTo>
                  <a:pt x="323269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345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431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275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8987" y="420370"/>
                </a:lnTo>
                <a:lnTo>
                  <a:pt x="215391" y="420370"/>
                </a:lnTo>
                <a:lnTo>
                  <a:pt x="179577" y="412750"/>
                </a:lnTo>
                <a:lnTo>
                  <a:pt x="131445" y="388620"/>
                </a:lnTo>
                <a:lnTo>
                  <a:pt x="92201" y="353060"/>
                </a:lnTo>
                <a:lnTo>
                  <a:pt x="64897" y="307340"/>
                </a:lnTo>
                <a:lnTo>
                  <a:pt x="51562" y="25400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990" y="5842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74192" y="54610"/>
                </a:lnTo>
                <a:lnTo>
                  <a:pt x="324992" y="73660"/>
                </a:lnTo>
                <a:lnTo>
                  <a:pt x="367411" y="106680"/>
                </a:lnTo>
                <a:lnTo>
                  <a:pt x="399034" y="148590"/>
                </a:lnTo>
                <a:lnTo>
                  <a:pt x="417067" y="20066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861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89560" y="412750"/>
                </a:lnTo>
                <a:lnTo>
                  <a:pt x="253364" y="420370"/>
                </a:lnTo>
                <a:lnTo>
                  <a:pt x="318987" y="42037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591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001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4672" y="1283679"/>
            <a:ext cx="599630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35" dirty="0">
                <a:solidFill>
                  <a:srgbClr val="D16248"/>
                </a:solidFill>
                <a:latin typeface="Georgia"/>
                <a:cs typeface="Georgia"/>
              </a:rPr>
              <a:t>JSON</a:t>
            </a:r>
            <a:r>
              <a:rPr sz="6000" spc="-20" dirty="0">
                <a:solidFill>
                  <a:srgbClr val="D16248"/>
                </a:solidFill>
                <a:latin typeface="Georgia"/>
                <a:cs typeface="Georgia"/>
              </a:rPr>
              <a:t>:</a:t>
            </a:r>
            <a:r>
              <a:rPr sz="6000" spc="-45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6000" dirty="0">
                <a:solidFill>
                  <a:srgbClr val="D16248"/>
                </a:solidFill>
                <a:latin typeface="Georgia"/>
                <a:cs typeface="Georgia"/>
              </a:rPr>
              <a:t>The</a:t>
            </a:r>
            <a:r>
              <a:rPr sz="6000" spc="-1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6000" dirty="0">
                <a:solidFill>
                  <a:srgbClr val="D16248"/>
                </a:solidFill>
                <a:latin typeface="Georgia"/>
                <a:cs typeface="Georgia"/>
              </a:rPr>
              <a:t>Basics</a:t>
            </a:r>
            <a:endParaRPr sz="6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0275">
              <a:lnSpc>
                <a:spcPct val="100000"/>
              </a:lnSpc>
            </a:pPr>
            <a:r>
              <a:rPr spc="-5" dirty="0"/>
              <a:t>Kn</a:t>
            </a:r>
            <a:r>
              <a:rPr spc="-15" dirty="0"/>
              <a:t>o</a:t>
            </a:r>
            <a:r>
              <a:rPr spc="-5" dirty="0"/>
              <a:t>ck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aga</a:t>
            </a:r>
            <a:r>
              <a:rPr spc="5" dirty="0"/>
              <a:t>i</a:t>
            </a:r>
            <a:r>
              <a:rPr dirty="0"/>
              <a:t>nst</a:t>
            </a:r>
            <a:r>
              <a:rPr spc="-30" dirty="0"/>
              <a:t> </a:t>
            </a:r>
            <a:r>
              <a:rPr dirty="0"/>
              <a:t>J</a:t>
            </a:r>
            <a:r>
              <a:rPr spc="-10" dirty="0"/>
              <a:t>S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7569"/>
            <a:ext cx="6501130" cy="374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Lack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mespaces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inherit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v</a:t>
            </a:r>
            <a:r>
              <a:rPr sz="2700" spc="-2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lid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tio</a:t>
            </a:r>
            <a:r>
              <a:rPr sz="2700" dirty="0">
                <a:latin typeface="Georgia"/>
                <a:cs typeface="Georgia"/>
              </a:rPr>
              <a:t>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(XML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ha</a:t>
            </a:r>
            <a:r>
              <a:rPr sz="2700" dirty="0">
                <a:latin typeface="Georgia"/>
                <a:cs typeface="Georgia"/>
              </a:rPr>
              <a:t>s 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TD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emplates,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bu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 ther</a:t>
            </a:r>
            <a:r>
              <a:rPr sz="2700" dirty="0">
                <a:latin typeface="Georgia"/>
                <a:cs typeface="Georgia"/>
              </a:rPr>
              <a:t>e is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J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ONlin</a:t>
            </a:r>
            <a:r>
              <a:rPr sz="2700" dirty="0">
                <a:latin typeface="Georgia"/>
                <a:cs typeface="Georgia"/>
              </a:rPr>
              <a:t>t)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No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x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ensible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It’s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ba</a:t>
            </a:r>
            <a:r>
              <a:rPr sz="2700" spc="-15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ic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just </a:t>
            </a:r>
            <a:r>
              <a:rPr sz="2700" b="1" i="1" dirty="0">
                <a:latin typeface="Georgia"/>
                <a:cs typeface="Georgia"/>
              </a:rPr>
              <a:t>not</a:t>
            </a:r>
            <a:r>
              <a:rPr sz="2700" b="1" i="1" spc="-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XML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4191000"/>
            <a:ext cx="2979293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792"/>
                </a:lnTo>
                <a:lnTo>
                  <a:pt x="600738" y="231531"/>
                </a:lnTo>
                <a:lnTo>
                  <a:pt x="585638" y="186130"/>
                </a:lnTo>
                <a:lnTo>
                  <a:pt x="563919" y="144215"/>
                </a:lnTo>
                <a:lnTo>
                  <a:pt x="536208" y="106412"/>
                </a:lnTo>
                <a:lnTo>
                  <a:pt x="503135" y="73348"/>
                </a:lnTo>
                <a:lnTo>
                  <a:pt x="465328" y="45650"/>
                </a:lnTo>
                <a:lnTo>
                  <a:pt x="423416" y="23943"/>
                </a:lnTo>
                <a:lnTo>
                  <a:pt x="378027" y="8854"/>
                </a:lnTo>
                <a:lnTo>
                  <a:pt x="329790" y="100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1"/>
                </a:lnTo>
                <a:lnTo>
                  <a:pt x="696" y="227550"/>
                </a:lnTo>
                <a:lnTo>
                  <a:pt x="10716" y="276758"/>
                </a:lnTo>
                <a:lnTo>
                  <a:pt x="31496" y="321062"/>
                </a:lnTo>
                <a:lnTo>
                  <a:pt x="61579" y="358997"/>
                </a:lnTo>
                <a:lnTo>
                  <a:pt x="99505" y="389096"/>
                </a:lnTo>
                <a:lnTo>
                  <a:pt x="143816" y="409895"/>
                </a:lnTo>
                <a:lnTo>
                  <a:pt x="193055" y="419926"/>
                </a:lnTo>
                <a:lnTo>
                  <a:pt x="210312" y="420623"/>
                </a:lnTo>
                <a:lnTo>
                  <a:pt x="227568" y="419926"/>
                </a:lnTo>
                <a:lnTo>
                  <a:pt x="276807" y="409895"/>
                </a:lnTo>
                <a:lnTo>
                  <a:pt x="321118" y="389096"/>
                </a:lnTo>
                <a:lnTo>
                  <a:pt x="359044" y="358997"/>
                </a:lnTo>
                <a:lnTo>
                  <a:pt x="389127" y="321062"/>
                </a:lnTo>
                <a:lnTo>
                  <a:pt x="409907" y="276758"/>
                </a:lnTo>
                <a:lnTo>
                  <a:pt x="419927" y="227550"/>
                </a:lnTo>
                <a:lnTo>
                  <a:pt x="420624" y="210311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1158" y="3420077"/>
            <a:ext cx="128206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" dirty="0">
                <a:solidFill>
                  <a:srgbClr val="7A9799"/>
                </a:solidFill>
                <a:latin typeface="Georgia"/>
                <a:cs typeface="Georgia"/>
              </a:rPr>
              <a:t>Syntax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3305">
              <a:lnSpc>
                <a:spcPct val="100000"/>
              </a:lnSpc>
            </a:pPr>
            <a:r>
              <a:rPr dirty="0"/>
              <a:t>J</a:t>
            </a:r>
            <a:r>
              <a:rPr spc="-10" dirty="0"/>
              <a:t>S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Objec</a:t>
            </a:r>
            <a:r>
              <a:rPr dirty="0"/>
              <a:t>t</a:t>
            </a:r>
            <a:r>
              <a:rPr spc="10" dirty="0"/>
              <a:t> </a:t>
            </a:r>
            <a:r>
              <a:rPr spc="-5" dirty="0"/>
              <a:t>Sy</a:t>
            </a:r>
            <a:r>
              <a:rPr spc="-20" dirty="0"/>
              <a:t>n</a:t>
            </a:r>
            <a:r>
              <a:rPr spc="-5" dirty="0"/>
              <a:t>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8969"/>
            <a:ext cx="7298055" cy="431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Unordere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set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 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me/va</a:t>
            </a:r>
            <a:r>
              <a:rPr sz="2700" spc="-2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pairs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2472055" algn="l"/>
              </a:tabLst>
            </a:pPr>
            <a:r>
              <a:rPr sz="2700" dirty="0">
                <a:latin typeface="Georgia"/>
                <a:cs typeface="Georgia"/>
              </a:rPr>
              <a:t>Begi</a:t>
            </a:r>
            <a:r>
              <a:rPr sz="2700" spc="-15" dirty="0">
                <a:latin typeface="Georgia"/>
                <a:cs typeface="Georgia"/>
              </a:rPr>
              <a:t>ns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{	</a:t>
            </a:r>
            <a:r>
              <a:rPr sz="2700" dirty="0">
                <a:latin typeface="Georgia"/>
                <a:cs typeface="Georgia"/>
              </a:rPr>
              <a:t>(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ef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bra</a:t>
            </a:r>
            <a:r>
              <a:rPr sz="2700" spc="-25" dirty="0">
                <a:latin typeface="Georgia"/>
                <a:cs typeface="Georgia"/>
              </a:rPr>
              <a:t>c</a:t>
            </a:r>
            <a:r>
              <a:rPr sz="2700" spc="-5" dirty="0">
                <a:latin typeface="Georgia"/>
                <a:cs typeface="Georgia"/>
              </a:rPr>
              <a:t>e)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2230120" algn="l"/>
              </a:tabLst>
            </a:pPr>
            <a:r>
              <a:rPr sz="2700" spc="-5" dirty="0">
                <a:latin typeface="Georgia"/>
                <a:cs typeface="Georgia"/>
              </a:rPr>
              <a:t>End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}	</a:t>
            </a:r>
            <a:r>
              <a:rPr sz="2700" dirty="0">
                <a:latin typeface="Georgia"/>
                <a:cs typeface="Georgia"/>
              </a:rPr>
              <a:t>(right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bra</a:t>
            </a:r>
            <a:r>
              <a:rPr sz="2700" spc="-25" dirty="0">
                <a:latin typeface="Georgia"/>
                <a:cs typeface="Georgia"/>
              </a:rPr>
              <a:t>c</a:t>
            </a:r>
            <a:r>
              <a:rPr sz="2700" spc="-5" dirty="0">
                <a:latin typeface="Georgia"/>
                <a:cs typeface="Georgia"/>
              </a:rPr>
              <a:t>e)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4483100" algn="l"/>
              </a:tabLst>
            </a:pPr>
            <a:r>
              <a:rPr sz="2700" spc="-5" dirty="0">
                <a:latin typeface="Georgia"/>
                <a:cs typeface="Georgia"/>
              </a:rPr>
              <a:t>Eac</a:t>
            </a:r>
            <a:r>
              <a:rPr sz="2700" dirty="0">
                <a:latin typeface="Georgia"/>
                <a:cs typeface="Georgia"/>
              </a:rPr>
              <a:t>h 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me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5" dirty="0">
                <a:latin typeface="Georgia"/>
                <a:cs typeface="Georgia"/>
              </a:rPr>
              <a:t> f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owe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5" dirty="0">
                <a:latin typeface="Georgia"/>
                <a:cs typeface="Georgia"/>
              </a:rPr>
              <a:t> 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: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lon)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5912485" algn="l"/>
              </a:tabLst>
            </a:pPr>
            <a:r>
              <a:rPr sz="2700" spc="-25" dirty="0">
                <a:latin typeface="Georgia"/>
                <a:cs typeface="Georgia"/>
              </a:rPr>
              <a:t>Name/va</a:t>
            </a:r>
            <a:r>
              <a:rPr sz="2700" spc="-2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 pair</a:t>
            </a:r>
            <a:r>
              <a:rPr sz="2700" spc="-15" dirty="0">
                <a:latin typeface="Georgia"/>
                <a:cs typeface="Georgia"/>
              </a:rPr>
              <a:t>s are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5" dirty="0">
                <a:latin typeface="Georgia"/>
                <a:cs typeface="Georgia"/>
              </a:rPr>
              <a:t>ar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,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mm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)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0">
              <a:lnSpc>
                <a:spcPct val="100000"/>
              </a:lnSpc>
            </a:pPr>
            <a:r>
              <a:rPr dirty="0"/>
              <a:t>J</a:t>
            </a:r>
            <a:r>
              <a:rPr spc="-10" dirty="0"/>
              <a:t>S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1171"/>
            <a:ext cx="3930650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20100"/>
              </a:lnSpc>
            </a:pPr>
            <a:r>
              <a:rPr sz="3200" b="1" spc="-5" dirty="0">
                <a:solidFill>
                  <a:srgbClr val="702C1C"/>
                </a:solidFill>
                <a:latin typeface="Courier New"/>
                <a:cs typeface="Courier New"/>
              </a:rPr>
              <a:t>va</a:t>
            </a:r>
            <a:r>
              <a:rPr sz="3200" b="1" dirty="0">
                <a:solidFill>
                  <a:srgbClr val="702C1C"/>
                </a:solidFill>
                <a:latin typeface="Courier New"/>
                <a:cs typeface="Courier New"/>
              </a:rPr>
              <a:t>r</a:t>
            </a:r>
            <a:r>
              <a:rPr sz="3200" b="1" spc="10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employeeDa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t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a </a:t>
            </a:r>
            <a:r>
              <a:rPr sz="3200" spc="-5" dirty="0">
                <a:latin typeface="Courier New"/>
                <a:cs typeface="Courier New"/>
              </a:rPr>
              <a:t>"employee_id</a:t>
            </a:r>
            <a:r>
              <a:rPr sz="3200" spc="5" dirty="0">
                <a:latin typeface="Courier New"/>
                <a:cs typeface="Courier New"/>
              </a:rPr>
              <a:t>"</a:t>
            </a:r>
            <a:r>
              <a:rPr sz="3200" dirty="0">
                <a:latin typeface="Courier New"/>
                <a:cs typeface="Courier New"/>
              </a:rPr>
              <a:t>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4777" y="1921171"/>
            <a:ext cx="1976120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4629">
              <a:lnSpc>
                <a:spcPct val="120100"/>
              </a:lnSpc>
            </a:pP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=</a:t>
            </a:r>
            <a:r>
              <a:rPr sz="3200" spc="1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spc="-5" dirty="0">
                <a:latin typeface="Courier New"/>
                <a:cs typeface="Courier New"/>
              </a:rPr>
              <a:t>1234567,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91984"/>
            <a:ext cx="6650990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>
              <a:lnSpc>
                <a:spcPct val="120000"/>
              </a:lnSpc>
            </a:pPr>
            <a:r>
              <a:rPr sz="3200" spc="-5" dirty="0">
                <a:latin typeface="Courier New"/>
                <a:cs typeface="Courier New"/>
              </a:rPr>
              <a:t>"name"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"Jef</a:t>
            </a:r>
            <a:r>
              <a:rPr sz="3200" dirty="0">
                <a:latin typeface="Courier New"/>
                <a:cs typeface="Courier New"/>
              </a:rPr>
              <a:t>f</a:t>
            </a:r>
            <a:r>
              <a:rPr sz="3200" spc="3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Fox", "hire_date"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4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"1/1/201</a:t>
            </a:r>
            <a:r>
              <a:rPr sz="3200" spc="5" dirty="0">
                <a:latin typeface="Courier New"/>
                <a:cs typeface="Courier New"/>
              </a:rPr>
              <a:t>3</a:t>
            </a:r>
            <a:r>
              <a:rPr sz="3200" spc="-5" dirty="0">
                <a:latin typeface="Courier New"/>
                <a:cs typeface="Courier New"/>
              </a:rPr>
              <a:t>", "location"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4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"Norwalk</a:t>
            </a:r>
            <a:r>
              <a:rPr sz="3200" dirty="0">
                <a:latin typeface="Courier New"/>
                <a:cs typeface="Courier New"/>
              </a:rPr>
              <a:t>,</a:t>
            </a:r>
            <a:r>
              <a:rPr sz="3200" spc="4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CT", "consultant"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5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9550">
              <a:lnSpc>
                <a:spcPct val="100000"/>
              </a:lnSpc>
            </a:pPr>
            <a:r>
              <a:rPr dirty="0"/>
              <a:t>Arrays</a:t>
            </a:r>
            <a:r>
              <a:rPr spc="-20" dirty="0"/>
              <a:t> </a:t>
            </a:r>
            <a:r>
              <a:rPr dirty="0"/>
              <a:t>in </a:t>
            </a:r>
            <a:r>
              <a:rPr spc="-35" dirty="0"/>
              <a:t>J</a:t>
            </a:r>
            <a:r>
              <a:rPr spc="-5" dirty="0"/>
              <a:t>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8969"/>
            <a:ext cx="7298055" cy="333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0" dirty="0">
                <a:latin typeface="Georgia"/>
                <a:cs typeface="Georgia"/>
              </a:rPr>
              <a:t>An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dere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lectio</a:t>
            </a:r>
            <a:r>
              <a:rPr sz="2700" dirty="0">
                <a:latin typeface="Georgia"/>
                <a:cs typeface="Georgia"/>
              </a:rPr>
              <a:t>n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15" dirty="0">
                <a:latin typeface="Georgia"/>
                <a:cs typeface="Georgia"/>
              </a:rPr>
              <a:t> val</a:t>
            </a:r>
            <a:r>
              <a:rPr sz="2700" spc="-3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2455545" algn="l"/>
              </a:tabLst>
            </a:pPr>
            <a:r>
              <a:rPr sz="2700" dirty="0">
                <a:latin typeface="Georgia"/>
                <a:cs typeface="Georgia"/>
              </a:rPr>
              <a:t>Begi</a:t>
            </a:r>
            <a:r>
              <a:rPr sz="2700" spc="-15" dirty="0">
                <a:latin typeface="Georgia"/>
                <a:cs typeface="Georgia"/>
              </a:rPr>
              <a:t>ns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spc="-15" dirty="0">
                <a:solidFill>
                  <a:srgbClr val="FF0000"/>
                </a:solidFill>
                <a:latin typeface="Georgia"/>
                <a:cs typeface="Georgia"/>
              </a:rPr>
              <a:t>[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700" dirty="0">
                <a:latin typeface="Georgia"/>
                <a:cs typeface="Georgia"/>
              </a:rPr>
              <a:t>(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ef</a:t>
            </a:r>
            <a:r>
              <a:rPr sz="2700" dirty="0">
                <a:latin typeface="Georgia"/>
                <a:cs typeface="Georgia"/>
              </a:rPr>
              <a:t>t </a:t>
            </a:r>
            <a:r>
              <a:rPr sz="2700" spc="-20" dirty="0">
                <a:latin typeface="Georgia"/>
                <a:cs typeface="Georgia"/>
              </a:rPr>
              <a:t>bracket)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2212975" algn="l"/>
              </a:tabLst>
            </a:pPr>
            <a:r>
              <a:rPr sz="2700" spc="-5" dirty="0">
                <a:latin typeface="Georgia"/>
                <a:cs typeface="Georgia"/>
              </a:rPr>
              <a:t>End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b="1" spc="-15" dirty="0">
                <a:solidFill>
                  <a:srgbClr val="FF0000"/>
                </a:solidFill>
                <a:latin typeface="Georgia"/>
                <a:cs typeface="Georgia"/>
              </a:rPr>
              <a:t>]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700" dirty="0">
                <a:latin typeface="Georgia"/>
                <a:cs typeface="Georgia"/>
              </a:rPr>
              <a:t>(right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bra</a:t>
            </a:r>
            <a:r>
              <a:rPr sz="2700" spc="-2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ke</a:t>
            </a:r>
            <a:r>
              <a:rPr sz="2700" spc="-5" dirty="0">
                <a:latin typeface="Georgia"/>
                <a:cs typeface="Georgia"/>
              </a:rPr>
              <a:t>t)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5912485" algn="l"/>
              </a:tabLst>
            </a:pPr>
            <a:r>
              <a:rPr sz="2700" spc="-25" dirty="0">
                <a:latin typeface="Georgia"/>
                <a:cs typeface="Georgia"/>
              </a:rPr>
              <a:t>Name/va</a:t>
            </a:r>
            <a:r>
              <a:rPr sz="2700" spc="-2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 pair</a:t>
            </a:r>
            <a:r>
              <a:rPr sz="2700" spc="-15" dirty="0">
                <a:latin typeface="Georgia"/>
                <a:cs typeface="Georgia"/>
              </a:rPr>
              <a:t>s are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5" dirty="0">
                <a:latin typeface="Georgia"/>
                <a:cs typeface="Georgia"/>
              </a:rPr>
              <a:t>ar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,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spc="-25" dirty="0">
                <a:latin typeface="Georgia"/>
                <a:cs typeface="Georgia"/>
              </a:rPr>
              <a:t>mm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)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165">
              <a:lnSpc>
                <a:spcPct val="100000"/>
              </a:lnSpc>
            </a:pPr>
            <a:r>
              <a:rPr dirty="0"/>
              <a:t>J</a:t>
            </a:r>
            <a:r>
              <a:rPr spc="-10" dirty="0"/>
              <a:t>S</a:t>
            </a:r>
            <a:r>
              <a:rPr spc="-5" dirty="0"/>
              <a:t>O</a:t>
            </a:r>
            <a:r>
              <a:rPr dirty="0"/>
              <a:t>N Array</a:t>
            </a:r>
            <a:r>
              <a:rPr spc="-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8771"/>
            <a:ext cx="3930650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702C1C"/>
                </a:solidFill>
                <a:latin typeface="Courier New"/>
                <a:cs typeface="Courier New"/>
              </a:rPr>
              <a:t>va</a:t>
            </a:r>
            <a:r>
              <a:rPr sz="3200" b="1" dirty="0">
                <a:solidFill>
                  <a:srgbClr val="702C1C"/>
                </a:solidFill>
                <a:latin typeface="Courier New"/>
                <a:cs typeface="Courier New"/>
              </a:rPr>
              <a:t>r</a:t>
            </a:r>
            <a:r>
              <a:rPr sz="3200" b="1" spc="10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employeeDa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t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a</a:t>
            </a:r>
            <a:endParaRPr sz="3200">
              <a:latin typeface="Courier New"/>
              <a:cs typeface="Courier New"/>
            </a:endParaRPr>
          </a:p>
          <a:p>
            <a:pPr marL="59055" algn="ctr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"employee_id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"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: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4782" y="1768771"/>
            <a:ext cx="1976120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ct val="100000"/>
              </a:lnSpc>
            </a:pP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=</a:t>
            </a:r>
            <a:r>
              <a:rPr sz="3200" spc="5" dirty="0">
                <a:solidFill>
                  <a:srgbClr val="702C1C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702C1C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702C1C"/>
                </a:solidFill>
                <a:latin typeface="Courier New"/>
                <a:cs typeface="Courier New"/>
              </a:rPr>
              <a:t>1236937,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1198880">
              <a:lnSpc>
                <a:spcPct val="120000"/>
              </a:lnSpc>
            </a:pPr>
            <a:r>
              <a:rPr spc="-5" dirty="0"/>
              <a:t>"name"</a:t>
            </a:r>
            <a:r>
              <a:rPr dirty="0"/>
              <a:t>:</a:t>
            </a:r>
            <a:r>
              <a:rPr spc="15" dirty="0"/>
              <a:t> </a:t>
            </a:r>
            <a:r>
              <a:rPr spc="-5" dirty="0"/>
              <a:t>"Jef</a:t>
            </a:r>
            <a:r>
              <a:rPr dirty="0"/>
              <a:t>f</a:t>
            </a:r>
            <a:r>
              <a:rPr spc="30" dirty="0"/>
              <a:t> </a:t>
            </a:r>
            <a:r>
              <a:rPr spc="-5" dirty="0"/>
              <a:t>Fox", "hire_date"</a:t>
            </a:r>
            <a:r>
              <a:rPr dirty="0"/>
              <a:t>:</a:t>
            </a:r>
            <a:r>
              <a:rPr spc="45" dirty="0"/>
              <a:t> </a:t>
            </a:r>
            <a:r>
              <a:rPr spc="-5" dirty="0"/>
              <a:t>"1/1/201</a:t>
            </a:r>
            <a:r>
              <a:rPr spc="5" dirty="0"/>
              <a:t>3</a:t>
            </a:r>
            <a:r>
              <a:rPr spc="-5" dirty="0"/>
              <a:t>", "location"</a:t>
            </a:r>
            <a:r>
              <a:rPr dirty="0"/>
              <a:t>:</a:t>
            </a:r>
            <a:r>
              <a:rPr spc="45" dirty="0"/>
              <a:t> </a:t>
            </a:r>
            <a:r>
              <a:rPr spc="-5" dirty="0"/>
              <a:t>"Norwalk</a:t>
            </a:r>
            <a:r>
              <a:rPr dirty="0"/>
              <a:t>,</a:t>
            </a:r>
            <a:r>
              <a:rPr spc="40" dirty="0"/>
              <a:t> </a:t>
            </a:r>
            <a:r>
              <a:rPr spc="-5" dirty="0"/>
              <a:t>CT", "consultant"</a:t>
            </a:r>
            <a:r>
              <a:rPr dirty="0"/>
              <a:t>:</a:t>
            </a:r>
            <a:r>
              <a:rPr spc="55" dirty="0"/>
              <a:t> </a:t>
            </a:r>
            <a:r>
              <a:rPr spc="-5" dirty="0"/>
              <a:t>false,</a:t>
            </a:r>
          </a:p>
          <a:p>
            <a:pPr marL="499745">
              <a:lnSpc>
                <a:spcPct val="100000"/>
              </a:lnSpc>
              <a:spcBef>
                <a:spcPts val="770"/>
              </a:spcBef>
            </a:pPr>
            <a:r>
              <a:rPr spc="-5" dirty="0">
                <a:solidFill>
                  <a:srgbClr val="000000"/>
                </a:solidFill>
              </a:rPr>
              <a:t>"random_nu</a:t>
            </a:r>
            <a:r>
              <a:rPr spc="5" dirty="0">
                <a:solidFill>
                  <a:srgbClr val="000000"/>
                </a:solidFill>
              </a:rPr>
              <a:t>m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5" dirty="0">
                <a:solidFill>
                  <a:srgbClr val="000000"/>
                </a:solidFill>
              </a:rPr>
              <a:t>"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[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24,65,12,</a:t>
            </a:r>
            <a:r>
              <a:rPr spc="5" dirty="0">
                <a:solidFill>
                  <a:srgbClr val="000000"/>
                </a:solidFill>
              </a:rPr>
              <a:t>9</a:t>
            </a:r>
            <a:r>
              <a:rPr dirty="0">
                <a:solidFill>
                  <a:srgbClr val="000000"/>
                </a:solidFill>
              </a:rPr>
              <a:t>4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5" dirty="0"/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792"/>
                </a:lnTo>
                <a:lnTo>
                  <a:pt x="600738" y="231531"/>
                </a:lnTo>
                <a:lnTo>
                  <a:pt x="585638" y="186130"/>
                </a:lnTo>
                <a:lnTo>
                  <a:pt x="563919" y="144215"/>
                </a:lnTo>
                <a:lnTo>
                  <a:pt x="536208" y="106412"/>
                </a:lnTo>
                <a:lnTo>
                  <a:pt x="503135" y="73348"/>
                </a:lnTo>
                <a:lnTo>
                  <a:pt x="465328" y="45650"/>
                </a:lnTo>
                <a:lnTo>
                  <a:pt x="423416" y="23943"/>
                </a:lnTo>
                <a:lnTo>
                  <a:pt x="378027" y="8854"/>
                </a:lnTo>
                <a:lnTo>
                  <a:pt x="329790" y="100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1"/>
                </a:lnTo>
                <a:lnTo>
                  <a:pt x="696" y="227550"/>
                </a:lnTo>
                <a:lnTo>
                  <a:pt x="10716" y="276758"/>
                </a:lnTo>
                <a:lnTo>
                  <a:pt x="31496" y="321062"/>
                </a:lnTo>
                <a:lnTo>
                  <a:pt x="61579" y="358997"/>
                </a:lnTo>
                <a:lnTo>
                  <a:pt x="99505" y="389096"/>
                </a:lnTo>
                <a:lnTo>
                  <a:pt x="143816" y="409895"/>
                </a:lnTo>
                <a:lnTo>
                  <a:pt x="193055" y="419926"/>
                </a:lnTo>
                <a:lnTo>
                  <a:pt x="210312" y="420623"/>
                </a:lnTo>
                <a:lnTo>
                  <a:pt x="227568" y="419926"/>
                </a:lnTo>
                <a:lnTo>
                  <a:pt x="276807" y="409895"/>
                </a:lnTo>
                <a:lnTo>
                  <a:pt x="321118" y="389096"/>
                </a:lnTo>
                <a:lnTo>
                  <a:pt x="359044" y="358997"/>
                </a:lnTo>
                <a:lnTo>
                  <a:pt x="389127" y="321062"/>
                </a:lnTo>
                <a:lnTo>
                  <a:pt x="409907" y="276758"/>
                </a:lnTo>
                <a:lnTo>
                  <a:pt x="419927" y="227550"/>
                </a:lnTo>
                <a:lnTo>
                  <a:pt x="420624" y="210311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4250" y="3420077"/>
            <a:ext cx="209804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Da</a:t>
            </a:r>
            <a:r>
              <a:rPr sz="3300" spc="5" dirty="0">
                <a:solidFill>
                  <a:srgbClr val="7A9799"/>
                </a:solidFill>
                <a:latin typeface="Georgia"/>
                <a:cs typeface="Georgia"/>
              </a:rPr>
              <a:t>t</a:t>
            </a:r>
            <a:r>
              <a:rPr sz="3300" spc="-20" dirty="0">
                <a:solidFill>
                  <a:srgbClr val="7A9799"/>
                </a:solidFill>
                <a:latin typeface="Georgia"/>
                <a:cs typeface="Georgia"/>
              </a:rPr>
              <a:t>a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 Types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805">
              <a:lnSpc>
                <a:spcPct val="100000"/>
              </a:lnSpc>
            </a:pPr>
            <a:r>
              <a:rPr spc="-5" dirty="0"/>
              <a:t>Dat</a:t>
            </a:r>
            <a:r>
              <a:rPr dirty="0"/>
              <a:t>a </a:t>
            </a:r>
            <a:r>
              <a:rPr spc="-15" dirty="0"/>
              <a:t>T</a:t>
            </a:r>
            <a:r>
              <a:rPr spc="-5" dirty="0"/>
              <a:t>ypes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3769"/>
            <a:ext cx="6682105" cy="23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Sequenc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0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mo</a:t>
            </a:r>
            <a:r>
              <a:rPr sz="2700" dirty="0">
                <a:latin typeface="Georgia"/>
                <a:cs typeface="Georgia"/>
              </a:rPr>
              <a:t>re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Unicod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cha</a:t>
            </a:r>
            <a:r>
              <a:rPr sz="2700" spc="-2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acters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Wrap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ed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 "doub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e quotes“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0" dirty="0">
                <a:latin typeface="Georgia"/>
                <a:cs typeface="Georgia"/>
              </a:rPr>
              <a:t>Ba</a:t>
            </a:r>
            <a:r>
              <a:rPr sz="2700" spc="-25" dirty="0">
                <a:latin typeface="Georgia"/>
                <a:cs typeface="Georgia"/>
              </a:rPr>
              <a:t>c</a:t>
            </a:r>
            <a:r>
              <a:rPr sz="2700" spc="-15" dirty="0">
                <a:latin typeface="Georgia"/>
                <a:cs typeface="Georgia"/>
              </a:rPr>
              <a:t>ksla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escapement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4240">
              <a:lnSpc>
                <a:spcPct val="100000"/>
              </a:lnSpc>
            </a:pPr>
            <a:r>
              <a:rPr spc="-5" dirty="0"/>
              <a:t>Dat</a:t>
            </a:r>
            <a:r>
              <a:rPr dirty="0"/>
              <a:t>a </a:t>
            </a:r>
            <a:r>
              <a:rPr spc="-15" dirty="0"/>
              <a:t>T</a:t>
            </a:r>
            <a:r>
              <a:rPr spc="-5" dirty="0"/>
              <a:t>ypes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Num</a:t>
            </a:r>
            <a:r>
              <a:rPr spc="-10" dirty="0"/>
              <a:t>b</a:t>
            </a:r>
            <a:r>
              <a:rPr spc="-5" dirty="0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8969"/>
            <a:ext cx="6181090" cy="399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Int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r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Real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Scientific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octa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hex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o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Na</a:t>
            </a:r>
            <a:r>
              <a:rPr sz="2700" dirty="0">
                <a:latin typeface="Georgia"/>
                <a:cs typeface="Georgia"/>
              </a:rPr>
              <a:t>N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Infinity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–</a:t>
            </a:r>
            <a:r>
              <a:rPr sz="2700" spc="-5" dirty="0">
                <a:latin typeface="Georgia"/>
                <a:cs typeface="Georgia"/>
              </a:rPr>
              <a:t> Us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nul</a:t>
            </a:r>
            <a:r>
              <a:rPr sz="2700" b="1" dirty="0">
                <a:latin typeface="Georgia"/>
                <a:cs typeface="Georgia"/>
              </a:rPr>
              <a:t>l</a:t>
            </a:r>
            <a:r>
              <a:rPr sz="2700" b="1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instead.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8605">
              <a:lnSpc>
                <a:spcPct val="100000"/>
              </a:lnSpc>
            </a:pPr>
            <a:r>
              <a:rPr spc="-5" dirty="0"/>
              <a:t>Dat</a:t>
            </a:r>
            <a:r>
              <a:rPr dirty="0"/>
              <a:t>a T</a:t>
            </a:r>
            <a:r>
              <a:rPr spc="-15" dirty="0"/>
              <a:t>y</a:t>
            </a:r>
            <a:r>
              <a:rPr spc="-5" dirty="0"/>
              <a:t>pes</a:t>
            </a:r>
            <a:r>
              <a:rPr dirty="0"/>
              <a:t>:</a:t>
            </a:r>
            <a:r>
              <a:rPr spc="20" dirty="0"/>
              <a:t> </a:t>
            </a:r>
            <a:r>
              <a:rPr dirty="0"/>
              <a:t>Booleans</a:t>
            </a:r>
            <a:r>
              <a:rPr spc="-10" dirty="0"/>
              <a:t> </a:t>
            </a:r>
            <a:r>
              <a:rPr dirty="0"/>
              <a:t>&amp;</a:t>
            </a:r>
            <a:r>
              <a:rPr spc="5" dirty="0"/>
              <a:t> </a:t>
            </a:r>
            <a:r>
              <a:rPr spc="-5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8969"/>
            <a:ext cx="7444740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0" dirty="0">
                <a:latin typeface="Georgia"/>
                <a:cs typeface="Georgia"/>
              </a:rPr>
              <a:t>Bo</a:t>
            </a:r>
            <a:r>
              <a:rPr sz="2700" spc="-25" dirty="0">
                <a:latin typeface="Georgia"/>
                <a:cs typeface="Georgia"/>
              </a:rPr>
              <a:t>o</a:t>
            </a:r>
            <a:r>
              <a:rPr sz="2700" spc="-20" dirty="0">
                <a:latin typeface="Georgia"/>
                <a:cs typeface="Georgia"/>
              </a:rPr>
              <a:t>leans</a:t>
            </a:r>
            <a:r>
              <a:rPr sz="2700" spc="-10" dirty="0">
                <a:latin typeface="Georgia"/>
                <a:cs typeface="Georgia"/>
              </a:rPr>
              <a:t>: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tru</a:t>
            </a:r>
            <a:r>
              <a:rPr sz="2700" dirty="0">
                <a:latin typeface="Georgia"/>
                <a:cs typeface="Georgia"/>
              </a:rPr>
              <a:t>e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se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Null</a:t>
            </a:r>
            <a:r>
              <a:rPr sz="2700" dirty="0">
                <a:latin typeface="Georgia"/>
                <a:cs typeface="Georgia"/>
              </a:rPr>
              <a:t>: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va</a:t>
            </a:r>
            <a:r>
              <a:rPr sz="2700" spc="-2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 </a:t>
            </a:r>
            <a:r>
              <a:rPr sz="2700" spc="-5" dirty="0">
                <a:latin typeface="Georgia"/>
                <a:cs typeface="Georgia"/>
              </a:rPr>
              <a:t>tha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specifi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nothing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no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val</a:t>
            </a:r>
            <a:r>
              <a:rPr sz="2700" spc="-35" dirty="0">
                <a:latin typeface="Georgia"/>
                <a:cs typeface="Georgia"/>
              </a:rPr>
              <a:t>u</a:t>
            </a:r>
            <a:r>
              <a:rPr sz="2700" spc="-20" dirty="0">
                <a:latin typeface="Georgia"/>
                <a:cs typeface="Georgia"/>
              </a:rPr>
              <a:t>e.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7875">
              <a:lnSpc>
                <a:spcPct val="100000"/>
              </a:lnSpc>
            </a:pPr>
            <a:r>
              <a:rPr spc="-5" dirty="0"/>
              <a:t>Over</a:t>
            </a:r>
            <a:r>
              <a:rPr spc="10" dirty="0"/>
              <a:t>v</a:t>
            </a:r>
            <a:r>
              <a:rPr dirty="0"/>
              <a:t>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621"/>
            <a:ext cx="3900804" cy="456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0" dirty="0">
                <a:latin typeface="Georgia"/>
                <a:cs typeface="Georgia"/>
              </a:rPr>
              <a:t>What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-20" dirty="0">
                <a:latin typeface="Georgia"/>
                <a:cs typeface="Georgia"/>
              </a:rPr>
              <a:t>SON?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D16248"/>
              </a:buClr>
              <a:buFont typeface="Wingdings 2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mparis</a:t>
            </a:r>
            <a:r>
              <a:rPr sz="2700" spc="-25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ns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X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L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Wingdings 2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Syntax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D16248"/>
              </a:buClr>
              <a:buFont typeface="Wingdings 2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Dat</a:t>
            </a:r>
            <a:r>
              <a:rPr sz="2700" dirty="0">
                <a:latin typeface="Georgia"/>
                <a:cs typeface="Georgia"/>
              </a:rPr>
              <a:t>a Types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Wingdings 2"/>
              <a:buChar char=""/>
            </a:pP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Us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ge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Live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Examples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0">
              <a:lnSpc>
                <a:spcPct val="100000"/>
              </a:lnSpc>
            </a:pPr>
            <a:r>
              <a:rPr spc="-5" dirty="0"/>
              <a:t>Dat</a:t>
            </a:r>
            <a:r>
              <a:rPr dirty="0"/>
              <a:t>a </a:t>
            </a:r>
            <a:r>
              <a:rPr spc="-15" dirty="0"/>
              <a:t>T</a:t>
            </a:r>
            <a:r>
              <a:rPr spc="-5" dirty="0"/>
              <a:t>ypes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Object</a:t>
            </a:r>
            <a:r>
              <a:rPr dirty="0"/>
              <a:t>s &amp;</a:t>
            </a:r>
            <a:r>
              <a:rPr spc="-5" dirty="0"/>
              <a:t> </a:t>
            </a:r>
            <a:r>
              <a:rPr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70104"/>
            <a:ext cx="7920990" cy="127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Objects</a:t>
            </a:r>
            <a:r>
              <a:rPr sz="2700" dirty="0">
                <a:latin typeface="Georgia"/>
                <a:cs typeface="Georgia"/>
              </a:rPr>
              <a:t>: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Un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rde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key/v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1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pair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wr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 { }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Arr</a:t>
            </a:r>
            <a:r>
              <a:rPr sz="2700" spc="-25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ys</a:t>
            </a:r>
            <a:r>
              <a:rPr sz="2700" spc="-10" dirty="0">
                <a:latin typeface="Georgia"/>
                <a:cs typeface="Georgia"/>
              </a:rPr>
              <a:t>: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spc="-15" dirty="0">
                <a:latin typeface="Georgia"/>
                <a:cs typeface="Georgia"/>
              </a:rPr>
              <a:t>d</a:t>
            </a:r>
            <a:r>
              <a:rPr sz="2700" spc="-5" dirty="0">
                <a:latin typeface="Georgia"/>
                <a:cs typeface="Georgia"/>
              </a:rPr>
              <a:t>ere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ke</a:t>
            </a:r>
            <a:r>
              <a:rPr sz="2700" spc="-20" dirty="0">
                <a:latin typeface="Georgia"/>
                <a:cs typeface="Georgia"/>
              </a:rPr>
              <a:t>y/val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 pair</a:t>
            </a:r>
            <a:r>
              <a:rPr sz="2700" spc="-15" dirty="0">
                <a:latin typeface="Georgia"/>
                <a:cs typeface="Georgia"/>
              </a:rPr>
              <a:t>s </a:t>
            </a:r>
            <a:r>
              <a:rPr sz="2700" spc="-5" dirty="0">
                <a:latin typeface="Georgia"/>
                <a:cs typeface="Georgia"/>
              </a:rPr>
              <a:t>wrapp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in</a:t>
            </a:r>
            <a:r>
              <a:rPr sz="2700" dirty="0">
                <a:latin typeface="Georgia"/>
                <a:cs typeface="Georgia"/>
              </a:rPr>
              <a:t> [ ]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792"/>
                </a:lnTo>
                <a:lnTo>
                  <a:pt x="600738" y="231531"/>
                </a:lnTo>
                <a:lnTo>
                  <a:pt x="585638" y="186130"/>
                </a:lnTo>
                <a:lnTo>
                  <a:pt x="563919" y="144215"/>
                </a:lnTo>
                <a:lnTo>
                  <a:pt x="536208" y="106412"/>
                </a:lnTo>
                <a:lnTo>
                  <a:pt x="503135" y="73348"/>
                </a:lnTo>
                <a:lnTo>
                  <a:pt x="465328" y="45650"/>
                </a:lnTo>
                <a:lnTo>
                  <a:pt x="423416" y="23943"/>
                </a:lnTo>
                <a:lnTo>
                  <a:pt x="378027" y="8854"/>
                </a:lnTo>
                <a:lnTo>
                  <a:pt x="329790" y="100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1"/>
                </a:lnTo>
                <a:lnTo>
                  <a:pt x="696" y="227550"/>
                </a:lnTo>
                <a:lnTo>
                  <a:pt x="10716" y="276758"/>
                </a:lnTo>
                <a:lnTo>
                  <a:pt x="31496" y="321062"/>
                </a:lnTo>
                <a:lnTo>
                  <a:pt x="61579" y="358997"/>
                </a:lnTo>
                <a:lnTo>
                  <a:pt x="99505" y="389096"/>
                </a:lnTo>
                <a:lnTo>
                  <a:pt x="143816" y="409895"/>
                </a:lnTo>
                <a:lnTo>
                  <a:pt x="193055" y="419926"/>
                </a:lnTo>
                <a:lnTo>
                  <a:pt x="210312" y="420623"/>
                </a:lnTo>
                <a:lnTo>
                  <a:pt x="227568" y="419926"/>
                </a:lnTo>
                <a:lnTo>
                  <a:pt x="276807" y="409895"/>
                </a:lnTo>
                <a:lnTo>
                  <a:pt x="321118" y="389096"/>
                </a:lnTo>
                <a:lnTo>
                  <a:pt x="359044" y="358997"/>
                </a:lnTo>
                <a:lnTo>
                  <a:pt x="389127" y="321062"/>
                </a:lnTo>
                <a:lnTo>
                  <a:pt x="409907" y="276758"/>
                </a:lnTo>
                <a:lnTo>
                  <a:pt x="419927" y="227550"/>
                </a:lnTo>
                <a:lnTo>
                  <a:pt x="420624" y="210311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3853" y="3420077"/>
            <a:ext cx="233934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5" dirty="0">
                <a:solidFill>
                  <a:srgbClr val="7A9799"/>
                </a:solidFill>
                <a:latin typeface="Georgia"/>
                <a:cs typeface="Georgia"/>
              </a:rPr>
              <a:t>JSON</a:t>
            </a:r>
            <a:r>
              <a:rPr sz="3300" spc="-1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7A9799"/>
                </a:solidFill>
                <a:latin typeface="Georgia"/>
                <a:cs typeface="Georgia"/>
              </a:rPr>
              <a:t>U</a:t>
            </a:r>
            <a:r>
              <a:rPr sz="3300" spc="5" dirty="0">
                <a:solidFill>
                  <a:srgbClr val="7A9799"/>
                </a:solidFill>
                <a:latin typeface="Georgia"/>
                <a:cs typeface="Georgia"/>
              </a:rPr>
              <a:t>s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a</a:t>
            </a:r>
            <a:r>
              <a:rPr sz="3300" spc="5" dirty="0">
                <a:solidFill>
                  <a:srgbClr val="7A9799"/>
                </a:solidFill>
                <a:latin typeface="Georgia"/>
                <a:cs typeface="Georgia"/>
              </a:rPr>
              <a:t>g</a:t>
            </a:r>
            <a:r>
              <a:rPr sz="3300" dirty="0">
                <a:solidFill>
                  <a:srgbClr val="7A9799"/>
                </a:solidFill>
                <a:latin typeface="Georgia"/>
                <a:cs typeface="Georgia"/>
              </a:rPr>
              <a:t>e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5139">
              <a:lnSpc>
                <a:spcPct val="100000"/>
              </a:lnSpc>
            </a:pPr>
            <a:r>
              <a:rPr dirty="0"/>
              <a:t>How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When</a:t>
            </a:r>
            <a:r>
              <a:rPr spc="10" dirty="0"/>
              <a:t> </a:t>
            </a:r>
            <a:r>
              <a:rPr spc="-5" dirty="0"/>
              <a:t>t</a:t>
            </a:r>
            <a:r>
              <a:rPr dirty="0"/>
              <a:t>o </a:t>
            </a:r>
            <a:r>
              <a:rPr spc="-15" dirty="0"/>
              <a:t>u</a:t>
            </a:r>
            <a:r>
              <a:rPr spc="-5" dirty="0"/>
              <a:t>s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J</a:t>
            </a:r>
            <a:r>
              <a:rPr spc="-10" dirty="0"/>
              <a:t>S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7569"/>
            <a:ext cx="7983220" cy="390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Tr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nsfer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o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fro</a:t>
            </a:r>
            <a:r>
              <a:rPr sz="2700" spc="-25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serv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r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Perfo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25" dirty="0">
                <a:latin typeface="Georgia"/>
                <a:cs typeface="Georgia"/>
              </a:rPr>
              <a:t>m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asynchr</a:t>
            </a:r>
            <a:r>
              <a:rPr sz="2700" spc="-3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nous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-5" dirty="0">
                <a:latin typeface="Georgia"/>
                <a:cs typeface="Georgia"/>
              </a:rPr>
              <a:t>ou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equiring</a:t>
            </a:r>
            <a:r>
              <a:rPr sz="2700" spc="-15" dirty="0">
                <a:latin typeface="Georgia"/>
                <a:cs typeface="Georgia"/>
              </a:rPr>
              <a:t> a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pag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refresh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Working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stores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marR="1021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mpile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sav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for</a:t>
            </a:r>
            <a:r>
              <a:rPr sz="2700" spc="-25" dirty="0">
                <a:latin typeface="Georgia"/>
                <a:cs typeface="Georgia"/>
              </a:rPr>
              <a:t>m 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use</a:t>
            </a:r>
            <a:r>
              <a:rPr sz="2700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dat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fo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lo</a:t>
            </a:r>
            <a:r>
              <a:rPr sz="2700" spc="-1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al </a:t>
            </a:r>
            <a:r>
              <a:rPr sz="2700" spc="-20" dirty="0">
                <a:latin typeface="Georgia"/>
                <a:cs typeface="Georgia"/>
              </a:rPr>
              <a:t>stor</a:t>
            </a:r>
            <a:r>
              <a:rPr sz="2700" spc="-2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ge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7505">
              <a:lnSpc>
                <a:spcPct val="100000"/>
              </a:lnSpc>
            </a:pPr>
            <a:r>
              <a:rPr dirty="0"/>
              <a:t>Where</a:t>
            </a:r>
            <a:r>
              <a:rPr spc="-1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30" dirty="0"/>
              <a:t>J</a:t>
            </a:r>
            <a:r>
              <a:rPr spc="-5" dirty="0"/>
              <a:t>SO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use</a:t>
            </a:r>
            <a:r>
              <a:rPr dirty="0"/>
              <a:t>d </a:t>
            </a:r>
            <a:r>
              <a:rPr spc="-5" dirty="0"/>
              <a:t>today?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8969"/>
            <a:ext cx="441007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Anywh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v</a:t>
            </a:r>
            <a:r>
              <a:rPr sz="2700" spc="-5" dirty="0">
                <a:latin typeface="Georgia"/>
                <a:cs typeface="Georgia"/>
              </a:rPr>
              <a:t>erywh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re!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8788" y="5222661"/>
            <a:ext cx="4394454" cy="938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2209800"/>
            <a:ext cx="2209800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4495800"/>
            <a:ext cx="1752600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5600" y="3429000"/>
            <a:ext cx="1752600" cy="175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9607" y="1990947"/>
            <a:ext cx="1905000" cy="190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1022" y="1160352"/>
            <a:ext cx="2844546" cy="28445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8389" y="3543300"/>
            <a:ext cx="1524000" cy="152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71409" y="5633328"/>
            <a:ext cx="124841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latin typeface="Georgia"/>
                <a:cs typeface="Georgia"/>
              </a:rPr>
              <a:t>A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d</a:t>
            </a:r>
            <a:r>
              <a:rPr sz="1800" spc="-15" dirty="0">
                <a:latin typeface="Georgia"/>
                <a:cs typeface="Georgia"/>
              </a:rPr>
              <a:t> ma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spc="-15" dirty="0">
                <a:latin typeface="Georgia"/>
                <a:cs typeface="Georgia"/>
              </a:rPr>
              <a:t>y,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15" dirty="0">
                <a:latin typeface="Georgia"/>
                <a:cs typeface="Georgia"/>
              </a:rPr>
              <a:t>ma</a:t>
            </a:r>
            <a:r>
              <a:rPr sz="1800" spc="-10" dirty="0">
                <a:latin typeface="Georgia"/>
                <a:cs typeface="Georgia"/>
              </a:rPr>
              <a:t>n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-15" dirty="0">
                <a:latin typeface="Georgia"/>
                <a:cs typeface="Georgia"/>
              </a:rPr>
              <a:t> mo</a:t>
            </a:r>
            <a:r>
              <a:rPr sz="1800" spc="-20" dirty="0">
                <a:latin typeface="Georgia"/>
                <a:cs typeface="Georgia"/>
              </a:rPr>
              <a:t>r</a:t>
            </a:r>
            <a:r>
              <a:rPr sz="1800" dirty="0">
                <a:latin typeface="Georgia"/>
                <a:cs typeface="Georgia"/>
              </a:rPr>
              <a:t>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676400"/>
            <a:ext cx="46482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792"/>
                </a:lnTo>
                <a:lnTo>
                  <a:pt x="600738" y="231531"/>
                </a:lnTo>
                <a:lnTo>
                  <a:pt x="585638" y="186130"/>
                </a:lnTo>
                <a:lnTo>
                  <a:pt x="563919" y="144215"/>
                </a:lnTo>
                <a:lnTo>
                  <a:pt x="536208" y="106412"/>
                </a:lnTo>
                <a:lnTo>
                  <a:pt x="503135" y="73348"/>
                </a:lnTo>
                <a:lnTo>
                  <a:pt x="465328" y="45650"/>
                </a:lnTo>
                <a:lnTo>
                  <a:pt x="423416" y="23943"/>
                </a:lnTo>
                <a:lnTo>
                  <a:pt x="378027" y="8854"/>
                </a:lnTo>
                <a:lnTo>
                  <a:pt x="329790" y="100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1"/>
                </a:lnTo>
                <a:lnTo>
                  <a:pt x="696" y="227550"/>
                </a:lnTo>
                <a:lnTo>
                  <a:pt x="10716" y="276758"/>
                </a:lnTo>
                <a:lnTo>
                  <a:pt x="31496" y="321062"/>
                </a:lnTo>
                <a:lnTo>
                  <a:pt x="61579" y="358997"/>
                </a:lnTo>
                <a:lnTo>
                  <a:pt x="99505" y="389096"/>
                </a:lnTo>
                <a:lnTo>
                  <a:pt x="143816" y="409895"/>
                </a:lnTo>
                <a:lnTo>
                  <a:pt x="193055" y="419926"/>
                </a:lnTo>
                <a:lnTo>
                  <a:pt x="210312" y="420623"/>
                </a:lnTo>
                <a:lnTo>
                  <a:pt x="227568" y="419926"/>
                </a:lnTo>
                <a:lnTo>
                  <a:pt x="276807" y="409895"/>
                </a:lnTo>
                <a:lnTo>
                  <a:pt x="321118" y="389096"/>
                </a:lnTo>
                <a:lnTo>
                  <a:pt x="359044" y="358997"/>
                </a:lnTo>
                <a:lnTo>
                  <a:pt x="389127" y="321062"/>
                </a:lnTo>
                <a:lnTo>
                  <a:pt x="409907" y="276758"/>
                </a:lnTo>
                <a:lnTo>
                  <a:pt x="419927" y="227550"/>
                </a:lnTo>
                <a:lnTo>
                  <a:pt x="420624" y="210311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8489" y="3420077"/>
            <a:ext cx="282829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>
                <a:solidFill>
                  <a:srgbClr val="7A9799"/>
                </a:solidFill>
                <a:latin typeface="Georgia"/>
                <a:cs typeface="Georgia"/>
              </a:rPr>
              <a:t>What is</a:t>
            </a:r>
            <a:r>
              <a:rPr sz="3300" spc="-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25" dirty="0">
                <a:solidFill>
                  <a:srgbClr val="7A9799"/>
                </a:solidFill>
                <a:latin typeface="Georgia"/>
                <a:cs typeface="Georgia"/>
              </a:rPr>
              <a:t>JSON?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3425">
              <a:lnSpc>
                <a:spcPct val="100000"/>
              </a:lnSpc>
            </a:pPr>
            <a:r>
              <a:rPr dirty="0">
                <a:latin typeface="Georgia"/>
                <a:cs typeface="Georgia"/>
              </a:rPr>
              <a:t>J</a:t>
            </a:r>
            <a:r>
              <a:rPr spc="-10" dirty="0">
                <a:latin typeface="Georgia"/>
                <a:cs typeface="Georgia"/>
              </a:rPr>
              <a:t>S</a:t>
            </a:r>
            <a:r>
              <a:rPr dirty="0">
                <a:latin typeface="Georgia"/>
                <a:cs typeface="Georgia"/>
              </a:rPr>
              <a:t>ON is…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70104"/>
            <a:ext cx="7788909" cy="349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lightwei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spc="-5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te</a:t>
            </a:r>
            <a:r>
              <a:rPr sz="2700" spc="5" dirty="0">
                <a:latin typeface="Georgia"/>
                <a:cs typeface="Georgia"/>
              </a:rPr>
              <a:t>x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ba</a:t>
            </a:r>
            <a:r>
              <a:rPr sz="2700" spc="-15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-</a:t>
            </a:r>
            <a:r>
              <a:rPr sz="2700" dirty="0">
                <a:latin typeface="Georgia"/>
                <a:cs typeface="Georgia"/>
              </a:rPr>
              <a:t>interch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nge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t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mplete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nguage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inde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endent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B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se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sub</a:t>
            </a:r>
            <a:r>
              <a:rPr sz="2700" spc="-15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t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J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va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crip</a:t>
            </a:r>
            <a:r>
              <a:rPr sz="2700" dirty="0">
                <a:latin typeface="Georgia"/>
                <a:cs typeface="Georgia"/>
              </a:rPr>
              <a:t>t P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ogr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ing</a:t>
            </a:r>
            <a:endParaRPr sz="27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Language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Eas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o </a:t>
            </a:r>
            <a:r>
              <a:rPr sz="2700" spc="-5" dirty="0">
                <a:latin typeface="Georgia"/>
                <a:cs typeface="Georgia"/>
              </a:rPr>
              <a:t>under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tand</a:t>
            </a:r>
            <a:r>
              <a:rPr sz="2700" spc="-10" dirty="0">
                <a:latin typeface="Georgia"/>
                <a:cs typeface="Georgia"/>
              </a:rPr>
              <a:t>,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ma</a:t>
            </a:r>
            <a:r>
              <a:rPr sz="2700" dirty="0">
                <a:latin typeface="Georgia"/>
                <a:cs typeface="Georgia"/>
              </a:rPr>
              <a:t>nipulate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-5" dirty="0">
                <a:latin typeface="Georgia"/>
                <a:cs typeface="Georgia"/>
              </a:rPr>
              <a:t>en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rate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2400" y="228600"/>
            <a:ext cx="110528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228600"/>
            <a:ext cx="1105281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6855">
              <a:lnSpc>
                <a:spcPct val="100000"/>
              </a:lnSpc>
            </a:pPr>
            <a:r>
              <a:rPr dirty="0">
                <a:latin typeface="Georgia"/>
                <a:cs typeface="Georgia"/>
              </a:rPr>
              <a:t>J</a:t>
            </a:r>
            <a:r>
              <a:rPr spc="-10" dirty="0">
                <a:latin typeface="Georgia"/>
                <a:cs typeface="Georgia"/>
              </a:rPr>
              <a:t>S</a:t>
            </a:r>
            <a:r>
              <a:rPr dirty="0">
                <a:latin typeface="Georgia"/>
                <a:cs typeface="Georgia"/>
              </a:rPr>
              <a:t>ON is NOT…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6304"/>
            <a:ext cx="4138929" cy="324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Over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mplex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A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“d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cu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en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”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for</a:t>
            </a: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at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ma</a:t>
            </a:r>
            <a:r>
              <a:rPr sz="2700" spc="-2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kup</a:t>
            </a:r>
            <a:r>
              <a:rPr sz="2700" spc="-5" dirty="0">
                <a:latin typeface="Georgia"/>
                <a:cs typeface="Georgia"/>
              </a:rPr>
              <a:t> langu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ge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programmin</a:t>
            </a:r>
            <a:r>
              <a:rPr sz="2700" spc="-15" dirty="0">
                <a:latin typeface="Georgia"/>
                <a:cs typeface="Georgia"/>
              </a:rPr>
              <a:t>g 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nguage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200" y="228561"/>
            <a:ext cx="990600" cy="100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228561"/>
            <a:ext cx="990600" cy="100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1925">
              <a:lnSpc>
                <a:spcPct val="100000"/>
              </a:lnSpc>
            </a:pPr>
            <a:r>
              <a:rPr dirty="0"/>
              <a:t>Why</a:t>
            </a:r>
            <a:r>
              <a:rPr spc="-15" dirty="0"/>
              <a:t> </a:t>
            </a:r>
            <a:r>
              <a:rPr spc="-5" dirty="0"/>
              <a:t>us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J</a:t>
            </a:r>
            <a:r>
              <a:rPr spc="-10" dirty="0"/>
              <a:t>S</a:t>
            </a:r>
            <a:r>
              <a:rPr spc="-5" dirty="0"/>
              <a:t>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8969"/>
            <a:ext cx="7788275" cy="415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Straightforward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syntax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Eas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o </a:t>
            </a:r>
            <a:r>
              <a:rPr sz="2700" spc="-5" dirty="0">
                <a:latin typeface="Georgia"/>
                <a:cs typeface="Georgia"/>
              </a:rPr>
              <a:t>creat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manipul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te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25" dirty="0">
                <a:latin typeface="Georgia"/>
                <a:cs typeface="Georgia"/>
              </a:rPr>
              <a:t>C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natively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5" dirty="0">
                <a:latin typeface="Georgia"/>
                <a:cs typeface="Georgia"/>
              </a:rPr>
              <a:t>ar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15" dirty="0">
                <a:latin typeface="Georgia"/>
                <a:cs typeface="Georgia"/>
              </a:rPr>
              <a:t> in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-15" dirty="0">
                <a:latin typeface="Georgia"/>
                <a:cs typeface="Georgia"/>
              </a:rPr>
              <a:t>ava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crip</a:t>
            </a:r>
            <a:r>
              <a:rPr sz="2700" dirty="0">
                <a:latin typeface="Georgia"/>
                <a:cs typeface="Georgia"/>
              </a:rPr>
              <a:t>t </a:t>
            </a:r>
            <a:r>
              <a:rPr sz="2700" spc="-5" dirty="0">
                <a:latin typeface="Georgia"/>
                <a:cs typeface="Georgia"/>
              </a:rPr>
              <a:t>usin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b="1" spc="-20" dirty="0">
                <a:latin typeface="Georgia"/>
                <a:cs typeface="Georgia"/>
              </a:rPr>
              <a:t>e</a:t>
            </a:r>
            <a:r>
              <a:rPr sz="2700" b="1" spc="-15" dirty="0">
                <a:latin typeface="Georgia"/>
                <a:cs typeface="Georgia"/>
              </a:rPr>
              <a:t>val()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Supporte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major 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-15" dirty="0">
                <a:latin typeface="Georgia"/>
                <a:cs typeface="Georgia"/>
              </a:rPr>
              <a:t>ava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crip</a:t>
            </a:r>
            <a:r>
              <a:rPr sz="2700" dirty="0">
                <a:latin typeface="Georgia"/>
                <a:cs typeface="Georgia"/>
              </a:rPr>
              <a:t>t </a:t>
            </a:r>
            <a:r>
              <a:rPr sz="2700" spc="-20" dirty="0">
                <a:latin typeface="Georgia"/>
                <a:cs typeface="Georgia"/>
              </a:rPr>
              <a:t>frameworks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D1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te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t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cken</a:t>
            </a:r>
            <a:r>
              <a:rPr sz="2700" dirty="0">
                <a:latin typeface="Georgia"/>
                <a:cs typeface="Georgia"/>
              </a:rPr>
              <a:t>d 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echno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ogies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00" y="228600"/>
            <a:ext cx="644283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28600"/>
            <a:ext cx="644283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1010" y="329790"/>
                </a:lnTo>
                <a:lnTo>
                  <a:pt x="8861" y="378027"/>
                </a:lnTo>
                <a:lnTo>
                  <a:pt x="23961" y="423416"/>
                </a:lnTo>
                <a:lnTo>
                  <a:pt x="45680" y="465328"/>
                </a:lnTo>
                <a:lnTo>
                  <a:pt x="73391" y="503135"/>
                </a:lnTo>
                <a:lnTo>
                  <a:pt x="106464" y="536208"/>
                </a:lnTo>
                <a:lnTo>
                  <a:pt x="144271" y="563919"/>
                </a:lnTo>
                <a:lnTo>
                  <a:pt x="186183" y="585638"/>
                </a:lnTo>
                <a:lnTo>
                  <a:pt x="231572" y="600738"/>
                </a:lnTo>
                <a:lnTo>
                  <a:pt x="279809" y="608589"/>
                </a:lnTo>
                <a:lnTo>
                  <a:pt x="304800" y="609600"/>
                </a:lnTo>
                <a:lnTo>
                  <a:pt x="329790" y="608589"/>
                </a:lnTo>
                <a:lnTo>
                  <a:pt x="378027" y="600738"/>
                </a:lnTo>
                <a:lnTo>
                  <a:pt x="423416" y="585638"/>
                </a:lnTo>
                <a:lnTo>
                  <a:pt x="465328" y="563919"/>
                </a:lnTo>
                <a:lnTo>
                  <a:pt x="503135" y="536208"/>
                </a:lnTo>
                <a:lnTo>
                  <a:pt x="536208" y="503135"/>
                </a:lnTo>
                <a:lnTo>
                  <a:pt x="563919" y="465328"/>
                </a:lnTo>
                <a:lnTo>
                  <a:pt x="585638" y="423416"/>
                </a:lnTo>
                <a:lnTo>
                  <a:pt x="600738" y="378027"/>
                </a:lnTo>
                <a:lnTo>
                  <a:pt x="608589" y="329790"/>
                </a:lnTo>
                <a:lnTo>
                  <a:pt x="609600" y="304800"/>
                </a:lnTo>
                <a:lnTo>
                  <a:pt x="608589" y="279792"/>
                </a:lnTo>
                <a:lnTo>
                  <a:pt x="600738" y="231531"/>
                </a:lnTo>
                <a:lnTo>
                  <a:pt x="585638" y="186130"/>
                </a:lnTo>
                <a:lnTo>
                  <a:pt x="563919" y="144215"/>
                </a:lnTo>
                <a:lnTo>
                  <a:pt x="536208" y="106412"/>
                </a:lnTo>
                <a:lnTo>
                  <a:pt x="503135" y="73348"/>
                </a:lnTo>
                <a:lnTo>
                  <a:pt x="465328" y="45650"/>
                </a:lnTo>
                <a:lnTo>
                  <a:pt x="423416" y="23943"/>
                </a:lnTo>
                <a:lnTo>
                  <a:pt x="378027" y="8854"/>
                </a:lnTo>
                <a:lnTo>
                  <a:pt x="329790" y="100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1688" y="1050544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59754" y="6109"/>
                </a:lnTo>
                <a:lnTo>
                  <a:pt x="113638" y="23464"/>
                </a:lnTo>
                <a:lnTo>
                  <a:pt x="73421" y="50608"/>
                </a:lnTo>
                <a:lnTo>
                  <a:pt x="40562" y="86081"/>
                </a:lnTo>
                <a:lnTo>
                  <a:pt x="16519" y="128426"/>
                </a:lnTo>
                <a:lnTo>
                  <a:pt x="2751" y="176185"/>
                </a:lnTo>
                <a:lnTo>
                  <a:pt x="0" y="210311"/>
                </a:lnTo>
                <a:lnTo>
                  <a:pt x="696" y="227550"/>
                </a:lnTo>
                <a:lnTo>
                  <a:pt x="10716" y="276758"/>
                </a:lnTo>
                <a:lnTo>
                  <a:pt x="31496" y="321062"/>
                </a:lnTo>
                <a:lnTo>
                  <a:pt x="61579" y="358997"/>
                </a:lnTo>
                <a:lnTo>
                  <a:pt x="99505" y="389096"/>
                </a:lnTo>
                <a:lnTo>
                  <a:pt x="143816" y="409895"/>
                </a:lnTo>
                <a:lnTo>
                  <a:pt x="193055" y="419926"/>
                </a:lnTo>
                <a:lnTo>
                  <a:pt x="210312" y="420623"/>
                </a:lnTo>
                <a:lnTo>
                  <a:pt x="227568" y="419926"/>
                </a:lnTo>
                <a:lnTo>
                  <a:pt x="276807" y="409895"/>
                </a:lnTo>
                <a:lnTo>
                  <a:pt x="321118" y="389096"/>
                </a:lnTo>
                <a:lnTo>
                  <a:pt x="359044" y="358997"/>
                </a:lnTo>
                <a:lnTo>
                  <a:pt x="389127" y="321062"/>
                </a:lnTo>
                <a:lnTo>
                  <a:pt x="409907" y="276758"/>
                </a:lnTo>
                <a:lnTo>
                  <a:pt x="419927" y="227550"/>
                </a:lnTo>
                <a:lnTo>
                  <a:pt x="420624" y="210311"/>
                </a:lnTo>
                <a:lnTo>
                  <a:pt x="419927" y="193055"/>
                </a:lnTo>
                <a:lnTo>
                  <a:pt x="409907" y="143816"/>
                </a:lnTo>
                <a:lnTo>
                  <a:pt x="389127" y="99505"/>
                </a:lnTo>
                <a:lnTo>
                  <a:pt x="359044" y="61579"/>
                </a:lnTo>
                <a:lnTo>
                  <a:pt x="321118" y="31496"/>
                </a:lnTo>
                <a:lnTo>
                  <a:pt x="276807" y="10716"/>
                </a:lnTo>
                <a:lnTo>
                  <a:pt x="227568" y="69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5066" y="3420077"/>
            <a:ext cx="275463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5" dirty="0">
                <a:solidFill>
                  <a:srgbClr val="7A9799"/>
                </a:solidFill>
                <a:latin typeface="Georgia"/>
                <a:cs typeface="Georgia"/>
              </a:rPr>
              <a:t>JSON</a:t>
            </a:r>
            <a:r>
              <a:rPr sz="3300" spc="-1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spc="-15" dirty="0">
                <a:solidFill>
                  <a:srgbClr val="7A9799"/>
                </a:solidFill>
                <a:latin typeface="Georgia"/>
                <a:cs typeface="Georgia"/>
              </a:rPr>
              <a:t>vs.</a:t>
            </a:r>
            <a:r>
              <a:rPr sz="3300" spc="-5" dirty="0">
                <a:solidFill>
                  <a:srgbClr val="7A9799"/>
                </a:solidFill>
                <a:latin typeface="Georgia"/>
                <a:cs typeface="Georgia"/>
              </a:rPr>
              <a:t> XML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Muc</a:t>
            </a:r>
            <a:r>
              <a:rPr dirty="0"/>
              <a:t>h Like</a:t>
            </a:r>
            <a:r>
              <a:rPr spc="-25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615817"/>
            <a:ext cx="7860665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Pl</a:t>
            </a:r>
            <a:r>
              <a:rPr sz="2700" spc="-30" dirty="0">
                <a:latin typeface="Georgia"/>
                <a:cs typeface="Georgia"/>
              </a:rPr>
              <a:t>a</a:t>
            </a:r>
            <a:r>
              <a:rPr sz="2700" spc="-15" dirty="0">
                <a:latin typeface="Georgia"/>
                <a:cs typeface="Georgia"/>
              </a:rPr>
              <a:t>in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ext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for</a:t>
            </a:r>
            <a:r>
              <a:rPr sz="2700" spc="-3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ats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“Sel</a:t>
            </a:r>
            <a:r>
              <a:rPr sz="2700" spc="-1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-</a:t>
            </a:r>
            <a:r>
              <a:rPr sz="2700" dirty="0">
                <a:latin typeface="Georgia"/>
                <a:cs typeface="Georgia"/>
              </a:rPr>
              <a:t>describing“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(h</a:t>
            </a:r>
            <a:r>
              <a:rPr sz="2700" spc="-10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man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read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ble)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Hiera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chica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(</a:t>
            </a:r>
            <a:r>
              <a:rPr sz="2700" spc="-30" dirty="0">
                <a:latin typeface="Georgia"/>
                <a:cs typeface="Georgia"/>
              </a:rPr>
              <a:t>V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ue</a:t>
            </a:r>
            <a:r>
              <a:rPr sz="2700" dirty="0">
                <a:latin typeface="Georgia"/>
                <a:cs typeface="Georgia"/>
              </a:rPr>
              <a:t>s </a:t>
            </a:r>
            <a:r>
              <a:rPr sz="2700" spc="-20" dirty="0">
                <a:latin typeface="Georgia"/>
                <a:cs typeface="Georgia"/>
              </a:rPr>
              <a:t>can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contain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list</a:t>
            </a:r>
            <a:r>
              <a:rPr sz="2700" dirty="0">
                <a:latin typeface="Georgia"/>
                <a:cs typeface="Georgia"/>
              </a:rPr>
              <a:t>s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object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or</a:t>
            </a:r>
            <a:r>
              <a:rPr sz="2700" spc="-15" dirty="0">
                <a:latin typeface="Georgia"/>
                <a:cs typeface="Georgia"/>
              </a:rPr>
              <a:t> val</a:t>
            </a:r>
            <a:r>
              <a:rPr sz="2700" spc="-3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es)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4191037"/>
            <a:ext cx="2819400" cy="2199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228600"/>
            <a:ext cx="2743200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No</a:t>
            </a:r>
            <a:r>
              <a:rPr dirty="0"/>
              <a:t>t </a:t>
            </a:r>
            <a:r>
              <a:rPr spc="-30" dirty="0"/>
              <a:t>L</a:t>
            </a:r>
            <a:r>
              <a:rPr dirty="0"/>
              <a:t>ike </a:t>
            </a:r>
            <a:r>
              <a:rPr spc="-5" dirty="0"/>
              <a:t>X</a:t>
            </a:r>
            <a:r>
              <a:rPr spc="-15" dirty="0"/>
              <a:t>M</a:t>
            </a:r>
            <a:r>
              <a:rPr spc="-20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65169"/>
            <a:ext cx="8041005" cy="415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Ligh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faste</a:t>
            </a:r>
            <a:r>
              <a:rPr sz="2700" dirty="0">
                <a:latin typeface="Georgia"/>
                <a:cs typeface="Georgia"/>
              </a:rPr>
              <a:t>r </a:t>
            </a:r>
            <a:r>
              <a:rPr sz="2700" spc="-20" dirty="0">
                <a:latin typeface="Georgia"/>
                <a:cs typeface="Georgia"/>
              </a:rPr>
              <a:t>than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X</a:t>
            </a:r>
            <a:r>
              <a:rPr sz="2700" spc="-30" dirty="0">
                <a:latin typeface="Georgia"/>
                <a:cs typeface="Georgia"/>
              </a:rPr>
              <a:t>ML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137795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J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N 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 </a:t>
            </a:r>
            <a:r>
              <a:rPr sz="2700" spc="-5" dirty="0">
                <a:latin typeface="Georgia"/>
                <a:cs typeface="Georgia"/>
              </a:rPr>
              <a:t>ty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objects</a:t>
            </a:r>
            <a:r>
              <a:rPr sz="2700" dirty="0">
                <a:latin typeface="Georgia"/>
                <a:cs typeface="Georgia"/>
              </a:rPr>
              <a:t>. 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X</a:t>
            </a:r>
            <a:r>
              <a:rPr sz="2700" spc="-30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L </a:t>
            </a:r>
            <a:r>
              <a:rPr sz="2700" spc="-15" dirty="0">
                <a:latin typeface="Georgia"/>
                <a:cs typeface="Georgia"/>
              </a:rPr>
              <a:t>val</a:t>
            </a:r>
            <a:r>
              <a:rPr sz="2700" spc="-3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are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ty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2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- </a:t>
            </a:r>
            <a:r>
              <a:rPr sz="2700" spc="-5" dirty="0">
                <a:latin typeface="Georgia"/>
                <a:cs typeface="Georgia"/>
              </a:rPr>
              <a:t>les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string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must</a:t>
            </a:r>
            <a:r>
              <a:rPr sz="2700" spc="-5" dirty="0">
                <a:latin typeface="Georgia"/>
                <a:cs typeface="Georgia"/>
              </a:rPr>
              <a:t> b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parse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at </a:t>
            </a:r>
            <a:r>
              <a:rPr sz="2700" spc="-15" dirty="0">
                <a:latin typeface="Georgia"/>
                <a:cs typeface="Georgia"/>
              </a:rPr>
              <a:t>runtime.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Less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syntax</a:t>
            </a:r>
            <a:r>
              <a:rPr sz="2700" spc="-10" dirty="0">
                <a:latin typeface="Georgia"/>
                <a:cs typeface="Georgia"/>
              </a:rPr>
              <a:t>, </a:t>
            </a:r>
            <a:r>
              <a:rPr sz="2700" spc="-20" dirty="0">
                <a:latin typeface="Georgia"/>
                <a:cs typeface="Georgia"/>
              </a:rPr>
              <a:t>no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emantics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5" dirty="0">
                <a:latin typeface="Georgia"/>
                <a:cs typeface="Georgia"/>
              </a:rPr>
              <a:t>Pr</a:t>
            </a:r>
            <a:r>
              <a:rPr sz="2700" spc="-2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rties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are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i</a:t>
            </a:r>
            <a:r>
              <a:rPr sz="2700" spc="-3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mediately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ac</a:t>
            </a:r>
            <a:r>
              <a:rPr sz="2700" spc="-10" dirty="0">
                <a:latin typeface="Georgia"/>
                <a:cs typeface="Georgia"/>
              </a:rPr>
              <a:t>c</a:t>
            </a:r>
            <a:r>
              <a:rPr sz="2700" spc="-5" dirty="0">
                <a:latin typeface="Georgia"/>
                <a:cs typeface="Georgia"/>
              </a:rPr>
              <a:t>essibl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o </a:t>
            </a:r>
            <a:r>
              <a:rPr sz="2700" spc="-25" dirty="0">
                <a:latin typeface="Georgia"/>
                <a:cs typeface="Georgia"/>
              </a:rPr>
              <a:t>J</a:t>
            </a:r>
            <a:r>
              <a:rPr sz="2700" spc="-15" dirty="0">
                <a:latin typeface="Georgia"/>
                <a:cs typeface="Georgia"/>
              </a:rPr>
              <a:t>ava</a:t>
            </a:r>
            <a:r>
              <a:rPr sz="2700" spc="-3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cript code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228650"/>
            <a:ext cx="2785872" cy="995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439</Words>
  <Application>Microsoft Office PowerPoint</Application>
  <PresentationFormat>On-screen Show (4:3)</PresentationFormat>
  <Paragraphs>133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Courier New</vt:lpstr>
      <vt:lpstr>Georgia</vt:lpstr>
      <vt:lpstr>Times New Roman</vt:lpstr>
      <vt:lpstr>Wingdings 2</vt:lpstr>
      <vt:lpstr>Office Theme</vt:lpstr>
      <vt:lpstr>PowerPoint Presentation</vt:lpstr>
      <vt:lpstr>Overview</vt:lpstr>
      <vt:lpstr>PowerPoint Presentation</vt:lpstr>
      <vt:lpstr>JSON is…</vt:lpstr>
      <vt:lpstr>JSON is NOT…</vt:lpstr>
      <vt:lpstr>Why use JSON?</vt:lpstr>
      <vt:lpstr>PowerPoint Presentation</vt:lpstr>
      <vt:lpstr>Much Like XML</vt:lpstr>
      <vt:lpstr>Not Like XML</vt:lpstr>
      <vt:lpstr>Knocks against JSON</vt:lpstr>
      <vt:lpstr>PowerPoint Presentation</vt:lpstr>
      <vt:lpstr>JSON Object Syntax</vt:lpstr>
      <vt:lpstr>JSON Example</vt:lpstr>
      <vt:lpstr>Arrays in JSON</vt:lpstr>
      <vt:lpstr>JSON Array Example</vt:lpstr>
      <vt:lpstr>PowerPoint Presentation</vt:lpstr>
      <vt:lpstr>Data Types: Strings</vt:lpstr>
      <vt:lpstr>Data Types: Numbers</vt:lpstr>
      <vt:lpstr>Data Types: Booleans &amp; Null</vt:lpstr>
      <vt:lpstr>Data Types: Objects &amp; Arrays</vt:lpstr>
      <vt:lpstr>PowerPoint Presentation</vt:lpstr>
      <vt:lpstr>How &amp; When to use JSON</vt:lpstr>
      <vt:lpstr>Where is JSON used today?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created xsi:type="dcterms:W3CDTF">2019-01-21T11:12:16Z</dcterms:created>
  <dcterms:modified xsi:type="dcterms:W3CDTF">2019-01-21T05:45:08Z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2013-05-30T00:00:00Z</vt:filetime>
  </property>
  <property fmtid="{D5CDD505-2E9C-101B-9397-08002B2CF9AE}" pid="3" name="LastSaved">
    <vt:filetime>2019-01-21T00:00:00Z</vt:filetime>
  </property>
</Properties>
</file>