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75" r:id="rId4"/>
    <p:sldId id="276" r:id="rId5"/>
    <p:sldId id="277" r:id="rId6"/>
    <p:sldId id="279" r:id="rId7"/>
    <p:sldId id="278" r:id="rId8"/>
    <p:sldId id="280" r:id="rId9"/>
    <p:sldId id="281" r:id="rId10"/>
    <p:sldId id="257" r:id="rId11"/>
    <p:sldId id="263" r:id="rId12"/>
    <p:sldId id="264" r:id="rId13"/>
    <p:sldId id="265" r:id="rId14"/>
    <p:sldId id="266" r:id="rId15"/>
    <p:sldId id="267" r:id="rId16"/>
    <p:sldId id="268" r:id="rId17"/>
    <p:sldId id="269" r:id="rId18"/>
    <p:sldId id="270" r:id="rId19"/>
    <p:sldId id="271" r:id="rId20"/>
    <p:sldId id="260" r:id="rId21"/>
    <p:sldId id="261" r:id="rId22"/>
    <p:sldId id="262" r:id="rId23"/>
    <p:sldId id="282" r:id="rId24"/>
    <p:sldId id="28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7D7F7D-0401-455B-A5A1-FE66F8ADFE86}" type="datetimeFigureOut">
              <a:rPr lang="en-US" smtClean="0"/>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118775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D7F7D-0401-455B-A5A1-FE66F8ADFE86}" type="datetimeFigureOut">
              <a:rPr lang="en-US" smtClean="0"/>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424147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D7F7D-0401-455B-A5A1-FE66F8ADFE86}" type="datetimeFigureOut">
              <a:rPr lang="en-US" smtClean="0"/>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112669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D7F7D-0401-455B-A5A1-FE66F8ADFE86}" type="datetimeFigureOut">
              <a:rPr lang="en-US" smtClean="0"/>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49526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7D7F7D-0401-455B-A5A1-FE66F8ADFE86}" type="datetimeFigureOut">
              <a:rPr lang="en-US" smtClean="0"/>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31333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7D7F7D-0401-455B-A5A1-FE66F8ADFE86}" type="datetimeFigureOut">
              <a:rPr lang="en-US" smtClean="0"/>
              <a:t>29/01/2019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68822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7D7F7D-0401-455B-A5A1-FE66F8ADFE86}" type="datetimeFigureOut">
              <a:rPr lang="en-US" smtClean="0"/>
              <a:t>29/01/2019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317965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7D7F7D-0401-455B-A5A1-FE66F8ADFE86}" type="datetimeFigureOut">
              <a:rPr lang="en-US" smtClean="0"/>
              <a:t>29/01/2019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37686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D7F7D-0401-455B-A5A1-FE66F8ADFE86}" type="datetimeFigureOut">
              <a:rPr lang="en-US" smtClean="0"/>
              <a:t>29/01/2019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374224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D7F7D-0401-455B-A5A1-FE66F8ADFE86}" type="datetimeFigureOut">
              <a:rPr lang="en-US" smtClean="0"/>
              <a:t>29/01/2019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421815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D7F7D-0401-455B-A5A1-FE66F8ADFE86}" type="datetimeFigureOut">
              <a:rPr lang="en-US" smtClean="0"/>
              <a:t>29/01/2019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870DF-2CF3-43B6-8646-245C70737458}" type="slidenum">
              <a:rPr lang="en-US" smtClean="0"/>
              <a:t>‹#›</a:t>
            </a:fld>
            <a:endParaRPr lang="en-US"/>
          </a:p>
        </p:txBody>
      </p:sp>
    </p:spTree>
    <p:extLst>
      <p:ext uri="{BB962C8B-B14F-4D97-AF65-F5344CB8AC3E}">
        <p14:creationId xmlns:p14="http://schemas.microsoft.com/office/powerpoint/2010/main" val="7647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D7F7D-0401-455B-A5A1-FE66F8ADFE86}" type="datetimeFigureOut">
              <a:rPr lang="en-US" smtClean="0"/>
              <a:t>29/01/2019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70DF-2CF3-43B6-8646-245C70737458}" type="slidenum">
              <a:rPr lang="en-US" smtClean="0"/>
              <a:t>‹#›</a:t>
            </a:fld>
            <a:endParaRPr lang="en-US"/>
          </a:p>
        </p:txBody>
      </p:sp>
    </p:spTree>
    <p:extLst>
      <p:ext uri="{BB962C8B-B14F-4D97-AF65-F5344CB8AC3E}">
        <p14:creationId xmlns:p14="http://schemas.microsoft.com/office/powerpoint/2010/main" val="77303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4800" b="1" dirty="0" smtClean="0"/>
              <a:t>Advanced Internet Technology</a:t>
            </a:r>
            <a:endParaRPr lang="en-US" sz="4800" b="1" dirty="0"/>
          </a:p>
        </p:txBody>
      </p:sp>
    </p:spTree>
    <p:extLst>
      <p:ext uri="{BB962C8B-B14F-4D97-AF65-F5344CB8AC3E}">
        <p14:creationId xmlns:p14="http://schemas.microsoft.com/office/powerpoint/2010/main" val="413543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Characteristics of RIA</a:t>
            </a:r>
            <a:endParaRPr lang="en-US" dirty="0"/>
          </a:p>
        </p:txBody>
      </p:sp>
      <p:sp>
        <p:nvSpPr>
          <p:cNvPr id="3" name="Content Placeholder 2"/>
          <p:cNvSpPr>
            <a:spLocks noGrp="1"/>
          </p:cNvSpPr>
          <p:nvPr>
            <p:ph idx="1"/>
          </p:nvPr>
        </p:nvSpPr>
        <p:spPr/>
        <p:txBody>
          <a:bodyPr/>
          <a:lstStyle/>
          <a:p>
            <a:r>
              <a:rPr lang="en-US" dirty="0" smtClean="0"/>
              <a:t>RIA( Rich Internet Application):</a:t>
            </a:r>
          </a:p>
          <a:p>
            <a:pPr algn="just"/>
            <a:r>
              <a:rPr lang="en-US" dirty="0" smtClean="0"/>
              <a:t>are </a:t>
            </a:r>
            <a:r>
              <a:rPr lang="en-US" dirty="0"/>
              <a:t>a special breed of web applications where the user interface has much richer functionality than what the first and second generation web applications. </a:t>
            </a:r>
          </a:p>
          <a:p>
            <a:pPr algn="just"/>
            <a:r>
              <a:rPr lang="en-US" dirty="0" smtClean="0"/>
              <a:t>They </a:t>
            </a:r>
            <a:r>
              <a:rPr lang="en-US" dirty="0"/>
              <a:t>look and feel more like desktop applications</a:t>
            </a:r>
            <a:endParaRPr lang="en-US" dirty="0" smtClean="0"/>
          </a:p>
          <a:p>
            <a:endParaRPr lang="en-US" dirty="0"/>
          </a:p>
        </p:txBody>
      </p:sp>
    </p:spTree>
    <p:extLst>
      <p:ext uri="{BB962C8B-B14F-4D97-AF65-F5344CB8AC3E}">
        <p14:creationId xmlns:p14="http://schemas.microsoft.com/office/powerpoint/2010/main" val="2967692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a:t>First Generation Web Applications</a:t>
            </a:r>
            <a:br>
              <a:rPr lang="en-US" b="1" dirty="0"/>
            </a:br>
            <a:endParaRPr lang="en-US" dirty="0"/>
          </a:p>
        </p:txBody>
      </p:sp>
      <p:sp>
        <p:nvSpPr>
          <p:cNvPr id="5" name="Content Placeholder 4"/>
          <p:cNvSpPr>
            <a:spLocks noGrp="1"/>
          </p:cNvSpPr>
          <p:nvPr>
            <p:ph sz="half" idx="2"/>
          </p:nvPr>
        </p:nvSpPr>
        <p:spPr/>
        <p:txBody>
          <a:bodyPr/>
          <a:lstStyle/>
          <a:p>
            <a:r>
              <a:rPr lang="en-US" dirty="0" smtClean="0"/>
              <a:t>Page oriented</a:t>
            </a:r>
          </a:p>
          <a:p>
            <a:r>
              <a:rPr lang="en-US" dirty="0"/>
              <a:t>GUI logic and application logic inside the same web </a:t>
            </a:r>
            <a:r>
              <a:rPr lang="en-US" dirty="0" smtClean="0"/>
              <a:t>page.</a:t>
            </a:r>
          </a:p>
          <a:p>
            <a:r>
              <a:rPr lang="en-US" dirty="0"/>
              <a:t>script which was </a:t>
            </a:r>
            <a:r>
              <a:rPr lang="en-US" dirty="0" smtClean="0"/>
              <a:t>executed </a:t>
            </a:r>
            <a:r>
              <a:rPr lang="en-US" dirty="0"/>
              <a:t>by the web </a:t>
            </a:r>
            <a:r>
              <a:rPr lang="en-US" dirty="0" smtClean="0"/>
              <a:t>serve.</a:t>
            </a:r>
            <a:endParaRPr lang="en-US" dirty="0"/>
          </a:p>
        </p:txBody>
      </p:sp>
      <p:pic>
        <p:nvPicPr>
          <p:cNvPr id="2050" name="Picture 2" descr="First generation web application architecture and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4448175"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4634345"/>
            <a:ext cx="4572000" cy="1754326"/>
          </a:xfrm>
          <a:prstGeom prst="rect">
            <a:avLst/>
          </a:prstGeom>
        </p:spPr>
        <p:txBody>
          <a:bodyPr wrap="square">
            <a:spAutoFit/>
          </a:bodyPr>
          <a:lstStyle/>
          <a:p>
            <a:r>
              <a:rPr lang="en-US" dirty="0"/>
              <a:t>First generation web page technologies </a:t>
            </a:r>
            <a:r>
              <a:rPr lang="en-US" dirty="0" smtClean="0"/>
              <a:t>include</a:t>
            </a:r>
          </a:p>
          <a:p>
            <a:r>
              <a:rPr lang="en-US" dirty="0" smtClean="0"/>
              <a:t> </a:t>
            </a:r>
            <a:r>
              <a:rPr lang="en-US" dirty="0"/>
              <a:t>Servlets (Java), </a:t>
            </a:r>
            <a:endParaRPr lang="en-US" dirty="0" smtClean="0"/>
          </a:p>
          <a:p>
            <a:r>
              <a:rPr lang="en-US" dirty="0" smtClean="0"/>
              <a:t>JSP </a:t>
            </a:r>
            <a:r>
              <a:rPr lang="en-US" dirty="0"/>
              <a:t>(</a:t>
            </a:r>
            <a:r>
              <a:rPr lang="en-US" dirty="0" err="1"/>
              <a:t>JavaServer</a:t>
            </a:r>
            <a:r>
              <a:rPr lang="en-US" dirty="0"/>
              <a:t> Pages), </a:t>
            </a:r>
            <a:endParaRPr lang="en-US" dirty="0" smtClean="0"/>
          </a:p>
          <a:p>
            <a:r>
              <a:rPr lang="en-US" dirty="0" smtClean="0"/>
              <a:t>ASP</a:t>
            </a:r>
            <a:r>
              <a:rPr lang="en-US" dirty="0"/>
              <a:t>, </a:t>
            </a:r>
            <a:endParaRPr lang="en-US" dirty="0" smtClean="0"/>
          </a:p>
          <a:p>
            <a:r>
              <a:rPr lang="en-US" dirty="0" smtClean="0"/>
              <a:t>PHP </a:t>
            </a:r>
            <a:r>
              <a:rPr lang="en-US" dirty="0"/>
              <a:t>and </a:t>
            </a:r>
            <a:endParaRPr lang="en-US" dirty="0" smtClean="0"/>
          </a:p>
          <a:p>
            <a:r>
              <a:rPr lang="en-US" dirty="0" smtClean="0"/>
              <a:t>CGI </a:t>
            </a:r>
            <a:r>
              <a:rPr lang="en-US" dirty="0"/>
              <a:t>scripts in </a:t>
            </a:r>
            <a:r>
              <a:rPr lang="en-US" dirty="0" smtClean="0"/>
              <a:t>Perl%</a:t>
            </a:r>
            <a:endParaRPr lang="en-US" dirty="0"/>
          </a:p>
        </p:txBody>
      </p:sp>
    </p:spTree>
    <p:extLst>
      <p:ext uri="{BB962C8B-B14F-4D97-AF65-F5344CB8AC3E}">
        <p14:creationId xmlns:p14="http://schemas.microsoft.com/office/powerpoint/2010/main" val="4130297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a:t>Second Generation Web Applications</a:t>
            </a:r>
            <a:br>
              <a:rPr lang="en-US" b="1" dirty="0"/>
            </a:br>
            <a:endParaRPr lang="en-US" dirty="0"/>
          </a:p>
        </p:txBody>
      </p:sp>
      <p:sp>
        <p:nvSpPr>
          <p:cNvPr id="5" name="Content Placeholder 4"/>
          <p:cNvSpPr>
            <a:spLocks noGrp="1"/>
          </p:cNvSpPr>
          <p:nvPr>
            <p:ph sz="half" idx="2"/>
          </p:nvPr>
        </p:nvSpPr>
        <p:spPr/>
        <p:txBody>
          <a:bodyPr/>
          <a:lstStyle/>
          <a:p>
            <a:r>
              <a:rPr lang="en-US" dirty="0" smtClean="0"/>
              <a:t>Separate </a:t>
            </a:r>
            <a:r>
              <a:rPr lang="en-US" dirty="0"/>
              <a:t>the GUI logic from the application logic on the server</a:t>
            </a:r>
            <a:r>
              <a:rPr lang="en-US" dirty="0" smtClean="0"/>
              <a:t>.</a:t>
            </a:r>
          </a:p>
          <a:p>
            <a:r>
              <a:rPr lang="en-US" dirty="0" smtClean="0"/>
              <a:t>Web application more object oriented than spread over multiple pages.</a:t>
            </a:r>
          </a:p>
          <a:p>
            <a:endParaRPr lang="en-US" dirty="0" smtClean="0"/>
          </a:p>
          <a:p>
            <a:endParaRPr lang="en-US" dirty="0"/>
          </a:p>
        </p:txBody>
      </p:sp>
      <p:pic>
        <p:nvPicPr>
          <p:cNvPr id="3074" name="Picture 2" descr="Second generation web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4467225" cy="3352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4495800"/>
            <a:ext cx="4572000" cy="2031325"/>
          </a:xfrm>
          <a:prstGeom prst="rect">
            <a:avLst/>
          </a:prstGeom>
        </p:spPr>
        <p:txBody>
          <a:bodyPr>
            <a:spAutoFit/>
          </a:bodyPr>
          <a:lstStyle/>
          <a:p>
            <a:r>
              <a:rPr lang="en-US" dirty="0"/>
              <a:t>Examples of such frameworks are </a:t>
            </a:r>
            <a:endParaRPr lang="en-US" dirty="0" smtClean="0"/>
          </a:p>
          <a:p>
            <a:r>
              <a:rPr lang="en-US" dirty="0" smtClean="0"/>
              <a:t>ASP.NET </a:t>
            </a:r>
            <a:r>
              <a:rPr lang="en-US" dirty="0"/>
              <a:t>(.NET), </a:t>
            </a:r>
            <a:endParaRPr lang="en-US" dirty="0" smtClean="0"/>
          </a:p>
          <a:p>
            <a:r>
              <a:rPr lang="en-US" dirty="0" smtClean="0"/>
              <a:t>Struts </a:t>
            </a:r>
            <a:r>
              <a:rPr lang="en-US" dirty="0"/>
              <a:t>+ Struts 2 (Java), </a:t>
            </a:r>
            <a:endParaRPr lang="en-US" dirty="0" smtClean="0"/>
          </a:p>
          <a:p>
            <a:r>
              <a:rPr lang="en-US" dirty="0" smtClean="0"/>
              <a:t>Spring </a:t>
            </a:r>
            <a:r>
              <a:rPr lang="en-US" dirty="0"/>
              <a:t>MVC (Java), </a:t>
            </a:r>
            <a:endParaRPr lang="en-US" dirty="0" smtClean="0"/>
          </a:p>
          <a:p>
            <a:r>
              <a:rPr lang="en-US" dirty="0" smtClean="0"/>
              <a:t>JSF </a:t>
            </a:r>
            <a:r>
              <a:rPr lang="en-US" dirty="0"/>
              <a:t>(</a:t>
            </a:r>
            <a:r>
              <a:rPr lang="en-US" dirty="0" err="1"/>
              <a:t>JavaServer</a:t>
            </a:r>
            <a:r>
              <a:rPr lang="en-US" dirty="0"/>
              <a:t> Faces</a:t>
            </a:r>
            <a:r>
              <a:rPr lang="en-US" dirty="0" smtClean="0"/>
              <a:t>),</a:t>
            </a:r>
          </a:p>
          <a:p>
            <a:r>
              <a:rPr lang="en-US" dirty="0" smtClean="0"/>
              <a:t> </a:t>
            </a:r>
            <a:r>
              <a:rPr lang="en-US" dirty="0"/>
              <a:t>Wicket (Java) Tapestry (Java) </a:t>
            </a:r>
            <a:endParaRPr lang="en-US" dirty="0" smtClean="0"/>
          </a:p>
          <a:p>
            <a:r>
              <a:rPr lang="en-US" dirty="0" smtClean="0"/>
              <a:t>and </a:t>
            </a:r>
            <a:r>
              <a:rPr lang="en-US" dirty="0"/>
              <a:t>many others.</a:t>
            </a:r>
          </a:p>
        </p:txBody>
      </p:sp>
    </p:spTree>
    <p:extLst>
      <p:ext uri="{BB962C8B-B14F-4D97-AF65-F5344CB8AC3E}">
        <p14:creationId xmlns:p14="http://schemas.microsoft.com/office/powerpoint/2010/main" val="344658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t/>
            </a:r>
            <a:br>
              <a:rPr lang="en-US" b="1" dirty="0" smtClean="0"/>
            </a:br>
            <a:r>
              <a:rPr lang="en-US" b="1" dirty="0" smtClean="0"/>
              <a:t>RIA </a:t>
            </a:r>
            <a:r>
              <a:rPr lang="en-US" b="1" dirty="0"/>
              <a:t>Web </a:t>
            </a:r>
            <a:r>
              <a:rPr lang="en-US" b="1" dirty="0" smtClean="0"/>
              <a:t>Applications</a:t>
            </a:r>
            <a:br>
              <a:rPr lang="en-US" b="1" dirty="0" smtClean="0"/>
            </a:br>
            <a:r>
              <a:rPr lang="en-US" b="1" dirty="0" smtClean="0"/>
              <a:t>(Third generation web applications)</a:t>
            </a:r>
            <a:r>
              <a:rPr lang="en-US" b="1" dirty="0"/>
              <a:t/>
            </a:r>
            <a:br>
              <a:rPr lang="en-US" b="1" dirty="0"/>
            </a:br>
            <a:endParaRPr lang="en-US" dirty="0"/>
          </a:p>
        </p:txBody>
      </p:sp>
      <p:sp>
        <p:nvSpPr>
          <p:cNvPr id="4" name="Content Placeholder 3"/>
          <p:cNvSpPr>
            <a:spLocks noGrp="1"/>
          </p:cNvSpPr>
          <p:nvPr>
            <p:ph sz="half" idx="2"/>
          </p:nvPr>
        </p:nvSpPr>
        <p:spPr/>
        <p:txBody>
          <a:bodyPr/>
          <a:lstStyle/>
          <a:p>
            <a:pPr algn="just"/>
            <a:r>
              <a:rPr lang="en-US" dirty="0"/>
              <a:t>RIA technologies are typically executed in the browser using either JavaScript, Flash, </a:t>
            </a:r>
            <a:r>
              <a:rPr lang="en-US" dirty="0" err="1"/>
              <a:t>JavaFX</a:t>
            </a:r>
            <a:r>
              <a:rPr lang="en-US" dirty="0"/>
              <a:t> or Silverlight </a:t>
            </a:r>
          </a:p>
        </p:txBody>
      </p:sp>
      <p:pic>
        <p:nvPicPr>
          <p:cNvPr id="4098" name="Picture 2" descr="RIA web application architecture and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05200"/>
            <a:ext cx="4724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7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smtClean="0"/>
              <a:t>RIA advantage</a:t>
            </a:r>
            <a:endParaRPr lang="en-US" dirty="0"/>
          </a:p>
        </p:txBody>
      </p:sp>
      <p:sp>
        <p:nvSpPr>
          <p:cNvPr id="6" name="Content Placeholder 5"/>
          <p:cNvSpPr>
            <a:spLocks noGrp="1"/>
          </p:cNvSpPr>
          <p:nvPr>
            <p:ph idx="1"/>
          </p:nvPr>
        </p:nvSpPr>
        <p:spPr>
          <a:xfrm>
            <a:off x="381000" y="914400"/>
            <a:ext cx="8229600" cy="5715000"/>
          </a:xfrm>
        </p:spPr>
        <p:txBody>
          <a:bodyPr>
            <a:normAutofit/>
          </a:bodyPr>
          <a:lstStyle/>
          <a:p>
            <a:pPr algn="just"/>
            <a:r>
              <a:rPr lang="en-US" sz="2400" b="1" dirty="0"/>
              <a:t>First </a:t>
            </a:r>
            <a:r>
              <a:rPr lang="en-US" sz="2400" dirty="0"/>
              <a:t>of all, the GUIs can become much more advanced with RIA </a:t>
            </a:r>
            <a:r>
              <a:rPr lang="en-US" sz="2400" dirty="0" smtClean="0"/>
              <a:t>technologies.</a:t>
            </a:r>
          </a:p>
          <a:p>
            <a:pPr algn="just"/>
            <a:r>
              <a:rPr lang="en-US" sz="2400" b="1" dirty="0"/>
              <a:t>Second</a:t>
            </a:r>
            <a:r>
              <a:rPr lang="en-US" sz="2400" dirty="0"/>
              <a:t>, because the GUI logic is executed in the browser, the CPU time needed to generate the GUI is lifted off the server, freeing up more CPU cycles for executing application logic</a:t>
            </a:r>
            <a:r>
              <a:rPr lang="en-US" sz="2400" dirty="0" smtClean="0"/>
              <a:t>.</a:t>
            </a:r>
          </a:p>
          <a:p>
            <a:pPr algn="just"/>
            <a:r>
              <a:rPr lang="en-US" sz="2400" b="1" dirty="0"/>
              <a:t>Third,</a:t>
            </a:r>
            <a:r>
              <a:rPr lang="en-US" sz="2400" dirty="0"/>
              <a:t> GUI state can be kept in the browser, thus further cleaning up the server side of RIA web applications</a:t>
            </a:r>
            <a:r>
              <a:rPr lang="en-US" sz="2400" dirty="0" smtClean="0"/>
              <a:t>.</a:t>
            </a:r>
          </a:p>
          <a:p>
            <a:pPr algn="just"/>
            <a:r>
              <a:rPr lang="en-US" sz="2400" b="1" dirty="0"/>
              <a:t>Fourth</a:t>
            </a:r>
            <a:r>
              <a:rPr lang="en-US" sz="2400" dirty="0"/>
              <a:t>, since the GUI logic completely separated from the application logic, it becomes easier to develop reusable GUI components, which can be reused no matter what server side programming language is used for the application logic</a:t>
            </a:r>
            <a:r>
              <a:rPr lang="en-US" sz="2400" dirty="0" smtClean="0"/>
              <a:t>.</a:t>
            </a:r>
          </a:p>
          <a:p>
            <a:pPr algn="just"/>
            <a:r>
              <a:rPr lang="en-US" sz="2400" b="1" dirty="0"/>
              <a:t>Fifth</a:t>
            </a:r>
            <a:r>
              <a:rPr lang="en-US" sz="2400" dirty="0"/>
              <a:t>, RIA technologies typically communicate with the web server by exchanging data, not GUI code </a:t>
            </a:r>
            <a:endParaRPr lang="en-US" sz="2400" dirty="0" smtClean="0"/>
          </a:p>
          <a:p>
            <a:pPr algn="just"/>
            <a:endParaRPr lang="en-US" sz="2400" dirty="0"/>
          </a:p>
        </p:txBody>
      </p:sp>
    </p:spTree>
    <p:extLst>
      <p:ext uri="{BB962C8B-B14F-4D97-AF65-F5344CB8AC3E}">
        <p14:creationId xmlns:p14="http://schemas.microsoft.com/office/powerpoint/2010/main" val="115699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l"/>
            <a:r>
              <a:rPr lang="en-US" sz="2400" dirty="0" smtClean="0"/>
              <a:t>Continued………..</a:t>
            </a:r>
            <a:endParaRPr lang="en-US" sz="2400" dirty="0"/>
          </a:p>
        </p:txBody>
      </p:sp>
      <p:sp>
        <p:nvSpPr>
          <p:cNvPr id="6" name="Content Placeholder 5"/>
          <p:cNvSpPr>
            <a:spLocks noGrp="1"/>
          </p:cNvSpPr>
          <p:nvPr>
            <p:ph idx="1"/>
          </p:nvPr>
        </p:nvSpPr>
        <p:spPr>
          <a:xfrm>
            <a:off x="457200" y="914400"/>
            <a:ext cx="8534400" cy="5562600"/>
          </a:xfrm>
        </p:spPr>
        <p:txBody>
          <a:bodyPr>
            <a:normAutofit fontScale="85000" lnSpcReduction="20000"/>
          </a:bodyPr>
          <a:lstStyle/>
          <a:p>
            <a:r>
              <a:rPr lang="en-US" b="1" dirty="0"/>
              <a:t>Sixth</a:t>
            </a:r>
            <a:r>
              <a:rPr lang="en-US" dirty="0"/>
              <a:t>, since the GUI and application logic on the server typically </a:t>
            </a:r>
            <a:r>
              <a:rPr lang="en-US" dirty="0" smtClean="0"/>
              <a:t>communicate </a:t>
            </a:r>
            <a:r>
              <a:rPr lang="en-US" dirty="0"/>
              <a:t>via HTTP + JSON, or HTTP + XML, the GUI is 100% independent of what programming language that is used on the server. </a:t>
            </a:r>
            <a:endParaRPr lang="en-US" dirty="0" smtClean="0"/>
          </a:p>
          <a:p>
            <a:r>
              <a:rPr lang="en-US" b="1" dirty="0"/>
              <a:t>Seventh</a:t>
            </a:r>
            <a:r>
              <a:rPr lang="en-US" dirty="0"/>
              <a:t>, since GUI logic and application logic are completely </a:t>
            </a:r>
            <a:r>
              <a:rPr lang="en-US" dirty="0" smtClean="0"/>
              <a:t>separated (testing GUI and </a:t>
            </a:r>
            <a:r>
              <a:rPr lang="en-US" dirty="0" err="1" smtClean="0"/>
              <a:t>Appl</a:t>
            </a:r>
            <a:r>
              <a:rPr lang="en-US" dirty="0" smtClean="0"/>
              <a:t> logic separately).</a:t>
            </a:r>
          </a:p>
          <a:p>
            <a:r>
              <a:rPr lang="en-US" b="1" dirty="0"/>
              <a:t>Eighth</a:t>
            </a:r>
            <a:r>
              <a:rPr lang="en-US" dirty="0"/>
              <a:t>, because the back end just consists of services that send and receive data, it is much easier add a different type of client in the </a:t>
            </a:r>
            <a:r>
              <a:rPr lang="en-US" dirty="0" smtClean="0"/>
              <a:t>future.</a:t>
            </a:r>
          </a:p>
          <a:p>
            <a:r>
              <a:rPr lang="en-US" b="1" dirty="0"/>
              <a:t>Ninth</a:t>
            </a:r>
            <a:r>
              <a:rPr lang="en-US" dirty="0"/>
              <a:t>, since the back end now consist of simple services receiving and sending data, your web application is naturally prepared for the "open application" </a:t>
            </a:r>
            <a:r>
              <a:rPr lang="en-US" dirty="0" smtClean="0"/>
              <a:t>trend.</a:t>
            </a:r>
            <a:r>
              <a:rPr lang="en-US" dirty="0"/>
              <a:t> </a:t>
            </a:r>
            <a:endParaRPr lang="en-US" dirty="0" smtClean="0"/>
          </a:p>
          <a:p>
            <a:r>
              <a:rPr lang="en-US" b="1" dirty="0" smtClean="0"/>
              <a:t>Tenth</a:t>
            </a:r>
            <a:r>
              <a:rPr lang="en-US" dirty="0"/>
              <a:t>, since the GUI and back end services only exchange data, the traffic load is often smaller </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177728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Detailed ………..</a:t>
            </a:r>
            <a:endParaRPr lang="en-US" dirty="0"/>
          </a:p>
        </p:txBody>
      </p:sp>
      <p:pic>
        <p:nvPicPr>
          <p:cNvPr id="5122" name="Picture 2" descr="RIA web application architecture and design in more det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789129"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3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t/>
            </a:r>
            <a:br>
              <a:rPr lang="en-US" b="1" dirty="0" smtClean="0"/>
            </a:br>
            <a:r>
              <a:rPr lang="en-US" b="1" dirty="0" smtClean="0"/>
              <a:t>RIA </a:t>
            </a:r>
            <a:r>
              <a:rPr lang="en-US" b="1" dirty="0"/>
              <a:t>Technologies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Here is a list of a few well-known RIA technologies:</a:t>
            </a:r>
          </a:p>
          <a:p>
            <a:r>
              <a:rPr lang="en-US" dirty="0"/>
              <a:t>HTML5 + CSS3 + JavaScript + JavaScript frameworks</a:t>
            </a:r>
          </a:p>
          <a:p>
            <a:pPr lvl="1"/>
            <a:r>
              <a:rPr lang="en-US" dirty="0"/>
              <a:t>jQuery</a:t>
            </a:r>
          </a:p>
          <a:p>
            <a:pPr lvl="1"/>
            <a:r>
              <a:rPr lang="en-US" dirty="0"/>
              <a:t>jQuery Mobile</a:t>
            </a:r>
          </a:p>
          <a:p>
            <a:pPr lvl="1"/>
            <a:r>
              <a:rPr lang="en-US" dirty="0" err="1" smtClean="0"/>
              <a:t>AngularJS</a:t>
            </a:r>
            <a:r>
              <a:rPr lang="en-US" dirty="0" smtClean="0"/>
              <a:t>.</a:t>
            </a:r>
            <a:endParaRPr lang="en-US" dirty="0"/>
          </a:p>
          <a:p>
            <a:pPr lvl="1"/>
            <a:r>
              <a:rPr lang="en-US" dirty="0" err="1"/>
              <a:t>Sencha</a:t>
            </a:r>
            <a:r>
              <a:rPr lang="en-US" dirty="0"/>
              <a:t> EXT-JS</a:t>
            </a:r>
          </a:p>
          <a:p>
            <a:pPr lvl="1"/>
            <a:r>
              <a:rPr lang="en-US" dirty="0" err="1" smtClean="0"/>
              <a:t>SmartClient</a:t>
            </a:r>
            <a:r>
              <a:rPr lang="en-US" dirty="0" smtClean="0"/>
              <a:t>.</a:t>
            </a:r>
            <a:endParaRPr lang="en-US" dirty="0"/>
          </a:p>
          <a:p>
            <a:pPr lvl="1"/>
            <a:r>
              <a:rPr lang="en-US" dirty="0"/>
              <a:t>D3</a:t>
            </a:r>
          </a:p>
          <a:p>
            <a:pPr lvl="1"/>
            <a:r>
              <a:rPr lang="en-US" dirty="0"/>
              <a:t>Dart</a:t>
            </a:r>
          </a:p>
          <a:p>
            <a:r>
              <a:rPr lang="en-US" dirty="0"/>
              <a:t>GWT (Google Web Toolkit)</a:t>
            </a:r>
          </a:p>
          <a:p>
            <a:r>
              <a:rPr lang="en-US" dirty="0" err="1" smtClean="0"/>
              <a:t>JavaFX</a:t>
            </a:r>
            <a:r>
              <a:rPr lang="en-US" dirty="0" smtClean="0"/>
              <a:t>.</a:t>
            </a:r>
            <a:endParaRPr lang="en-US" dirty="0"/>
          </a:p>
          <a:p>
            <a:r>
              <a:rPr lang="en-US" dirty="0"/>
              <a:t>Flex (Flash)</a:t>
            </a:r>
          </a:p>
          <a:p>
            <a:r>
              <a:rPr lang="en-US" dirty="0"/>
              <a:t>Silverlight (now unsupported)</a:t>
            </a:r>
          </a:p>
          <a:p>
            <a:endParaRPr lang="en-US" dirty="0"/>
          </a:p>
        </p:txBody>
      </p:sp>
    </p:spTree>
    <p:extLst>
      <p:ext uri="{BB962C8B-B14F-4D97-AF65-F5344CB8AC3E}">
        <p14:creationId xmlns:p14="http://schemas.microsoft.com/office/powerpoint/2010/main" val="1237457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44" y="990600"/>
            <a:ext cx="8135056"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429491" y="0"/>
            <a:ext cx="8229600" cy="7159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pPr algn="l"/>
            <a:r>
              <a:rPr lang="en-US" dirty="0" smtClean="0"/>
              <a:t>Summary</a:t>
            </a:r>
            <a:endParaRPr lang="en-US" dirty="0"/>
          </a:p>
        </p:txBody>
      </p:sp>
    </p:spTree>
    <p:extLst>
      <p:ext uri="{BB962C8B-B14F-4D97-AF65-F5344CB8AC3E}">
        <p14:creationId xmlns:p14="http://schemas.microsoft.com/office/powerpoint/2010/main" val="1341467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223219"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90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6000" b="1" dirty="0" smtClean="0"/>
              <a:t>RIA and Mashup</a:t>
            </a:r>
            <a:endParaRPr lang="en-US" sz="6000" b="1" dirty="0"/>
          </a:p>
        </p:txBody>
      </p:sp>
      <p:sp>
        <p:nvSpPr>
          <p:cNvPr id="3" name="Subtitle 2"/>
          <p:cNvSpPr>
            <a:spLocks noGrp="1"/>
          </p:cNvSpPr>
          <p:nvPr>
            <p:ph type="subTitle" idx="1"/>
          </p:nvPr>
        </p:nvSpPr>
        <p:spPr>
          <a:xfrm>
            <a:off x="1371600" y="228600"/>
            <a:ext cx="5943600" cy="762000"/>
          </a:xfrm>
        </p:spPr>
        <p:style>
          <a:lnRef idx="2">
            <a:schemeClr val="accent4"/>
          </a:lnRef>
          <a:fillRef idx="1">
            <a:schemeClr val="lt1"/>
          </a:fillRef>
          <a:effectRef idx="0">
            <a:schemeClr val="accent4"/>
          </a:effectRef>
          <a:fontRef idx="minor">
            <a:schemeClr val="dk1"/>
          </a:fontRef>
        </p:style>
        <p:txBody>
          <a:bodyPr>
            <a:normAutofit/>
          </a:bodyPr>
          <a:lstStyle/>
          <a:p>
            <a:r>
              <a:rPr lang="en-US" sz="4400" dirty="0" smtClean="0"/>
              <a:t>Chapter no. </a:t>
            </a:r>
            <a:r>
              <a:rPr lang="en-US" sz="4400" dirty="0"/>
              <a:t>1</a:t>
            </a:r>
          </a:p>
        </p:txBody>
      </p:sp>
    </p:spTree>
    <p:extLst>
      <p:ext uri="{BB962C8B-B14F-4D97-AF65-F5344CB8AC3E}">
        <p14:creationId xmlns:p14="http://schemas.microsoft.com/office/powerpoint/2010/main" val="81889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124200" cy="381000"/>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pPr algn="l"/>
            <a:r>
              <a:rPr lang="en-US" sz="3200" b="1" dirty="0"/>
              <a:t>RIA Architecture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93" y="533400"/>
            <a:ext cx="7667625" cy="6289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700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1380"/>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Characteristics of RIA</a:t>
            </a:r>
            <a:endParaRPr lang="en-US" dirty="0"/>
          </a:p>
        </p:txBody>
      </p:sp>
      <p:sp>
        <p:nvSpPr>
          <p:cNvPr id="3" name="Content Placeholder 2"/>
          <p:cNvSpPr>
            <a:spLocks noGrp="1"/>
          </p:cNvSpPr>
          <p:nvPr>
            <p:ph idx="1"/>
          </p:nvPr>
        </p:nvSpPr>
        <p:spPr>
          <a:xfrm>
            <a:off x="0" y="771380"/>
            <a:ext cx="8229600" cy="6086620"/>
          </a:xfrm>
        </p:spPr>
        <p:txBody>
          <a:bodyPr>
            <a:normAutofit fontScale="85000" lnSpcReduction="20000"/>
          </a:bodyPr>
          <a:lstStyle/>
          <a:p>
            <a:r>
              <a:rPr lang="en-US" b="1" dirty="0" smtClean="0"/>
              <a:t>Plastic.</a:t>
            </a:r>
            <a:endParaRPr lang="en-US" b="1" dirty="0"/>
          </a:p>
          <a:p>
            <a:r>
              <a:rPr lang="en-US" b="1" dirty="0" smtClean="0"/>
              <a:t>OS Killers.</a:t>
            </a:r>
          </a:p>
          <a:p>
            <a:r>
              <a:rPr lang="en-US" b="1" dirty="0" smtClean="0"/>
              <a:t>Brower Centric.</a:t>
            </a:r>
          </a:p>
          <a:p>
            <a:r>
              <a:rPr lang="en-US" b="1" dirty="0"/>
              <a:t>Software as </a:t>
            </a:r>
            <a:r>
              <a:rPr lang="en-US" b="1" dirty="0" smtClean="0"/>
              <a:t>Service.</a:t>
            </a:r>
            <a:endParaRPr lang="en-US" b="1" dirty="0"/>
          </a:p>
          <a:p>
            <a:r>
              <a:rPr lang="en-US" b="1" dirty="0"/>
              <a:t>Network </a:t>
            </a:r>
            <a:r>
              <a:rPr lang="en-US" b="1" dirty="0" smtClean="0"/>
              <a:t>Centric.</a:t>
            </a:r>
            <a:endParaRPr lang="en-US" b="1" dirty="0"/>
          </a:p>
          <a:p>
            <a:r>
              <a:rPr lang="en-US" b="1" dirty="0"/>
              <a:t>User Centered.</a:t>
            </a:r>
          </a:p>
          <a:p>
            <a:r>
              <a:rPr lang="en-US" b="1" dirty="0"/>
              <a:t>Partial-page </a:t>
            </a:r>
            <a:r>
              <a:rPr lang="en-US" b="1" dirty="0" smtClean="0"/>
              <a:t>updating.</a:t>
            </a:r>
          </a:p>
          <a:p>
            <a:r>
              <a:rPr lang="en-US" b="1" dirty="0"/>
              <a:t>Better </a:t>
            </a:r>
            <a:r>
              <a:rPr lang="en-US" b="1" dirty="0" smtClean="0"/>
              <a:t>feedback.</a:t>
            </a:r>
          </a:p>
          <a:p>
            <a:r>
              <a:rPr lang="en-US" b="1" dirty="0"/>
              <a:t>Consistency of look and </a:t>
            </a:r>
            <a:r>
              <a:rPr lang="en-US" b="1" dirty="0" smtClean="0"/>
              <a:t>feel.</a:t>
            </a:r>
          </a:p>
          <a:p>
            <a:r>
              <a:rPr lang="en-US" b="1" dirty="0"/>
              <a:t>Offline </a:t>
            </a:r>
            <a:r>
              <a:rPr lang="en-US" b="1" dirty="0" smtClean="0"/>
              <a:t>use.</a:t>
            </a:r>
            <a:endParaRPr lang="en-US" dirty="0" smtClean="0"/>
          </a:p>
          <a:p>
            <a:r>
              <a:rPr lang="en-US" b="1" dirty="0" smtClean="0"/>
              <a:t>Direct Interaction.</a:t>
            </a:r>
          </a:p>
          <a:p>
            <a:r>
              <a:rPr lang="en-US" b="1" dirty="0" smtClean="0"/>
              <a:t>Enhanced </a:t>
            </a:r>
            <a:r>
              <a:rPr lang="en-US" b="1" dirty="0"/>
              <a:t>Graphical User Interface (GUI) Behavior </a:t>
            </a:r>
            <a:r>
              <a:rPr lang="en-US" b="1" dirty="0" smtClean="0"/>
              <a:t>.</a:t>
            </a:r>
          </a:p>
          <a:p>
            <a:r>
              <a:rPr lang="en-US" b="1" dirty="0" smtClean="0"/>
              <a:t>Responsiveness </a:t>
            </a:r>
            <a:r>
              <a:rPr lang="en-US" b="1" dirty="0"/>
              <a:t>and interactivity </a:t>
            </a:r>
            <a:r>
              <a:rPr lang="en-US" b="1" dirty="0" smtClean="0"/>
              <a:t>.</a:t>
            </a:r>
          </a:p>
          <a:p>
            <a:r>
              <a:rPr lang="en-US" b="1" dirty="0"/>
              <a:t>Data </a:t>
            </a:r>
            <a:r>
              <a:rPr lang="en-US" b="1" dirty="0" smtClean="0"/>
              <a:t>Distribution.</a:t>
            </a:r>
          </a:p>
          <a:p>
            <a:endParaRPr lang="en-US" b="1" dirty="0" smtClean="0"/>
          </a:p>
          <a:p>
            <a:endParaRPr lang="en-US" dirty="0"/>
          </a:p>
        </p:txBody>
      </p:sp>
    </p:spTree>
    <p:extLst>
      <p:ext uri="{BB962C8B-B14F-4D97-AF65-F5344CB8AC3E}">
        <p14:creationId xmlns:p14="http://schemas.microsoft.com/office/powerpoint/2010/main" val="2398525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b="1" dirty="0"/>
              <a:t>Types of RIAs </a:t>
            </a:r>
            <a:endParaRPr lang="en-US" dirty="0"/>
          </a:p>
        </p:txBody>
      </p:sp>
      <p:sp>
        <p:nvSpPr>
          <p:cNvPr id="3" name="Content Placeholder 2"/>
          <p:cNvSpPr>
            <a:spLocks noGrp="1"/>
          </p:cNvSpPr>
          <p:nvPr>
            <p:ph idx="1"/>
          </p:nvPr>
        </p:nvSpPr>
        <p:spPr/>
        <p:txBody>
          <a:bodyPr/>
          <a:lstStyle/>
          <a:p>
            <a:r>
              <a:rPr lang="en-US" b="1" dirty="0"/>
              <a:t>Browser-based solutions </a:t>
            </a:r>
            <a:r>
              <a:rPr lang="en-US" b="1" dirty="0" smtClean="0"/>
              <a:t>.</a:t>
            </a:r>
          </a:p>
          <a:p>
            <a:r>
              <a:rPr lang="en-US" b="1" dirty="0"/>
              <a:t>Plug-in-based </a:t>
            </a:r>
            <a:r>
              <a:rPr lang="en-US" b="1" dirty="0" smtClean="0"/>
              <a:t>solutions.</a:t>
            </a:r>
          </a:p>
          <a:p>
            <a:r>
              <a:rPr lang="en-US" b="1" dirty="0"/>
              <a:t>Desktop-based solutions </a:t>
            </a:r>
            <a:r>
              <a:rPr lang="en-US" b="1" dirty="0" smtClean="0"/>
              <a:t>.</a:t>
            </a:r>
          </a:p>
          <a:p>
            <a:endParaRPr lang="en-US" dirty="0"/>
          </a:p>
        </p:txBody>
      </p:sp>
    </p:spTree>
    <p:extLst>
      <p:ext uri="{BB962C8B-B14F-4D97-AF65-F5344CB8AC3E}">
        <p14:creationId xmlns:p14="http://schemas.microsoft.com/office/powerpoint/2010/main" val="4128986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27709"/>
            <a:ext cx="5105400" cy="715962"/>
          </a:xfrm>
        </p:spPr>
        <p:txBody>
          <a:bodyPr>
            <a:normAutofit fontScale="90000"/>
          </a:bodyPr>
          <a:lstStyle/>
          <a:p>
            <a:r>
              <a:rPr lang="en-US" b="1" dirty="0"/>
              <a:t>Design Considerations</a:t>
            </a:r>
            <a:endParaRPr lang="en-US" dirty="0"/>
          </a:p>
        </p:txBody>
      </p:sp>
      <p:sp>
        <p:nvSpPr>
          <p:cNvPr id="3" name="Content Placeholder 2"/>
          <p:cNvSpPr>
            <a:spLocks noGrp="1"/>
          </p:cNvSpPr>
          <p:nvPr>
            <p:ph idx="1"/>
          </p:nvPr>
        </p:nvSpPr>
        <p:spPr>
          <a:xfrm>
            <a:off x="228600" y="914401"/>
            <a:ext cx="8686800" cy="1600200"/>
          </a:xfrm>
        </p:spPr>
        <p:txBody>
          <a:bodyPr/>
          <a:lstStyle/>
          <a:p>
            <a:pPr algn="just"/>
            <a:r>
              <a:rPr lang="en-US" dirty="0"/>
              <a:t>The following design guidelines provide information about different aspects you should consider when designing an RIA.</a:t>
            </a:r>
          </a:p>
        </p:txBody>
      </p:sp>
      <p:grpSp>
        <p:nvGrpSpPr>
          <p:cNvPr id="12" name="Group 11"/>
          <p:cNvGrpSpPr/>
          <p:nvPr/>
        </p:nvGrpSpPr>
        <p:grpSpPr>
          <a:xfrm>
            <a:off x="353291" y="2685331"/>
            <a:ext cx="8790709" cy="3579299"/>
            <a:chOff x="353291" y="2685331"/>
            <a:chExt cx="8790709" cy="3579299"/>
          </a:xfrm>
        </p:grpSpPr>
        <p:grpSp>
          <p:nvGrpSpPr>
            <p:cNvPr id="10" name="Group 9"/>
            <p:cNvGrpSpPr/>
            <p:nvPr/>
          </p:nvGrpSpPr>
          <p:grpSpPr>
            <a:xfrm>
              <a:off x="353291" y="2685331"/>
              <a:ext cx="8790709" cy="3009239"/>
              <a:chOff x="353291" y="2685331"/>
              <a:chExt cx="8790709" cy="3009239"/>
            </a:xfrm>
          </p:grpSpPr>
          <p:grpSp>
            <p:nvGrpSpPr>
              <p:cNvPr id="8" name="Group 7"/>
              <p:cNvGrpSpPr/>
              <p:nvPr/>
            </p:nvGrpSpPr>
            <p:grpSpPr>
              <a:xfrm>
                <a:off x="353291" y="2685331"/>
                <a:ext cx="8562109" cy="2439179"/>
                <a:chOff x="353291" y="2685331"/>
                <a:chExt cx="8562109" cy="2439179"/>
              </a:xfrm>
            </p:grpSpPr>
            <p:sp>
              <p:nvSpPr>
                <p:cNvPr id="4" name="Rectangle 3"/>
                <p:cNvSpPr/>
                <p:nvPr/>
              </p:nvSpPr>
              <p:spPr>
                <a:xfrm>
                  <a:off x="381000" y="2685331"/>
                  <a:ext cx="8534400" cy="707886"/>
                </a:xfrm>
                <a:prstGeom prst="rect">
                  <a:avLst/>
                </a:prstGeom>
              </p:spPr>
              <p:txBody>
                <a:bodyPr wrap="square">
                  <a:spAutoFit/>
                </a:bodyPr>
                <a:lstStyle/>
                <a:p>
                  <a:r>
                    <a:rPr lang="en-US" sz="2000" b="1" dirty="0">
                      <a:latin typeface="TimesNewRomanPS-BoldMT"/>
                    </a:rPr>
                    <a:t>Choose an RIA based on audience, rich interface, and ease of deployment</a:t>
                  </a:r>
                  <a:endParaRPr lang="en-US" sz="2000" dirty="0"/>
                </a:p>
              </p:txBody>
            </p:sp>
            <p:sp>
              <p:nvSpPr>
                <p:cNvPr id="5" name="Rectangle 4"/>
                <p:cNvSpPr/>
                <p:nvPr/>
              </p:nvSpPr>
              <p:spPr>
                <a:xfrm>
                  <a:off x="394855" y="3471658"/>
                  <a:ext cx="7086600" cy="400110"/>
                </a:xfrm>
                <a:prstGeom prst="rect">
                  <a:avLst/>
                </a:prstGeom>
              </p:spPr>
              <p:txBody>
                <a:bodyPr wrap="square">
                  <a:spAutoFit/>
                </a:bodyPr>
                <a:lstStyle/>
                <a:p>
                  <a:r>
                    <a:rPr lang="en-US" sz="2000" b="1" dirty="0">
                      <a:latin typeface="TimesNewRomanPS-BoldMT"/>
                    </a:rPr>
                    <a:t>Design to use a Web infrastructure utilizing services</a:t>
                  </a:r>
                  <a:r>
                    <a:rPr lang="en-US" sz="2000" dirty="0">
                      <a:latin typeface="TimesNewRomanPSMT"/>
                    </a:rPr>
                    <a:t>.</a:t>
                  </a:r>
                  <a:endParaRPr lang="en-US" sz="2000" dirty="0"/>
                </a:p>
              </p:txBody>
            </p:sp>
            <p:sp>
              <p:nvSpPr>
                <p:cNvPr id="6" name="Rectangle 5"/>
                <p:cNvSpPr/>
                <p:nvPr/>
              </p:nvSpPr>
              <p:spPr>
                <a:xfrm>
                  <a:off x="353291" y="4027641"/>
                  <a:ext cx="7086600" cy="400110"/>
                </a:xfrm>
                <a:prstGeom prst="rect">
                  <a:avLst/>
                </a:prstGeom>
              </p:spPr>
              <p:txBody>
                <a:bodyPr wrap="square">
                  <a:spAutoFit/>
                </a:bodyPr>
                <a:lstStyle/>
                <a:p>
                  <a:r>
                    <a:rPr lang="en-US" sz="2000" b="1" dirty="0">
                      <a:latin typeface="TimesNewRomanPS-BoldMT"/>
                    </a:rPr>
                    <a:t>Design for running in the browser sandbox</a:t>
                  </a:r>
                  <a:r>
                    <a:rPr lang="en-US" sz="2000" dirty="0">
                      <a:latin typeface="TimesNewRomanPSMT"/>
                    </a:rPr>
                    <a:t>.</a:t>
                  </a:r>
                  <a:endParaRPr lang="en-US" sz="2000" dirty="0"/>
                </a:p>
              </p:txBody>
            </p:sp>
            <p:sp>
              <p:nvSpPr>
                <p:cNvPr id="7" name="Rectangle 6"/>
                <p:cNvSpPr/>
                <p:nvPr/>
              </p:nvSpPr>
              <p:spPr>
                <a:xfrm>
                  <a:off x="381000" y="4724400"/>
                  <a:ext cx="7543800" cy="400110"/>
                </a:xfrm>
                <a:prstGeom prst="rect">
                  <a:avLst/>
                </a:prstGeom>
              </p:spPr>
              <p:txBody>
                <a:bodyPr wrap="square">
                  <a:spAutoFit/>
                </a:bodyPr>
                <a:lstStyle/>
                <a:p>
                  <a:r>
                    <a:rPr lang="en-US" sz="2000" b="1" dirty="0">
                      <a:latin typeface="TimesNewRomanPS-BoldMT"/>
                    </a:rPr>
                    <a:t>Determine the complexity of your UI </a:t>
                  </a:r>
                  <a:r>
                    <a:rPr lang="en-US" sz="2000" b="1" dirty="0" smtClean="0">
                      <a:latin typeface="TimesNewRomanPS-BoldMT"/>
                    </a:rPr>
                    <a:t>requirements.</a:t>
                  </a:r>
                  <a:endParaRPr lang="en-US" sz="2000" dirty="0"/>
                </a:p>
              </p:txBody>
            </p:sp>
          </p:grpSp>
          <p:sp>
            <p:nvSpPr>
              <p:cNvPr id="9" name="Rectangle 8"/>
              <p:cNvSpPr/>
              <p:nvPr/>
            </p:nvSpPr>
            <p:spPr>
              <a:xfrm>
                <a:off x="394854" y="5294460"/>
                <a:ext cx="8749146" cy="400110"/>
              </a:xfrm>
              <a:prstGeom prst="rect">
                <a:avLst/>
              </a:prstGeom>
            </p:spPr>
            <p:txBody>
              <a:bodyPr wrap="square">
                <a:spAutoFit/>
              </a:bodyPr>
              <a:lstStyle/>
              <a:p>
                <a:r>
                  <a:rPr lang="en-US" sz="2000" b="1" dirty="0">
                    <a:latin typeface="TimesNewRomanPS-BoldMT"/>
                  </a:rPr>
                  <a:t>Use scenarios to increase application performance or responsiveness</a:t>
                </a:r>
                <a:r>
                  <a:rPr lang="en-US" sz="2000" dirty="0">
                    <a:latin typeface="TimesNewRomanPSMT"/>
                  </a:rPr>
                  <a:t>.</a:t>
                </a:r>
                <a:endParaRPr lang="en-US" sz="2000" dirty="0"/>
              </a:p>
            </p:txBody>
          </p:sp>
        </p:grpSp>
        <p:sp>
          <p:nvSpPr>
            <p:cNvPr id="11" name="Rectangle 10"/>
            <p:cNvSpPr/>
            <p:nvPr/>
          </p:nvSpPr>
          <p:spPr>
            <a:xfrm>
              <a:off x="374073" y="5864520"/>
              <a:ext cx="7294418" cy="400110"/>
            </a:xfrm>
            <a:prstGeom prst="rect">
              <a:avLst/>
            </a:prstGeom>
          </p:spPr>
          <p:txBody>
            <a:bodyPr wrap="square">
              <a:spAutoFit/>
            </a:bodyPr>
            <a:lstStyle/>
            <a:p>
              <a:r>
                <a:rPr lang="en-US" sz="2000" b="1" dirty="0">
                  <a:latin typeface="TimesNewRomanPS-BoldMT"/>
                </a:rPr>
                <a:t>Design for scenarios where the plug-in is not installed</a:t>
              </a:r>
              <a:r>
                <a:rPr lang="en-US" sz="2000" dirty="0">
                  <a:latin typeface="TimesNewRomanPSMT"/>
                </a:rPr>
                <a:t>.</a:t>
              </a:r>
              <a:endParaRPr lang="en-US" sz="2000" dirty="0"/>
            </a:p>
          </p:txBody>
        </p:sp>
      </p:grpSp>
    </p:spTree>
    <p:extLst>
      <p:ext uri="{BB962C8B-B14F-4D97-AF65-F5344CB8AC3E}">
        <p14:creationId xmlns:p14="http://schemas.microsoft.com/office/powerpoint/2010/main" val="138857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RIA Frame</a:t>
            </a:r>
            <a:endParaRPr lang="en-US" dirty="0"/>
          </a:p>
        </p:txBody>
      </p:sp>
      <p:sp>
        <p:nvSpPr>
          <p:cNvPr id="3" name="Content Placeholder 2"/>
          <p:cNvSpPr>
            <a:spLocks noGrp="1"/>
          </p:cNvSpPr>
          <p:nvPr>
            <p:ph idx="1"/>
          </p:nvPr>
        </p:nvSpPr>
        <p:spPr>
          <a:xfrm>
            <a:off x="457200" y="1600200"/>
            <a:ext cx="3886200" cy="4525963"/>
          </a:xfrm>
        </p:spPr>
        <p:txBody>
          <a:bodyPr>
            <a:normAutofit fontScale="92500" lnSpcReduction="20000"/>
          </a:bodyPr>
          <a:lstStyle/>
          <a:p>
            <a:r>
              <a:rPr lang="en-US" b="1" dirty="0"/>
              <a:t>Business </a:t>
            </a:r>
            <a:r>
              <a:rPr lang="en-US" b="1" dirty="0" smtClean="0"/>
              <a:t>Layer</a:t>
            </a:r>
          </a:p>
          <a:p>
            <a:r>
              <a:rPr lang="en-US" b="1" dirty="0" smtClean="0"/>
              <a:t>Caching</a:t>
            </a:r>
          </a:p>
          <a:p>
            <a:r>
              <a:rPr lang="en-US" b="1" dirty="0" smtClean="0"/>
              <a:t>Communication</a:t>
            </a:r>
          </a:p>
          <a:p>
            <a:r>
              <a:rPr lang="en-US" b="1" dirty="0" smtClean="0"/>
              <a:t>Controls</a:t>
            </a:r>
          </a:p>
          <a:p>
            <a:r>
              <a:rPr lang="en-US" b="1" dirty="0" smtClean="0"/>
              <a:t>Composition</a:t>
            </a:r>
          </a:p>
          <a:p>
            <a:r>
              <a:rPr lang="en-US" b="1" dirty="0"/>
              <a:t>Data </a:t>
            </a:r>
            <a:r>
              <a:rPr lang="en-US" b="1" dirty="0" smtClean="0"/>
              <a:t>Access</a:t>
            </a:r>
          </a:p>
          <a:p>
            <a:r>
              <a:rPr lang="en-US" b="1" dirty="0"/>
              <a:t>Exception </a:t>
            </a:r>
            <a:r>
              <a:rPr lang="en-US" b="1" dirty="0" smtClean="0"/>
              <a:t>Management</a:t>
            </a:r>
          </a:p>
          <a:p>
            <a:r>
              <a:rPr lang="en-US" b="1" dirty="0" smtClean="0"/>
              <a:t>Logging</a:t>
            </a:r>
          </a:p>
          <a:p>
            <a:r>
              <a:rPr lang="en-US" b="1" dirty="0"/>
              <a:t>Media and </a:t>
            </a:r>
            <a:r>
              <a:rPr lang="en-US" b="1" dirty="0" smtClean="0"/>
              <a:t>Graphics</a:t>
            </a:r>
          </a:p>
        </p:txBody>
      </p:sp>
      <p:sp>
        <p:nvSpPr>
          <p:cNvPr id="4" name="Content Placeholder 2"/>
          <p:cNvSpPr txBox="1">
            <a:spLocks/>
          </p:cNvSpPr>
          <p:nvPr/>
        </p:nvSpPr>
        <p:spPr>
          <a:xfrm>
            <a:off x="4419600" y="1600199"/>
            <a:ext cx="37338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smtClean="0"/>
              <a:t>Mobile</a:t>
            </a:r>
          </a:p>
          <a:p>
            <a:r>
              <a:rPr lang="en-US" b="1" dirty="0" smtClean="0"/>
              <a:t>Portability</a:t>
            </a:r>
          </a:p>
          <a:p>
            <a:r>
              <a:rPr lang="en-US" b="1" dirty="0" smtClean="0"/>
              <a:t>Presentation</a:t>
            </a:r>
          </a:p>
          <a:p>
            <a:r>
              <a:rPr lang="en-US" b="1" dirty="0" smtClean="0"/>
              <a:t>State Management</a:t>
            </a:r>
          </a:p>
          <a:p>
            <a:r>
              <a:rPr lang="en-US" b="1" dirty="0" smtClean="0"/>
              <a:t>Validation</a:t>
            </a:r>
          </a:p>
          <a:p>
            <a:r>
              <a:rPr lang="en-US" b="1" dirty="0" smtClean="0"/>
              <a:t>Performance Considerations</a:t>
            </a:r>
          </a:p>
          <a:p>
            <a:r>
              <a:rPr lang="en-US" b="1" dirty="0" smtClean="0"/>
              <a:t>Security Considerations</a:t>
            </a:r>
            <a:endParaRPr lang="en-US" dirty="0"/>
          </a:p>
        </p:txBody>
      </p:sp>
    </p:spTree>
    <p:extLst>
      <p:ext uri="{BB962C8B-B14F-4D97-AF65-F5344CB8AC3E}">
        <p14:creationId xmlns:p14="http://schemas.microsoft.com/office/powerpoint/2010/main" val="2661545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143000"/>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Thank you</a:t>
            </a:r>
            <a:endParaRPr lang="en-US" dirty="0"/>
          </a:p>
        </p:txBody>
      </p:sp>
    </p:spTree>
    <p:extLst>
      <p:ext uri="{BB962C8B-B14F-4D97-AF65-F5344CB8AC3E}">
        <p14:creationId xmlns:p14="http://schemas.microsoft.com/office/powerpoint/2010/main" val="3576596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437" y="1066800"/>
            <a:ext cx="8239125" cy="3976687"/>
          </a:xfrm>
          <a:prstGeom prst="rect">
            <a:avLst/>
          </a:prstGeom>
        </p:spPr>
      </p:pic>
    </p:spTree>
    <p:extLst>
      <p:ext uri="{BB962C8B-B14F-4D97-AF65-F5344CB8AC3E}">
        <p14:creationId xmlns:p14="http://schemas.microsoft.com/office/powerpoint/2010/main" val="409899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96838"/>
            <a:ext cx="8967787" cy="6029325"/>
          </a:xfrm>
          <a:prstGeom prst="rect">
            <a:avLst/>
          </a:prstGeom>
        </p:spPr>
      </p:pic>
    </p:spTree>
    <p:extLst>
      <p:ext uri="{BB962C8B-B14F-4D97-AF65-F5344CB8AC3E}">
        <p14:creationId xmlns:p14="http://schemas.microsoft.com/office/powerpoint/2010/main" val="58191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212" y="509587"/>
            <a:ext cx="8791575" cy="5838825"/>
          </a:xfrm>
          <a:prstGeom prst="rect">
            <a:avLst/>
          </a:prstGeom>
        </p:spPr>
      </p:pic>
    </p:spTree>
    <p:extLst>
      <p:ext uri="{BB962C8B-B14F-4D97-AF65-F5344CB8AC3E}">
        <p14:creationId xmlns:p14="http://schemas.microsoft.com/office/powerpoint/2010/main" val="39528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637" y="385762"/>
            <a:ext cx="8848725" cy="6086475"/>
          </a:xfrm>
          <a:prstGeom prst="rect">
            <a:avLst/>
          </a:prstGeom>
        </p:spPr>
      </p:pic>
    </p:spTree>
    <p:extLst>
      <p:ext uri="{BB962C8B-B14F-4D97-AF65-F5344CB8AC3E}">
        <p14:creationId xmlns:p14="http://schemas.microsoft.com/office/powerpoint/2010/main" val="224414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5262" y="328612"/>
            <a:ext cx="8753475" cy="6200775"/>
          </a:xfrm>
          <a:prstGeom prst="rect">
            <a:avLst/>
          </a:prstGeom>
        </p:spPr>
      </p:pic>
    </p:spTree>
    <p:extLst>
      <p:ext uri="{BB962C8B-B14F-4D97-AF65-F5344CB8AC3E}">
        <p14:creationId xmlns:p14="http://schemas.microsoft.com/office/powerpoint/2010/main" val="311641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837" y="557212"/>
            <a:ext cx="8696325" cy="5743575"/>
          </a:xfrm>
          <a:prstGeom prst="rect">
            <a:avLst/>
          </a:prstGeom>
        </p:spPr>
      </p:pic>
    </p:spTree>
    <p:extLst>
      <p:ext uri="{BB962C8B-B14F-4D97-AF65-F5344CB8AC3E}">
        <p14:creationId xmlns:p14="http://schemas.microsoft.com/office/powerpoint/2010/main" val="96590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637" y="357187"/>
            <a:ext cx="8848725" cy="6143625"/>
          </a:xfrm>
          <a:prstGeom prst="rect">
            <a:avLst/>
          </a:prstGeom>
        </p:spPr>
      </p:pic>
    </p:spTree>
    <p:extLst>
      <p:ext uri="{BB962C8B-B14F-4D97-AF65-F5344CB8AC3E}">
        <p14:creationId xmlns:p14="http://schemas.microsoft.com/office/powerpoint/2010/main" val="12740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585</Words>
  <Application>Microsoft Office PowerPoint</Application>
  <PresentationFormat>On-screen Show (4:3)</PresentationFormat>
  <Paragraphs>103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TimesNewRomanPS-BoldMT</vt:lpstr>
      <vt:lpstr>TimesNewRomanPSMT</vt:lpstr>
      <vt:lpstr>Office Theme</vt:lpstr>
      <vt:lpstr>Advanced Internet Technology</vt:lpstr>
      <vt:lpstr>RIA and Mashup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RIA</vt:lpstr>
      <vt:lpstr>First Generation Web Applications </vt:lpstr>
      <vt:lpstr>Second Generation Web Applications </vt:lpstr>
      <vt:lpstr> RIA Web Applications (Third generation web applications) </vt:lpstr>
      <vt:lpstr>RIA advantage</vt:lpstr>
      <vt:lpstr>Continued………..</vt:lpstr>
      <vt:lpstr>Detailed ………..</vt:lpstr>
      <vt:lpstr> RIA Technologies </vt:lpstr>
      <vt:lpstr>Summary</vt:lpstr>
      <vt:lpstr>PowerPoint Presentation</vt:lpstr>
      <vt:lpstr>RIA Architecture</vt:lpstr>
      <vt:lpstr>Characteristics of RIA</vt:lpstr>
      <vt:lpstr>Types of RIAs </vt:lpstr>
      <vt:lpstr>Design Considerations</vt:lpstr>
      <vt:lpstr>RIA Frame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RIA and Mashup</dc:title>
  <dc:creator>COMP-01</dc:creator>
  <cp:lastModifiedBy>Windows User</cp:lastModifiedBy>
  <cp:revision>29</cp:revision>
  <dcterms:created xsi:type="dcterms:W3CDTF">2018-01-09T04:33:20Z</dcterms:created>
  <dcterms:modified xsi:type="dcterms:W3CDTF">2019-01-29T04:52:54Z</dcterms:modified>
</cp:coreProperties>
</file>