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25_B92ABA2A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21_FEC9A0F5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94" r:id="rId10"/>
    <p:sldId id="261" r:id="rId11"/>
    <p:sldId id="293" r:id="rId12"/>
    <p:sldId id="263" r:id="rId13"/>
    <p:sldId id="268" r:id="rId14"/>
    <p:sldId id="286" r:id="rId15"/>
    <p:sldId id="289" r:id="rId16"/>
    <p:sldId id="291" r:id="rId17"/>
    <p:sldId id="287" r:id="rId18"/>
    <p:sldId id="288" r:id="rId19"/>
    <p:sldId id="292" r:id="rId2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56C22D-757D-5816-9A04-F1845E7B48BD}" name="Rebecka Lennartsson Wulf" initials="RW" userId="S::wulfr@chalmers.se::e0981946-44b9-45ec-82dd-32a4c02479e6" providerId="AD"/>
  <p188:author id="{05453C58-5FF4-EC35-F0D5-82FD19B9D88D}" name="Nils Hammar" initials="NH" userId="S::nilsham@chalmers.se::2cae6f7a-dd5d-4360-a6d9-00a59300d0f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F0FFB-03B3-3918-F1FB-8D3ACAFC86D9}" v="1" dt="2025-05-08T17:57:38.501"/>
    <p1510:client id="{0E5945DD-1A77-740E-A6C2-8A47F9D41A4E}" v="760" dt="2025-05-08T13:57:04.912"/>
    <p1510:client id="{2CE854C6-7D9D-18C9-08AB-C9542A8C6F7E}" v="85" dt="2025-05-08T09:12:16.782"/>
    <p1510:client id="{37D2E575-DA26-08A3-9EE9-E3C3C7303A81}" v="1080" dt="2025-05-08T11:19:45.583"/>
    <p1510:client id="{8742E340-1C1E-C79D-2B12-2B3C4C081412}" v="133" dt="2025-05-07T18:56:51.136"/>
    <p1510:client id="{960A7F38-BE26-42F8-6A17-2A3E3990A937}" v="112" dt="2025-05-08T07:29:36.828"/>
    <p1510:client id="{C4CAD9B7-B311-8FF8-27A7-68D2E65AECE9}" v="622" dt="2025-05-08T14:57:12.616"/>
    <p1510:client id="{CB214DAD-1235-4DBE-8CD5-C40680E10571}" v="160" dt="2025-05-08T14:07:18.420"/>
    <p1510:client id="{DF740901-E0F0-44AF-8AEE-1F1AE27D2DE9}" v="294" dt="2025-05-08T14:39:37.833"/>
  </p1510:revLst>
</p1510:revInfo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comments/modernComment_121_FEC9A0F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31355F1-AF2E-4E54-A98A-26C3D1F71194}" authorId="{05453C58-5FF4-EC35-F0D5-82FD19B9D88D}" created="2025-05-08T11:08:15.85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74626805" sldId="289"/>
      <ac:picMk id="12" creationId="{E0ECA4C5-48A1-8787-7E49-165F7453FBDD}"/>
    </ac:deMkLst>
    <p188:txBody>
      <a:bodyPr/>
      <a:lstStyle/>
      <a:p>
        <a:r>
          <a:rPr lang="sv-SE"/>
          <a:t>knn</a:t>
        </a:r>
      </a:p>
    </p188:txBody>
  </p188:cm>
</p188:cmLst>
</file>

<file path=ppt/comments/modernComment_125_B92ABA2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D247AAA-C0E1-4380-A6BF-AEC9DFF3D2D6}" authorId="{DF56C22D-757D-5816-9A04-F1845E7B48BD}" created="2025-05-08T07:23:22.10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70002227" sldId="261"/>
      <ac:picMk id="51" creationId="{56E9B330-7D06-D8B3-8413-E07013D91523}"/>
    </ac:deMkLst>
    <p188:replyLst>
      <p188:reply id="{DF6E7F24-42F4-4C85-AEAB-289B2853C5C7}" authorId="{DF56C22D-757D-5816-9A04-F1845E7B48BD}" created="2025-05-08T07:24:27.562">
        <p188:txBody>
          <a:bodyPr/>
          <a:lstStyle/>
          <a:p>
            <a:r>
              <a:rPr lang="sv-SE"/>
              <a:t>QDA 18 istället för 21, better dogs</a:t>
            </a:r>
          </a:p>
        </p188:txBody>
      </p188:reply>
      <p188:reply id="{29349E42-5F5C-45E4-A44A-BB8D3547A460}" authorId="{DF56C22D-757D-5816-9A04-F1845E7B48BD}" created="2025-05-08T07:26:16.687">
        <p188:txBody>
          <a:bodyPr/>
          <a:lstStyle/>
          <a:p>
            <a:r>
              <a:rPr lang="sv-SE"/>
              <a:t>Logistic blev mycket sämre med FS,
Logistic models usually need very good, linearly separable features to perform well.</a:t>
            </a:r>
          </a:p>
        </p188:txBody>
      </p188:reply>
      <p188:reply id="{D5230800-6475-42CB-A3D3-72D8BC0B6AC0}" authorId="{DF56C22D-757D-5816-9A04-F1845E7B48BD}" created="2025-05-08T07:26:31.500">
        <p188:txBody>
          <a:bodyPr/>
          <a:lstStyle/>
          <a:p>
            <a:r>
              <a:rPr lang="sv-SE"/>
              <a:t>100 features</a:t>
            </a:r>
          </a:p>
        </p188:txBody>
      </p188:reply>
    </p188:replyLst>
    <p188:txBody>
      <a:bodyPr/>
      <a:lstStyle/>
      <a:p>
        <a:r>
          <a:rPr lang="sv-SE"/>
          <a:t>KNN better with FS 9 istället för 11, better cats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8508412-C702-48D6-A485-9E3F48E9270C}" type="datetime1">
              <a:rPr lang="en-GB" smtClean="0"/>
              <a:t>30/05/2025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06A15-2481-4E66-917C-551C926382B7}" type="datetime1">
              <a:rPr lang="en-GB" smtClean="0"/>
              <a:pPr/>
              <a:t>30/05/2025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083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019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011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39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137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46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31878-DD51-D705-5850-B591C3261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009F1A-799C-1007-E903-6BAFB69C5A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74ACEC-4142-6EDA-DEB4-D903E288C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7536E-7CD8-3D0C-B683-67B78CCB47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79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132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81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s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8C0A23-6967-4A67-AE2F-92D04DDF4891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£12,345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£6,789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9E9821-77E5-4D4A-848A-7DE07E7D6463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£25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billion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£50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billion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£100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billion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EB90E9-CEA5-4F91-B14B-ED7C72F643DF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ontent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0298BE-3648-4D6C-B9A4-B00856595700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4" name="Picture Placeholder 11" descr="Competitors’ logos quadrant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Competitor 2</a:t>
            </a:r>
          </a:p>
          <a:p>
            <a:pPr rtl="0"/>
            <a:r>
              <a:rPr lang="en-GB" noProof="0"/>
              <a:t>Logo</a:t>
            </a:r>
          </a:p>
        </p:txBody>
      </p:sp>
      <p:sp>
        <p:nvSpPr>
          <p:cNvPr id="17" name="Picture Placeholder 11" descr="Competitors’ logos quadrant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Competitor 1</a:t>
            </a:r>
          </a:p>
          <a:p>
            <a:pPr rtl="0"/>
            <a:r>
              <a:rPr lang="en-GB" noProof="0"/>
              <a:t>Logo</a:t>
            </a:r>
          </a:p>
        </p:txBody>
      </p:sp>
      <p:sp>
        <p:nvSpPr>
          <p:cNvPr id="18" name="Picture Placeholder 11" descr="Competitors’ logos quadrant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Competitor 3</a:t>
            </a:r>
          </a:p>
          <a:p>
            <a:pPr rtl="0"/>
            <a:r>
              <a:rPr lang="en-GB" noProof="0"/>
              <a:t>Logo</a:t>
            </a:r>
          </a:p>
        </p:txBody>
      </p:sp>
      <p:sp>
        <p:nvSpPr>
          <p:cNvPr id="20" name="Picture Placeholder 11" descr="Competitors’ logos quadrant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Competitor 4</a:t>
            </a:r>
          </a:p>
          <a:p>
            <a:pPr rtl="0"/>
            <a:r>
              <a:rPr lang="en-GB" noProof="0"/>
              <a:t>Logo</a:t>
            </a:r>
          </a:p>
        </p:txBody>
      </p:sp>
      <p:sp>
        <p:nvSpPr>
          <p:cNvPr id="21" name="Picture Placeholder 11" descr="Competitors’ logos quadrant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Competitor 5</a:t>
            </a:r>
          </a:p>
          <a:p>
            <a:pPr rtl="0"/>
            <a:r>
              <a:rPr lang="en-GB" noProof="0"/>
              <a:t>Logo</a:t>
            </a:r>
          </a:p>
        </p:txBody>
      </p:sp>
      <p:sp>
        <p:nvSpPr>
          <p:cNvPr id="22" name="Picture Placeholder 11" descr="Competitors’ logos quadrant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Competitor 6</a:t>
            </a:r>
          </a:p>
          <a:p>
            <a:pPr rtl="0"/>
            <a:r>
              <a:rPr lang="en-GB" noProof="0"/>
              <a:t>Logo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/>
              <a:t>More expensive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/>
              <a:t>Less expensive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/>
              <a:t>Less convenient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/>
              <a:t>More convenient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B4F49-92DA-40A2-8350-3533265B49EC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87A146-CB6B-4DF1-95E9-09E9378ABF2A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3050F-93FC-4B70-9063-66124832755B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Month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20XX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Month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20XX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Month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Lo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46AEAD-3DEB-4BB8-86B7-29BF6B24523F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3CB914-C5A3-480F-AC6D-52BB3E11D2B7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FD4D8-A432-4EC9-B90A-A467D8770C45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2" name="Picture Placeholder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72" name="Text Placeholder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3" name="Picture Placeholder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75" name="Text Placeholder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6" name="Picture Placeholder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78" name="Text Placeholder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9" name="Picture Placeholder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1" name="Picture Placeholder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AEF7F1-EA6C-45CA-A313-CBD5ED13B3B0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chart</a:t>
            </a:r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69A3C-404C-42A0-9277-77E13BBF3448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en-GB" noProof="0"/>
              <a:t>Thank you!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CE0BE2-91A0-4D12-BAB2-7D48DE5F2326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/>
              <a:t>Allan </a:t>
            </a:r>
            <a:r>
              <a:rPr lang="en-GB" noProof="0" err="1"/>
              <a:t>Mattsson</a:t>
            </a:r>
            <a:endParaRPr lang="en-GB" noProof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/>
              <a:t>Phone number: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/>
              <a:t>2085550183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/>
              <a:t>Email address: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/>
              <a:t>alaan@fineartschool.net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/>
              <a:t>Website: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CE7625-35D1-45C7-BA15-98B74631BF8B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9B0E51-7711-412D-9683-BF86B29B554A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F1232-9583-471E-AACE-18D4EE3C62C5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F6EF56-B2D0-4A70-935A-C9910209EE6E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Section 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Section title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CC7986-8467-4919-8B29-1A8D47B98740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5134B-D1A0-48D1-AB9A-2AC6AA5FAE33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50059-8D6D-4372-BF03-586B82C77D45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CEDBC-8098-44A7-A208-6CC91A55276C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57CEF9-2948-4B16-A184-024EFACBC141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005E78-8FE0-4B52-85F8-2D2415906031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22EBA6-BA14-45E7-A7E9-62B7B97449CC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0D8F2-8D2A-4C9E-B365-5226BD243E7E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8F281D-F8AC-4FE4-B771-C2CD6270501C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Master text</a:t>
            </a:r>
            <a:br>
              <a:rPr lang="en-GB" noProof="0"/>
            </a:br>
            <a:r>
              <a:rPr lang="en-GB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Master text</a:t>
            </a:r>
            <a:br>
              <a:rPr lang="en-GB" noProof="0"/>
            </a:br>
            <a:r>
              <a:rPr lang="en-GB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Master text</a:t>
            </a:r>
            <a:br>
              <a:rPr lang="en-GB" noProof="0"/>
            </a:br>
            <a:r>
              <a:rPr lang="en-GB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199B59-7A51-4563-9360-5E0E86E5BE2E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D3D95-CB70-49B0-94B7-C4E3CF11EAC0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7279CD-4069-4C07-B978-495F1D3265F8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3ED31D-5229-49F0-A180-A633892A28E4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EBC2-F3B7-4B52-A76D-39B81DAD2AB9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512DC-4E54-4112-9CB3-585DF25B02A6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B94B20DF-A541-4651-AF97-FC925C1459D5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microsoft.com/office/2018/10/relationships/comments" Target="../comments/modernComment_121_FEC9A0F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microsoft.com/office/2018/10/relationships/comments" Target="../comments/modernComment_125_B92ABA2A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1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/>
              <a:t>Project 2</a:t>
            </a:r>
            <a:br>
              <a:rPr lang="en-GB"/>
            </a:br>
            <a:r>
              <a:rPr lang="en-GB"/>
              <a:t>Feature Fuckery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sv-SE"/>
              <a:t>A</a:t>
            </a:r>
            <a:r>
              <a:rPr lang="en-GB"/>
              <a:t>n analysis</a:t>
            </a:r>
          </a:p>
        </p:txBody>
      </p:sp>
      <p:pic>
        <p:nvPicPr>
          <p:cNvPr id="6" name="Picture 6" descr="Chalmers University of Technology (CHAL) | TeraFlow">
            <a:extLst>
              <a:ext uri="{FF2B5EF4-FFF2-40B4-BE49-F238E27FC236}">
                <a16:creationId xmlns:a16="http://schemas.microsoft.com/office/drawing/2014/main" id="{E93F8B25-F714-22A3-9AF4-891833798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91" y="364073"/>
            <a:ext cx="2142629" cy="202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502DF98-111F-EC36-690C-B490705C1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334" y="1515718"/>
            <a:ext cx="3726512" cy="35880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7E95EB3-40AE-C691-0910-54D011ACA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846" y="1515718"/>
            <a:ext cx="3519683" cy="35880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7F18ED1-37F4-66B7-478D-F8CC2DDFE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33" y="1515718"/>
            <a:ext cx="3639901" cy="358802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FE71EBD-9A00-0112-8D44-A332716ACDCE}"/>
              </a:ext>
            </a:extLst>
          </p:cNvPr>
          <p:cNvSpPr txBox="1"/>
          <p:nvPr/>
        </p:nvSpPr>
        <p:spPr>
          <a:xfrm>
            <a:off x="3737113" y="586409"/>
            <a:ext cx="3726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>
                <a:solidFill>
                  <a:schemeClr val="bg1"/>
                </a:solidFill>
              </a:rPr>
              <a:t>Same Pixels </a:t>
            </a:r>
            <a:r>
              <a:rPr lang="sv-SE" sz="2800" err="1">
                <a:solidFill>
                  <a:schemeClr val="bg1"/>
                </a:solidFill>
              </a:rPr>
              <a:t>Every</a:t>
            </a:r>
            <a:r>
              <a:rPr lang="sv-SE" sz="2800">
                <a:solidFill>
                  <a:schemeClr val="bg1"/>
                </a:solidFill>
              </a:rPr>
              <a:t> </a:t>
            </a:r>
            <a:r>
              <a:rPr lang="sv-SE" sz="2800" err="1">
                <a:solidFill>
                  <a:schemeClr val="bg1"/>
                </a:solidFill>
              </a:rPr>
              <a:t>Time</a:t>
            </a:r>
            <a:endParaRPr lang="en-GB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93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0B5E355F-B4B6-6E15-F59C-213117B2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err="1"/>
              <a:t>Comparing</a:t>
            </a:r>
            <a:r>
              <a:rPr lang="sv-SE"/>
              <a:t> </a:t>
            </a:r>
            <a:r>
              <a:rPr lang="sv-SE" err="1"/>
              <a:t>performance</a:t>
            </a:r>
            <a:r>
              <a:rPr lang="sv-SE"/>
              <a:t> at best </a:t>
            </a:r>
            <a:r>
              <a:rPr lang="sv-SE" err="1"/>
              <a:t>subsection</a:t>
            </a:r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B37D47DE-9271-CF07-46B8-818656D9F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4256" y="2716137"/>
            <a:ext cx="5546815" cy="32004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v-SE" sz="2800">
                <a:solidFill>
                  <a:schemeClr val="bg1"/>
                </a:solidFill>
                <a:latin typeface="Perpetua"/>
              </a:rPr>
              <a:t>Square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subsections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of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the images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found</a:t>
            </a:r>
            <a:endParaRPr lang="sv-SE" sz="2800">
              <a:solidFill>
                <a:schemeClr val="bg1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</a:pPr>
            <a:r>
              <a:rPr lang="sv-SE" sz="2800">
                <a:solidFill>
                  <a:schemeClr val="bg1"/>
                </a:solidFill>
                <a:latin typeface="Perpetua"/>
              </a:rPr>
              <a:t>Different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sizes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of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subsections</a:t>
            </a:r>
            <a:endParaRPr lang="en-US" sz="2800" err="1">
              <a:solidFill>
                <a:schemeClr val="bg1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</a:pPr>
            <a:r>
              <a:rPr lang="sv-SE" sz="2800">
                <a:solidFill>
                  <a:schemeClr val="bg1"/>
                </a:solidFill>
                <a:latin typeface="Perpetua"/>
              </a:rPr>
              <a:t>For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each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size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approximately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 best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section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based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on 5-fold CV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found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using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simple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seeking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algorithm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.</a:t>
            </a:r>
            <a:endParaRPr lang="en-US" sz="2800" err="1">
              <a:solidFill>
                <a:schemeClr val="bg1"/>
              </a:solidFill>
              <a:latin typeface="Perpetua"/>
            </a:endParaRPr>
          </a:p>
          <a:p>
            <a:pPr>
              <a:buClr>
                <a:srgbClr val="808080"/>
              </a:buClr>
            </a:pPr>
            <a:endParaRPr lang="sv-SE"/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1A16CBD-957F-0507-9C10-8526705C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22EBA6-BA14-45E7-A7E9-62B7B97449CC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216CD5D-3E5C-4DBF-F145-EDBFE5D9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pPr rtl="0"/>
              <a:t>11</a:t>
            </a:fld>
            <a:endParaRPr lang="en-GB" noProof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BB9561F-3A65-F3A1-22AA-DFB5295E2784}"/>
              </a:ext>
            </a:extLst>
          </p:cNvPr>
          <p:cNvGrpSpPr/>
          <p:nvPr/>
        </p:nvGrpSpPr>
        <p:grpSpPr>
          <a:xfrm>
            <a:off x="116540" y="3939988"/>
            <a:ext cx="3021106" cy="2554943"/>
            <a:chOff x="5853952" y="3662082"/>
            <a:chExt cx="3648635" cy="285974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CECE278-09BF-1AD8-112A-C89720E81B58}"/>
                </a:ext>
              </a:extLst>
            </p:cNvPr>
            <p:cNvSpPr/>
            <p:nvPr/>
          </p:nvSpPr>
          <p:spPr>
            <a:xfrm>
              <a:off x="5853952" y="3662082"/>
              <a:ext cx="3648635" cy="285974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E9CA43-A5AB-28CA-DEA4-A58A58C6FC82}"/>
                </a:ext>
              </a:extLst>
            </p:cNvPr>
            <p:cNvSpPr txBox="1"/>
            <p:nvPr/>
          </p:nvSpPr>
          <p:spPr>
            <a:xfrm>
              <a:off x="8396551" y="4442058"/>
              <a:ext cx="1102657" cy="13090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#1: 0.61</a:t>
              </a:r>
            </a:p>
            <a:p>
              <a:endParaRPr lang="en-US" sz="1400">
                <a:solidFill>
                  <a:srgbClr val="FF0000"/>
                </a:solidFill>
              </a:endParaRPr>
            </a:p>
            <a:p>
              <a:r>
                <a:rPr lang="en-US" sz="1400">
                  <a:solidFill>
                    <a:srgbClr val="0070C0"/>
                  </a:solidFill>
                </a:rPr>
                <a:t>#2: 0.61</a:t>
              </a:r>
            </a:p>
            <a:p>
              <a:endParaRPr lang="en-US" sz="1400">
                <a:solidFill>
                  <a:srgbClr val="0070C0"/>
                </a:solidFill>
              </a:endParaRPr>
            </a:p>
            <a:p>
              <a:r>
                <a:rPr lang="en-US" sz="1400">
                  <a:solidFill>
                    <a:srgbClr val="00B050"/>
                  </a:solidFill>
                </a:rPr>
                <a:t>#3: 0.60</a:t>
              </a:r>
            </a:p>
          </p:txBody>
        </p:sp>
        <p:pic>
          <p:nvPicPr>
            <p:cNvPr id="22" name="Bildobjekt 11" descr="En bild som visar skärmbild, röntgenfilm&#10;&#10;AI-genererat innehåll kan vara felaktigt.">
              <a:extLst>
                <a:ext uri="{FF2B5EF4-FFF2-40B4-BE49-F238E27FC236}">
                  <a16:creationId xmlns:a16="http://schemas.microsoft.com/office/drawing/2014/main" id="{3797C760-8799-5310-FBF9-A50FF1D74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470" t="14570" r="80000" b="3360"/>
            <a:stretch/>
          </p:blipFill>
          <p:spPr>
            <a:xfrm>
              <a:off x="6104965" y="4023577"/>
              <a:ext cx="2259113" cy="2223561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633A9A-7B2B-42E2-D6E0-124EE779E144}"/>
              </a:ext>
            </a:extLst>
          </p:cNvPr>
          <p:cNvGrpSpPr/>
          <p:nvPr/>
        </p:nvGrpSpPr>
        <p:grpSpPr>
          <a:xfrm>
            <a:off x="3200399" y="3939987"/>
            <a:ext cx="3021106" cy="2563907"/>
            <a:chOff x="9484658" y="3939987"/>
            <a:chExt cx="3648635" cy="285974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817A8E9-3232-DD75-15FB-C109365C9835}"/>
                </a:ext>
              </a:extLst>
            </p:cNvPr>
            <p:cNvSpPr/>
            <p:nvPr/>
          </p:nvSpPr>
          <p:spPr>
            <a:xfrm>
              <a:off x="9484658" y="3939987"/>
              <a:ext cx="3648635" cy="285974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54D71C-B9D5-AAD8-AEED-EEFF25A8AA36}"/>
                </a:ext>
              </a:extLst>
            </p:cNvPr>
            <p:cNvSpPr txBox="1"/>
            <p:nvPr/>
          </p:nvSpPr>
          <p:spPr>
            <a:xfrm>
              <a:off x="11937264" y="4669231"/>
              <a:ext cx="1030941" cy="13044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#1: 0.61</a:t>
              </a:r>
            </a:p>
            <a:p>
              <a:endParaRPr lang="en-US" sz="1400">
                <a:solidFill>
                  <a:srgbClr val="FF0000"/>
                </a:solidFill>
              </a:endParaRPr>
            </a:p>
            <a:p>
              <a:r>
                <a:rPr lang="en-US" sz="1400">
                  <a:solidFill>
                    <a:srgbClr val="0070C0"/>
                  </a:solidFill>
                </a:rPr>
                <a:t>#2: 0.61</a:t>
              </a:r>
            </a:p>
            <a:p>
              <a:endParaRPr lang="en-US" sz="1400">
                <a:solidFill>
                  <a:srgbClr val="0070C0"/>
                </a:solidFill>
              </a:endParaRPr>
            </a:p>
            <a:p>
              <a:r>
                <a:rPr lang="en-US" sz="1400">
                  <a:solidFill>
                    <a:srgbClr val="00B050"/>
                  </a:solidFill>
                </a:rPr>
                <a:t>#3: 0.60</a:t>
              </a:r>
            </a:p>
          </p:txBody>
        </p:sp>
        <p:pic>
          <p:nvPicPr>
            <p:cNvPr id="12" name="Bildobjekt 11" descr="En bild som visar skärmbild, röntgenfilm&#10;&#10;AI-genererat innehåll kan vara felaktigt.">
              <a:extLst>
                <a:ext uri="{FF2B5EF4-FFF2-40B4-BE49-F238E27FC236}">
                  <a16:creationId xmlns:a16="http://schemas.microsoft.com/office/drawing/2014/main" id="{37A7C077-72B5-941A-ED99-09419C196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6544" t="11258" r="55147" b="5629"/>
            <a:stretch/>
          </p:blipFill>
          <p:spPr>
            <a:xfrm>
              <a:off x="9672917" y="4235655"/>
              <a:ext cx="2232290" cy="2251761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3C9E6AE-C5DC-A18E-EB14-99A42BD847C9}"/>
              </a:ext>
            </a:extLst>
          </p:cNvPr>
          <p:cNvGrpSpPr/>
          <p:nvPr/>
        </p:nvGrpSpPr>
        <p:grpSpPr>
          <a:xfrm>
            <a:off x="3200398" y="954741"/>
            <a:ext cx="3025047" cy="2572870"/>
            <a:chOff x="8722658" y="1080247"/>
            <a:chExt cx="3653395" cy="285974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5154023-D118-90DC-81C5-0A0610C08E12}"/>
                </a:ext>
              </a:extLst>
            </p:cNvPr>
            <p:cNvSpPr/>
            <p:nvPr/>
          </p:nvSpPr>
          <p:spPr>
            <a:xfrm>
              <a:off x="8722658" y="1080247"/>
              <a:ext cx="3648635" cy="285974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7D85D9-2557-7251-EA76-B8548D73B116}"/>
                </a:ext>
              </a:extLst>
            </p:cNvPr>
            <p:cNvSpPr txBox="1"/>
            <p:nvPr/>
          </p:nvSpPr>
          <p:spPr>
            <a:xfrm>
              <a:off x="11286564" y="1928411"/>
              <a:ext cx="1089489" cy="12999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#1: 0.83</a:t>
              </a:r>
            </a:p>
            <a:p>
              <a:endParaRPr lang="en-US" sz="1400">
                <a:solidFill>
                  <a:srgbClr val="FF0000"/>
                </a:solidFill>
              </a:endParaRPr>
            </a:p>
            <a:p>
              <a:r>
                <a:rPr lang="en-US" sz="1400">
                  <a:solidFill>
                    <a:srgbClr val="0070C0"/>
                  </a:solidFill>
                </a:rPr>
                <a:t>#2: 0.83</a:t>
              </a:r>
            </a:p>
            <a:p>
              <a:endParaRPr lang="en-US" sz="1400">
                <a:solidFill>
                  <a:srgbClr val="0070C0"/>
                </a:solidFill>
              </a:endParaRPr>
            </a:p>
            <a:p>
              <a:r>
                <a:rPr lang="en-US" sz="1400">
                  <a:solidFill>
                    <a:srgbClr val="00B050"/>
                  </a:solidFill>
                </a:rPr>
                <a:t>#3: 0.82</a:t>
              </a:r>
            </a:p>
          </p:txBody>
        </p:sp>
        <p:pic>
          <p:nvPicPr>
            <p:cNvPr id="25" name="Bildobjekt 10" descr="En bild som visar röntgenfilm, Medicinsk bildtagning, radiologi, Medicinsk radiografi&#10;&#10;AI-genererat innehåll kan vara felaktigt.">
              <a:extLst>
                <a:ext uri="{FF2B5EF4-FFF2-40B4-BE49-F238E27FC236}">
                  <a16:creationId xmlns:a16="http://schemas.microsoft.com/office/drawing/2014/main" id="{99C896DA-A573-9B57-7B22-C2C3AFC99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6323" t="14013" r="55662" b="5629"/>
            <a:stretch/>
          </p:blipFill>
          <p:spPr>
            <a:xfrm>
              <a:off x="8973671" y="1415395"/>
              <a:ext cx="2196357" cy="217715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D3D460-86FE-2F24-20FA-14AFF8E6F587}"/>
              </a:ext>
            </a:extLst>
          </p:cNvPr>
          <p:cNvGrpSpPr/>
          <p:nvPr/>
        </p:nvGrpSpPr>
        <p:grpSpPr>
          <a:xfrm>
            <a:off x="116540" y="963706"/>
            <a:ext cx="3021106" cy="2554942"/>
            <a:chOff x="5549152" y="920692"/>
            <a:chExt cx="3648635" cy="262143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9083D8C-3907-6DCF-51CA-763CC62F18A8}"/>
                </a:ext>
              </a:extLst>
            </p:cNvPr>
            <p:cNvSpPr/>
            <p:nvPr/>
          </p:nvSpPr>
          <p:spPr>
            <a:xfrm>
              <a:off x="5549152" y="920692"/>
              <a:ext cx="3648635" cy="262143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A907E1-D7D2-7240-B6C9-4D9F0565EDDC}"/>
                </a:ext>
              </a:extLst>
            </p:cNvPr>
            <p:cNvSpPr txBox="1"/>
            <p:nvPr/>
          </p:nvSpPr>
          <p:spPr>
            <a:xfrm>
              <a:off x="8013755" y="1692799"/>
              <a:ext cx="1080179" cy="11999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#1: 0.83</a:t>
              </a:r>
            </a:p>
            <a:p>
              <a:endParaRPr lang="en-US" sz="1400">
                <a:solidFill>
                  <a:srgbClr val="FF0000"/>
                </a:solidFill>
              </a:endParaRPr>
            </a:p>
            <a:p>
              <a:r>
                <a:rPr lang="en-US" sz="1400">
                  <a:solidFill>
                    <a:srgbClr val="0070C0"/>
                  </a:solidFill>
                </a:rPr>
                <a:t>#2: 0.83</a:t>
              </a:r>
            </a:p>
            <a:p>
              <a:endParaRPr lang="en-US" sz="1400">
                <a:solidFill>
                  <a:srgbClr val="0070C0"/>
                </a:solidFill>
              </a:endParaRPr>
            </a:p>
            <a:p>
              <a:r>
                <a:rPr lang="en-US" sz="1400">
                  <a:solidFill>
                    <a:srgbClr val="00B050"/>
                  </a:solidFill>
                </a:rPr>
                <a:t>#3: 0.82</a:t>
              </a:r>
            </a:p>
          </p:txBody>
        </p:sp>
        <p:pic>
          <p:nvPicPr>
            <p:cNvPr id="11" name="Bildobjekt 10" descr="En bild som visar röntgenfilm, Medicinsk bildtagning, radiologi, Medicinsk radiografi&#10;&#10;AI-genererat innehåll kan vara felaktigt.">
              <a:extLst>
                <a:ext uri="{FF2B5EF4-FFF2-40B4-BE49-F238E27FC236}">
                  <a16:creationId xmlns:a16="http://schemas.microsoft.com/office/drawing/2014/main" id="{00016C3D-6527-D8A2-DCB9-D3947DA1E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765" t="13576" r="79926" b="4305"/>
            <a:stretch/>
          </p:blipFill>
          <p:spPr>
            <a:xfrm>
              <a:off x="5755341" y="1152555"/>
              <a:ext cx="2232165" cy="2224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04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23CFDE-C906-30E5-FA64-06E5ED68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111" y="4118"/>
            <a:ext cx="4585780" cy="1091078"/>
          </a:xfrm>
        </p:spPr>
        <p:txBody>
          <a:bodyPr/>
          <a:lstStyle/>
          <a:p>
            <a:r>
              <a:rPr lang="sv-SE" err="1"/>
              <a:t>Which</a:t>
            </a:r>
            <a:r>
              <a:rPr lang="sv-SE"/>
              <a:t> </a:t>
            </a:r>
            <a:r>
              <a:rPr lang="sv-SE" err="1"/>
              <a:t>sections</a:t>
            </a:r>
            <a:r>
              <a:rPr lang="sv-SE"/>
              <a:t> </a:t>
            </a:r>
            <a:r>
              <a:rPr lang="sv-SE" err="1"/>
              <a:t>were</a:t>
            </a:r>
            <a:r>
              <a:rPr lang="sv-SE"/>
              <a:t> best - </a:t>
            </a:r>
            <a:r>
              <a:rPr lang="sv-SE" err="1"/>
              <a:t>highlights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9C9F7F9-17D3-85AD-DADD-D1B9A07C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199B59-7A51-4563-9360-5E0E86E5BE2E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72DEFDB-83EC-0B26-596C-454F57CD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DEF8371-DE51-6A70-B6A5-97440A1D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12</a:t>
            </a:fld>
            <a:endParaRPr lang="en-GB" noProof="0"/>
          </a:p>
        </p:txBody>
      </p:sp>
      <p:sp>
        <p:nvSpPr>
          <p:cNvPr id="8" name="Platshållare för innehåll 6">
            <a:extLst>
              <a:ext uri="{FF2B5EF4-FFF2-40B4-BE49-F238E27FC236}">
                <a16:creationId xmlns:a16="http://schemas.microsoft.com/office/drawing/2014/main" id="{7876DA24-4848-215A-F1A3-7B924FC01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02521" y="1379566"/>
            <a:ext cx="4093371" cy="389185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v-SE" sz="2800">
                <a:solidFill>
                  <a:schemeClr val="bg1"/>
                </a:solidFill>
                <a:latin typeface="Perpetua"/>
              </a:rPr>
              <a:t>For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cats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and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dogs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: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similar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results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for all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classifyers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,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even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for QDA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which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yielded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poor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results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</a:pPr>
            <a:r>
              <a:rPr lang="sv-SE" sz="2800" err="1">
                <a:solidFill>
                  <a:schemeClr val="bg1"/>
                </a:solidFill>
                <a:latin typeface="Perpetua"/>
              </a:rPr>
              <a:t>Larger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zooms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favors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face,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closer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zooms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ears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and "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upper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edge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"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</a:pPr>
            <a:r>
              <a:rPr lang="sv-SE" sz="2800">
                <a:solidFill>
                  <a:schemeClr val="bg1"/>
                </a:solidFill>
                <a:latin typeface="Perpetua"/>
              </a:rPr>
              <a:t>For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mnist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: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Tends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to go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towards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the middle.</a:t>
            </a:r>
          </a:p>
          <a:p>
            <a:pPr>
              <a:buClr>
                <a:srgbClr val="808080"/>
              </a:buClr>
            </a:pPr>
            <a:endParaRPr lang="sv-SE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3F2066-923D-7DCC-5823-68C712BFABD1}"/>
              </a:ext>
            </a:extLst>
          </p:cNvPr>
          <p:cNvGrpSpPr/>
          <p:nvPr/>
        </p:nvGrpSpPr>
        <p:grpSpPr>
          <a:xfrm>
            <a:off x="4413812" y="1225952"/>
            <a:ext cx="3374018" cy="2496271"/>
            <a:chOff x="2513635" y="1254888"/>
            <a:chExt cx="3374018" cy="2496271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BA55D80-161F-318F-1093-13E6F03850C9}"/>
                </a:ext>
              </a:extLst>
            </p:cNvPr>
            <p:cNvSpPr/>
            <p:nvPr/>
          </p:nvSpPr>
          <p:spPr>
            <a:xfrm>
              <a:off x="2513635" y="1254888"/>
              <a:ext cx="3374018" cy="249627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DCDF9A-F2CB-02B0-B490-9B085411256B}"/>
                </a:ext>
              </a:extLst>
            </p:cNvPr>
            <p:cNvSpPr txBox="1"/>
            <p:nvPr/>
          </p:nvSpPr>
          <p:spPr>
            <a:xfrm>
              <a:off x="4880657" y="1842304"/>
              <a:ext cx="1003138" cy="147732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#1: 074</a:t>
              </a:r>
            </a:p>
            <a:p>
              <a:endParaRPr lang="en-US">
                <a:solidFill>
                  <a:srgbClr val="FF0000"/>
                </a:solidFill>
              </a:endParaRPr>
            </a:p>
            <a:p>
              <a:r>
                <a:rPr lang="en-US">
                  <a:solidFill>
                    <a:srgbClr val="0070C0"/>
                  </a:solidFill>
                </a:rPr>
                <a:t>#2: 0.74</a:t>
              </a:r>
            </a:p>
            <a:p>
              <a:endParaRPr lang="en-US">
                <a:solidFill>
                  <a:srgbClr val="0070C0"/>
                </a:solidFill>
              </a:endParaRPr>
            </a:p>
            <a:p>
              <a:r>
                <a:rPr lang="en-US">
                  <a:solidFill>
                    <a:srgbClr val="00B050"/>
                  </a:solidFill>
                </a:rPr>
                <a:t>#3: 0.74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8ECF82-851B-8DA2-0F9C-60995A3581AA}"/>
                </a:ext>
              </a:extLst>
            </p:cNvPr>
            <p:cNvSpPr txBox="1"/>
            <p:nvPr/>
          </p:nvSpPr>
          <p:spPr>
            <a:xfrm>
              <a:off x="2912961" y="1350378"/>
              <a:ext cx="2083442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Logistic Regression</a:t>
              </a:r>
            </a:p>
          </p:txBody>
        </p:sp>
        <p:pic>
          <p:nvPicPr>
            <p:cNvPr id="16" name="Bildobjekt 15" descr="En bild som visar text, skärmbild, Medicinsk bildtagning, radiologi&#10;&#10;AI-genererat innehåll kan vara felaktigt.">
              <a:extLst>
                <a:ext uri="{FF2B5EF4-FFF2-40B4-BE49-F238E27FC236}">
                  <a16:creationId xmlns:a16="http://schemas.microsoft.com/office/drawing/2014/main" id="{EB9B54FC-1B13-FA4F-4AFE-66D4BA48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502" t="12185" r="20973" b="5042"/>
            <a:stretch/>
          </p:blipFill>
          <p:spPr>
            <a:xfrm>
              <a:off x="2689250" y="1716910"/>
              <a:ext cx="2190714" cy="1903873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187EBA8-79AE-7035-266C-0A91E0D9DAA9}"/>
              </a:ext>
            </a:extLst>
          </p:cNvPr>
          <p:cNvGrpSpPr/>
          <p:nvPr/>
        </p:nvGrpSpPr>
        <p:grpSpPr>
          <a:xfrm>
            <a:off x="4360160" y="3844120"/>
            <a:ext cx="3422246" cy="2505917"/>
            <a:chOff x="1331451" y="3959867"/>
            <a:chExt cx="3422246" cy="250591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52E572C-DDC8-80C2-050C-9152CD4E2EFE}"/>
                </a:ext>
              </a:extLst>
            </p:cNvPr>
            <p:cNvSpPr/>
            <p:nvPr/>
          </p:nvSpPr>
          <p:spPr>
            <a:xfrm>
              <a:off x="1331451" y="3959867"/>
              <a:ext cx="3422246" cy="250591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03F039-D30C-D32A-8950-06F136A0886E}"/>
                </a:ext>
              </a:extLst>
            </p:cNvPr>
            <p:cNvSpPr txBox="1"/>
            <p:nvPr/>
          </p:nvSpPr>
          <p:spPr>
            <a:xfrm>
              <a:off x="3653740" y="4463970"/>
              <a:ext cx="1099593" cy="147732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#1: 078</a:t>
              </a:r>
            </a:p>
            <a:p>
              <a:endParaRPr lang="en-US">
                <a:solidFill>
                  <a:srgbClr val="FF0000"/>
                </a:solidFill>
              </a:endParaRPr>
            </a:p>
            <a:p>
              <a:r>
                <a:rPr lang="en-US">
                  <a:solidFill>
                    <a:srgbClr val="0070C0"/>
                  </a:solidFill>
                </a:rPr>
                <a:t>#2: 0.77</a:t>
              </a:r>
            </a:p>
            <a:p>
              <a:endParaRPr lang="en-US">
                <a:solidFill>
                  <a:srgbClr val="0070C0"/>
                </a:solidFill>
              </a:endParaRPr>
            </a:p>
            <a:p>
              <a:r>
                <a:rPr lang="en-US">
                  <a:solidFill>
                    <a:srgbClr val="00B050"/>
                  </a:solidFill>
                </a:rPr>
                <a:t>#3: 0.76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460522-3346-70B9-9F52-E6511C862871}"/>
                </a:ext>
              </a:extLst>
            </p:cNvPr>
            <p:cNvSpPr txBox="1"/>
            <p:nvPr/>
          </p:nvSpPr>
          <p:spPr>
            <a:xfrm>
              <a:off x="2679538" y="3962399"/>
              <a:ext cx="74270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KNN</a:t>
              </a:r>
            </a:p>
          </p:txBody>
        </p:sp>
        <p:pic>
          <p:nvPicPr>
            <p:cNvPr id="17" name="Bildobjekt 16" descr="En bild som visar Medicinsk bildtagning, text, radiologi, Medicinsk radiografi&#10;&#10;AI-genererat innehåll kan vara felaktigt.">
              <a:extLst>
                <a:ext uri="{FF2B5EF4-FFF2-40B4-BE49-F238E27FC236}">
                  <a16:creationId xmlns:a16="http://schemas.microsoft.com/office/drawing/2014/main" id="{6EAC6BA5-5A3F-4118-5641-F75C9838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390" t="12693" r="23003" b="4403"/>
            <a:stretch/>
          </p:blipFill>
          <p:spPr>
            <a:xfrm>
              <a:off x="1531550" y="4290349"/>
              <a:ext cx="2127699" cy="207067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CFB07E-6D9A-2C78-B569-23FB1BB5CF24}"/>
              </a:ext>
            </a:extLst>
          </p:cNvPr>
          <p:cNvGrpSpPr/>
          <p:nvPr/>
        </p:nvGrpSpPr>
        <p:grpSpPr>
          <a:xfrm>
            <a:off x="116109" y="91992"/>
            <a:ext cx="3422246" cy="2091158"/>
            <a:chOff x="2469628" y="940802"/>
            <a:chExt cx="3422246" cy="209115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35888E8-27B6-A4BC-413E-9813956C4590}"/>
                </a:ext>
              </a:extLst>
            </p:cNvPr>
            <p:cNvSpPr/>
            <p:nvPr/>
          </p:nvSpPr>
          <p:spPr>
            <a:xfrm>
              <a:off x="2469628" y="940802"/>
              <a:ext cx="3422246" cy="209115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E9ADC8-425D-2F61-BED5-155CB3CF86D8}"/>
                </a:ext>
              </a:extLst>
            </p:cNvPr>
            <p:cNvSpPr txBox="1"/>
            <p:nvPr/>
          </p:nvSpPr>
          <p:spPr>
            <a:xfrm>
              <a:off x="4791917" y="1293951"/>
              <a:ext cx="1099593" cy="136407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#1: 085</a:t>
              </a:r>
            </a:p>
            <a:p>
              <a:endParaRPr lang="en-US">
                <a:solidFill>
                  <a:srgbClr val="FF0000"/>
                </a:solidFill>
              </a:endParaRPr>
            </a:p>
            <a:p>
              <a:r>
                <a:rPr lang="en-US">
                  <a:solidFill>
                    <a:srgbClr val="0070C0"/>
                  </a:solidFill>
                </a:rPr>
                <a:t>#2: 0.84</a:t>
              </a:r>
            </a:p>
            <a:p>
              <a:endParaRPr lang="en-US">
                <a:solidFill>
                  <a:srgbClr val="0070C0"/>
                </a:solidFill>
              </a:endParaRPr>
            </a:p>
            <a:p>
              <a:r>
                <a:rPr lang="en-US">
                  <a:solidFill>
                    <a:srgbClr val="00B050"/>
                  </a:solidFill>
                </a:rPr>
                <a:t>#3: 0.84</a:t>
              </a:r>
            </a:p>
          </p:txBody>
        </p:sp>
        <p:pic>
          <p:nvPicPr>
            <p:cNvPr id="15" name="Bildobjekt 14" descr="En bild som visar skärmbild, sfär&#10;&#10;AI-genererat innehåll kan vara felaktigt.">
              <a:extLst>
                <a:ext uri="{FF2B5EF4-FFF2-40B4-BE49-F238E27FC236}">
                  <a16:creationId xmlns:a16="http://schemas.microsoft.com/office/drawing/2014/main" id="{7ADFF397-9F8E-09B6-C48B-74F006CF2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146" t="13502" r="18300" b="3797"/>
            <a:stretch/>
          </p:blipFill>
          <p:spPr>
            <a:xfrm>
              <a:off x="2697992" y="1032077"/>
              <a:ext cx="1723218" cy="1891125"/>
            </a:xfrm>
            <a:prstGeom prst="rect">
              <a:avLst/>
            </a:prstGeom>
          </p:spPr>
        </p:pic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70ACA30-F8BA-9C19-59C6-2F6AFDA555E9}"/>
              </a:ext>
            </a:extLst>
          </p:cNvPr>
          <p:cNvSpPr/>
          <p:nvPr/>
        </p:nvSpPr>
        <p:spPr>
          <a:xfrm>
            <a:off x="116108" y="2406928"/>
            <a:ext cx="3422246" cy="1840375"/>
          </a:xfrm>
          <a:prstGeom prst="round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DCBF34-EC96-E16B-0297-703EE7B0645D}"/>
              </a:ext>
            </a:extLst>
          </p:cNvPr>
          <p:cNvSpPr txBox="1"/>
          <p:nvPr/>
        </p:nvSpPr>
        <p:spPr>
          <a:xfrm>
            <a:off x="2438397" y="2624758"/>
            <a:ext cx="1099593" cy="12067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#1: 0.5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#2: 0.5</a:t>
            </a:r>
          </a:p>
          <a:p>
            <a:endParaRPr lang="en-US">
              <a:solidFill>
                <a:srgbClr val="0070C0"/>
              </a:solidFill>
            </a:endParaRPr>
          </a:p>
          <a:p>
            <a:r>
              <a:rPr lang="en-US">
                <a:solidFill>
                  <a:srgbClr val="00B050"/>
                </a:solidFill>
              </a:rPr>
              <a:t>#3: 0.5</a:t>
            </a:r>
          </a:p>
        </p:txBody>
      </p:sp>
      <p:pic>
        <p:nvPicPr>
          <p:cNvPr id="10" name="Bildobjekt 9" descr="En bild som visar text, skärmbild, grafisk design, Grafik&#10;&#10;AI-genererat innehåll kan vara felaktigt.">
            <a:extLst>
              <a:ext uri="{FF2B5EF4-FFF2-40B4-BE49-F238E27FC236}">
                <a16:creationId xmlns:a16="http://schemas.microsoft.com/office/drawing/2014/main" id="{D3752316-1532-6BEA-FCF5-8F08065AFE5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517" t="26894" r="81447" b="18561"/>
          <a:stretch/>
        </p:blipFill>
        <p:spPr>
          <a:xfrm>
            <a:off x="511215" y="2624758"/>
            <a:ext cx="1409324" cy="138610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06F691FE-EF3C-70C3-395E-1E09F23E7F50}"/>
              </a:ext>
            </a:extLst>
          </p:cNvPr>
          <p:cNvGrpSpPr/>
          <p:nvPr/>
        </p:nvGrpSpPr>
        <p:grpSpPr>
          <a:xfrm>
            <a:off x="116108" y="4442143"/>
            <a:ext cx="3422246" cy="1907893"/>
            <a:chOff x="2440690" y="4615763"/>
            <a:chExt cx="3422246" cy="1907893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1114BED-5DD0-883D-D32B-B5FD832F4518}"/>
                </a:ext>
              </a:extLst>
            </p:cNvPr>
            <p:cNvSpPr/>
            <p:nvPr/>
          </p:nvSpPr>
          <p:spPr>
            <a:xfrm>
              <a:off x="2440690" y="4615763"/>
              <a:ext cx="3422246" cy="19078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A05402-804D-BD70-C1E1-25F12A4146A3}"/>
                </a:ext>
              </a:extLst>
            </p:cNvPr>
            <p:cNvSpPr txBox="1"/>
            <p:nvPr/>
          </p:nvSpPr>
          <p:spPr>
            <a:xfrm>
              <a:off x="4618296" y="4860961"/>
              <a:ext cx="1099593" cy="12445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#1: 08</a:t>
              </a:r>
            </a:p>
            <a:p>
              <a:endParaRPr lang="en-US">
                <a:solidFill>
                  <a:srgbClr val="FF0000"/>
                </a:solidFill>
              </a:endParaRPr>
            </a:p>
            <a:p>
              <a:r>
                <a:rPr lang="en-US">
                  <a:solidFill>
                    <a:srgbClr val="0070C0"/>
                  </a:solidFill>
                </a:rPr>
                <a:t>#2: 0.8</a:t>
              </a:r>
            </a:p>
            <a:p>
              <a:endParaRPr lang="en-US">
                <a:solidFill>
                  <a:srgbClr val="0070C0"/>
                </a:solidFill>
              </a:endParaRPr>
            </a:p>
            <a:p>
              <a:r>
                <a:rPr lang="en-US">
                  <a:solidFill>
                    <a:srgbClr val="00B050"/>
                  </a:solidFill>
                </a:rPr>
                <a:t>#3: 0.8</a:t>
              </a:r>
            </a:p>
          </p:txBody>
        </p:sp>
        <p:pic>
          <p:nvPicPr>
            <p:cNvPr id="11" name="Bildobjekt 10" descr="En bild som visar text, skärmbild, design&#10;&#10;AI-genererat innehåll kan vara felaktigt.">
              <a:extLst>
                <a:ext uri="{FF2B5EF4-FFF2-40B4-BE49-F238E27FC236}">
                  <a16:creationId xmlns:a16="http://schemas.microsoft.com/office/drawing/2014/main" id="{E81A5880-3450-C083-6D4E-18CF3B622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520" t="25818" r="81286" b="18327"/>
            <a:stretch/>
          </p:blipFill>
          <p:spPr>
            <a:xfrm>
              <a:off x="2864733" y="4857553"/>
              <a:ext cx="1418473" cy="1483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46268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675DC-5E2A-FB80-4AF2-E3E55942F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06DC6E5-16F0-FFDC-2C20-763114BB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678" y="-4349"/>
            <a:ext cx="3261492" cy="523811"/>
          </a:xfrm>
        </p:spPr>
        <p:txBody>
          <a:bodyPr>
            <a:normAutofit/>
          </a:bodyPr>
          <a:lstStyle/>
          <a:p>
            <a:pPr algn="ctr"/>
            <a:r>
              <a:rPr lang="sv-SE" err="1"/>
              <a:t>Subsections</a:t>
            </a:r>
            <a:r>
              <a:rPr lang="sv-SE"/>
              <a:t>: 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8143488-2517-C0C4-FAC3-C8955062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199B59-7A51-4563-9360-5E0E86E5BE2E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1F5A5BE-9869-F399-9701-FFB055EA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33E8483-F7E4-B423-A635-6F474AB4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13</a:t>
            </a:fld>
            <a:endParaRPr lang="en-GB" noProof="0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C11DE46A-8441-1999-3838-A01174B4902F}"/>
              </a:ext>
            </a:extLst>
          </p:cNvPr>
          <p:cNvSpPr txBox="1"/>
          <p:nvPr/>
        </p:nvSpPr>
        <p:spPr>
          <a:xfrm>
            <a:off x="1062648" y="-438"/>
            <a:ext cx="32653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3600" b="1">
                <a:solidFill>
                  <a:srgbClr val="FFFFFF"/>
                </a:solidFill>
                <a:latin typeface="Perpetua"/>
              </a:rPr>
              <a:t>Cats and </a:t>
            </a:r>
            <a:r>
              <a:rPr lang="sv-SE" sz="3600" b="1" err="1">
                <a:solidFill>
                  <a:srgbClr val="FFFFFF"/>
                </a:solidFill>
                <a:latin typeface="Perpetua"/>
              </a:rPr>
              <a:t>dogs</a:t>
            </a:r>
            <a:r>
              <a:rPr lang="sv-SE" sz="3600" b="1">
                <a:solidFill>
                  <a:srgbClr val="FFFFFF"/>
                </a:solidFill>
                <a:latin typeface="Perpetua"/>
              </a:rPr>
              <a:t>: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F9A2E316-44EE-C8DF-EE9B-2AA161326310}"/>
              </a:ext>
            </a:extLst>
          </p:cNvPr>
          <p:cNvSpPr txBox="1"/>
          <p:nvPr/>
        </p:nvSpPr>
        <p:spPr>
          <a:xfrm>
            <a:off x="9198189" y="2055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3600" b="1" err="1">
                <a:solidFill>
                  <a:srgbClr val="FFFFFF"/>
                </a:solidFill>
                <a:latin typeface="Perpetua"/>
              </a:rPr>
              <a:t>Mnist</a:t>
            </a:r>
            <a:r>
              <a:rPr lang="sv-SE" sz="3600" b="1">
                <a:solidFill>
                  <a:srgbClr val="FFFFFF"/>
                </a:solidFill>
                <a:latin typeface="Perpetua"/>
              </a:rPr>
              <a:t>: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FA914CF4-2DBC-CF27-907C-DB49F8420807}"/>
              </a:ext>
            </a:extLst>
          </p:cNvPr>
          <p:cNvSpPr txBox="1"/>
          <p:nvPr/>
        </p:nvSpPr>
        <p:spPr>
          <a:xfrm>
            <a:off x="5654738" y="1396004"/>
            <a:ext cx="8785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>
                <a:solidFill>
                  <a:srgbClr val="FFFFFF"/>
                </a:solidFill>
                <a:latin typeface="Perpetua"/>
              </a:rPr>
              <a:t>QDA</a:t>
            </a:r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596AA57B-5816-8179-85EB-83B39B7F4A90}"/>
              </a:ext>
            </a:extLst>
          </p:cNvPr>
          <p:cNvSpPr txBox="1"/>
          <p:nvPr/>
        </p:nvSpPr>
        <p:spPr>
          <a:xfrm>
            <a:off x="5479861" y="5187354"/>
            <a:ext cx="12281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 err="1">
                <a:solidFill>
                  <a:srgbClr val="FFFFFF"/>
                </a:solidFill>
                <a:latin typeface="Perpetua"/>
              </a:rPr>
              <a:t>Logistic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0C934B6E-7BF5-7B04-2FC8-2AEB2BCEC0E7}"/>
              </a:ext>
            </a:extLst>
          </p:cNvPr>
          <p:cNvSpPr txBox="1"/>
          <p:nvPr/>
        </p:nvSpPr>
        <p:spPr>
          <a:xfrm>
            <a:off x="5565023" y="3412473"/>
            <a:ext cx="10619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>
                <a:solidFill>
                  <a:srgbClr val="FFFFFF"/>
                </a:solidFill>
                <a:latin typeface="Perpetua"/>
              </a:rPr>
              <a:t>KNN</a:t>
            </a:r>
          </a:p>
        </p:txBody>
      </p:sp>
      <p:pic>
        <p:nvPicPr>
          <p:cNvPr id="7" name="Bildobjekt 6" descr="En bild som visar text, linje, Graf, diagram&#10;&#10;AI-genererat innehåll kan vara felaktigt.">
            <a:extLst>
              <a:ext uri="{FF2B5EF4-FFF2-40B4-BE49-F238E27FC236}">
                <a16:creationId xmlns:a16="http://schemas.microsoft.com/office/drawing/2014/main" id="{29D630A3-BBCE-5D86-C089-2F37D76D9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934" y="2737387"/>
            <a:ext cx="4237984" cy="1879768"/>
          </a:xfrm>
          <a:prstGeom prst="rect">
            <a:avLst/>
          </a:prstGeom>
        </p:spPr>
      </p:pic>
      <p:pic>
        <p:nvPicPr>
          <p:cNvPr id="12" name="Bildobjekt 11" descr="En bild som visar linje, diagram, text, Graf&#10;&#10;AI-genererat innehåll kan vara felaktigt.">
            <a:extLst>
              <a:ext uri="{FF2B5EF4-FFF2-40B4-BE49-F238E27FC236}">
                <a16:creationId xmlns:a16="http://schemas.microsoft.com/office/drawing/2014/main" id="{FF4DD7FD-4D3F-D037-8614-BB398AD57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936" y="668202"/>
            <a:ext cx="4220055" cy="1972236"/>
          </a:xfrm>
          <a:prstGeom prst="rect">
            <a:avLst/>
          </a:prstGeom>
        </p:spPr>
      </p:pic>
      <p:pic>
        <p:nvPicPr>
          <p:cNvPr id="13" name="Bildobjekt 12" descr="En bild som visar linje, diagram, text, Graf&#10;&#10;AI-genererat innehåll kan vara felaktigt.">
            <a:extLst>
              <a:ext uri="{FF2B5EF4-FFF2-40B4-BE49-F238E27FC236}">
                <a16:creationId xmlns:a16="http://schemas.microsoft.com/office/drawing/2014/main" id="{035B532D-4C20-7866-C692-FD9206478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111" y="4769553"/>
            <a:ext cx="4327632" cy="1878440"/>
          </a:xfrm>
          <a:prstGeom prst="rect">
            <a:avLst/>
          </a:prstGeom>
        </p:spPr>
      </p:pic>
      <p:pic>
        <p:nvPicPr>
          <p:cNvPr id="14" name="Bildobjekt 13" descr="En bild som visar text, linje, diagram, Graf&#10;&#10;AI-genererat innehåll kan vara felaktigt.">
            <a:extLst>
              <a:ext uri="{FF2B5EF4-FFF2-40B4-BE49-F238E27FC236}">
                <a16:creationId xmlns:a16="http://schemas.microsoft.com/office/drawing/2014/main" id="{C1B1AC0F-AD95-52CD-96E0-0522A3A33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82" y="2733572"/>
            <a:ext cx="4300071" cy="1879767"/>
          </a:xfrm>
          <a:prstGeom prst="rect">
            <a:avLst/>
          </a:prstGeom>
        </p:spPr>
      </p:pic>
      <p:pic>
        <p:nvPicPr>
          <p:cNvPr id="16" name="Bildobjekt 15" descr="En bild som visar text, linje, diagram, Graf&#10;&#10;AI-genererat innehåll kan vara felaktigt.">
            <a:extLst>
              <a:ext uri="{FF2B5EF4-FFF2-40B4-BE49-F238E27FC236}">
                <a16:creationId xmlns:a16="http://schemas.microsoft.com/office/drawing/2014/main" id="{15E467F7-76E6-F990-58B1-10D1943A4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082" y="4765736"/>
            <a:ext cx="4303890" cy="1883585"/>
          </a:xfrm>
          <a:prstGeom prst="rect">
            <a:avLst/>
          </a:prstGeom>
        </p:spPr>
      </p:pic>
      <p:pic>
        <p:nvPicPr>
          <p:cNvPr id="22" name="Bildobjekt 21" descr="En bild som visar diagram, linje, text, Graf&#10;&#10;AI-genererat innehåll kan vara felaktigt.">
            <a:extLst>
              <a:ext uri="{FF2B5EF4-FFF2-40B4-BE49-F238E27FC236}">
                <a16:creationId xmlns:a16="http://schemas.microsoft.com/office/drawing/2014/main" id="{B54E4DBE-3E4A-1B68-AAED-DB3D50987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082" y="665546"/>
            <a:ext cx="4300071" cy="196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4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6FCC33-AE3A-54D3-F554-F676EE80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878" y="-390993"/>
            <a:ext cx="4585780" cy="1091078"/>
          </a:xfrm>
        </p:spPr>
        <p:txBody>
          <a:bodyPr/>
          <a:lstStyle/>
          <a:p>
            <a:r>
              <a:rPr lang="sv-SE" err="1"/>
              <a:t>Contamination</a:t>
            </a:r>
          </a:p>
        </p:txBody>
      </p:sp>
      <p:pic>
        <p:nvPicPr>
          <p:cNvPr id="8" name="Platshållare för innehåll 7" descr="En bild som visar text, svart och vit, skärmbild, monokrom&#10;&#10;AI-genererat innehåll kan vara felaktigt.">
            <a:extLst>
              <a:ext uri="{FF2B5EF4-FFF2-40B4-BE49-F238E27FC236}">
                <a16:creationId xmlns:a16="http://schemas.microsoft.com/office/drawing/2014/main" id="{541FC1AD-63A3-2535-3B11-E7278A3076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l="33413" t="22936" r="33466" b="29358"/>
          <a:stretch/>
        </p:blipFill>
        <p:spPr>
          <a:xfrm>
            <a:off x="544864" y="2668796"/>
            <a:ext cx="4239819" cy="1979971"/>
          </a:xfrm>
        </p:spPr>
      </p:pic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6E2ADA0-9752-3979-622C-4ED688C4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199B59-7A51-4563-9360-5E0E86E5BE2E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F817D67-3FC6-6616-97C5-18AABF70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D7A5BDA-C5F2-CF1C-3E0B-D45E4202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14</a:t>
            </a:fld>
            <a:endParaRPr lang="en-GB" noProof="0"/>
          </a:p>
        </p:txBody>
      </p:sp>
      <p:sp>
        <p:nvSpPr>
          <p:cNvPr id="14" name="Platshållare för innehåll 6">
            <a:extLst>
              <a:ext uri="{FF2B5EF4-FFF2-40B4-BE49-F238E27FC236}">
                <a16:creationId xmlns:a16="http://schemas.microsoft.com/office/drawing/2014/main" id="{FD391A0D-D64E-BE42-8336-CB49E23CBB4B}"/>
              </a:ext>
            </a:extLst>
          </p:cNvPr>
          <p:cNvSpPr txBox="1">
            <a:spLocks/>
          </p:cNvSpPr>
          <p:nvPr/>
        </p:nvSpPr>
        <p:spPr>
          <a:xfrm>
            <a:off x="5805232" y="1213055"/>
            <a:ext cx="5546815" cy="32004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sv-SE" sz="2800">
              <a:solidFill>
                <a:schemeClr val="bg1"/>
              </a:solidFill>
              <a:latin typeface="Perpetua"/>
            </a:endParaRPr>
          </a:p>
          <a:p>
            <a:pPr>
              <a:buClr>
                <a:srgbClr val="808080"/>
              </a:buClr>
            </a:pPr>
            <a:endParaRPr lang="sv-SE"/>
          </a:p>
        </p:txBody>
      </p:sp>
      <p:pic>
        <p:nvPicPr>
          <p:cNvPr id="17" name="Platshållare för innehåll 7" descr="En bild som visar text, svart och vit, skärmbild, monokrom&#10;&#10;AI-genererat innehåll kan vara felaktigt.">
            <a:extLst>
              <a:ext uri="{FF2B5EF4-FFF2-40B4-BE49-F238E27FC236}">
                <a16:creationId xmlns:a16="http://schemas.microsoft.com/office/drawing/2014/main" id="{B0431211-D00D-44B9-07C6-166C2EE9BA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843" t="23591" b="26994"/>
          <a:stretch/>
        </p:blipFill>
        <p:spPr>
          <a:xfrm>
            <a:off x="540353" y="4648799"/>
            <a:ext cx="4244363" cy="2050890"/>
          </a:xfrm>
          <a:prstGeom prst="rect">
            <a:avLst/>
          </a:prstGeom>
        </p:spPr>
      </p:pic>
      <p:pic>
        <p:nvPicPr>
          <p:cNvPr id="19" name="Platshållare för innehåll 7" descr="En bild som visar text, svart och vit, skärmbild, monokrom&#10;&#10;AI-genererat innehåll kan vara felaktigt.">
            <a:extLst>
              <a:ext uri="{FF2B5EF4-FFF2-40B4-BE49-F238E27FC236}">
                <a16:creationId xmlns:a16="http://schemas.microsoft.com/office/drawing/2014/main" id="{9B2AF634-7B77-9AA2-6507-23CBF0BFF3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" t="24452" r="66798" b="28528"/>
          <a:stretch/>
        </p:blipFill>
        <p:spPr>
          <a:xfrm>
            <a:off x="542875" y="722070"/>
            <a:ext cx="4233522" cy="1951451"/>
          </a:xfrm>
          <a:prstGeom prst="rect">
            <a:avLst/>
          </a:prstGeom>
        </p:spPr>
      </p:pic>
      <p:sp>
        <p:nvSpPr>
          <p:cNvPr id="21" name="Platshållare för innehåll 6">
            <a:extLst>
              <a:ext uri="{FF2B5EF4-FFF2-40B4-BE49-F238E27FC236}">
                <a16:creationId xmlns:a16="http://schemas.microsoft.com/office/drawing/2014/main" id="{04A5107F-B400-B895-2CC0-539BCAFD9BCC}"/>
              </a:ext>
            </a:extLst>
          </p:cNvPr>
          <p:cNvSpPr txBox="1">
            <a:spLocks/>
          </p:cNvSpPr>
          <p:nvPr/>
        </p:nvSpPr>
        <p:spPr>
          <a:xfrm>
            <a:off x="6084632" y="1040900"/>
            <a:ext cx="5546815" cy="479496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  <a:buNone/>
            </a:pPr>
            <a:endParaRPr lang="sv-SE" sz="2800">
              <a:solidFill>
                <a:schemeClr val="bg1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</a:pPr>
            <a:r>
              <a:rPr lang="sv-SE" sz="2800" err="1">
                <a:solidFill>
                  <a:schemeClr val="bg1"/>
                </a:solidFill>
                <a:latin typeface="Perpetua"/>
              </a:rPr>
              <a:t>Uniformally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disributed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black and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white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noise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applied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randomly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to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certain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percenage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of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pixels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</a:pPr>
            <a:r>
              <a:rPr lang="sv-SE" sz="2800">
                <a:solidFill>
                  <a:schemeClr val="bg1"/>
                </a:solidFill>
                <a:latin typeface="Perpetua"/>
              </a:rPr>
              <a:t>Same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noise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applied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to all images in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each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run</a:t>
            </a:r>
            <a:endParaRPr lang="en-US" sz="2800">
              <a:solidFill>
                <a:schemeClr val="bg1"/>
              </a:solidFill>
              <a:latin typeface="Perpetu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808080"/>
              </a:buClr>
            </a:pPr>
            <a:r>
              <a:rPr lang="sv-SE" sz="2800" err="1">
                <a:solidFill>
                  <a:schemeClr val="bg1"/>
                </a:solidFill>
                <a:latin typeface="Perpetua"/>
              </a:rPr>
              <a:t>accuracy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determined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 by 5-fold CV for all 3 </a:t>
            </a:r>
            <a:r>
              <a:rPr lang="sv-SE" sz="2800" err="1">
                <a:solidFill>
                  <a:schemeClr val="bg1"/>
                </a:solidFill>
                <a:latin typeface="Perpetua"/>
              </a:rPr>
              <a:t>classifyers</a:t>
            </a:r>
            <a:r>
              <a:rPr lang="sv-SE" sz="2800">
                <a:solidFill>
                  <a:schemeClr val="bg1"/>
                </a:solidFill>
                <a:latin typeface="Perpetua"/>
              </a:rPr>
              <a:t>.</a:t>
            </a:r>
          </a:p>
          <a:p>
            <a:pPr>
              <a:buClr>
                <a:srgbClr val="808080"/>
              </a:buClr>
            </a:pP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6451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DF74F73-E632-B812-B9CB-2E8643F1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678" y="-4349"/>
            <a:ext cx="3261492" cy="523811"/>
          </a:xfrm>
        </p:spPr>
        <p:txBody>
          <a:bodyPr>
            <a:normAutofit/>
          </a:bodyPr>
          <a:lstStyle/>
          <a:p>
            <a:pPr algn="ctr"/>
            <a:r>
              <a:rPr lang="sv-SE" err="1"/>
              <a:t>contamination</a:t>
            </a:r>
            <a:r>
              <a:rPr lang="sv-SE"/>
              <a:t>: 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DE3FB6C-477E-0D8A-3F60-E2A4EE4C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199B59-7A51-4563-9360-5E0E86E5BE2E}" type="datetime1">
              <a:rPr lang="en-GB" noProof="0" smtClean="0"/>
              <a:t>30/05/2025</a:t>
            </a:fld>
            <a:endParaRPr lang="en-GB" noProof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97204A-3C00-5771-F7DE-D8996CFB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9DF2003-595B-EA43-29CA-1374CF62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en-GB" noProof="0" smtClean="0"/>
              <a:t>15</a:t>
            </a:fld>
            <a:endParaRPr lang="en-GB" noProof="0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9BCACA27-B2CA-8640-85DF-40F46711CFDD}"/>
              </a:ext>
            </a:extLst>
          </p:cNvPr>
          <p:cNvSpPr txBox="1"/>
          <p:nvPr/>
        </p:nvSpPr>
        <p:spPr>
          <a:xfrm>
            <a:off x="1062648" y="-438"/>
            <a:ext cx="32653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3600" b="1">
                <a:solidFill>
                  <a:srgbClr val="FFFFFF"/>
                </a:solidFill>
                <a:latin typeface="Perpetua"/>
              </a:rPr>
              <a:t>Cats and </a:t>
            </a:r>
            <a:r>
              <a:rPr lang="sv-SE" sz="3600" b="1" err="1">
                <a:solidFill>
                  <a:srgbClr val="FFFFFF"/>
                </a:solidFill>
                <a:latin typeface="Perpetua"/>
              </a:rPr>
              <a:t>dogs</a:t>
            </a:r>
            <a:r>
              <a:rPr lang="sv-SE" sz="3600" b="1">
                <a:solidFill>
                  <a:srgbClr val="FFFFFF"/>
                </a:solidFill>
                <a:latin typeface="Perpetua"/>
              </a:rPr>
              <a:t>: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325EE757-05DD-C4EA-A59E-B1EF4EC15D6D}"/>
              </a:ext>
            </a:extLst>
          </p:cNvPr>
          <p:cNvSpPr txBox="1"/>
          <p:nvPr/>
        </p:nvSpPr>
        <p:spPr>
          <a:xfrm>
            <a:off x="9198189" y="2055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3600" b="1" err="1">
                <a:solidFill>
                  <a:srgbClr val="FFFFFF"/>
                </a:solidFill>
                <a:latin typeface="Perpetua"/>
              </a:rPr>
              <a:t>Mnist</a:t>
            </a:r>
            <a:r>
              <a:rPr lang="sv-SE" sz="3600" b="1">
                <a:solidFill>
                  <a:srgbClr val="FFFFFF"/>
                </a:solidFill>
                <a:latin typeface="Perpetua"/>
              </a:rPr>
              <a:t>: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B31942C5-926B-B206-9614-D694E1181D71}"/>
              </a:ext>
            </a:extLst>
          </p:cNvPr>
          <p:cNvSpPr txBox="1"/>
          <p:nvPr/>
        </p:nvSpPr>
        <p:spPr>
          <a:xfrm>
            <a:off x="5654738" y="1351180"/>
            <a:ext cx="8785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>
                <a:solidFill>
                  <a:srgbClr val="FFFFFF"/>
                </a:solidFill>
                <a:latin typeface="Perpetua"/>
              </a:rPr>
              <a:t>QDA</a:t>
            </a:r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CC752E0E-35CF-A8AF-C739-C961A0E392A9}"/>
              </a:ext>
            </a:extLst>
          </p:cNvPr>
          <p:cNvSpPr txBox="1"/>
          <p:nvPr/>
        </p:nvSpPr>
        <p:spPr>
          <a:xfrm>
            <a:off x="5479861" y="5438366"/>
            <a:ext cx="12281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 err="1">
                <a:solidFill>
                  <a:srgbClr val="FFFFFF"/>
                </a:solidFill>
                <a:latin typeface="Perpetua"/>
              </a:rPr>
              <a:t>Logistic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9EE7A20F-54FA-D755-C387-2B8004865944}"/>
              </a:ext>
            </a:extLst>
          </p:cNvPr>
          <p:cNvSpPr txBox="1"/>
          <p:nvPr/>
        </p:nvSpPr>
        <p:spPr>
          <a:xfrm>
            <a:off x="5654670" y="3430402"/>
            <a:ext cx="8785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>
                <a:solidFill>
                  <a:srgbClr val="FFFFFF"/>
                </a:solidFill>
                <a:latin typeface="Perpetua"/>
              </a:rPr>
              <a:t>KNN</a:t>
            </a:r>
          </a:p>
        </p:txBody>
      </p:sp>
      <p:pic>
        <p:nvPicPr>
          <p:cNvPr id="15" name="Bildobjekt 14" descr="En bild som visar text, linje, Graf, diagram&#10;&#10;AI-genererat innehåll kan vara felaktigt.">
            <a:extLst>
              <a:ext uri="{FF2B5EF4-FFF2-40B4-BE49-F238E27FC236}">
                <a16:creationId xmlns:a16="http://schemas.microsoft.com/office/drawing/2014/main" id="{1199A86C-2E25-C4E2-A07C-07CB0CA9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32" y="669521"/>
            <a:ext cx="4602079" cy="1896038"/>
          </a:xfrm>
          <a:prstGeom prst="rect">
            <a:avLst/>
          </a:prstGeom>
        </p:spPr>
      </p:pic>
      <p:pic>
        <p:nvPicPr>
          <p:cNvPr id="17" name="Bildobjekt 16" descr="En bild som visar text, Graf, linje, nummer&#10;&#10;AI-genererat innehåll kan vara felaktigt.">
            <a:extLst>
              <a:ext uri="{FF2B5EF4-FFF2-40B4-BE49-F238E27FC236}">
                <a16:creationId xmlns:a16="http://schemas.microsoft.com/office/drawing/2014/main" id="{698CB6D2-CEEE-DEE4-2503-3CB69EDAF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92" y="2741312"/>
            <a:ext cx="4602316" cy="1894974"/>
          </a:xfrm>
          <a:prstGeom prst="rect">
            <a:avLst/>
          </a:prstGeom>
        </p:spPr>
      </p:pic>
      <p:pic>
        <p:nvPicPr>
          <p:cNvPr id="18" name="Bildobjekt 17" descr="En bild som visar text, Graf, linje, diagram&#10;&#10;AI-genererat innehåll kan vara felaktigt.">
            <a:extLst>
              <a:ext uri="{FF2B5EF4-FFF2-40B4-BE49-F238E27FC236}">
                <a16:creationId xmlns:a16="http://schemas.microsoft.com/office/drawing/2014/main" id="{731B7D56-036C-3692-5AEA-8439E17FE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31" y="4768632"/>
            <a:ext cx="4604441" cy="1892145"/>
          </a:xfrm>
          <a:prstGeom prst="rect">
            <a:avLst/>
          </a:prstGeom>
        </p:spPr>
      </p:pic>
      <p:pic>
        <p:nvPicPr>
          <p:cNvPr id="19" name="Bildobjekt 18" descr="En bild som visar text, linje, Graf, diagram&#10;&#10;AI-genererat innehåll kan vara felaktigt.">
            <a:extLst>
              <a:ext uri="{FF2B5EF4-FFF2-40B4-BE49-F238E27FC236}">
                <a16:creationId xmlns:a16="http://schemas.microsoft.com/office/drawing/2014/main" id="{D7237507-EA2E-59B6-5BB0-9C7559793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637" y="4769695"/>
            <a:ext cx="4593351" cy="1855224"/>
          </a:xfrm>
          <a:prstGeom prst="rect">
            <a:avLst/>
          </a:prstGeom>
        </p:spPr>
      </p:pic>
      <p:pic>
        <p:nvPicPr>
          <p:cNvPr id="20" name="Bildobjekt 19" descr="En bild som visar text, linje, Graf, diagram&#10;&#10;AI-genererat innehåll kan vara felaktigt.">
            <a:extLst>
              <a:ext uri="{FF2B5EF4-FFF2-40B4-BE49-F238E27FC236}">
                <a16:creationId xmlns:a16="http://schemas.microsoft.com/office/drawing/2014/main" id="{5FD0EE1F-CB09-357B-EFF5-3BB8DF86A5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3156" y="667399"/>
            <a:ext cx="4597833" cy="1889197"/>
          </a:xfrm>
          <a:prstGeom prst="rect">
            <a:avLst/>
          </a:prstGeom>
        </p:spPr>
      </p:pic>
      <p:pic>
        <p:nvPicPr>
          <p:cNvPr id="21" name="Bildobjekt 20" descr="En bild som visar text, linje, Graf, diagram&#10;&#10;AI-genererat innehåll kan vara felaktigt.">
            <a:extLst>
              <a:ext uri="{FF2B5EF4-FFF2-40B4-BE49-F238E27FC236}">
                <a16:creationId xmlns:a16="http://schemas.microsoft.com/office/drawing/2014/main" id="{B99FE6F8-1273-65AD-4679-68D349B551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1976" y="2737421"/>
            <a:ext cx="4599012" cy="18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9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1A41-16F9-ACDD-5667-F64842AB3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AD37A-2C30-EA93-2FCA-BA4B67F19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Thank you for your time!</a:t>
            </a:r>
          </a:p>
        </p:txBody>
      </p:sp>
      <p:pic>
        <p:nvPicPr>
          <p:cNvPr id="6" name="Picture 6" descr="Chalmers University of Technology (CHAL) | TeraFlow">
            <a:extLst>
              <a:ext uri="{FF2B5EF4-FFF2-40B4-BE49-F238E27FC236}">
                <a16:creationId xmlns:a16="http://schemas.microsoft.com/office/drawing/2014/main" id="{BE906354-30AC-A306-6F46-84C201678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91" y="701668"/>
            <a:ext cx="2142629" cy="202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98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54C2-626D-4E56-A5A3-494CC09D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358" y="3212001"/>
            <a:ext cx="5725855" cy="1740445"/>
          </a:xfrm>
        </p:spPr>
        <p:txBody>
          <a:bodyPr rtlCol="0"/>
          <a:lstStyle/>
          <a:p>
            <a:pPr rtl="0"/>
            <a:r>
              <a:rPr lang="en-GB"/>
              <a:t>Models</a:t>
            </a:r>
            <a:br>
              <a:rPr lang="en-GB"/>
            </a:br>
            <a:r>
              <a:rPr lang="en-GB"/>
              <a:t>&amp;</a:t>
            </a:r>
            <a:br>
              <a:rPr lang="en-GB"/>
            </a:br>
            <a:r>
              <a:rPr lang="en-GB"/>
              <a:t>Feature-</a:t>
            </a:r>
            <a:br>
              <a:rPr lang="en-GB"/>
            </a:br>
            <a:r>
              <a:rPr lang="en-GB"/>
              <a:t>Selection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7655FA-C53D-4FB0-9C00-53DFADE92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2427" y="2279555"/>
            <a:ext cx="5458068" cy="2026570"/>
          </a:xfrm>
        </p:spPr>
        <p:txBody>
          <a:bodyPr rtlCol="0">
            <a:normAutofit/>
          </a:bodyPr>
          <a:lstStyle/>
          <a:p>
            <a:pPr algn="l" rtl="0"/>
            <a:r>
              <a:rPr lang="sv-SE" err="1">
                <a:solidFill>
                  <a:schemeClr val="tx1">
                    <a:lumMod val="95000"/>
                    <a:lumOff val="5000"/>
                  </a:schemeClr>
                </a:solidFill>
              </a:rPr>
              <a:t>Models</a:t>
            </a:r>
            <a:r>
              <a:rPr lang="sv-SE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</a:p>
          <a:p>
            <a:pPr algn="l" rtl="0"/>
            <a:r>
              <a:rPr lang="sv-SE">
                <a:solidFill>
                  <a:schemeClr val="tx1">
                    <a:lumMod val="95000"/>
                    <a:lumOff val="5000"/>
                  </a:schemeClr>
                </a:solidFill>
              </a:rPr>
              <a:t>	4 </a:t>
            </a:r>
            <a:r>
              <a:rPr lang="sv-SE" err="1">
                <a:solidFill>
                  <a:schemeClr val="tx1">
                    <a:lumMod val="95000"/>
                    <a:lumOff val="5000"/>
                  </a:schemeClr>
                </a:solidFill>
              </a:rPr>
              <a:t>nearest</a:t>
            </a:r>
            <a:r>
              <a:rPr lang="sv-SE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sv-SE" err="1">
                <a:solidFill>
                  <a:schemeClr val="tx1">
                    <a:lumMod val="95000"/>
                    <a:lumOff val="5000"/>
                  </a:schemeClr>
                </a:solidFill>
              </a:rPr>
              <a:t>neighboors</a:t>
            </a:r>
            <a:br>
              <a:rPr lang="sv-SE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v-SE">
                <a:solidFill>
                  <a:schemeClr val="tx1">
                    <a:lumMod val="95000"/>
                    <a:lumOff val="5000"/>
                  </a:schemeClr>
                </a:solidFill>
              </a:rPr>
              <a:t>	QDA</a:t>
            </a:r>
            <a:br>
              <a:rPr lang="sv-SE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sv-SE">
                <a:solidFill>
                  <a:schemeClr val="tx1">
                    <a:lumMod val="95000"/>
                    <a:lumOff val="5000"/>
                  </a:schemeClr>
                </a:solidFill>
              </a:rPr>
              <a:t>	Multiclass </a:t>
            </a:r>
            <a:r>
              <a:rPr lang="sv-SE" err="1">
                <a:solidFill>
                  <a:schemeClr val="tx1">
                    <a:lumMod val="95000"/>
                    <a:lumOff val="5000"/>
                  </a:schemeClr>
                </a:solidFill>
              </a:rPr>
              <a:t>Logistic</a:t>
            </a:r>
            <a:r>
              <a:rPr lang="sv-SE">
                <a:solidFill>
                  <a:schemeClr val="tx1">
                    <a:lumMod val="95000"/>
                    <a:lumOff val="5000"/>
                  </a:schemeClr>
                </a:solidFill>
              </a:rPr>
              <a:t> Regression</a:t>
            </a:r>
          </a:p>
        </p:txBody>
      </p:sp>
      <p:pic>
        <p:nvPicPr>
          <p:cNvPr id="1030" name="Picture 6" descr="Chalmers University of Technology (CHAL) | TeraFlow">
            <a:extLst>
              <a:ext uri="{FF2B5EF4-FFF2-40B4-BE49-F238E27FC236}">
                <a16:creationId xmlns:a16="http://schemas.microsoft.com/office/drawing/2014/main" id="{E8F7B75B-516A-F448-B154-4D8B95D02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998" y="0"/>
            <a:ext cx="2142629" cy="202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61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532457-29F4-475F-B58C-80A91C83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/>
              <a:t>5FoldCV </a:t>
            </a:r>
            <a:r>
              <a:rPr lang="sv-SE" err="1"/>
              <a:t>Perfomance</a:t>
            </a:r>
            <a:r>
              <a:rPr lang="sv-SE"/>
              <a:t> </a:t>
            </a:r>
            <a:r>
              <a:rPr lang="sv-SE" err="1"/>
              <a:t>Without</a:t>
            </a:r>
            <a:r>
              <a:rPr lang="sv-SE"/>
              <a:t> Feature </a:t>
            </a:r>
            <a:r>
              <a:rPr lang="sv-SE" err="1"/>
              <a:t>Selection</a:t>
            </a:r>
            <a:endParaRPr lang="en-GB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DC1B5D-1A60-450C-9BD8-9C391E14B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E0B35-19FF-4775-9AF8-8F3C834A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3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F1FB9-B16B-4B0E-B1C6-ACB21972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7B5F3-4828-4F6B-BC5F-D6E87BA81172}" type="datetime1">
              <a:rPr lang="en-GB" smtClean="0"/>
              <a:t>30/05/2025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92729-D9BA-45F7-B2E7-91165934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pic>
        <p:nvPicPr>
          <p:cNvPr id="9" name="Picture 8" descr="A chart with blue and black lines">
            <a:extLst>
              <a:ext uri="{FF2B5EF4-FFF2-40B4-BE49-F238E27FC236}">
                <a16:creationId xmlns:a16="http://schemas.microsoft.com/office/drawing/2014/main" id="{B53311D9-5077-7FD3-5B6A-56549A694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7846"/>
            <a:ext cx="5995746" cy="3597448"/>
          </a:xfrm>
          <a:prstGeom prst="rect">
            <a:avLst/>
          </a:prstGeom>
        </p:spPr>
      </p:pic>
      <p:pic>
        <p:nvPicPr>
          <p:cNvPr id="11" name="Picture 10" descr="A chart with blue and black lines&#10;&#10;AI-generated content may be incorrect.">
            <a:extLst>
              <a:ext uri="{FF2B5EF4-FFF2-40B4-BE49-F238E27FC236}">
                <a16:creationId xmlns:a16="http://schemas.microsoft.com/office/drawing/2014/main" id="{3DC799E4-73D7-0B6A-58DD-C598D593D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254" y="227847"/>
            <a:ext cx="5995746" cy="359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9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of a number of selected features&#10;&#10;AI-generated content may be incorrect.">
            <a:extLst>
              <a:ext uri="{FF2B5EF4-FFF2-40B4-BE49-F238E27FC236}">
                <a16:creationId xmlns:a16="http://schemas.microsoft.com/office/drawing/2014/main" id="{E5EED9D1-6820-EBD9-F789-44F5C4CC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45" r="8424" b="3"/>
          <a:stretch/>
        </p:blipFill>
        <p:spPr>
          <a:xfrm>
            <a:off x="838200" y="2049405"/>
            <a:ext cx="5181600" cy="3588615"/>
          </a:xfrm>
          <a:prstGeom prst="rect">
            <a:avLst/>
          </a:prstGeom>
          <a:noFill/>
        </p:spPr>
      </p:pic>
      <p:pic>
        <p:nvPicPr>
          <p:cNvPr id="14" name="Picture 13" descr="A graph of a number of selected features">
            <a:extLst>
              <a:ext uri="{FF2B5EF4-FFF2-40B4-BE49-F238E27FC236}">
                <a16:creationId xmlns:a16="http://schemas.microsoft.com/office/drawing/2014/main" id="{4790CDCE-1940-627E-EAC0-807FE685D7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757" r="9134" b="2"/>
          <a:stretch/>
        </p:blipFill>
        <p:spPr>
          <a:xfrm>
            <a:off x="6172200" y="2049405"/>
            <a:ext cx="5181600" cy="3568970"/>
          </a:xfrm>
          <a:prstGeom prst="rect">
            <a:avLst/>
          </a:prstGeom>
          <a:noFill/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098C-FABC-437A-B91C-78D73168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013" y="5998474"/>
            <a:ext cx="2743200" cy="143149"/>
          </a:xfrm>
        </p:spPr>
        <p:txBody>
          <a:bodyPr rtlCol="0" anchor="t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BD2F8A13-B73C-4C5A-94E7-194671EE3BFB}" type="datetime1">
              <a:rPr lang="en-GB" smtClean="0"/>
              <a:pPr rtl="0">
                <a:lnSpc>
                  <a:spcPct val="90000"/>
                </a:lnSpc>
                <a:spcAft>
                  <a:spcPts val="600"/>
                </a:spcAft>
              </a:pPr>
              <a:t>30/05/2025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C256C-2F66-47C7-8CAF-70309597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7413" y="6168551"/>
            <a:ext cx="4114800" cy="190327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7B63F-6F62-46FC-8E6A-512867B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n-GB" smtClean="0"/>
              <a:pPr rtl="0">
                <a:spcAft>
                  <a:spcPts val="600"/>
                </a:spcAft>
              </a:pPr>
              <a:t>4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7E572-F0AC-4962-AC8B-24DD8CD6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rtlCol="0" anchor="b">
            <a:normAutofit/>
          </a:bodyPr>
          <a:lstStyle/>
          <a:p>
            <a:pPr rtl="0"/>
            <a:r>
              <a:rPr lang="sv-SE" err="1"/>
              <a:t>Classifier</a:t>
            </a:r>
            <a:r>
              <a:rPr lang="sv-SE"/>
              <a:t> </a:t>
            </a:r>
            <a:r>
              <a:rPr lang="sv-SE" err="1"/>
              <a:t>performance</a:t>
            </a:r>
            <a:r>
              <a:rPr lang="sv-SE"/>
              <a:t> </a:t>
            </a:r>
            <a:r>
              <a:rPr lang="sv-SE" err="1"/>
              <a:t>with</a:t>
            </a:r>
            <a:r>
              <a:rPr lang="sv-SE"/>
              <a:t> </a:t>
            </a:r>
            <a:r>
              <a:rPr lang="sv-SE" err="1"/>
              <a:t>Ftest</a:t>
            </a:r>
            <a:r>
              <a:rPr lang="sv-SE"/>
              <a:t> Filter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81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rtlCol="0" anchor="b">
            <a:normAutofit/>
          </a:bodyPr>
          <a:lstStyle/>
          <a:p>
            <a:pPr rtl="0"/>
            <a:r>
              <a:rPr lang="sv-SE"/>
              <a:t>F</a:t>
            </a:r>
            <a:r>
              <a:rPr lang="en-GB"/>
              <a:t>test-&gt;</a:t>
            </a:r>
            <a:r>
              <a:rPr lang="en-GB" err="1"/>
              <a:t>FeedForward</a:t>
            </a:r>
            <a:r>
              <a:rPr lang="en-GB"/>
              <a:t>+ 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013" y="5998474"/>
            <a:ext cx="2743200" cy="143149"/>
          </a:xfrm>
        </p:spPr>
        <p:txBody>
          <a:bodyPr rtlCol="0" anchor="t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06161BE1-137D-4B1D-91B7-34526E1508B6}" type="datetime1">
              <a:rPr lang="en-GB" smtClean="0"/>
              <a:pPr rtl="0">
                <a:lnSpc>
                  <a:spcPct val="90000"/>
                </a:lnSpc>
                <a:spcAft>
                  <a:spcPts val="600"/>
                </a:spcAft>
              </a:pPr>
              <a:t>30/05/2025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D198-93C9-4EAB-8485-34EDEDDB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7413" y="6168551"/>
            <a:ext cx="4114800" cy="190327"/>
          </a:xfrm>
        </p:spPr>
        <p:txBody>
          <a:bodyPr rtlCol="0" anchor="t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n-GB" smtClean="0"/>
              <a:pPr rtl="0">
                <a:spcAft>
                  <a:spcPts val="600"/>
                </a:spcAft>
              </a:pPr>
              <a:t>5</a:t>
            </a:fld>
            <a:endParaRPr lang="en-GB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35955D4-523A-9FA9-9232-B7AC6FF3B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anchor="b">
            <a:normAutofit/>
          </a:bodyPr>
          <a:lstStyle/>
          <a:p>
            <a:r>
              <a:rPr lang="en-US"/>
              <a:t>Cats And Dogs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130C4E4-C565-A4C5-C8FE-00B223491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anchor="b">
            <a:normAutofit/>
          </a:bodyPr>
          <a:lstStyle/>
          <a:p>
            <a:r>
              <a:rPr lang="en-US" err="1"/>
              <a:t>Mnist</a:t>
            </a:r>
            <a:r>
              <a:rPr lang="en-US"/>
              <a:t> Digits</a:t>
            </a:r>
          </a:p>
        </p:txBody>
      </p:sp>
      <p:pic>
        <p:nvPicPr>
          <p:cNvPr id="13" name="Content Placeholder 12" descr="A graph of a number of features&#10;&#10;AI-generated content may be incorrect.">
            <a:extLst>
              <a:ext uri="{FF2B5EF4-FFF2-40B4-BE49-F238E27FC236}">
                <a16:creationId xmlns:a16="http://schemas.microsoft.com/office/drawing/2014/main" id="{1D322F08-AE11-E9DB-1CEF-D9E9EDF3C0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r="736"/>
          <a:stretch/>
        </p:blipFill>
        <p:spPr>
          <a:xfrm>
            <a:off x="6172200" y="2505075"/>
            <a:ext cx="5183188" cy="3132946"/>
          </a:xfrm>
          <a:noFill/>
        </p:spPr>
      </p:pic>
      <p:pic>
        <p:nvPicPr>
          <p:cNvPr id="8" name="Picture 7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8E0B970-47B8-2C43-CB2A-9C70D68604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222"/>
          <a:stretch/>
        </p:blipFill>
        <p:spPr>
          <a:xfrm>
            <a:off x="839788" y="2505075"/>
            <a:ext cx="5157787" cy="31329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B483-4E7F-6E2D-A848-427AC2419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8957" y="0"/>
            <a:ext cx="5020056" cy="1633085"/>
          </a:xfrm>
        </p:spPr>
        <p:txBody>
          <a:bodyPr/>
          <a:lstStyle/>
          <a:p>
            <a:r>
              <a:rPr lang="sv-SE" err="1"/>
              <a:t>But</a:t>
            </a:r>
            <a:r>
              <a:rPr lang="sv-SE"/>
              <a:t> </a:t>
            </a:r>
            <a:r>
              <a:rPr lang="sv-SE" err="1"/>
              <a:t>sometimes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2EC63-3AB9-B598-F3AD-6196D41B6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04F24-A772-2E52-DF75-11EF7B8EE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72" y="1633085"/>
            <a:ext cx="6700432" cy="422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4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D65C-1076-4F43-B4FA-3B4804E8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194"/>
            <a:ext cx="8127212" cy="554400"/>
          </a:xfrm>
        </p:spPr>
        <p:txBody>
          <a:bodyPr rtlCol="0"/>
          <a:lstStyle/>
          <a:p>
            <a:r>
              <a:rPr lang="en-GB"/>
              <a:t>Confusion matric for </a:t>
            </a:r>
            <a:r>
              <a:rPr lang="en-GB" err="1"/>
              <a:t>Cats&amp;Dogs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7AEF3-D709-4769-8799-695772AE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2CD3C-003D-4125-AD98-3B4B14BF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C0982D-2111-4F2C-B08B-C965ED457C47}" type="datetime1">
              <a:rPr lang="en-GB" smtClean="0"/>
              <a:t>30/05/2025</a:t>
            </a:fld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154BC4-371E-82E8-6BC3-72ECFF6738F6}"/>
              </a:ext>
            </a:extLst>
          </p:cNvPr>
          <p:cNvGrpSpPr/>
          <p:nvPr/>
        </p:nvGrpSpPr>
        <p:grpSpPr>
          <a:xfrm>
            <a:off x="11406850" y="1254887"/>
            <a:ext cx="634678" cy="4898020"/>
            <a:chOff x="439838" y="348204"/>
            <a:chExt cx="634678" cy="48980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1357139-C06D-4F8D-2019-AA8418418B83}"/>
                </a:ext>
              </a:extLst>
            </p:cNvPr>
            <p:cNvSpPr/>
            <p:nvPr/>
          </p:nvSpPr>
          <p:spPr>
            <a:xfrm>
              <a:off x="439838" y="348204"/>
              <a:ext cx="634678" cy="489802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Bildobjekt 65" descr="En bild som visar text, skärmbild, diagram, Rektangel&#10;&#10;AI-genererat innehåll kan vara felaktigt.">
              <a:extLst>
                <a:ext uri="{FF2B5EF4-FFF2-40B4-BE49-F238E27FC236}">
                  <a16:creationId xmlns:a16="http://schemas.microsoft.com/office/drawing/2014/main" id="{972C4FEE-A8DD-7BBE-7DC3-0C28601CE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2234" t="2834" r="10321" b="1012"/>
            <a:stretch/>
          </p:blipFill>
          <p:spPr>
            <a:xfrm>
              <a:off x="535329" y="502533"/>
              <a:ext cx="425504" cy="4579315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955ECC-FA70-75D4-9D97-455405AA1947}"/>
              </a:ext>
            </a:extLst>
          </p:cNvPr>
          <p:cNvGrpSpPr/>
          <p:nvPr/>
        </p:nvGrpSpPr>
        <p:grpSpPr>
          <a:xfrm>
            <a:off x="275863" y="946230"/>
            <a:ext cx="3489766" cy="2718120"/>
            <a:chOff x="92597" y="647217"/>
            <a:chExt cx="4579715" cy="482085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267270E-F245-A599-7120-D361F92468DB}"/>
                </a:ext>
              </a:extLst>
            </p:cNvPr>
            <p:cNvSpPr/>
            <p:nvPr/>
          </p:nvSpPr>
          <p:spPr>
            <a:xfrm>
              <a:off x="92597" y="647217"/>
              <a:ext cx="4579715" cy="482085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91B4ED-E57B-061E-825A-E77FC16C89A6}"/>
                </a:ext>
              </a:extLst>
            </p:cNvPr>
            <p:cNvSpPr txBox="1"/>
            <p:nvPr/>
          </p:nvSpPr>
          <p:spPr>
            <a:xfrm>
              <a:off x="1282257" y="648643"/>
              <a:ext cx="2357100" cy="48954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err="1">
                  <a:solidFill>
                    <a:schemeClr val="bg1"/>
                  </a:solidFill>
                </a:rPr>
                <a:t>QDAlassifier</a:t>
              </a:r>
              <a:r>
                <a:rPr lang="en-US" sz="1200">
                  <a:solidFill>
                    <a:schemeClr val="bg1"/>
                  </a:solidFill>
                </a:rPr>
                <a:t> without FS</a:t>
              </a:r>
            </a:p>
          </p:txBody>
        </p:sp>
        <p:pic>
          <p:nvPicPr>
            <p:cNvPr id="66" name="Bildobjekt 65" descr="En bild som visar text, skärmbild, diagram, Rektangel&#10;&#10;AI-genererat innehåll kan vara felaktigt.">
              <a:extLst>
                <a:ext uri="{FF2B5EF4-FFF2-40B4-BE49-F238E27FC236}">
                  <a16:creationId xmlns:a16="http://schemas.microsoft.com/office/drawing/2014/main" id="{37C5672E-1F90-335B-459A-9E889F142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236" t="7039" r="20101" b="6861"/>
            <a:stretch/>
          </p:blipFill>
          <p:spPr>
            <a:xfrm>
              <a:off x="245962" y="1011579"/>
              <a:ext cx="4266953" cy="4100496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B525E2-68A9-02FD-5700-F908FA9D26AD}"/>
              </a:ext>
            </a:extLst>
          </p:cNvPr>
          <p:cNvGrpSpPr/>
          <p:nvPr/>
        </p:nvGrpSpPr>
        <p:grpSpPr>
          <a:xfrm>
            <a:off x="273933" y="3761610"/>
            <a:ext cx="3480121" cy="2717316"/>
            <a:chOff x="235351" y="783937"/>
            <a:chExt cx="4579715" cy="4836533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52F7A77-4A01-8463-8BD0-5235E991205E}"/>
                </a:ext>
              </a:extLst>
            </p:cNvPr>
            <p:cNvSpPr/>
            <p:nvPr/>
          </p:nvSpPr>
          <p:spPr>
            <a:xfrm>
              <a:off x="235351" y="799617"/>
              <a:ext cx="4579715" cy="482085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012697-71DB-C768-FAAB-C19982C71275}"/>
                </a:ext>
              </a:extLst>
            </p:cNvPr>
            <p:cNvSpPr txBox="1"/>
            <p:nvPr/>
          </p:nvSpPr>
          <p:spPr>
            <a:xfrm>
              <a:off x="1632205" y="783937"/>
              <a:ext cx="2160588" cy="49128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err="1">
                  <a:solidFill>
                    <a:schemeClr val="bg1"/>
                  </a:solidFill>
                </a:rPr>
                <a:t>QDAlassifier</a:t>
              </a:r>
              <a:r>
                <a:rPr lang="en-US" sz="1200">
                  <a:solidFill>
                    <a:schemeClr val="bg1"/>
                  </a:solidFill>
                </a:rPr>
                <a:t> with FS</a:t>
              </a:r>
            </a:p>
          </p:txBody>
        </p:sp>
        <p:pic>
          <p:nvPicPr>
            <p:cNvPr id="65" name="Bildobjekt 64" descr="En bild som visar text, skärmbild, diagram, Rektangel&#10;&#10;AI-genererat innehåll kan vara felaktigt.">
              <a:extLst>
                <a:ext uri="{FF2B5EF4-FFF2-40B4-BE49-F238E27FC236}">
                  <a16:creationId xmlns:a16="http://schemas.microsoft.com/office/drawing/2014/main" id="{E61E3F68-A127-9B8D-D83F-0D3E2B3AE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354" t="7871" r="20067" b="6731"/>
            <a:stretch/>
          </p:blipFill>
          <p:spPr>
            <a:xfrm>
              <a:off x="409937" y="1181650"/>
              <a:ext cx="4262163" cy="4067104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9F8A5E5-9159-B1BA-ED75-25F59B6F5B66}"/>
              </a:ext>
            </a:extLst>
          </p:cNvPr>
          <p:cNvGrpSpPr/>
          <p:nvPr/>
        </p:nvGrpSpPr>
        <p:grpSpPr>
          <a:xfrm>
            <a:off x="3995195" y="869941"/>
            <a:ext cx="3480121" cy="2800195"/>
            <a:chOff x="387751" y="824461"/>
            <a:chExt cx="4579715" cy="4948409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036F474-E889-075A-3D56-30EF7B156177}"/>
                </a:ext>
              </a:extLst>
            </p:cNvPr>
            <p:cNvSpPr/>
            <p:nvPr/>
          </p:nvSpPr>
          <p:spPr>
            <a:xfrm>
              <a:off x="387751" y="952017"/>
              <a:ext cx="4579715" cy="482085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50CBCE-E7D5-5C3E-AA3A-FEE07437B6BE}"/>
                </a:ext>
              </a:extLst>
            </p:cNvPr>
            <p:cNvSpPr txBox="1"/>
            <p:nvPr/>
          </p:nvSpPr>
          <p:spPr>
            <a:xfrm>
              <a:off x="1090364" y="824461"/>
              <a:ext cx="3484289" cy="48782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err="1">
                  <a:solidFill>
                    <a:schemeClr val="bg1"/>
                  </a:solidFill>
                </a:rPr>
                <a:t>MulticlassLogisticClassifier</a:t>
              </a:r>
              <a:r>
                <a:rPr lang="en-US" sz="1200">
                  <a:solidFill>
                    <a:schemeClr val="bg1"/>
                  </a:solidFill>
                </a:rPr>
                <a:t> without FS</a:t>
              </a:r>
            </a:p>
          </p:txBody>
        </p:sp>
        <p:pic>
          <p:nvPicPr>
            <p:cNvPr id="64" name="Bildobjekt 63" descr="En bild som visar text, skärmbild, diagram, Rektangel&#10;&#10;AI-genererat innehåll kan vara felaktigt.">
              <a:extLst>
                <a:ext uri="{FF2B5EF4-FFF2-40B4-BE49-F238E27FC236}">
                  <a16:creationId xmlns:a16="http://schemas.microsoft.com/office/drawing/2014/main" id="{4A231B86-15FC-A7C1-4608-76E3FBAE2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5574" t="6883" r="19764" b="7040"/>
            <a:stretch/>
          </p:blipFill>
          <p:spPr>
            <a:xfrm>
              <a:off x="549798" y="1310591"/>
              <a:ext cx="4266945" cy="409946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02DF330-4729-D7BE-B35A-73E8C7673906}"/>
              </a:ext>
            </a:extLst>
          </p:cNvPr>
          <p:cNvGrpSpPr/>
          <p:nvPr/>
        </p:nvGrpSpPr>
        <p:grpSpPr>
          <a:xfrm>
            <a:off x="3993265" y="3814821"/>
            <a:ext cx="3480120" cy="2718121"/>
            <a:chOff x="540151" y="1104417"/>
            <a:chExt cx="4579715" cy="482085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574BABC-0746-203C-C0B1-A39396610791}"/>
                </a:ext>
              </a:extLst>
            </p:cNvPr>
            <p:cNvSpPr/>
            <p:nvPr/>
          </p:nvSpPr>
          <p:spPr>
            <a:xfrm>
              <a:off x="540151" y="1104417"/>
              <a:ext cx="4579715" cy="482085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EA55AD-47E0-7A85-70F8-ED2962302D56}"/>
                </a:ext>
              </a:extLst>
            </p:cNvPr>
            <p:cNvSpPr txBox="1"/>
            <p:nvPr/>
          </p:nvSpPr>
          <p:spPr>
            <a:xfrm>
              <a:off x="1119342" y="1105728"/>
              <a:ext cx="3426598" cy="277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err="1">
                  <a:solidFill>
                    <a:schemeClr val="bg1"/>
                  </a:solidFill>
                </a:rPr>
                <a:t>MulticlassLogisticClassifier</a:t>
              </a:r>
              <a:r>
                <a:rPr lang="en-US" sz="1200">
                  <a:solidFill>
                    <a:schemeClr val="bg1"/>
                  </a:solidFill>
                </a:rPr>
                <a:t> with FS</a:t>
              </a:r>
            </a:p>
          </p:txBody>
        </p:sp>
        <p:pic>
          <p:nvPicPr>
            <p:cNvPr id="63" name="Bildobjekt 62" descr="En bild som visar text, skärmbild, diagram, Rektangel&#10;&#10;AI-genererat innehåll kan vara felaktigt.">
              <a:extLst>
                <a:ext uri="{FF2B5EF4-FFF2-40B4-BE49-F238E27FC236}">
                  <a16:creationId xmlns:a16="http://schemas.microsoft.com/office/drawing/2014/main" id="{58EA4833-A74B-59A1-4433-342272815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5346" t="7708" r="20819" b="6845"/>
            <a:stretch/>
          </p:blipFill>
          <p:spPr>
            <a:xfrm>
              <a:off x="722453" y="1482020"/>
              <a:ext cx="4219648" cy="4069423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9BED0DA-0FD4-9EB4-17A5-E2796FE08A66}"/>
              </a:ext>
            </a:extLst>
          </p:cNvPr>
          <p:cNvGrpSpPr/>
          <p:nvPr/>
        </p:nvGrpSpPr>
        <p:grpSpPr>
          <a:xfrm>
            <a:off x="7762754" y="906891"/>
            <a:ext cx="3480120" cy="2720805"/>
            <a:chOff x="692551" y="1252053"/>
            <a:chExt cx="4579715" cy="4825617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C26907A0-55B7-167F-A7CC-E39CFB587D01}"/>
                </a:ext>
              </a:extLst>
            </p:cNvPr>
            <p:cNvSpPr/>
            <p:nvPr/>
          </p:nvSpPr>
          <p:spPr>
            <a:xfrm>
              <a:off x="692551" y="1256817"/>
              <a:ext cx="4579715" cy="482085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0AA82BE-2C61-23D9-A9D8-28E271392756}"/>
                </a:ext>
              </a:extLst>
            </p:cNvPr>
            <p:cNvSpPr txBox="1"/>
            <p:nvPr/>
          </p:nvSpPr>
          <p:spPr>
            <a:xfrm>
              <a:off x="1345111" y="1252053"/>
              <a:ext cx="3275539" cy="49128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err="1">
                  <a:solidFill>
                    <a:schemeClr val="bg1"/>
                  </a:solidFill>
                </a:rPr>
                <a:t>KNearestNeighbour</a:t>
              </a:r>
              <a:r>
                <a:rPr lang="en-US" sz="1200">
                  <a:solidFill>
                    <a:schemeClr val="bg1"/>
                  </a:solidFill>
                </a:rPr>
                <a:t> without FS</a:t>
              </a:r>
            </a:p>
          </p:txBody>
        </p:sp>
        <p:pic>
          <p:nvPicPr>
            <p:cNvPr id="62" name="Bildobjekt 61" descr="En bild som visar text, skärmbild, diagram, Rektangel&#10;&#10;AI-genererat innehåll kan vara felaktigt.">
              <a:extLst>
                <a:ext uri="{FF2B5EF4-FFF2-40B4-BE49-F238E27FC236}">
                  <a16:creationId xmlns:a16="http://schemas.microsoft.com/office/drawing/2014/main" id="{F7C8D441-268E-A73F-8A46-DB9CC30D1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5565" t="8618" r="20236" b="6478"/>
            <a:stretch/>
          </p:blipFill>
          <p:spPr>
            <a:xfrm>
              <a:off x="882570" y="1629598"/>
              <a:ext cx="4240480" cy="4043573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33C76D-A043-6F37-B65C-032DBFA774B1}"/>
              </a:ext>
            </a:extLst>
          </p:cNvPr>
          <p:cNvGrpSpPr/>
          <p:nvPr/>
        </p:nvGrpSpPr>
        <p:grpSpPr>
          <a:xfrm>
            <a:off x="7760825" y="3753090"/>
            <a:ext cx="3489765" cy="2718120"/>
            <a:chOff x="844951" y="1409217"/>
            <a:chExt cx="4579715" cy="4820853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BCCAC6D-F1FA-0ABF-BD0A-400CFE613EB5}"/>
                </a:ext>
              </a:extLst>
            </p:cNvPr>
            <p:cNvSpPr/>
            <p:nvPr/>
          </p:nvSpPr>
          <p:spPr>
            <a:xfrm>
              <a:off x="844951" y="1409217"/>
              <a:ext cx="4579715" cy="482085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5A769A8-AB61-F591-5B0A-672C3AFD459B}"/>
                </a:ext>
              </a:extLst>
            </p:cNvPr>
            <p:cNvSpPr txBox="1"/>
            <p:nvPr/>
          </p:nvSpPr>
          <p:spPr>
            <a:xfrm>
              <a:off x="1646150" y="1412512"/>
              <a:ext cx="2965255" cy="45272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err="1">
                  <a:solidFill>
                    <a:schemeClr val="bg1"/>
                  </a:solidFill>
                </a:rPr>
                <a:t>KNearestNeighbour</a:t>
              </a:r>
              <a:r>
                <a:rPr lang="en-US" sz="1200">
                  <a:solidFill>
                    <a:schemeClr val="bg1"/>
                  </a:solidFill>
                </a:rPr>
                <a:t> with FS</a:t>
              </a:r>
            </a:p>
          </p:txBody>
        </p:sp>
        <p:pic>
          <p:nvPicPr>
            <p:cNvPr id="61" name="Bildobjekt 60" descr="En bild som visar text, skärmbild, diagram, Rektangel&#10;&#10;AI-genererat innehåll kan vara felaktigt.">
              <a:extLst>
                <a:ext uri="{FF2B5EF4-FFF2-40B4-BE49-F238E27FC236}">
                  <a16:creationId xmlns:a16="http://schemas.microsoft.com/office/drawing/2014/main" id="{163CF271-7632-E01F-10C9-6EDABF5D8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4890" t="9944" r="20236" b="6624"/>
            <a:stretch/>
          </p:blipFill>
          <p:spPr>
            <a:xfrm>
              <a:off x="1000729" y="1781998"/>
              <a:ext cx="4279033" cy="3973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000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BA823-4BFC-F43E-03B6-1C3A38F6A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5FFB-48FC-8443-ED39-BCE6CAC7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7801"/>
            <a:ext cx="10512425" cy="552848"/>
          </a:xfrm>
        </p:spPr>
        <p:txBody>
          <a:bodyPr rtlCol="0" anchor="b">
            <a:normAutofit/>
          </a:bodyPr>
          <a:lstStyle/>
          <a:p>
            <a:r>
              <a:rPr lang="en-GB"/>
              <a:t>Confusion matrix for  MNIST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58D91-45CB-4516-8B39-89A8BD9F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9013" y="5998474"/>
            <a:ext cx="2743200" cy="143149"/>
          </a:xfrm>
        </p:spPr>
        <p:txBody>
          <a:bodyPr rtlCol="0" anchor="t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66C0982D-2111-4F2C-B08B-C965ED457C47}" type="datetime1">
              <a:rPr lang="en-GB" smtClean="0"/>
              <a:pPr rtl="0">
                <a:lnSpc>
                  <a:spcPct val="90000"/>
                </a:lnSpc>
                <a:spcAft>
                  <a:spcPts val="600"/>
                </a:spcAft>
              </a:pPr>
              <a:t>30/05/2025</a:t>
            </a:fld>
            <a:endParaRPr lang="en-GB"/>
          </a:p>
        </p:txBody>
      </p:sp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C6A206A8-2701-2091-7A72-50C5D146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7413" y="6168551"/>
            <a:ext cx="4114800" cy="190327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D52D3-9C21-BCD2-36A8-68FCF1D0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457200" cy="184317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4950F5D8-22E1-4015-8661-E5B1FD28C2DE}" type="slidenum">
              <a:rPr lang="en-GB" smtClean="0"/>
              <a:pPr rtl="0">
                <a:spcAft>
                  <a:spcPts val="600"/>
                </a:spcAft>
              </a:pPr>
              <a:t>8</a:t>
            </a:fld>
            <a:endParaRPr lang="en-GB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6FB019-5DAE-D94F-095B-6831F12C96F2}"/>
              </a:ext>
            </a:extLst>
          </p:cNvPr>
          <p:cNvGrpSpPr/>
          <p:nvPr/>
        </p:nvGrpSpPr>
        <p:grpSpPr>
          <a:xfrm>
            <a:off x="11252521" y="1081267"/>
            <a:ext cx="634678" cy="4898020"/>
            <a:chOff x="439838" y="348204"/>
            <a:chExt cx="634678" cy="489802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43F1D18-2897-5D8B-D76B-114623162C06}"/>
                </a:ext>
              </a:extLst>
            </p:cNvPr>
            <p:cNvSpPr/>
            <p:nvPr/>
          </p:nvSpPr>
          <p:spPr>
            <a:xfrm>
              <a:off x="439838" y="348204"/>
              <a:ext cx="634678" cy="489802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Bildobjekt 65" descr="En bild som visar text, skärmbild, diagram, Rektangel&#10;&#10;AI-genererat innehåll kan vara felaktigt.">
              <a:extLst>
                <a:ext uri="{FF2B5EF4-FFF2-40B4-BE49-F238E27FC236}">
                  <a16:creationId xmlns:a16="http://schemas.microsoft.com/office/drawing/2014/main" id="{336ADD99-5F01-0F23-29C2-C66166076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2234" t="2834" r="10321" b="1012"/>
            <a:stretch/>
          </p:blipFill>
          <p:spPr>
            <a:xfrm>
              <a:off x="535329" y="502533"/>
              <a:ext cx="425504" cy="457931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74093F-E2B1-ABCF-6574-7226B953234B}"/>
              </a:ext>
            </a:extLst>
          </p:cNvPr>
          <p:cNvGrpSpPr/>
          <p:nvPr/>
        </p:nvGrpSpPr>
        <p:grpSpPr>
          <a:xfrm>
            <a:off x="-3856" y="742709"/>
            <a:ext cx="3634448" cy="2680501"/>
            <a:chOff x="333739" y="1246427"/>
            <a:chExt cx="4898017" cy="478108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3CFED88-29EB-94BE-2693-3BA2ADDF0238}"/>
                </a:ext>
              </a:extLst>
            </p:cNvPr>
            <p:cNvSpPr/>
            <p:nvPr/>
          </p:nvSpPr>
          <p:spPr>
            <a:xfrm>
              <a:off x="333739" y="1264534"/>
              <a:ext cx="4898017" cy="476297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Bildobjekt 36">
              <a:extLst>
                <a:ext uri="{FF2B5EF4-FFF2-40B4-BE49-F238E27FC236}">
                  <a16:creationId xmlns:a16="http://schemas.microsoft.com/office/drawing/2014/main" id="{2F13D899-42F9-CE9A-DB00-DD22C9CBB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925" t="6436" r="19437" b="6775"/>
            <a:stretch/>
          </p:blipFill>
          <p:spPr>
            <a:xfrm>
              <a:off x="582124" y="1710698"/>
              <a:ext cx="4397263" cy="411661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D7AC54-3837-6361-B421-F56BB0B11F41}"/>
                </a:ext>
              </a:extLst>
            </p:cNvPr>
            <p:cNvSpPr txBox="1"/>
            <p:nvPr/>
          </p:nvSpPr>
          <p:spPr>
            <a:xfrm>
              <a:off x="1618760" y="1246427"/>
              <a:ext cx="2604304" cy="4922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err="1">
                  <a:solidFill>
                    <a:schemeClr val="bg1"/>
                  </a:solidFill>
                </a:rPr>
                <a:t>QDAClassifier</a:t>
              </a:r>
              <a:r>
                <a:rPr lang="en-US" sz="1200">
                  <a:solidFill>
                    <a:schemeClr val="bg1"/>
                  </a:solidFill>
                </a:rPr>
                <a:t> without FS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7C9FDC4-765B-22F4-3702-D7C5F5F3D95B}"/>
              </a:ext>
            </a:extLst>
          </p:cNvPr>
          <p:cNvGrpSpPr/>
          <p:nvPr/>
        </p:nvGrpSpPr>
        <p:grpSpPr>
          <a:xfrm>
            <a:off x="109962" y="3673997"/>
            <a:ext cx="3509056" cy="2988195"/>
            <a:chOff x="-179405" y="2285036"/>
            <a:chExt cx="4898017" cy="4762979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D43D309-EBAE-F0F7-78F7-946A3A7BFCC0}"/>
                </a:ext>
              </a:extLst>
            </p:cNvPr>
            <p:cNvSpPr/>
            <p:nvPr/>
          </p:nvSpPr>
          <p:spPr>
            <a:xfrm>
              <a:off x="-179405" y="2285036"/>
              <a:ext cx="4898017" cy="476297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Bildobjekt 35">
              <a:extLst>
                <a:ext uri="{FF2B5EF4-FFF2-40B4-BE49-F238E27FC236}">
                  <a16:creationId xmlns:a16="http://schemas.microsoft.com/office/drawing/2014/main" id="{A687D9C8-99B2-A702-0789-7DB5D598C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5759" t="7490" r="20211" b="7069"/>
            <a:stretch/>
          </p:blipFill>
          <p:spPr>
            <a:xfrm>
              <a:off x="151918" y="2793598"/>
              <a:ext cx="4230845" cy="4069148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82389A-F55C-6FE6-CDD2-FD5BFC7216B7}"/>
                </a:ext>
              </a:extLst>
            </p:cNvPr>
            <p:cNvSpPr txBox="1"/>
            <p:nvPr/>
          </p:nvSpPr>
          <p:spPr>
            <a:xfrm>
              <a:off x="1174829" y="2428755"/>
              <a:ext cx="2189545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err="1">
                  <a:solidFill>
                    <a:schemeClr val="bg1"/>
                  </a:solidFill>
                </a:rPr>
                <a:t>QDAClassifier</a:t>
              </a:r>
              <a:r>
                <a:rPr lang="en-US" sz="1200">
                  <a:solidFill>
                    <a:schemeClr val="bg1"/>
                  </a:solidFill>
                </a:rPr>
                <a:t> with FS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239732C-D7A0-E6D3-181F-8DF3391C62F6}"/>
              </a:ext>
            </a:extLst>
          </p:cNvPr>
          <p:cNvGrpSpPr/>
          <p:nvPr/>
        </p:nvGrpSpPr>
        <p:grpSpPr>
          <a:xfrm>
            <a:off x="3734767" y="749462"/>
            <a:ext cx="3624803" cy="2689183"/>
            <a:chOff x="3927679" y="-957804"/>
            <a:chExt cx="4898017" cy="4762979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34D2E60-348F-2E9F-5736-1C5F8FB0BA3D}"/>
                </a:ext>
              </a:extLst>
            </p:cNvPr>
            <p:cNvSpPr/>
            <p:nvPr/>
          </p:nvSpPr>
          <p:spPr>
            <a:xfrm>
              <a:off x="3927679" y="-957804"/>
              <a:ext cx="4898017" cy="476297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95FEBE4-53CE-1046-1CFA-0C2851E47ABE}"/>
                </a:ext>
              </a:extLst>
            </p:cNvPr>
            <p:cNvSpPr txBox="1"/>
            <p:nvPr/>
          </p:nvSpPr>
          <p:spPr>
            <a:xfrm>
              <a:off x="4539723" y="-911114"/>
              <a:ext cx="3994820" cy="46715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err="1">
                  <a:solidFill>
                    <a:schemeClr val="bg1"/>
                  </a:solidFill>
                </a:rPr>
                <a:t>MulticlassLogisticClassifier</a:t>
              </a:r>
              <a:r>
                <a:rPr lang="en-US" sz="1200">
                  <a:solidFill>
                    <a:schemeClr val="bg1"/>
                  </a:solidFill>
                </a:rPr>
                <a:t> without FS</a:t>
              </a:r>
            </a:p>
          </p:txBody>
        </p:sp>
        <p:pic>
          <p:nvPicPr>
            <p:cNvPr id="34" name="Bildobjekt 33">
              <a:extLst>
                <a:ext uri="{FF2B5EF4-FFF2-40B4-BE49-F238E27FC236}">
                  <a16:creationId xmlns:a16="http://schemas.microsoft.com/office/drawing/2014/main" id="{4D7247F3-9724-C1E9-D5F0-38073674A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5733" t="6897" r="19561" b="6288"/>
            <a:stretch/>
          </p:blipFill>
          <p:spPr>
            <a:xfrm>
              <a:off x="4244050" y="-541357"/>
              <a:ext cx="4269392" cy="4134588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893BFCF-D7A1-6922-7304-BD119AF1DE66}"/>
              </a:ext>
            </a:extLst>
          </p:cNvPr>
          <p:cNvGrpSpPr/>
          <p:nvPr/>
        </p:nvGrpSpPr>
        <p:grpSpPr>
          <a:xfrm>
            <a:off x="3732838" y="3669176"/>
            <a:ext cx="3624802" cy="2989159"/>
            <a:chOff x="3732838" y="3669176"/>
            <a:chExt cx="3624802" cy="29891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4D6DDDD-262A-83C1-0225-66348897D646}"/>
                </a:ext>
              </a:extLst>
            </p:cNvPr>
            <p:cNvSpPr/>
            <p:nvPr/>
          </p:nvSpPr>
          <p:spPr>
            <a:xfrm>
              <a:off x="3732838" y="3669781"/>
              <a:ext cx="3624802" cy="298855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E29AAC6-45EF-9449-7CF1-9751318F92BF}"/>
                </a:ext>
              </a:extLst>
            </p:cNvPr>
            <p:cNvSpPr txBox="1"/>
            <p:nvPr/>
          </p:nvSpPr>
          <p:spPr>
            <a:xfrm>
              <a:off x="4235369" y="3669176"/>
              <a:ext cx="2619738" cy="17380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err="1">
                  <a:solidFill>
                    <a:schemeClr val="bg1"/>
                  </a:solidFill>
                </a:rPr>
                <a:t>MulticlassLogisticClassifier</a:t>
              </a:r>
              <a:r>
                <a:rPr lang="en-US" sz="1200">
                  <a:solidFill>
                    <a:schemeClr val="bg1"/>
                  </a:solidFill>
                </a:rPr>
                <a:t> with FS</a:t>
              </a:r>
            </a:p>
          </p:txBody>
        </p:sp>
        <p:pic>
          <p:nvPicPr>
            <p:cNvPr id="33" name="Bildobjekt 32">
              <a:extLst>
                <a:ext uri="{FF2B5EF4-FFF2-40B4-BE49-F238E27FC236}">
                  <a16:creationId xmlns:a16="http://schemas.microsoft.com/office/drawing/2014/main" id="{184456B1-A837-0DFC-4EAA-34CA2AAFB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5023" t="6033" r="20091" b="6129"/>
            <a:stretch/>
          </p:blipFill>
          <p:spPr>
            <a:xfrm>
              <a:off x="3965211" y="3919961"/>
              <a:ext cx="3167248" cy="2624835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CDA31B2-1920-4105-5CF6-A2397569E14F}"/>
              </a:ext>
            </a:extLst>
          </p:cNvPr>
          <p:cNvGrpSpPr/>
          <p:nvPr/>
        </p:nvGrpSpPr>
        <p:grpSpPr>
          <a:xfrm>
            <a:off x="7483036" y="744640"/>
            <a:ext cx="3624802" cy="2680501"/>
            <a:chOff x="470707" y="2538716"/>
            <a:chExt cx="4898017" cy="4763943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27D9163-8755-1DEE-E3BF-7318B80AC3EB}"/>
                </a:ext>
              </a:extLst>
            </p:cNvPr>
            <p:cNvSpPr/>
            <p:nvPr/>
          </p:nvSpPr>
          <p:spPr>
            <a:xfrm>
              <a:off x="470707" y="2539680"/>
              <a:ext cx="4898017" cy="476297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39AE23E-70DF-09DC-CC60-ABD3022DB724}"/>
                </a:ext>
              </a:extLst>
            </p:cNvPr>
            <p:cNvSpPr txBox="1"/>
            <p:nvPr/>
          </p:nvSpPr>
          <p:spPr>
            <a:xfrm>
              <a:off x="1367451" y="2538716"/>
              <a:ext cx="353992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err="1">
                  <a:solidFill>
                    <a:schemeClr val="bg1"/>
                  </a:solidFill>
                </a:rPr>
                <a:t>KNearestNeighbours</a:t>
              </a:r>
              <a:r>
                <a:rPr lang="en-US" sz="1200">
                  <a:solidFill>
                    <a:schemeClr val="bg1"/>
                  </a:solidFill>
                </a:rPr>
                <a:t> without FS</a:t>
              </a:r>
            </a:p>
          </p:txBody>
        </p:sp>
        <p:pic>
          <p:nvPicPr>
            <p:cNvPr id="32" name="Bildobjekt 31" descr="En bild som visar text, skärmbild, diagram, kvadrat&#10;&#10;AI-genererat innehåll kan vara felaktigt.">
              <a:extLst>
                <a:ext uri="{FF2B5EF4-FFF2-40B4-BE49-F238E27FC236}">
                  <a16:creationId xmlns:a16="http://schemas.microsoft.com/office/drawing/2014/main" id="{7FBB2184-1FCD-18E4-6543-32F58735F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5405" t="7454" r="20101" b="6022"/>
            <a:stretch/>
          </p:blipFill>
          <p:spPr>
            <a:xfrm>
              <a:off x="786113" y="2905247"/>
              <a:ext cx="4257293" cy="4120678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3FBC9B2-511E-2B36-6807-05DA68DB817B}"/>
              </a:ext>
            </a:extLst>
          </p:cNvPr>
          <p:cNvGrpSpPr/>
          <p:nvPr/>
        </p:nvGrpSpPr>
        <p:grpSpPr>
          <a:xfrm>
            <a:off x="7481107" y="3677981"/>
            <a:ext cx="3634448" cy="2976496"/>
            <a:chOff x="2021715" y="2212455"/>
            <a:chExt cx="4898017" cy="4789262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A427A624-5B48-035F-27B5-4E4917779D10}"/>
                </a:ext>
              </a:extLst>
            </p:cNvPr>
            <p:cNvSpPr/>
            <p:nvPr/>
          </p:nvSpPr>
          <p:spPr>
            <a:xfrm>
              <a:off x="2021715" y="2238738"/>
              <a:ext cx="4898017" cy="4762979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96E26AC-5D5A-A74C-4B21-8836D2034C9D}"/>
                </a:ext>
              </a:extLst>
            </p:cNvPr>
            <p:cNvSpPr txBox="1"/>
            <p:nvPr/>
          </p:nvSpPr>
          <p:spPr>
            <a:xfrm>
              <a:off x="3069779" y="2212455"/>
              <a:ext cx="2798981" cy="42242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err="1">
                  <a:solidFill>
                    <a:schemeClr val="bg1"/>
                  </a:solidFill>
                </a:rPr>
                <a:t>KNearestNeighbours</a:t>
              </a:r>
              <a:r>
                <a:rPr lang="en-US" sz="1200">
                  <a:solidFill>
                    <a:schemeClr val="bg1"/>
                  </a:solidFill>
                </a:rPr>
                <a:t> with FS</a:t>
              </a:r>
            </a:p>
          </p:txBody>
        </p:sp>
        <p:pic>
          <p:nvPicPr>
            <p:cNvPr id="31" name="Bildobjekt 30" descr="En bild som visar text, skärmbild, diagram, kvadrat&#10;&#10;AI-genererat innehåll kan vara felaktigt.">
              <a:extLst>
                <a:ext uri="{FF2B5EF4-FFF2-40B4-BE49-F238E27FC236}">
                  <a16:creationId xmlns:a16="http://schemas.microsoft.com/office/drawing/2014/main" id="{BA140855-867E-8961-96D5-76205E736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5565" t="7490" r="19857" b="6766"/>
            <a:stretch/>
          </p:blipFill>
          <p:spPr>
            <a:xfrm>
              <a:off x="2331817" y="2629623"/>
              <a:ext cx="4262162" cy="4083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65851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1BD0-74CC-4C57-83FF-66D9D1584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29" y="396611"/>
            <a:ext cx="5257800" cy="552848"/>
          </a:xfrm>
        </p:spPr>
        <p:txBody>
          <a:bodyPr vert="horz" lIns="0" tIns="0" rIns="0" bIns="0" rtlCol="0" anchor="b" anchorCtr="0">
            <a:noAutofit/>
          </a:bodyPr>
          <a:lstStyle/>
          <a:p>
            <a:pPr rtl="0"/>
            <a:r>
              <a:rPr lang="sv-SE" sz="4000" err="1"/>
              <a:t>Important</a:t>
            </a:r>
            <a:r>
              <a:rPr lang="sv-SE" sz="4000"/>
              <a:t> Pixels</a:t>
            </a:r>
            <a:endParaRPr lang="en-GB" sz="4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87B3B-9EFB-4C33-8804-98CD961A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9</a:t>
            </a:fld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2FB46-A9C1-4C9C-B6AD-FD1F4FE2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B0AC5-45F3-4D32-9A28-031787C22BAC}" type="datetime1">
              <a:rPr lang="en-GB" smtClean="0"/>
              <a:t>30/05/2025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79324-F916-44FA-9903-1280D0A6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ADD A FOOTER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D954BD1-D693-6805-A3DB-D6C48FD70CBB}"/>
              </a:ext>
            </a:extLst>
          </p:cNvPr>
          <p:cNvSpPr txBox="1">
            <a:spLocks/>
          </p:cNvSpPr>
          <p:nvPr/>
        </p:nvSpPr>
        <p:spPr>
          <a:xfrm>
            <a:off x="595059" y="1437300"/>
            <a:ext cx="5257800" cy="55284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/>
              <a:t>KNN</a:t>
            </a:r>
            <a:endParaRPr lang="en-GB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0DA1F10-0E55-D8EA-8052-1CEBE6469E6A}"/>
              </a:ext>
            </a:extLst>
          </p:cNvPr>
          <p:cNvSpPr txBox="1">
            <a:spLocks/>
          </p:cNvSpPr>
          <p:nvPr/>
        </p:nvSpPr>
        <p:spPr>
          <a:xfrm>
            <a:off x="520005" y="3045021"/>
            <a:ext cx="5257800" cy="55284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err="1"/>
              <a:t>Logistic</a:t>
            </a:r>
            <a:r>
              <a:rPr lang="sv-SE"/>
              <a:t> </a:t>
            </a:r>
            <a:r>
              <a:rPr lang="sv-SE" err="1"/>
              <a:t>classifier</a:t>
            </a:r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44A67C4-3D29-7C57-2127-DE856437A84B}"/>
              </a:ext>
            </a:extLst>
          </p:cNvPr>
          <p:cNvSpPr txBox="1">
            <a:spLocks/>
          </p:cNvSpPr>
          <p:nvPr/>
        </p:nvSpPr>
        <p:spPr>
          <a:xfrm>
            <a:off x="595059" y="4930649"/>
            <a:ext cx="5257800" cy="55284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/>
              <a:t>QDA</a:t>
            </a:r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16D016-18AA-063D-9886-490841385E11}"/>
              </a:ext>
            </a:extLst>
          </p:cNvPr>
          <p:cNvGrpSpPr/>
          <p:nvPr/>
        </p:nvGrpSpPr>
        <p:grpSpPr>
          <a:xfrm>
            <a:off x="9179859" y="1125070"/>
            <a:ext cx="1434353" cy="4697505"/>
            <a:chOff x="8283388" y="2317376"/>
            <a:chExt cx="699248" cy="314661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C04F791-905D-2C19-9172-5905C93BCFD7}"/>
                </a:ext>
              </a:extLst>
            </p:cNvPr>
            <p:cNvSpPr/>
            <p:nvPr/>
          </p:nvSpPr>
          <p:spPr>
            <a:xfrm>
              <a:off x="8283388" y="2317376"/>
              <a:ext cx="699248" cy="314661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A close-up of a dog&#10;&#10;AI-generated content may be incorrect.">
              <a:extLst>
                <a:ext uri="{FF2B5EF4-FFF2-40B4-BE49-F238E27FC236}">
                  <a16:creationId xmlns:a16="http://schemas.microsoft.com/office/drawing/2014/main" id="{D3FC6B84-1938-5728-AC51-A6BEB8D4D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4177"/>
            <a:stretch/>
          </p:blipFill>
          <p:spPr>
            <a:xfrm>
              <a:off x="8395168" y="2405488"/>
              <a:ext cx="471646" cy="2969953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DFDFE1F-439A-F446-76C7-9BC265B69DE5}"/>
              </a:ext>
            </a:extLst>
          </p:cNvPr>
          <p:cNvGrpSpPr/>
          <p:nvPr/>
        </p:nvGrpSpPr>
        <p:grpSpPr>
          <a:xfrm>
            <a:off x="6095440" y="233082"/>
            <a:ext cx="2537011" cy="6395755"/>
            <a:chOff x="5198969" y="385482"/>
            <a:chExt cx="2537011" cy="639575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60F0AFC-E0FA-5C21-5564-AEAD8005628C}"/>
                </a:ext>
              </a:extLst>
            </p:cNvPr>
            <p:cNvSpPr/>
            <p:nvPr/>
          </p:nvSpPr>
          <p:spPr>
            <a:xfrm>
              <a:off x="5198969" y="389404"/>
              <a:ext cx="2537011" cy="639183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813BC2F-AF61-72D8-D921-EC25640A1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485" t="13791" r="20021" b="13097"/>
            <a:stretch/>
          </p:blipFill>
          <p:spPr>
            <a:xfrm>
              <a:off x="5472676" y="2860512"/>
              <a:ext cx="1984538" cy="177694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F31114E-74CC-2B42-7C40-3E3EC613C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931" t="18172" r="22442" b="11944"/>
            <a:stretch/>
          </p:blipFill>
          <p:spPr>
            <a:xfrm>
              <a:off x="5472676" y="975887"/>
              <a:ext cx="1982780" cy="177605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91C30FF-2274-EFA2-952B-0CC6277CF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6270" t="16678" r="22257" b="14511"/>
            <a:stretch/>
          </p:blipFill>
          <p:spPr>
            <a:xfrm>
              <a:off x="5471034" y="4764180"/>
              <a:ext cx="1989375" cy="177249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887340-BC8F-AD76-8629-6B456549BBE0}"/>
                </a:ext>
              </a:extLst>
            </p:cNvPr>
            <p:cNvSpPr txBox="1"/>
            <p:nvPr/>
          </p:nvSpPr>
          <p:spPr>
            <a:xfrm>
              <a:off x="5540188" y="385482"/>
              <a:ext cx="1819835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Important Pixels highlighted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854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604_TF33968143" id="{8DC784E7-05DF-45BD-84D8-E1E66AEC0D7A}" vid="{ACDD0EDF-4589-4FB8-B084-B2A7E0159C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d381539-0fa7-4022-b6d1-aa3ce505666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DADB7A1675FB40BB9D486BC1534DF2" ma:contentTypeVersion="8" ma:contentTypeDescription="Create a new document." ma:contentTypeScope="" ma:versionID="7a6fca36beee99af2dd180c80b09163e">
  <xsd:schema xmlns:xsd="http://www.w3.org/2001/XMLSchema" xmlns:xs="http://www.w3.org/2001/XMLSchema" xmlns:p="http://schemas.microsoft.com/office/2006/metadata/properties" xmlns:ns3="cd381539-0fa7-4022-b6d1-aa3ce5056669" xmlns:ns4="21e9fe62-175e-4f02-b020-48414184d225" targetNamespace="http://schemas.microsoft.com/office/2006/metadata/properties" ma:root="true" ma:fieldsID="ce27180b3f6a92e3c1007f16cf11e0d4" ns3:_="" ns4:_="">
    <xsd:import namespace="cd381539-0fa7-4022-b6d1-aa3ce5056669"/>
    <xsd:import namespace="21e9fe62-175e-4f02-b020-48414184d2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381539-0fa7-4022-b6d1-aa3ce5056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e9fe62-175e-4f02-b020-48414184d22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31B41D-C4DE-41D5-B883-BFE1CC1FFE9C}">
  <ds:schemaRefs>
    <ds:schemaRef ds:uri="21e9fe62-175e-4f02-b020-48414184d225"/>
    <ds:schemaRef ds:uri="cd381539-0fa7-4022-b6d1-aa3ce505666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775EEE5-9CD3-4BCF-ADDD-B198BE904F40}">
  <ds:schemaRefs>
    <ds:schemaRef ds:uri="21e9fe62-175e-4f02-b020-48414184d225"/>
    <ds:schemaRef ds:uri="cd381539-0fa7-4022-b6d1-aa3ce505666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{4B45F4E0-6214-40AB-ABBF-E45B10EFAF15}tf33968143_win32</Template>
  <Application>Microsoft Office PowerPoint</Application>
  <PresentationFormat>Widescreen</PresentationFormat>
  <Slides>16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Project 2 Feature Fuckery</vt:lpstr>
      <vt:lpstr>Models &amp; Feature- Selection</vt:lpstr>
      <vt:lpstr>5FoldCV Perfomance Without Feature Selection</vt:lpstr>
      <vt:lpstr>Classifier performance with Ftest Filter</vt:lpstr>
      <vt:lpstr>Ftest-&gt;FeedForward+ Classification</vt:lpstr>
      <vt:lpstr>But sometimes</vt:lpstr>
      <vt:lpstr>Confusion matric for Cats&amp;Dogs</vt:lpstr>
      <vt:lpstr>Confusion matrix for  MNIST</vt:lpstr>
      <vt:lpstr>Important Pixels</vt:lpstr>
      <vt:lpstr>PowerPoint Presentation</vt:lpstr>
      <vt:lpstr>Comparing performance at best subsection</vt:lpstr>
      <vt:lpstr>Which sections were best - highlights</vt:lpstr>
      <vt:lpstr>Subsections: </vt:lpstr>
      <vt:lpstr>Contamination</vt:lpstr>
      <vt:lpstr>contamination: 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Nyman</dc:creator>
  <cp:revision>2</cp:revision>
  <dcterms:created xsi:type="dcterms:W3CDTF">2025-05-07T08:32:10Z</dcterms:created>
  <dcterms:modified xsi:type="dcterms:W3CDTF">2025-05-30T16:54:39Z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0x0101002CDADB7A1675FB40BB9D486BC1534DF2</vt:lpwstr>
  </property>
</Properties>
</file>