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2011" r:id="rId2"/>
    <p:sldId id="2019" r:id="rId3"/>
    <p:sldId id="1440" r:id="rId4"/>
    <p:sldId id="1444" r:id="rId5"/>
    <p:sldId id="1445" r:id="rId6"/>
    <p:sldId id="2014" r:id="rId7"/>
    <p:sldId id="2015" r:id="rId8"/>
    <p:sldId id="2016" r:id="rId9"/>
    <p:sldId id="2017" r:id="rId10"/>
    <p:sldId id="2018" r:id="rId11"/>
    <p:sldId id="1355" r:id="rId12"/>
    <p:sldId id="135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B3FEC54-C99A-2341-AAD7-27E0ADE2F16E}">
          <p14:sldIdLst>
            <p14:sldId id="2011"/>
            <p14:sldId id="2019"/>
            <p14:sldId id="1440"/>
            <p14:sldId id="1444"/>
            <p14:sldId id="1445"/>
            <p14:sldId id="2014"/>
            <p14:sldId id="2015"/>
            <p14:sldId id="2016"/>
            <p14:sldId id="2017"/>
            <p14:sldId id="2018"/>
            <p14:sldId id="1355"/>
            <p14:sldId id="1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60B8"/>
    <a:srgbClr val="36544F"/>
    <a:srgbClr val="B04432"/>
    <a:srgbClr val="1778B8"/>
    <a:srgbClr val="FB8E20"/>
    <a:srgbClr val="5AB88F"/>
    <a:srgbClr val="595959"/>
    <a:srgbClr val="B58900"/>
    <a:srgbClr val="FFFDF9"/>
    <a:srgbClr val="3E7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4"/>
    <p:restoredTop sz="96911" autoAdjust="0"/>
  </p:normalViewPr>
  <p:slideViewPr>
    <p:cSldViewPr snapToGrid="0" snapToObjects="1">
      <p:cViewPr varScale="1">
        <p:scale>
          <a:sx n="155" d="100"/>
          <a:sy n="155" d="100"/>
        </p:scale>
        <p:origin x="208" y="1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43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0580E0-50EA-B04C-A23D-9E05599983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DB275F-58C5-614C-AE1A-7640B373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F9EC-8012-1F4A-AE8D-5F4A36996518}" type="datetimeFigureOut">
              <a:rPr lang="de-DE" smtClean="0"/>
              <a:t>17.05.24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0DF82B-13A7-E34F-96F0-BE613545C8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33D88-AF07-B249-A895-58D33190EC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52498-D89F-D245-A8A0-401067CC5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93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17.05.24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5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9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4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"/>
            <a:ext cx="9144000" cy="592667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97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59266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523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4046EA0-476F-F64F-8694-855A1E7DAD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7570" y="769545"/>
            <a:ext cx="8768862" cy="3996928"/>
          </a:xfrm>
        </p:spPr>
        <p:txBody>
          <a:bodyPr/>
          <a:lstStyle>
            <a:lvl1pPr>
              <a:defRPr b="1">
                <a:solidFill>
                  <a:srgbClr val="FB8E20"/>
                </a:solidFill>
              </a:defRPr>
            </a:lvl1pPr>
          </a:lstStyle>
          <a:p>
            <a:r>
              <a:rPr lang="de-DE" dirty="0"/>
              <a:t>Mastertextformat bearbeiten
	</a:t>
            </a:r>
            <a:r>
              <a:rPr lang="de-DE" dirty="0" err="1"/>
              <a:t>fasdfsdf</a:t>
            </a:r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5108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559301"/>
            <a:ext cx="9144000" cy="3428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97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559301"/>
            <a:ext cx="9144000" cy="592667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97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4550835"/>
            <a:ext cx="9144000" cy="59266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523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104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9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4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0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7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2" r:id="rId12"/>
    <p:sldLayoutId id="2147483651" r:id="rId13"/>
    <p:sldLayoutId id="2147483683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36544F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36544F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36544F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36544F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3074A99-EAE3-D6CF-3C91-F7F423F5D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3" y="438615"/>
            <a:ext cx="8933253" cy="28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8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7ABB7-BD05-2E49-AC3C-676347BA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RSC mit </a:t>
            </a:r>
            <a:r>
              <a:rPr lang="de-DE" dirty="0" err="1"/>
              <a:t>Next.js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645F8-40EA-0743-87FF-B885E3718B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7569" y="769545"/>
            <a:ext cx="7283747" cy="3996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err="1"/>
              <a:t>React</a:t>
            </a:r>
            <a:r>
              <a:rPr lang="de-DE" dirty="0"/>
              <a:t> empfiehlt "</a:t>
            </a:r>
            <a:r>
              <a:rPr lang="de-DE" dirty="0" err="1"/>
              <a:t>Fullstack</a:t>
            </a:r>
            <a:r>
              <a:rPr lang="de-DE" dirty="0"/>
              <a:t>-Framework"</a:t>
            </a:r>
            <a:endParaRPr lang="de-DE" sz="1800" b="0" dirty="0">
              <a:solidFill>
                <a:srgbClr val="36544F"/>
              </a:solidFill>
            </a:endParaRPr>
          </a:p>
          <a:p>
            <a:pPr>
              <a:lnSpc>
                <a:spcPct val="120000"/>
              </a:lnSpc>
              <a:spcAft>
                <a:spcPts val="1500"/>
              </a:spcAft>
            </a:pPr>
            <a:r>
              <a:rPr lang="de-DE" sz="1800" dirty="0" err="1">
                <a:solidFill>
                  <a:srgbClr val="9E60B8"/>
                </a:solidFill>
              </a:rPr>
              <a:t>Next.js</a:t>
            </a:r>
            <a:r>
              <a:rPr lang="de-DE" sz="1800" b="0" dirty="0">
                <a:solidFill>
                  <a:srgbClr val="36544F"/>
                </a:solidFill>
              </a:rPr>
              <a:t> entspricht den Vorstellungen des </a:t>
            </a:r>
            <a:r>
              <a:rPr lang="de-DE" sz="1800" b="0" dirty="0" err="1">
                <a:solidFill>
                  <a:srgbClr val="36544F"/>
                </a:solidFill>
              </a:rPr>
              <a:t>React</a:t>
            </a:r>
            <a:r>
              <a:rPr lang="de-DE" sz="1800" b="0" dirty="0">
                <a:solidFill>
                  <a:srgbClr val="36544F"/>
                </a:solidFill>
              </a:rPr>
              <a:t>-Teams</a:t>
            </a:r>
          </a:p>
          <a:p>
            <a:pPr>
              <a:lnSpc>
                <a:spcPct val="120000"/>
              </a:lnSpc>
              <a:spcAft>
                <a:spcPts val="1500"/>
              </a:spcAft>
            </a:pPr>
            <a:r>
              <a:rPr lang="de-DE" sz="1800" dirty="0">
                <a:solidFill>
                  <a:srgbClr val="9E60B8"/>
                </a:solidFill>
              </a:rPr>
              <a:t>Remix</a:t>
            </a:r>
            <a:r>
              <a:rPr lang="de-DE" sz="1800" b="0" dirty="0">
                <a:solidFill>
                  <a:srgbClr val="36544F"/>
                </a:solidFill>
              </a:rPr>
              <a:t> unterstützt noch keine RSC, hat aber ähnliche Features</a:t>
            </a:r>
          </a:p>
          <a:p>
            <a:pPr lvl="1">
              <a:lnSpc>
                <a:spcPct val="120000"/>
              </a:lnSpc>
              <a:spcAft>
                <a:spcPts val="1500"/>
              </a:spcAft>
            </a:pPr>
            <a:r>
              <a:rPr lang="de-DE" sz="1500" dirty="0"/>
              <a:t>RSC-Support für Version 3 angekündigt</a:t>
            </a:r>
            <a:endParaRPr lang="de-DE" sz="1500" b="0" dirty="0">
              <a:solidFill>
                <a:srgbClr val="36544F"/>
              </a:solidFill>
            </a:endParaRPr>
          </a:p>
          <a:p>
            <a:endParaRPr lang="de-DE" sz="1600" i="1" dirty="0">
              <a:solidFill>
                <a:srgbClr val="36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23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7ABB7-BD05-2E49-AC3C-676347BA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RSC mit </a:t>
            </a:r>
            <a:r>
              <a:rPr lang="de-DE" dirty="0" err="1"/>
              <a:t>Next.js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645F8-40EA-0743-87FF-B885E3718B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7569" y="769545"/>
            <a:ext cx="7283747" cy="3996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err="1"/>
              <a:t>React</a:t>
            </a:r>
            <a:r>
              <a:rPr lang="de-DE" dirty="0"/>
              <a:t> empfiehlt "</a:t>
            </a:r>
            <a:r>
              <a:rPr lang="de-DE" dirty="0" err="1"/>
              <a:t>Fullstack</a:t>
            </a:r>
            <a:r>
              <a:rPr lang="de-DE" dirty="0"/>
              <a:t>-Framework"</a:t>
            </a:r>
          </a:p>
          <a:p>
            <a:pPr>
              <a:lnSpc>
                <a:spcPct val="120000"/>
              </a:lnSpc>
              <a:spcAft>
                <a:spcPts val="1500"/>
              </a:spcAft>
            </a:pPr>
            <a:r>
              <a:rPr lang="de-DE" sz="1800" dirty="0" err="1">
                <a:solidFill>
                  <a:srgbClr val="9E60B8"/>
                </a:solidFill>
              </a:rPr>
              <a:t>Next.js</a:t>
            </a:r>
            <a:r>
              <a:rPr lang="de-DE" sz="1800" b="0" dirty="0">
                <a:solidFill>
                  <a:srgbClr val="36544F"/>
                </a:solidFill>
              </a:rPr>
              <a:t> ist </a:t>
            </a:r>
            <a:r>
              <a:rPr lang="de-DE" sz="1800" dirty="0" err="1">
                <a:solidFill>
                  <a:srgbClr val="1778B8"/>
                </a:solidFill>
              </a:rPr>
              <a:t>React</a:t>
            </a:r>
            <a:r>
              <a:rPr lang="de-DE" sz="1800" dirty="0">
                <a:solidFill>
                  <a:srgbClr val="9E60B8"/>
                </a:solidFill>
              </a:rPr>
              <a:t> </a:t>
            </a:r>
            <a:r>
              <a:rPr lang="de-DE" sz="1800" b="0" dirty="0">
                <a:solidFill>
                  <a:srgbClr val="36544F"/>
                </a:solidFill>
              </a:rPr>
              <a:t>und </a:t>
            </a:r>
            <a:r>
              <a:rPr lang="de-DE" sz="1800" dirty="0">
                <a:solidFill>
                  <a:srgbClr val="B04432"/>
                </a:solidFill>
              </a:rPr>
              <a:t>mehr</a:t>
            </a:r>
          </a:p>
          <a:p>
            <a:pPr lvl="1">
              <a:lnSpc>
                <a:spcPct val="120000"/>
              </a:lnSpc>
              <a:spcAft>
                <a:spcPts val="1500"/>
              </a:spcAft>
            </a:pPr>
            <a:r>
              <a:rPr lang="de-DE" sz="1500" dirty="0"/>
              <a:t>Man kann damit eine ganze Anwendung samt Backend bauen</a:t>
            </a:r>
          </a:p>
          <a:p>
            <a:pPr lvl="1">
              <a:lnSpc>
                <a:spcPct val="120000"/>
              </a:lnSpc>
              <a:spcAft>
                <a:spcPts val="1500"/>
              </a:spcAft>
            </a:pPr>
            <a:r>
              <a:rPr lang="de-DE" sz="1500" dirty="0"/>
              <a:t>Caching</a:t>
            </a:r>
          </a:p>
          <a:p>
            <a:pPr lvl="1">
              <a:lnSpc>
                <a:spcPct val="120000"/>
              </a:lnSpc>
              <a:spcAft>
                <a:spcPts val="1500"/>
              </a:spcAft>
            </a:pPr>
            <a:r>
              <a:rPr lang="de-DE" sz="1500" dirty="0"/>
              <a:t>Statische Seiten generieren</a:t>
            </a:r>
          </a:p>
          <a:p>
            <a:pPr lvl="1">
              <a:lnSpc>
                <a:spcPct val="120000"/>
              </a:lnSpc>
              <a:spcAft>
                <a:spcPts val="1500"/>
              </a:spcAft>
            </a:pPr>
            <a:r>
              <a:rPr lang="de-DE" sz="1500" dirty="0"/>
              <a:t>API </a:t>
            </a:r>
            <a:r>
              <a:rPr lang="de-DE" sz="1500" dirty="0" err="1"/>
              <a:t>Routes</a:t>
            </a:r>
            <a:endParaRPr lang="de-DE" sz="1500" dirty="0"/>
          </a:p>
          <a:p>
            <a:pPr lvl="1">
              <a:lnSpc>
                <a:spcPct val="120000"/>
              </a:lnSpc>
              <a:spcAft>
                <a:spcPts val="1500"/>
              </a:spcAft>
            </a:pPr>
            <a:r>
              <a:rPr lang="de-DE" sz="1500" dirty="0"/>
              <a:t>Frontend ist dann ein Teil der Anwendung</a:t>
            </a:r>
          </a:p>
          <a:p>
            <a:endParaRPr lang="de-DE" sz="1600" i="1" dirty="0">
              <a:solidFill>
                <a:srgbClr val="36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9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EED3B-F912-4A45-B3B8-413C374E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de-DE" sz="1600" dirty="0">
                <a:solidFill>
                  <a:srgbClr val="36544F"/>
                </a:solidFill>
              </a:rPr>
              <a:t>https://</a:t>
            </a:r>
            <a:r>
              <a:rPr lang="de-DE" sz="1600" dirty="0" err="1">
                <a:solidFill>
                  <a:srgbClr val="36544F"/>
                </a:solidFill>
              </a:rPr>
              <a:t>github.com</a:t>
            </a:r>
            <a:r>
              <a:rPr lang="de-DE" sz="1600" dirty="0">
                <a:solidFill>
                  <a:srgbClr val="36544F"/>
                </a:solidFill>
              </a:rPr>
              <a:t>/</a:t>
            </a:r>
            <a:r>
              <a:rPr lang="de-DE" sz="1600" dirty="0" err="1">
                <a:solidFill>
                  <a:srgbClr val="36544F"/>
                </a:solidFill>
              </a:rPr>
              <a:t>nilshartmann</a:t>
            </a:r>
            <a:r>
              <a:rPr lang="de-DE" sz="1600" dirty="0">
                <a:solidFill>
                  <a:srgbClr val="36544F"/>
                </a:solidFill>
              </a:rPr>
              <a:t>/</a:t>
            </a:r>
            <a:r>
              <a:rPr lang="de-DE" sz="1600" dirty="0" err="1">
                <a:solidFill>
                  <a:srgbClr val="36544F"/>
                </a:solidFill>
              </a:rPr>
              <a:t>nextjs</a:t>
            </a:r>
            <a:r>
              <a:rPr lang="de-DE" sz="1600" dirty="0">
                <a:solidFill>
                  <a:srgbClr val="36544F"/>
                </a:solidFill>
              </a:rPr>
              <a:t>-workshop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2B3B1D-52CC-4BD4-CCB6-909B0648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71" y="633135"/>
            <a:ext cx="3373858" cy="373547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A0CEB12-3F24-CC59-2B9E-D77A003E3587}"/>
              </a:ext>
            </a:extLst>
          </p:cNvPr>
          <p:cNvSpPr txBox="1"/>
          <p:nvPr/>
        </p:nvSpPr>
        <p:spPr>
          <a:xfrm>
            <a:off x="1" y="0"/>
            <a:ext cx="914399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e-DE" sz="3200" b="1" i="1" dirty="0" err="1">
                <a:solidFill>
                  <a:srgbClr val="9E60B8"/>
                </a:solidFill>
                <a:latin typeface="Candara" panose="020E0502030303020204" pitchFamily="34" charset="0"/>
              </a:rPr>
              <a:t>Let's</a:t>
            </a:r>
            <a:r>
              <a:rPr lang="de-DE" sz="3200" b="1" i="1" dirty="0">
                <a:solidFill>
                  <a:srgbClr val="9E60B8"/>
                </a:solidFill>
                <a:latin typeface="Candara" panose="020E0502030303020204" pitchFamily="34" charset="0"/>
              </a:rPr>
              <a:t> </a:t>
            </a:r>
            <a:r>
              <a:rPr lang="de-DE" sz="3200" b="1" i="1" dirty="0" err="1">
                <a:solidFill>
                  <a:srgbClr val="9E60B8"/>
                </a:solidFill>
                <a:latin typeface="Candara" panose="020E0502030303020204" pitchFamily="34" charset="0"/>
              </a:rPr>
              <a:t>cook</a:t>
            </a:r>
            <a:r>
              <a:rPr lang="de-DE" sz="3200" b="1" i="1" dirty="0">
                <a:solidFill>
                  <a:srgbClr val="9E60B8"/>
                </a:solidFill>
                <a:latin typeface="Candara" panose="020E0502030303020204" pitchFamily="34" charset="0"/>
              </a:rPr>
              <a:t> @ localhost:8110</a:t>
            </a:r>
          </a:p>
          <a:p>
            <a:pPr marL="0" indent="0" algn="ctr">
              <a:buNone/>
            </a:pPr>
            <a:endParaRPr lang="de-DE" sz="1800" b="1" i="1" dirty="0">
              <a:latin typeface="Candara" panose="020E0502030303020204" pitchFamily="34" charset="0"/>
            </a:endParaRPr>
          </a:p>
          <a:p>
            <a:endParaRPr lang="de-DE" sz="800" b="1" i="1" dirty="0">
              <a:solidFill>
                <a:srgbClr val="36544F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98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C6F7474-9F2A-CB95-3165-EA42EEE1C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08" y="121934"/>
            <a:ext cx="8122584" cy="48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7ABB7-BD05-2E49-AC3C-676347BA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Architektur-vision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645F8-40EA-0743-87FF-B885E3718B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7570" y="769544"/>
            <a:ext cx="8768862" cy="4425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/>
              <a:t>"</a:t>
            </a:r>
            <a:r>
              <a:rPr lang="de-DE" sz="2400" dirty="0" err="1"/>
              <a:t>Fullstack</a:t>
            </a:r>
            <a:r>
              <a:rPr lang="de-DE" sz="2400" dirty="0"/>
              <a:t> Architektur-Vision"</a:t>
            </a:r>
          </a:p>
          <a:p>
            <a:pPr marL="0" indent="0">
              <a:buNone/>
            </a:pPr>
            <a:r>
              <a:rPr lang="de-DE" sz="1300" b="0" dirty="0">
                <a:solidFill>
                  <a:srgbClr val="1778B8"/>
                </a:solidFill>
              </a:rPr>
              <a:t>https://</a:t>
            </a:r>
            <a:r>
              <a:rPr lang="de-DE" sz="1300" b="0" dirty="0" err="1">
                <a:solidFill>
                  <a:srgbClr val="1778B8"/>
                </a:solidFill>
              </a:rPr>
              <a:t>react.dev</a:t>
            </a:r>
            <a:r>
              <a:rPr lang="de-DE" sz="1300" b="0" dirty="0">
                <a:solidFill>
                  <a:srgbClr val="1778B8"/>
                </a:solidFill>
              </a:rPr>
              <a:t>/</a:t>
            </a:r>
            <a:r>
              <a:rPr lang="de-DE" sz="1300" b="0" dirty="0" err="1">
                <a:solidFill>
                  <a:srgbClr val="1778B8"/>
                </a:solidFill>
              </a:rPr>
              <a:t>learn</a:t>
            </a:r>
            <a:r>
              <a:rPr lang="de-DE" sz="1300" b="0" dirty="0">
                <a:solidFill>
                  <a:srgbClr val="1778B8"/>
                </a:solidFill>
              </a:rPr>
              <a:t>/start-a-new-react-project#which-features-make-up-the-react-teams-full-stack-architecture-vision</a:t>
            </a:r>
            <a:endParaRPr lang="de-DE" dirty="0">
              <a:solidFill>
                <a:srgbClr val="36544F"/>
              </a:solidFill>
            </a:endParaRPr>
          </a:p>
          <a:p>
            <a:endParaRPr lang="de-DE" dirty="0">
              <a:solidFill>
                <a:srgbClr val="36544F"/>
              </a:solidFill>
            </a:endParaRPr>
          </a:p>
          <a:p>
            <a:endParaRPr lang="de-DE" b="0" dirty="0">
              <a:solidFill>
                <a:srgbClr val="36544F"/>
              </a:solidFill>
            </a:endParaRPr>
          </a:p>
          <a:p>
            <a:endParaRPr lang="de-DE" b="0" dirty="0">
              <a:solidFill>
                <a:srgbClr val="36544F"/>
              </a:solidFill>
            </a:endParaRPr>
          </a:p>
          <a:p>
            <a:pPr lvl="1"/>
            <a:endParaRPr lang="de-DE" b="0" dirty="0">
              <a:solidFill>
                <a:srgbClr val="36544F"/>
              </a:solidFill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7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7ABB7-BD05-2E49-AC3C-676347BA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Architektur-vision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645F8-40EA-0743-87FF-B885E3718B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7570" y="769544"/>
            <a:ext cx="8768862" cy="4425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err="1"/>
              <a:t>React</a:t>
            </a:r>
            <a:r>
              <a:rPr lang="de-DE" sz="2400" dirty="0"/>
              <a:t> "</a:t>
            </a:r>
            <a:r>
              <a:rPr lang="de-DE" sz="2400" dirty="0" err="1"/>
              <a:t>Fullstack</a:t>
            </a:r>
            <a:r>
              <a:rPr lang="de-DE" sz="2400" dirty="0"/>
              <a:t> Architektur-Vision"</a:t>
            </a:r>
          </a:p>
          <a:p>
            <a:pPr marL="0" indent="0">
              <a:buNone/>
            </a:pPr>
            <a:r>
              <a:rPr lang="de-DE" sz="1300" b="0" dirty="0">
                <a:solidFill>
                  <a:srgbClr val="1778B8"/>
                </a:solidFill>
              </a:rPr>
              <a:t>https://</a:t>
            </a:r>
            <a:r>
              <a:rPr lang="de-DE" sz="1300" b="0" dirty="0" err="1">
                <a:solidFill>
                  <a:srgbClr val="1778B8"/>
                </a:solidFill>
              </a:rPr>
              <a:t>react.dev</a:t>
            </a:r>
            <a:r>
              <a:rPr lang="de-DE" sz="1300" b="0" dirty="0">
                <a:solidFill>
                  <a:srgbClr val="1778B8"/>
                </a:solidFill>
              </a:rPr>
              <a:t>/</a:t>
            </a:r>
            <a:r>
              <a:rPr lang="de-DE" sz="1300" b="0" dirty="0" err="1">
                <a:solidFill>
                  <a:srgbClr val="1778B8"/>
                </a:solidFill>
              </a:rPr>
              <a:t>learn</a:t>
            </a:r>
            <a:r>
              <a:rPr lang="de-DE" sz="1300" b="0" dirty="0">
                <a:solidFill>
                  <a:srgbClr val="1778B8"/>
                </a:solidFill>
              </a:rPr>
              <a:t>/start-a-new-react-project#which-features-make-up-the-react-teams-full-stack-architecture-vision</a:t>
            </a:r>
            <a:endParaRPr lang="de-DE" dirty="0">
              <a:solidFill>
                <a:srgbClr val="36544F"/>
              </a:solidFill>
            </a:endParaRPr>
          </a:p>
          <a:p>
            <a:endParaRPr lang="de-DE" dirty="0">
              <a:solidFill>
                <a:srgbClr val="36544F"/>
              </a:solidFill>
            </a:endParaRPr>
          </a:p>
          <a:p>
            <a:r>
              <a:rPr lang="de-DE" sz="2000" dirty="0" err="1">
                <a:solidFill>
                  <a:srgbClr val="36544F"/>
                </a:solidFill>
              </a:rPr>
              <a:t>React</a:t>
            </a:r>
            <a:r>
              <a:rPr lang="de-DE" sz="2000" dirty="0">
                <a:solidFill>
                  <a:srgbClr val="36544F"/>
                </a:solidFill>
              </a:rPr>
              <a:t> Server Components</a:t>
            </a:r>
            <a:r>
              <a:rPr lang="de-DE" sz="2000" b="0" dirty="0">
                <a:solidFill>
                  <a:srgbClr val="36544F"/>
                </a:solidFill>
              </a:rPr>
              <a:t> (RSC): </a:t>
            </a:r>
          </a:p>
          <a:p>
            <a:pPr lvl="1"/>
            <a:r>
              <a:rPr lang="de-DE" sz="1600" dirty="0"/>
              <a:t>Komponenten, die auf dem </a:t>
            </a:r>
            <a:r>
              <a:rPr lang="de-DE" sz="1600" b="0" dirty="0">
                <a:solidFill>
                  <a:srgbClr val="36544F"/>
                </a:solidFill>
              </a:rPr>
              <a:t>Server und im </a:t>
            </a:r>
            <a:r>
              <a:rPr lang="de-DE" sz="1600" b="0" dirty="0" err="1">
                <a:solidFill>
                  <a:srgbClr val="36544F"/>
                </a:solidFill>
              </a:rPr>
              <a:t>Build</a:t>
            </a:r>
            <a:r>
              <a:rPr lang="de-DE" sz="1600" b="0" dirty="0">
                <a:solidFill>
                  <a:srgbClr val="36544F"/>
                </a:solidFill>
              </a:rPr>
              <a:t> gerendert werden können</a:t>
            </a:r>
          </a:p>
          <a:p>
            <a:pPr lvl="1"/>
            <a:r>
              <a:rPr lang="de-DE" sz="1600" b="0" dirty="0">
                <a:solidFill>
                  <a:srgbClr val="36544F"/>
                </a:solidFill>
              </a:rPr>
              <a:t>Data </a:t>
            </a:r>
            <a:r>
              <a:rPr lang="de-DE" sz="1600" b="0" dirty="0" err="1">
                <a:solidFill>
                  <a:srgbClr val="36544F"/>
                </a:solidFill>
              </a:rPr>
              <a:t>Fetching</a:t>
            </a:r>
            <a:r>
              <a:rPr lang="de-DE" sz="1600" b="0" dirty="0">
                <a:solidFill>
                  <a:srgbClr val="36544F"/>
                </a:solidFill>
              </a:rPr>
              <a:t> "integriert"</a:t>
            </a:r>
          </a:p>
          <a:p>
            <a:pPr lvl="1"/>
            <a:endParaRPr lang="de-DE" sz="1600" b="0" dirty="0">
              <a:solidFill>
                <a:srgbClr val="36544F"/>
              </a:solidFill>
            </a:endParaRPr>
          </a:p>
          <a:p>
            <a:endParaRPr lang="de-DE" b="0" dirty="0">
              <a:solidFill>
                <a:srgbClr val="36544F"/>
              </a:solidFill>
            </a:endParaRPr>
          </a:p>
          <a:p>
            <a:pPr lvl="1"/>
            <a:endParaRPr lang="de-DE" b="0" dirty="0">
              <a:solidFill>
                <a:srgbClr val="36544F"/>
              </a:solidFill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03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7ABB7-BD05-2E49-AC3C-676347BA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Architektur-vision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645F8-40EA-0743-87FF-B885E3718B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7570" y="769544"/>
            <a:ext cx="8768862" cy="4425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 err="1"/>
              <a:t>React</a:t>
            </a:r>
            <a:r>
              <a:rPr lang="de-DE" sz="2400" dirty="0"/>
              <a:t> "</a:t>
            </a:r>
            <a:r>
              <a:rPr lang="de-DE" sz="2400" dirty="0" err="1"/>
              <a:t>Fullstack</a:t>
            </a:r>
            <a:r>
              <a:rPr lang="de-DE" sz="2400" dirty="0"/>
              <a:t> Architektur-Vision"</a:t>
            </a:r>
          </a:p>
          <a:p>
            <a:pPr marL="0" indent="0">
              <a:buNone/>
            </a:pPr>
            <a:r>
              <a:rPr lang="de-DE" sz="1300" b="0" dirty="0">
                <a:solidFill>
                  <a:srgbClr val="1778B8"/>
                </a:solidFill>
              </a:rPr>
              <a:t>https://</a:t>
            </a:r>
            <a:r>
              <a:rPr lang="de-DE" sz="1300" b="0" dirty="0" err="1">
                <a:solidFill>
                  <a:srgbClr val="1778B8"/>
                </a:solidFill>
              </a:rPr>
              <a:t>react.dev</a:t>
            </a:r>
            <a:r>
              <a:rPr lang="de-DE" sz="1300" b="0" dirty="0">
                <a:solidFill>
                  <a:srgbClr val="1778B8"/>
                </a:solidFill>
              </a:rPr>
              <a:t>/</a:t>
            </a:r>
            <a:r>
              <a:rPr lang="de-DE" sz="1300" b="0" dirty="0" err="1">
                <a:solidFill>
                  <a:srgbClr val="1778B8"/>
                </a:solidFill>
              </a:rPr>
              <a:t>learn</a:t>
            </a:r>
            <a:r>
              <a:rPr lang="de-DE" sz="1300" b="0" dirty="0">
                <a:solidFill>
                  <a:srgbClr val="1778B8"/>
                </a:solidFill>
              </a:rPr>
              <a:t>/start-a-new-react-project#which-features-make-up-the-react-teams-full-stack-architecture-vision</a:t>
            </a:r>
            <a:endParaRPr lang="de-DE" dirty="0">
              <a:solidFill>
                <a:srgbClr val="36544F"/>
              </a:solidFill>
            </a:endParaRPr>
          </a:p>
          <a:p>
            <a:endParaRPr lang="de-DE" dirty="0">
              <a:solidFill>
                <a:srgbClr val="36544F"/>
              </a:solidFill>
            </a:endParaRPr>
          </a:p>
          <a:p>
            <a:r>
              <a:rPr lang="de-DE" sz="2000" dirty="0" err="1">
                <a:solidFill>
                  <a:srgbClr val="36544F"/>
                </a:solidFill>
              </a:rPr>
              <a:t>React</a:t>
            </a:r>
            <a:r>
              <a:rPr lang="de-DE" sz="2000" dirty="0">
                <a:solidFill>
                  <a:srgbClr val="36544F"/>
                </a:solidFill>
              </a:rPr>
              <a:t> Server Components</a:t>
            </a:r>
            <a:r>
              <a:rPr lang="de-DE" sz="2000" b="0" dirty="0">
                <a:solidFill>
                  <a:srgbClr val="36544F"/>
                </a:solidFill>
              </a:rPr>
              <a:t> (RSC): </a:t>
            </a:r>
          </a:p>
          <a:p>
            <a:pPr lvl="1"/>
            <a:r>
              <a:rPr lang="de-DE" sz="1600" dirty="0"/>
              <a:t>Komponenten, die auf dem </a:t>
            </a:r>
            <a:r>
              <a:rPr lang="de-DE" sz="1600" b="0" dirty="0">
                <a:solidFill>
                  <a:srgbClr val="36544F"/>
                </a:solidFill>
              </a:rPr>
              <a:t>Server und im </a:t>
            </a:r>
            <a:r>
              <a:rPr lang="de-DE" sz="1600" b="0" dirty="0" err="1">
                <a:solidFill>
                  <a:srgbClr val="36544F"/>
                </a:solidFill>
              </a:rPr>
              <a:t>Build</a:t>
            </a:r>
            <a:r>
              <a:rPr lang="de-DE" sz="1600" b="0" dirty="0">
                <a:solidFill>
                  <a:srgbClr val="36544F"/>
                </a:solidFill>
              </a:rPr>
              <a:t> gerendert werden können</a:t>
            </a:r>
          </a:p>
          <a:p>
            <a:pPr lvl="1"/>
            <a:r>
              <a:rPr lang="de-DE" sz="1600" b="0" dirty="0">
                <a:solidFill>
                  <a:srgbClr val="36544F"/>
                </a:solidFill>
              </a:rPr>
              <a:t>Data </a:t>
            </a:r>
            <a:r>
              <a:rPr lang="de-DE" sz="1600" b="0" dirty="0" err="1">
                <a:solidFill>
                  <a:srgbClr val="36544F"/>
                </a:solidFill>
              </a:rPr>
              <a:t>Fetching</a:t>
            </a:r>
            <a:r>
              <a:rPr lang="de-DE" sz="1600" b="0" dirty="0">
                <a:solidFill>
                  <a:srgbClr val="36544F"/>
                </a:solidFill>
              </a:rPr>
              <a:t> "integriert"</a:t>
            </a:r>
          </a:p>
          <a:p>
            <a:pPr lvl="1"/>
            <a:endParaRPr lang="de-DE" sz="1600" b="0" dirty="0">
              <a:solidFill>
                <a:srgbClr val="36544F"/>
              </a:solidFill>
            </a:endParaRPr>
          </a:p>
          <a:p>
            <a:r>
              <a:rPr lang="de-DE" sz="2000" dirty="0">
                <a:solidFill>
                  <a:srgbClr val="36544F"/>
                </a:solidFill>
              </a:rPr>
              <a:t>Suspense</a:t>
            </a:r>
            <a:r>
              <a:rPr lang="de-DE" sz="2000" b="0" dirty="0">
                <a:solidFill>
                  <a:srgbClr val="36544F"/>
                </a:solidFill>
              </a:rPr>
              <a:t>:</a:t>
            </a:r>
          </a:p>
          <a:p>
            <a:pPr lvl="1"/>
            <a:r>
              <a:rPr lang="de-DE" sz="1600" b="0" dirty="0">
                <a:solidFill>
                  <a:srgbClr val="36544F"/>
                </a:solidFill>
              </a:rPr>
              <a:t>Platzhalter für "langsame" Teile einer Seite</a:t>
            </a:r>
          </a:p>
          <a:p>
            <a:pPr lvl="1"/>
            <a:r>
              <a:rPr lang="de-DE" sz="1600" dirty="0"/>
              <a:t>Mit Streaming können diese Teile einer Seite "nachgeliefert" werden, sobald sie gerendert sind</a:t>
            </a:r>
            <a:endParaRPr lang="de-DE" sz="1600" b="0" dirty="0">
              <a:solidFill>
                <a:srgbClr val="36544F"/>
              </a:solidFill>
            </a:endParaRPr>
          </a:p>
          <a:p>
            <a:pPr lvl="1"/>
            <a:endParaRPr lang="de-DE" sz="1600" b="0" dirty="0">
              <a:solidFill>
                <a:srgbClr val="36544F"/>
              </a:solidFill>
            </a:endParaRPr>
          </a:p>
          <a:p>
            <a:endParaRPr lang="de-DE" b="0" dirty="0">
              <a:solidFill>
                <a:srgbClr val="36544F"/>
              </a:solidFill>
            </a:endParaRPr>
          </a:p>
          <a:p>
            <a:endParaRPr lang="de-DE" b="0" dirty="0">
              <a:solidFill>
                <a:srgbClr val="36544F"/>
              </a:solidFill>
            </a:endParaRPr>
          </a:p>
          <a:p>
            <a:pPr lvl="1"/>
            <a:endParaRPr lang="de-DE" b="0" dirty="0">
              <a:solidFill>
                <a:srgbClr val="36544F"/>
              </a:solidFill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90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7ABB7-BD05-2E49-AC3C-676347BA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RSC mit </a:t>
            </a:r>
            <a:r>
              <a:rPr lang="de-DE" dirty="0" err="1"/>
              <a:t>Next.js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645F8-40EA-0743-87FF-B885E3718B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7569" y="769545"/>
            <a:ext cx="7283747" cy="3996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err="1"/>
              <a:t>React</a:t>
            </a:r>
            <a:r>
              <a:rPr lang="de-DE" dirty="0"/>
              <a:t> empfiehlt "</a:t>
            </a:r>
            <a:r>
              <a:rPr lang="de-DE" dirty="0" err="1"/>
              <a:t>Fullstack</a:t>
            </a:r>
            <a:r>
              <a:rPr lang="de-DE" dirty="0"/>
              <a:t>-Framework"</a:t>
            </a:r>
            <a:endParaRPr lang="de-DE" sz="1800" b="0" dirty="0">
              <a:solidFill>
                <a:srgbClr val="36544F"/>
              </a:solidFill>
            </a:endParaRPr>
          </a:p>
          <a:p>
            <a:pPr>
              <a:lnSpc>
                <a:spcPct val="120000"/>
              </a:lnSpc>
              <a:spcAft>
                <a:spcPts val="1500"/>
              </a:spcAft>
            </a:pPr>
            <a:r>
              <a:rPr lang="de-DE" sz="1800" dirty="0">
                <a:solidFill>
                  <a:srgbClr val="36544F"/>
                </a:solidFill>
              </a:rPr>
              <a:t>Server Components </a:t>
            </a:r>
            <a:r>
              <a:rPr lang="de-DE" sz="1800" b="0" dirty="0">
                <a:solidFill>
                  <a:srgbClr val="36544F"/>
                </a:solidFill>
              </a:rPr>
              <a:t>erfordern Rendern auf dem Server oder im </a:t>
            </a:r>
            <a:r>
              <a:rPr lang="de-DE" sz="1800" b="0" dirty="0" err="1">
                <a:solidFill>
                  <a:srgbClr val="36544F"/>
                </a:solidFill>
              </a:rPr>
              <a:t>Build</a:t>
            </a:r>
            <a:endParaRPr lang="de-DE" sz="1800" b="0" dirty="0">
              <a:solidFill>
                <a:srgbClr val="36544F"/>
              </a:solidFill>
            </a:endParaRPr>
          </a:p>
          <a:p>
            <a:pPr>
              <a:lnSpc>
                <a:spcPct val="120000"/>
              </a:lnSpc>
              <a:spcAft>
                <a:spcPts val="1500"/>
              </a:spcAft>
            </a:pPr>
            <a:r>
              <a:rPr lang="de-DE" sz="1800" b="0" dirty="0">
                <a:solidFill>
                  <a:srgbClr val="36544F"/>
                </a:solidFill>
              </a:rPr>
              <a:t>Dazu braucht man ein "</a:t>
            </a:r>
            <a:r>
              <a:rPr lang="de-DE" sz="1800" dirty="0" err="1">
                <a:solidFill>
                  <a:srgbClr val="36544F"/>
                </a:solidFill>
              </a:rPr>
              <a:t>Fullstack</a:t>
            </a:r>
            <a:r>
              <a:rPr lang="de-DE" sz="1800" dirty="0">
                <a:solidFill>
                  <a:srgbClr val="36544F"/>
                </a:solidFill>
              </a:rPr>
              <a:t>-Framework</a:t>
            </a:r>
            <a:r>
              <a:rPr lang="de-DE" sz="1800" b="0" dirty="0">
                <a:solidFill>
                  <a:srgbClr val="36544F"/>
                </a:solidFill>
              </a:rPr>
              <a:t>"</a:t>
            </a:r>
          </a:p>
          <a:p>
            <a:endParaRPr lang="de-DE" sz="1600" i="1" dirty="0">
              <a:solidFill>
                <a:srgbClr val="36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58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7ABB7-BD05-2E49-AC3C-676347BA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RSC mit </a:t>
            </a:r>
            <a:r>
              <a:rPr lang="de-DE" dirty="0" err="1"/>
              <a:t>Next.js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645F8-40EA-0743-87FF-B885E3718B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7569" y="769545"/>
            <a:ext cx="7283747" cy="3996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err="1"/>
              <a:t>React</a:t>
            </a:r>
            <a:r>
              <a:rPr lang="de-DE" dirty="0"/>
              <a:t> empfiehlt "</a:t>
            </a:r>
            <a:r>
              <a:rPr lang="de-DE" dirty="0" err="1"/>
              <a:t>Fullstack</a:t>
            </a:r>
            <a:r>
              <a:rPr lang="de-DE" dirty="0"/>
              <a:t>-Framework"</a:t>
            </a:r>
            <a:endParaRPr lang="de-DE" sz="1800" b="0" dirty="0">
              <a:solidFill>
                <a:srgbClr val="36544F"/>
              </a:solidFill>
            </a:endParaRPr>
          </a:p>
          <a:p>
            <a:pPr>
              <a:lnSpc>
                <a:spcPct val="120000"/>
              </a:lnSpc>
              <a:spcAft>
                <a:spcPts val="1500"/>
              </a:spcAft>
            </a:pPr>
            <a:r>
              <a:rPr lang="de-DE" sz="1800" dirty="0">
                <a:solidFill>
                  <a:srgbClr val="36544F"/>
                </a:solidFill>
              </a:rPr>
              <a:t>Server Components </a:t>
            </a:r>
            <a:r>
              <a:rPr lang="de-DE" sz="1800" b="0" dirty="0">
                <a:solidFill>
                  <a:srgbClr val="36544F"/>
                </a:solidFill>
              </a:rPr>
              <a:t>erfordern Rendern auf dem Server oder im </a:t>
            </a:r>
            <a:r>
              <a:rPr lang="de-DE" sz="1800" b="0" dirty="0" err="1">
                <a:solidFill>
                  <a:srgbClr val="36544F"/>
                </a:solidFill>
              </a:rPr>
              <a:t>Build</a:t>
            </a:r>
            <a:endParaRPr lang="de-DE" sz="1800" b="0" dirty="0">
              <a:solidFill>
                <a:srgbClr val="36544F"/>
              </a:solidFill>
            </a:endParaRPr>
          </a:p>
          <a:p>
            <a:pPr>
              <a:lnSpc>
                <a:spcPct val="120000"/>
              </a:lnSpc>
              <a:spcAft>
                <a:spcPts val="1500"/>
              </a:spcAft>
            </a:pPr>
            <a:r>
              <a:rPr lang="de-DE" sz="1800" b="0" dirty="0">
                <a:solidFill>
                  <a:srgbClr val="36544F"/>
                </a:solidFill>
              </a:rPr>
              <a:t>Dazu braucht man ein "</a:t>
            </a:r>
            <a:r>
              <a:rPr lang="de-DE" sz="1800" dirty="0" err="1">
                <a:solidFill>
                  <a:srgbClr val="36544F"/>
                </a:solidFill>
              </a:rPr>
              <a:t>Fullstack</a:t>
            </a:r>
            <a:r>
              <a:rPr lang="de-DE" sz="1800" dirty="0">
                <a:solidFill>
                  <a:srgbClr val="36544F"/>
                </a:solidFill>
              </a:rPr>
              <a:t>-Framework</a:t>
            </a:r>
            <a:r>
              <a:rPr lang="de-DE" sz="1800" b="0" dirty="0">
                <a:solidFill>
                  <a:srgbClr val="36544F"/>
                </a:solidFill>
              </a:rPr>
              <a:t>"</a:t>
            </a:r>
          </a:p>
          <a:p>
            <a:pPr>
              <a:lnSpc>
                <a:spcPct val="120000"/>
              </a:lnSpc>
              <a:spcAft>
                <a:spcPts val="1500"/>
              </a:spcAft>
            </a:pPr>
            <a:r>
              <a:rPr lang="de-DE" sz="1800" b="0" dirty="0">
                <a:solidFill>
                  <a:srgbClr val="36544F"/>
                </a:solidFill>
              </a:rPr>
              <a:t>"</a:t>
            </a:r>
            <a:r>
              <a:rPr lang="de-DE" sz="1800" dirty="0">
                <a:solidFill>
                  <a:srgbClr val="36544F"/>
                </a:solidFill>
              </a:rPr>
              <a:t>Framework</a:t>
            </a:r>
            <a:r>
              <a:rPr lang="de-DE" sz="1800" b="0" dirty="0">
                <a:solidFill>
                  <a:srgbClr val="36544F"/>
                </a:solidFill>
              </a:rPr>
              <a:t>" ist verharmlosend, weil es sich in der Regel um einen kompletten Stack samt </a:t>
            </a:r>
            <a:r>
              <a:rPr lang="de-DE" sz="1800" b="0" dirty="0" err="1">
                <a:solidFill>
                  <a:srgbClr val="36544F"/>
                </a:solidFill>
              </a:rPr>
              <a:t>Build</a:t>
            </a:r>
            <a:r>
              <a:rPr lang="de-DE" sz="1800" b="0" dirty="0">
                <a:solidFill>
                  <a:srgbClr val="36544F"/>
                </a:solidFill>
              </a:rPr>
              <a:t>-Tools und Laufzeitumgebung handelt</a:t>
            </a:r>
          </a:p>
          <a:p>
            <a:endParaRPr lang="de-DE" sz="1600" i="1" dirty="0">
              <a:solidFill>
                <a:srgbClr val="36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2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7ABB7-BD05-2E49-AC3C-676347BA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RSC mit </a:t>
            </a:r>
            <a:r>
              <a:rPr lang="de-DE" dirty="0" err="1"/>
              <a:t>Next.js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645F8-40EA-0743-87FF-B885E3718B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7569" y="769545"/>
            <a:ext cx="7283747" cy="3996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err="1"/>
              <a:t>React</a:t>
            </a:r>
            <a:r>
              <a:rPr lang="de-DE" dirty="0"/>
              <a:t> empfiehlt "</a:t>
            </a:r>
            <a:r>
              <a:rPr lang="de-DE" dirty="0" err="1"/>
              <a:t>Fullstack</a:t>
            </a:r>
            <a:r>
              <a:rPr lang="de-DE" dirty="0"/>
              <a:t>-Framework"</a:t>
            </a:r>
            <a:endParaRPr lang="de-DE" sz="1800" b="0" dirty="0">
              <a:solidFill>
                <a:srgbClr val="36544F"/>
              </a:solidFill>
            </a:endParaRPr>
          </a:p>
          <a:p>
            <a:pPr>
              <a:lnSpc>
                <a:spcPct val="120000"/>
              </a:lnSpc>
              <a:spcAft>
                <a:spcPts val="1500"/>
              </a:spcAft>
            </a:pPr>
            <a:r>
              <a:rPr lang="de-DE" sz="1800" dirty="0">
                <a:solidFill>
                  <a:srgbClr val="36544F"/>
                </a:solidFill>
              </a:rPr>
              <a:t>Server Components </a:t>
            </a:r>
            <a:r>
              <a:rPr lang="de-DE" sz="1800" b="0" dirty="0">
                <a:solidFill>
                  <a:srgbClr val="36544F"/>
                </a:solidFill>
              </a:rPr>
              <a:t>erfordern Rendern auf dem Server oder im </a:t>
            </a:r>
            <a:r>
              <a:rPr lang="de-DE" sz="1800" b="0" dirty="0" err="1">
                <a:solidFill>
                  <a:srgbClr val="36544F"/>
                </a:solidFill>
              </a:rPr>
              <a:t>Build</a:t>
            </a:r>
            <a:endParaRPr lang="de-DE" sz="1800" b="0" dirty="0">
              <a:solidFill>
                <a:srgbClr val="36544F"/>
              </a:solidFill>
            </a:endParaRPr>
          </a:p>
          <a:p>
            <a:pPr>
              <a:lnSpc>
                <a:spcPct val="120000"/>
              </a:lnSpc>
              <a:spcAft>
                <a:spcPts val="1500"/>
              </a:spcAft>
            </a:pPr>
            <a:r>
              <a:rPr lang="de-DE" sz="1800" b="0" dirty="0">
                <a:solidFill>
                  <a:srgbClr val="36544F"/>
                </a:solidFill>
              </a:rPr>
              <a:t>Dazu braucht man ein "</a:t>
            </a:r>
            <a:r>
              <a:rPr lang="de-DE" sz="1800" dirty="0" err="1">
                <a:solidFill>
                  <a:srgbClr val="36544F"/>
                </a:solidFill>
              </a:rPr>
              <a:t>Fullstack</a:t>
            </a:r>
            <a:r>
              <a:rPr lang="de-DE" sz="1800" dirty="0">
                <a:solidFill>
                  <a:srgbClr val="36544F"/>
                </a:solidFill>
              </a:rPr>
              <a:t>-Framework</a:t>
            </a:r>
            <a:r>
              <a:rPr lang="de-DE" sz="1800" b="0" dirty="0">
                <a:solidFill>
                  <a:srgbClr val="36544F"/>
                </a:solidFill>
              </a:rPr>
              <a:t>"</a:t>
            </a:r>
          </a:p>
          <a:p>
            <a:pPr>
              <a:lnSpc>
                <a:spcPct val="120000"/>
              </a:lnSpc>
              <a:spcAft>
                <a:spcPts val="1500"/>
              </a:spcAft>
            </a:pPr>
            <a:r>
              <a:rPr lang="de-DE" sz="1800" b="0" dirty="0">
                <a:solidFill>
                  <a:srgbClr val="36544F"/>
                </a:solidFill>
              </a:rPr>
              <a:t>"</a:t>
            </a:r>
            <a:r>
              <a:rPr lang="de-DE" sz="1800" dirty="0">
                <a:solidFill>
                  <a:srgbClr val="36544F"/>
                </a:solidFill>
              </a:rPr>
              <a:t>Framework</a:t>
            </a:r>
            <a:r>
              <a:rPr lang="de-DE" sz="1800" b="0" dirty="0">
                <a:solidFill>
                  <a:srgbClr val="36544F"/>
                </a:solidFill>
              </a:rPr>
              <a:t>" ist verharmlosend, weil es sich in der Regel um einen kompletten Stack samt </a:t>
            </a:r>
            <a:r>
              <a:rPr lang="de-DE" sz="1800" b="0" dirty="0" err="1">
                <a:solidFill>
                  <a:srgbClr val="36544F"/>
                </a:solidFill>
              </a:rPr>
              <a:t>Build</a:t>
            </a:r>
            <a:r>
              <a:rPr lang="de-DE" sz="1800" b="0" dirty="0">
                <a:solidFill>
                  <a:srgbClr val="36544F"/>
                </a:solidFill>
              </a:rPr>
              <a:t>-Tools und Laufzeitumgebung handelt</a:t>
            </a:r>
          </a:p>
          <a:p>
            <a:pPr>
              <a:lnSpc>
                <a:spcPct val="120000"/>
              </a:lnSpc>
              <a:spcAft>
                <a:spcPts val="1500"/>
              </a:spcAft>
            </a:pPr>
            <a:r>
              <a:rPr lang="de-DE" sz="1800" b="0" dirty="0">
                <a:solidFill>
                  <a:srgbClr val="36544F"/>
                </a:solidFill>
              </a:rPr>
              <a:t>Deswegen werden solche Frameworks auch als "</a:t>
            </a:r>
            <a:r>
              <a:rPr lang="de-DE" sz="1800" dirty="0">
                <a:solidFill>
                  <a:srgbClr val="36544F"/>
                </a:solidFill>
              </a:rPr>
              <a:t>Meta-Frameworks</a:t>
            </a:r>
            <a:r>
              <a:rPr lang="de-DE" sz="1800" b="0" dirty="0">
                <a:solidFill>
                  <a:srgbClr val="36544F"/>
                </a:solidFill>
              </a:rPr>
              <a:t>" bezeichnet (=&gt; Sammlung von Frameworks)</a:t>
            </a:r>
            <a:endParaRPr lang="de-DE" sz="1500" b="0" dirty="0">
              <a:solidFill>
                <a:srgbClr val="36544F"/>
              </a:solidFill>
            </a:endParaRPr>
          </a:p>
          <a:p>
            <a:pPr>
              <a:lnSpc>
                <a:spcPct val="120000"/>
              </a:lnSpc>
              <a:spcAft>
                <a:spcPts val="1500"/>
              </a:spcAft>
            </a:pPr>
            <a:endParaRPr lang="de-DE" sz="1800" b="0" dirty="0">
              <a:solidFill>
                <a:srgbClr val="36544F"/>
              </a:solidFill>
            </a:endParaRPr>
          </a:p>
          <a:p>
            <a:endParaRPr lang="de-DE" sz="1600" i="1" dirty="0">
              <a:solidFill>
                <a:srgbClr val="36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5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37ABB7-BD05-2E49-AC3C-676347BA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RSC mit </a:t>
            </a:r>
            <a:r>
              <a:rPr lang="de-DE" dirty="0" err="1"/>
              <a:t>Next.js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645F8-40EA-0743-87FF-B885E3718B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7569" y="769545"/>
            <a:ext cx="7283747" cy="3996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err="1"/>
              <a:t>React</a:t>
            </a:r>
            <a:r>
              <a:rPr lang="de-DE" dirty="0"/>
              <a:t> empfiehlt "</a:t>
            </a:r>
            <a:r>
              <a:rPr lang="de-DE" dirty="0" err="1"/>
              <a:t>Fullstack</a:t>
            </a:r>
            <a:r>
              <a:rPr lang="de-DE" dirty="0"/>
              <a:t>-Framework"</a:t>
            </a:r>
            <a:endParaRPr lang="de-DE" sz="1800" b="0" dirty="0">
              <a:solidFill>
                <a:srgbClr val="36544F"/>
              </a:solidFill>
            </a:endParaRPr>
          </a:p>
          <a:p>
            <a:pPr>
              <a:lnSpc>
                <a:spcPct val="120000"/>
              </a:lnSpc>
              <a:spcAft>
                <a:spcPts val="1500"/>
              </a:spcAft>
            </a:pPr>
            <a:r>
              <a:rPr lang="de-DE" sz="1800" dirty="0" err="1">
                <a:solidFill>
                  <a:srgbClr val="9E60B8"/>
                </a:solidFill>
              </a:rPr>
              <a:t>Next.js</a:t>
            </a:r>
            <a:r>
              <a:rPr lang="de-DE" sz="1800" b="0" dirty="0">
                <a:solidFill>
                  <a:srgbClr val="36544F"/>
                </a:solidFill>
              </a:rPr>
              <a:t> entspricht den Vorstellungen des </a:t>
            </a:r>
            <a:r>
              <a:rPr lang="de-DE" sz="1800" b="0" dirty="0" err="1">
                <a:solidFill>
                  <a:srgbClr val="36544F"/>
                </a:solidFill>
              </a:rPr>
              <a:t>React</a:t>
            </a:r>
            <a:r>
              <a:rPr lang="de-DE" sz="1800" b="0" dirty="0">
                <a:solidFill>
                  <a:srgbClr val="36544F"/>
                </a:solidFill>
              </a:rPr>
              <a:t>-Teams</a:t>
            </a:r>
          </a:p>
        </p:txBody>
      </p:sp>
    </p:spTree>
    <p:extLst>
      <p:ext uri="{BB962C8B-B14F-4D97-AF65-F5344CB8AC3E}">
        <p14:creationId xmlns:p14="http://schemas.microsoft.com/office/powerpoint/2010/main" val="201132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5875">
          <a:solidFill>
            <a:srgbClr val="FB8E2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FFDF9"/>
        </a:solidFill>
      </a:spPr>
      <a:bodyPr wrap="none" rtlCol="0">
        <a:spAutoFit/>
      </a:bodyPr>
      <a:lstStyle>
        <a:defPPr algn="l">
          <a:defRPr sz="2400"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365</Words>
  <Application>Microsoft Macintosh PowerPoint</Application>
  <PresentationFormat>Bildschirmpräsentation (16:9)</PresentationFormat>
  <Paragraphs>62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Candara</vt:lpstr>
      <vt:lpstr>Montserrat</vt:lpstr>
      <vt:lpstr>Office-Design</vt:lpstr>
      <vt:lpstr>PowerPoint-Präsentation</vt:lpstr>
      <vt:lpstr>PowerPoint-Präsentation</vt:lpstr>
      <vt:lpstr>Architektur-vision</vt:lpstr>
      <vt:lpstr>Architektur-vision</vt:lpstr>
      <vt:lpstr>Architektur-vision</vt:lpstr>
      <vt:lpstr>RSC mit Next.js</vt:lpstr>
      <vt:lpstr>RSC mit Next.js</vt:lpstr>
      <vt:lpstr>RSC mit Next.js</vt:lpstr>
      <vt:lpstr>RSC mit Next.js</vt:lpstr>
      <vt:lpstr>RSC mit Next.js</vt:lpstr>
      <vt:lpstr>RSC mit Next.js</vt:lpstr>
      <vt:lpstr>https://github.com/nilshartmann/nextjs-workshop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1400</cp:revision>
  <cp:lastPrinted>2019-09-04T14:49:47Z</cp:lastPrinted>
  <dcterms:created xsi:type="dcterms:W3CDTF">2016-03-28T15:59:53Z</dcterms:created>
  <dcterms:modified xsi:type="dcterms:W3CDTF">2024-05-17T17:51:24Z</dcterms:modified>
</cp:coreProperties>
</file>