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4"/>
  </p:notesMasterIdLst>
  <p:handoutMasterIdLst>
    <p:handoutMasterId r:id="rId15"/>
  </p:handoutMasterIdLst>
  <p:sldIdLst>
    <p:sldId id="2004" r:id="rId2"/>
    <p:sldId id="2006" r:id="rId3"/>
    <p:sldId id="2007" r:id="rId4"/>
    <p:sldId id="1987" r:id="rId5"/>
    <p:sldId id="1990" r:id="rId6"/>
    <p:sldId id="2008" r:id="rId7"/>
    <p:sldId id="1992" r:id="rId8"/>
    <p:sldId id="1993" r:id="rId9"/>
    <p:sldId id="1996" r:id="rId10"/>
    <p:sldId id="2009" r:id="rId11"/>
    <p:sldId id="1994" r:id="rId12"/>
    <p:sldId id="201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B3FEC54-C99A-2341-AAD7-27E0ADE2F16E}">
          <p14:sldIdLst>
            <p14:sldId id="2004"/>
            <p14:sldId id="2006"/>
            <p14:sldId id="2007"/>
            <p14:sldId id="1987"/>
            <p14:sldId id="1990"/>
            <p14:sldId id="2008"/>
            <p14:sldId id="1992"/>
            <p14:sldId id="1993"/>
            <p14:sldId id="1996"/>
            <p14:sldId id="2009"/>
            <p14:sldId id="1994"/>
            <p14:sldId id="20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E20"/>
    <a:srgbClr val="5AB88F"/>
    <a:srgbClr val="9E60B8"/>
    <a:srgbClr val="1778B8"/>
    <a:srgbClr val="36544F"/>
    <a:srgbClr val="595959"/>
    <a:srgbClr val="B58900"/>
    <a:srgbClr val="B04432"/>
    <a:srgbClr val="FFFDF9"/>
    <a:srgbClr val="3E72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0"/>
    <p:restoredTop sz="96911" autoAdjust="0"/>
  </p:normalViewPr>
  <p:slideViewPr>
    <p:cSldViewPr snapToGrid="0" snapToObjects="1">
      <p:cViewPr varScale="1">
        <p:scale>
          <a:sx n="171" d="100"/>
          <a:sy n="171" d="100"/>
        </p:scale>
        <p:origin x="41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3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A0580E0-50EA-B04C-A23D-9E05599983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DB275F-58C5-614C-AE1A-7640B3733D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F9EC-8012-1F4A-AE8D-5F4A36996518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0DF82B-13A7-E34F-96F0-BE613545C8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33D88-AF07-B249-A895-58D33190EC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52498-D89F-D245-A8A0-401067CC51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193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854BB-5908-0843-BA41-B7E7E599A04D}" type="datetimeFigureOut">
              <a:rPr lang="de-DE" smtClean="0"/>
              <a:t>07.05.24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7E9B5-BB04-A741-9555-7CF01DDDA8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26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1pPr>
    <a:lvl2pPr marL="38958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2pPr>
    <a:lvl3pPr marL="779163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3pPr>
    <a:lvl4pPr marL="1168745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4pPr>
    <a:lvl5pPr marL="1558326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5pPr>
    <a:lvl6pPr marL="1947908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6pPr>
    <a:lvl7pPr marL="2337489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7pPr>
    <a:lvl8pPr marL="2727071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8pPr>
    <a:lvl9pPr marL="3116652" algn="l" defTabSz="779163" rtl="0" eaLnBrk="1" latinLnBrk="0" hangingPunct="1">
      <a:defRPr sz="10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95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9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49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9144000" cy="592667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7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592667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ctr">
              <a:defRPr sz="1523" b="1" i="0" cap="all" baseline="0">
                <a:solidFill>
                  <a:srgbClr val="025249"/>
                </a:solidFill>
                <a:latin typeface="Montserrat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54046EA0-476F-F64F-8694-855A1E7DAD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87570" y="769545"/>
            <a:ext cx="8768862" cy="3996928"/>
          </a:xfrm>
        </p:spPr>
        <p:txBody>
          <a:bodyPr/>
          <a:lstStyle>
            <a:lvl1pPr>
              <a:defRPr b="1">
                <a:solidFill>
                  <a:srgbClr val="FB8E20"/>
                </a:solidFill>
              </a:defRPr>
            </a:lvl1pPr>
          </a:lstStyle>
          <a:p>
            <a:r>
              <a:rPr lang="de-DE" dirty="0"/>
              <a:t>Mastertextformat bearbeiten
	</a:t>
            </a:r>
            <a:r>
              <a:rPr lang="de-DE" dirty="0" err="1"/>
              <a:t>fasdfsdf</a:t>
            </a: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5108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559301"/>
            <a:ext cx="9144000" cy="34289"/>
          </a:xfrm>
          <a:prstGeom prst="rect">
            <a:avLst/>
          </a:prstGeom>
          <a:solidFill>
            <a:srgbClr val="5AB8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97"/>
          </a:p>
        </p:txBody>
      </p:sp>
    </p:spTree>
    <p:extLst>
      <p:ext uri="{BB962C8B-B14F-4D97-AF65-F5344CB8AC3E}">
        <p14:creationId xmlns:p14="http://schemas.microsoft.com/office/powerpoint/2010/main" val="117664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8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8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0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4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B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2" r:id="rId12"/>
    <p:sldLayoutId id="214748365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36544F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36544F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6544F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36544F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006937" y="321611"/>
            <a:ext cx="3017173" cy="1446550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8800" b="1" dirty="0" err="1">
                <a:solidFill>
                  <a:srgbClr val="FB8E20"/>
                </a:solidFill>
                <a:latin typeface="Source Sans Pro" panose="020B0503030403020204" pitchFamily="34" charset="0"/>
              </a:rPr>
              <a:t>React</a:t>
            </a:r>
            <a:endParaRPr lang="de-DE" sz="2400" b="1" dirty="0">
              <a:solidFill>
                <a:srgbClr val="FB8E20"/>
              </a:solidFill>
              <a:latin typeface="Source Sans Pro" panose="020B0503030403020204" pitchFamily="34" charset="0"/>
            </a:endParaRP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9005F80-062A-64B2-AA47-DCC1B2886906}"/>
              </a:ext>
            </a:extLst>
          </p:cNvPr>
          <p:cNvSpPr txBox="1">
            <a:spLocks/>
          </p:cNvSpPr>
          <p:nvPr/>
        </p:nvSpPr>
        <p:spPr>
          <a:xfrm>
            <a:off x="285106" y="3895493"/>
            <a:ext cx="8858894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24C994-F05C-FF3D-FF91-05BB27D5C4F7}"/>
              </a:ext>
            </a:extLst>
          </p:cNvPr>
          <p:cNvSpPr txBox="1"/>
          <p:nvPr/>
        </p:nvSpPr>
        <p:spPr>
          <a:xfrm>
            <a:off x="1252706" y="2047188"/>
            <a:ext cx="6525633" cy="769441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4400" i="1" dirty="0">
                <a:solidFill>
                  <a:srgbClr val="9E60B8"/>
                </a:solidFill>
                <a:latin typeface="Candara" panose="020E0502030303020204" pitchFamily="34" charset="0"/>
              </a:rPr>
              <a:t>wo soll das noch hinführen?</a:t>
            </a:r>
            <a:endParaRPr lang="de-DE" sz="2400" i="1" dirty="0">
              <a:solidFill>
                <a:srgbClr val="9E60B8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5FB768-8F5E-DC1D-DBAD-DBCAD5676155}"/>
              </a:ext>
            </a:extLst>
          </p:cNvPr>
          <p:cNvSpPr txBox="1"/>
          <p:nvPr/>
        </p:nvSpPr>
        <p:spPr>
          <a:xfrm>
            <a:off x="2591329" y="3155495"/>
            <a:ext cx="3961341" cy="769441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4400" b="1" dirty="0">
                <a:solidFill>
                  <a:srgbClr val="1778B8"/>
                </a:solidFill>
                <a:latin typeface="Source Sans Pro SemiBold" panose="020B0503030403020204" pitchFamily="34" charset="0"/>
              </a:rPr>
              <a:t>Eine Diskussion</a:t>
            </a:r>
            <a:endParaRPr lang="de-DE" sz="2400" b="1" dirty="0">
              <a:solidFill>
                <a:srgbClr val="1778B8"/>
              </a:solidFill>
              <a:latin typeface="Source Sans Pro SemiBold" panose="020B0503030403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5B9390-C3DF-322B-E5B2-413DCC5CBDCF}"/>
              </a:ext>
            </a:extLst>
          </p:cNvPr>
          <p:cNvSpPr txBox="1"/>
          <p:nvPr/>
        </p:nvSpPr>
        <p:spPr>
          <a:xfrm>
            <a:off x="1536982" y="4360224"/>
            <a:ext cx="5957080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Sebastian Springer | Nils Hartmann | und ihr</a:t>
            </a:r>
            <a:endParaRPr lang="de-DE" sz="1200" b="1" dirty="0">
              <a:solidFill>
                <a:srgbClr val="36544F"/>
              </a:solidFill>
              <a:latin typeface="Source Sans Pro SemiBold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339548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-Anwendungen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Schlecht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?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1301B5-1720-EFAD-F255-AE13753C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5" cy="23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3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339548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-Anwendungen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Zurück zur Schnipsel-Architektur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Aber: Auftrennung in Server/Client-Teil übernimmt aber das Framework für uns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8E6713-F525-2650-1863-02872A83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5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98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von damals bis heute...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8E6713-F525-2650-1863-02872A83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27606"/>
            <a:ext cx="1405065" cy="23435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B8D3D85-5298-47EF-AB7D-445BFFBC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313" y="1627605"/>
            <a:ext cx="1405065" cy="234359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C46D85-7BB5-A94B-1D6C-E0615E3AC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579" y="1635040"/>
            <a:ext cx="1405066" cy="234359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2FA80AA-2E72-CCEF-50D4-8A58910D83D8}"/>
              </a:ext>
            </a:extLst>
          </p:cNvPr>
          <p:cNvSpPr txBox="1"/>
          <p:nvPr/>
        </p:nvSpPr>
        <p:spPr>
          <a:xfrm>
            <a:off x="864435" y="811324"/>
            <a:ext cx="7582525" cy="646331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36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...aber wo soll das alles hinführen? 🙀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77441BE-B638-77E7-D236-B7378E2D2FA2}"/>
              </a:ext>
            </a:extLst>
          </p:cNvPr>
          <p:cNvSpPr txBox="1"/>
          <p:nvPr/>
        </p:nvSpPr>
        <p:spPr>
          <a:xfrm rot="20881055">
            <a:off x="4714006" y="3969466"/>
            <a:ext cx="2372765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FB8E20"/>
                </a:solidFill>
                <a:latin typeface="Candara" panose="020E0502030303020204" pitchFamily="34" charset="0"/>
              </a:rPr>
              <a:t>wie seht ihr das?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A2D8B07-42C9-9C45-8AE7-9CA627895774}"/>
              </a:ext>
            </a:extLst>
          </p:cNvPr>
          <p:cNvSpPr txBox="1"/>
          <p:nvPr/>
        </p:nvSpPr>
        <p:spPr>
          <a:xfrm rot="20881055">
            <a:off x="5973039" y="4373123"/>
            <a:ext cx="2379177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i="1" dirty="0">
                <a:solidFill>
                  <a:srgbClr val="FB8E20"/>
                </a:solidFill>
                <a:latin typeface="Candara" panose="020E0502030303020204" pitchFamily="34" charset="0"/>
              </a:rPr>
              <a:t>braucht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 </a:t>
            </a:r>
            <a:r>
              <a:rPr lang="de-DE" sz="2400" b="1" i="1" dirty="0">
                <a:solidFill>
                  <a:srgbClr val="FB8E20"/>
                </a:solidFill>
                <a:latin typeface="Candara" panose="020E0502030303020204" pitchFamily="34" charset="0"/>
              </a:rPr>
              <a:t>ihr das?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02D312-990A-3D3F-BD66-D8AB422DEC61}"/>
              </a:ext>
            </a:extLst>
          </p:cNvPr>
          <p:cNvSpPr txBox="1"/>
          <p:nvPr/>
        </p:nvSpPr>
        <p:spPr>
          <a:xfrm rot="20881055">
            <a:off x="684015" y="2224644"/>
            <a:ext cx="5947462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Was bedeutet das für die Zukunft von SPAs?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1DA9B99-549B-EFE6-74DA-18CCC8AB0180}"/>
              </a:ext>
            </a:extLst>
          </p:cNvPr>
          <p:cNvSpPr txBox="1"/>
          <p:nvPr/>
        </p:nvSpPr>
        <p:spPr>
          <a:xfrm rot="20881055">
            <a:off x="1426822" y="2846105"/>
            <a:ext cx="619272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Sind </a:t>
            </a:r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-Frameworks überhaupt stabil?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1DC00DD-2446-5BA9-94CA-4FADD57CC514}"/>
              </a:ext>
            </a:extLst>
          </p:cNvPr>
          <p:cNvSpPr txBox="1"/>
          <p:nvPr/>
        </p:nvSpPr>
        <p:spPr>
          <a:xfrm rot="20881055">
            <a:off x="2966489" y="3476780"/>
            <a:ext cx="4248279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oder doch lieber </a:t>
            </a:r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Vanilla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 </a:t>
            </a:r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React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992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666240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Vergangenheit: JavaScript-Schnipsel-Architektur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9005F80-062A-64B2-AA47-DCC1B2886906}"/>
              </a:ext>
            </a:extLst>
          </p:cNvPr>
          <p:cNvSpPr txBox="1">
            <a:spLocks/>
          </p:cNvSpPr>
          <p:nvPr/>
        </p:nvSpPr>
        <p:spPr>
          <a:xfrm>
            <a:off x="285106" y="3895493"/>
            <a:ext cx="8858894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8B350E-2B52-65B3-4631-A04E48D0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1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25D521D-1A8A-B6EB-E294-6FEB46750AA8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Typische Technik: Backend-Sprache, Template-Sprache, JavaScript, </a:t>
            </a:r>
            <a:r>
              <a:rPr lang="de-DE" b="0" dirty="0" err="1">
                <a:solidFill>
                  <a:srgbClr val="36544F"/>
                </a:solidFill>
                <a:latin typeface="Source Sans Pro" panose="020B0503030403020204" pitchFamily="34" charset="0"/>
              </a:rPr>
              <a:t>jQuery</a:t>
            </a: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8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666240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Vergangenheit: JavaScript-Schnipsel-Architektur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9005F80-062A-64B2-AA47-DCC1B2886906}"/>
              </a:ext>
            </a:extLst>
          </p:cNvPr>
          <p:cNvSpPr txBox="1">
            <a:spLocks/>
          </p:cNvSpPr>
          <p:nvPr/>
        </p:nvSpPr>
        <p:spPr>
          <a:xfrm>
            <a:off x="285106" y="3895493"/>
            <a:ext cx="8858894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b="0" dirty="0">
              <a:solidFill>
                <a:srgbClr val="36544F"/>
              </a:solidFill>
            </a:endParaRPr>
          </a:p>
          <a:p>
            <a:pPr>
              <a:lnSpc>
                <a:spcPct val="120000"/>
              </a:lnSpc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8B350E-2B52-65B3-4631-A04E48D0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1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D25D521D-1A8A-B6EB-E294-6FEB46750AA8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5AB88F"/>
                </a:solidFill>
                <a:latin typeface="Source Sans Pro" panose="020B0503030403020204" pitchFamily="34" charset="0"/>
              </a:rPr>
              <a:t>Gut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JavaScript nur für Interaktion</a:t>
            </a: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6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5150769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Vergangenheit: Schnipsel-Architektur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89D490E-F9F6-3C32-BDDC-CFDCB360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1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Schlecht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Schnell unübersichtlich, unwartbar, kaputt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5040162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Gegenwart: Single-Page-Anwendung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Alles in JavaScript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050DD8-A03B-975B-2639-DE2CEB6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93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5040162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Gegenwart: Single-Page-Anwendung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5AB88F"/>
                </a:solidFill>
                <a:latin typeface="Source Sans Pro" panose="020B0503030403020204" pitchFamily="34" charset="0"/>
              </a:rPr>
              <a:t>Gut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Klare Verantwortlichkeit (UI ist Client-Sache)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050DD8-A03B-975B-2639-DE2CEB6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1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5040162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Gegenwart: Single-Page-Anwendung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9E60B8"/>
                </a:solidFill>
                <a:latin typeface="Source Sans Pro" panose="020B0503030403020204" pitchFamily="34" charset="0"/>
              </a:rPr>
              <a:t>Schlecht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JavaScript auch für statische UI (Performance!)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8050DD8-A03B-975B-2639-DE2CEB659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6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339548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-Anwendungen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Ebenfalls ganz in JavaScript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Laufen auf dem Server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8E6713-F525-2650-1863-02872A83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5" cy="23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45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326C3-B1FE-964D-FB58-A93C7898B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damals bis heute...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201B0E7-E3D0-4E23-2524-D2BD5D01149B}"/>
              </a:ext>
            </a:extLst>
          </p:cNvPr>
          <p:cNvSpPr txBox="1"/>
          <p:nvPr/>
        </p:nvSpPr>
        <p:spPr>
          <a:xfrm>
            <a:off x="339911" y="883022"/>
            <a:ext cx="3395481" cy="461665"/>
          </a:xfrm>
          <a:prstGeom prst="rect">
            <a:avLst/>
          </a:prstGeom>
          <a:solidFill>
            <a:srgbClr val="FFFDF9"/>
          </a:solidFill>
          <a:ln w="15875">
            <a:solidFill>
              <a:schemeClr val="accent1"/>
            </a:solidFill>
          </a:ln>
          <a:effectLst>
            <a:outerShdw blurRad="241085" dist="106743" dir="3480000" sx="100928" sy="100928" algn="tl" rotWithShape="0">
              <a:prstClr val="black">
                <a:alpha val="32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de-DE" sz="2400" b="1" dirty="0" err="1">
                <a:solidFill>
                  <a:srgbClr val="36544F"/>
                </a:solidFill>
                <a:latin typeface="Source Sans Pro SemiBold" panose="020B0503030403020204" pitchFamily="34" charset="0"/>
              </a:rPr>
              <a:t>Fullstack</a:t>
            </a:r>
            <a:r>
              <a:rPr lang="de-DE" sz="2400" b="1" dirty="0">
                <a:solidFill>
                  <a:srgbClr val="36544F"/>
                </a:solidFill>
                <a:latin typeface="Source Sans Pro SemiBold" panose="020B0503030403020204" pitchFamily="34" charset="0"/>
              </a:rPr>
              <a:t>-Anwendungen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4B3AD56-5280-2DFF-59D9-A8CFF7147DC7}"/>
              </a:ext>
            </a:extLst>
          </p:cNvPr>
          <p:cNvSpPr txBox="1">
            <a:spLocks/>
          </p:cNvSpPr>
          <p:nvPr/>
        </p:nvSpPr>
        <p:spPr>
          <a:xfrm>
            <a:off x="0" y="4047893"/>
            <a:ext cx="9144000" cy="1249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1" kern="1200">
                <a:solidFill>
                  <a:srgbClr val="FB8E2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36544F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de-DE" dirty="0">
                <a:solidFill>
                  <a:srgbClr val="5AB88F"/>
                </a:solidFill>
                <a:latin typeface="Source Sans Pro" panose="020B0503030403020204" pitchFamily="34" charset="0"/>
              </a:rPr>
              <a:t>Gut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: JavaScript </a:t>
            </a:r>
            <a:r>
              <a:rPr lang="de-DE" dirty="0">
                <a:solidFill>
                  <a:srgbClr val="1778B8"/>
                </a:solidFill>
                <a:latin typeface="Source Sans Pro" panose="020B0503030403020204" pitchFamily="34" charset="0"/>
              </a:rPr>
              <a:t>zur Laufzeit</a:t>
            </a:r>
            <a:r>
              <a:rPr lang="de-DE" b="0" dirty="0">
                <a:solidFill>
                  <a:srgbClr val="36544F"/>
                </a:solidFill>
                <a:latin typeface="Source Sans Pro" panose="020B0503030403020204" pitchFamily="34" charset="0"/>
              </a:rPr>
              <a:t> nur für interaktive Teile im Client ("Islands")</a:t>
            </a:r>
          </a:p>
          <a:p>
            <a:pPr marL="0" indent="0" algn="ctr">
              <a:lnSpc>
                <a:spcPct val="120000"/>
              </a:lnSpc>
              <a:buNone/>
            </a:pPr>
            <a:endParaRPr lang="de-DE" b="0" dirty="0">
              <a:solidFill>
                <a:srgbClr val="9E60B8"/>
              </a:solidFill>
              <a:latin typeface="Source Sans Pro" panose="020B0503030403020204" pitchFamily="34" charset="0"/>
            </a:endParaRPr>
          </a:p>
          <a:p>
            <a:endParaRPr lang="de-DE" b="0" dirty="0">
              <a:solidFill>
                <a:srgbClr val="36544F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1301B5-1720-EFAD-F255-AE13753C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67" y="1635040"/>
            <a:ext cx="1405065" cy="234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5875">
          <a:solidFill>
            <a:srgbClr val="FB8E2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FFDF9"/>
        </a:solidFill>
      </a:spPr>
      <a:bodyPr wrap="none" rtlCol="0">
        <a:spAutoFit/>
      </a:bodyPr>
      <a:lstStyle>
        <a:defPPr algn="l">
          <a:defRPr sz="2400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219</Words>
  <Application>Microsoft Macintosh PowerPoint</Application>
  <PresentationFormat>Bildschirmpräsentation (16:9)</PresentationFormat>
  <Paragraphs>46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Candara</vt:lpstr>
      <vt:lpstr>Montserrat</vt:lpstr>
      <vt:lpstr>Source Sans Pro</vt:lpstr>
      <vt:lpstr>Source Sans Pro SemiBold</vt:lpstr>
      <vt:lpstr>Office-Design</vt:lpstr>
      <vt:lpstr>PowerPoint-Präsentation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  <vt:lpstr>von damals bis heute...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1395</cp:revision>
  <cp:lastPrinted>2019-09-04T14:49:47Z</cp:lastPrinted>
  <dcterms:created xsi:type="dcterms:W3CDTF">2016-03-28T15:59:53Z</dcterms:created>
  <dcterms:modified xsi:type="dcterms:W3CDTF">2024-05-07T12:26:04Z</dcterms:modified>
</cp:coreProperties>
</file>