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45"/>
  </p:notesMasterIdLst>
  <p:sldIdLst>
    <p:sldId id="256" r:id="rId2"/>
    <p:sldId id="1098" r:id="rId3"/>
    <p:sldId id="1100" r:id="rId4"/>
    <p:sldId id="1099" r:id="rId5"/>
    <p:sldId id="872" r:id="rId6"/>
    <p:sldId id="871" r:id="rId7"/>
    <p:sldId id="1102" r:id="rId8"/>
    <p:sldId id="1103" r:id="rId9"/>
    <p:sldId id="1104" r:id="rId10"/>
    <p:sldId id="1105" r:id="rId11"/>
    <p:sldId id="1115" r:id="rId12"/>
    <p:sldId id="1106" r:id="rId13"/>
    <p:sldId id="1112" r:id="rId14"/>
    <p:sldId id="1113" r:id="rId15"/>
    <p:sldId id="1114" r:id="rId16"/>
    <p:sldId id="1129" r:id="rId17"/>
    <p:sldId id="851" r:id="rId18"/>
    <p:sldId id="1116" r:id="rId19"/>
    <p:sldId id="1117" r:id="rId20"/>
    <p:sldId id="1118" r:id="rId21"/>
    <p:sldId id="1119" r:id="rId22"/>
    <p:sldId id="1120" r:id="rId23"/>
    <p:sldId id="1122" r:id="rId24"/>
    <p:sldId id="1121" r:id="rId25"/>
    <p:sldId id="1123" r:id="rId26"/>
    <p:sldId id="1124" r:id="rId27"/>
    <p:sldId id="1108" r:id="rId28"/>
    <p:sldId id="1107" r:id="rId29"/>
    <p:sldId id="1110" r:id="rId30"/>
    <p:sldId id="1109" r:id="rId31"/>
    <p:sldId id="1111" r:id="rId32"/>
    <p:sldId id="1125" r:id="rId33"/>
    <p:sldId id="1126" r:id="rId34"/>
    <p:sldId id="1128" r:id="rId35"/>
    <p:sldId id="1127" r:id="rId36"/>
    <p:sldId id="1130" r:id="rId37"/>
    <p:sldId id="1131" r:id="rId38"/>
    <p:sldId id="1132" r:id="rId39"/>
    <p:sldId id="1133" r:id="rId40"/>
    <p:sldId id="1137" r:id="rId41"/>
    <p:sldId id="1135" r:id="rId42"/>
    <p:sldId id="1136" r:id="rId43"/>
    <p:sldId id="550" r:id="rId44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B3FEC54-C99A-2341-AAD7-27E0ADE2F16E}">
          <p14:sldIdLst>
            <p14:sldId id="256"/>
            <p14:sldId id="1098"/>
            <p14:sldId id="1100"/>
            <p14:sldId id="1099"/>
            <p14:sldId id="872"/>
            <p14:sldId id="871"/>
            <p14:sldId id="1102"/>
            <p14:sldId id="1103"/>
            <p14:sldId id="1104"/>
            <p14:sldId id="1105"/>
            <p14:sldId id="1115"/>
            <p14:sldId id="1106"/>
            <p14:sldId id="1112"/>
            <p14:sldId id="1113"/>
            <p14:sldId id="1114"/>
            <p14:sldId id="1129"/>
            <p14:sldId id="851"/>
            <p14:sldId id="1116"/>
            <p14:sldId id="1117"/>
            <p14:sldId id="1118"/>
            <p14:sldId id="1119"/>
            <p14:sldId id="1120"/>
            <p14:sldId id="1122"/>
            <p14:sldId id="1121"/>
            <p14:sldId id="1123"/>
            <p14:sldId id="1124"/>
            <p14:sldId id="1108"/>
            <p14:sldId id="1107"/>
            <p14:sldId id="1110"/>
            <p14:sldId id="1109"/>
            <p14:sldId id="1111"/>
            <p14:sldId id="1125"/>
            <p14:sldId id="1126"/>
            <p14:sldId id="1128"/>
            <p14:sldId id="1127"/>
            <p14:sldId id="1130"/>
            <p14:sldId id="1131"/>
            <p14:sldId id="1132"/>
            <p14:sldId id="1133"/>
            <p14:sldId id="1137"/>
            <p14:sldId id="1135"/>
            <p14:sldId id="1136"/>
            <p14:sldId id="5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249"/>
    <a:srgbClr val="FB8E20"/>
    <a:srgbClr val="9E60B8"/>
    <a:srgbClr val="41719C"/>
    <a:srgbClr val="28A136"/>
    <a:srgbClr val="D6A08C"/>
    <a:srgbClr val="EF7D1D"/>
    <a:srgbClr val="CA9FC9"/>
    <a:srgbClr val="5AB88F"/>
    <a:srgbClr val="629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55"/>
    <p:restoredTop sz="96853" autoAdjust="0"/>
  </p:normalViewPr>
  <p:slideViewPr>
    <p:cSldViewPr snapToGrid="0" snapToObjects="1">
      <p:cViewPr varScale="1">
        <p:scale>
          <a:sx n="164" d="100"/>
          <a:sy n="164" d="100"/>
        </p:scale>
        <p:origin x="648" y="1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854BB-5908-0843-BA41-B7E7E599A04D}" type="datetimeFigureOut">
              <a:rPr lang="de-DE" smtClean="0"/>
              <a:t>24.05.21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7E9B5-BB04-A741-9555-7CF01DDDA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26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90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906000" cy="790222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031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54046EA0-476F-F64F-8694-855A1E7DAD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03200" y="1026060"/>
            <a:ext cx="9499600" cy="5329237"/>
          </a:xfrm>
        </p:spPr>
        <p:txBody>
          <a:bodyPr/>
          <a:lstStyle>
            <a:lvl1pPr>
              <a:defRPr b="1"/>
            </a:lvl1pPr>
          </a:lstStyle>
          <a:p>
            <a:r>
              <a:rPr lang="de-DE" dirty="0"/>
              <a:t>Mastertextformat bearbeiten
	</a:t>
            </a:r>
            <a:r>
              <a:rPr lang="de-DE" dirty="0" err="1"/>
              <a:t>fasdfsdf</a:t>
            </a:r>
            <a:r>
              <a:rPr lang="de-DE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9962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079066"/>
            <a:ext cx="9906000" cy="790223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6067778"/>
            <a:ext cx="9906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031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068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079066"/>
            <a:ext cx="9906000" cy="45719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</p:spTree>
    <p:extLst>
      <p:ext uri="{BB962C8B-B14F-4D97-AF65-F5344CB8AC3E}">
        <p14:creationId xmlns:p14="http://schemas.microsoft.com/office/powerpoint/2010/main" val="117664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 err="1"/>
              <a:t>fasfasdf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0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400" b="1" kern="1200" dirty="0">
          <a:solidFill>
            <a:srgbClr val="EF7D1D"/>
          </a:solidFill>
          <a:latin typeface="Source Sans Pro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kern="1200" dirty="0">
          <a:solidFill>
            <a:srgbClr val="36544F"/>
          </a:solidFill>
          <a:latin typeface="Source Sans Pro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kern="1200" dirty="0">
          <a:solidFill>
            <a:srgbClr val="36544F"/>
          </a:solidFill>
          <a:latin typeface="Source Sans Pro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de/firefox/addon/apollo-developer-tools/" TargetMode="External"/><Relationship Id="rId2" Type="http://schemas.openxmlformats.org/officeDocument/2006/relationships/hyperlink" Target="https://chrome.google.com/webstore/detail/apollo-client-devtools/jdkknkkbebbapilgoeccciglkfbmbnfm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ollo-angular.com/docs/" TargetMode="External"/><Relationship Id="rId2" Type="http://schemas.openxmlformats.org/officeDocument/2006/relationships/hyperlink" Target="https://apollo.vuejs.org/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ollographql.com/docs/react/data/queries/#supported-fetch-policies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ollographql.com/docs/react/data/queries/#supported-fetch-policies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ollographql.com/docs/react/data/queries/#supported-fetch-policies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idable.com/open-source/urql/" TargetMode="External"/><Relationship Id="rId2" Type="http://schemas.openxmlformats.org/officeDocument/2006/relationships/hyperlink" Target="https://relay.dev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wr.vercel.app/docs/data-fetching#graphql" TargetMode="External"/><Relationship Id="rId4" Type="http://schemas.openxmlformats.org/officeDocument/2006/relationships/hyperlink" Target="https://react-query.tanstack.com/graphq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0D2CF8E8-6B2D-CB49-90EE-C51E8676F9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69" r="12044" b="2918"/>
          <a:stretch/>
        </p:blipFill>
        <p:spPr>
          <a:xfrm>
            <a:off x="11162" y="1"/>
            <a:ext cx="9883674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8FFC761-FA65-4D43-9BEC-BD3BB5EE4B73}"/>
              </a:ext>
            </a:extLst>
          </p:cNvPr>
          <p:cNvSpPr/>
          <p:nvPr/>
        </p:nvSpPr>
        <p:spPr>
          <a:xfrm>
            <a:off x="11162" y="0"/>
            <a:ext cx="9883674" cy="6067776"/>
          </a:xfrm>
          <a:prstGeom prst="rect">
            <a:avLst/>
          </a:prstGeom>
          <a:solidFill>
            <a:srgbClr val="D4EBE9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-11164" y="1429863"/>
            <a:ext cx="9905999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3400" b="1" dirty="0" err="1">
                <a:solidFill>
                  <a:srgbClr val="EF7D1D"/>
                </a:solidFill>
                <a:latin typeface="Montserrat" charset="0"/>
                <a:ea typeface="Montserrat" charset="0"/>
                <a:cs typeface="Montserrat" charset="0"/>
              </a:rPr>
              <a:t>GraphQL</a:t>
            </a:r>
            <a:endParaRPr lang="de-DE" sz="13400" b="1" dirty="0">
              <a:solidFill>
                <a:srgbClr val="EF7D1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98375" y="387469"/>
            <a:ext cx="2435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NILS HARTMANN</a:t>
            </a:r>
            <a:endParaRPr lang="de-DE" sz="24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583827D-AF88-4F48-8D0F-147CD5A74D67}"/>
              </a:ext>
            </a:extLst>
          </p:cNvPr>
          <p:cNvSpPr/>
          <p:nvPr/>
        </p:nvSpPr>
        <p:spPr>
          <a:xfrm>
            <a:off x="0" y="6067777"/>
            <a:ext cx="9906000" cy="790223"/>
          </a:xfrm>
          <a:prstGeom prst="rect">
            <a:avLst/>
          </a:prstGeom>
          <a:solidFill>
            <a:srgbClr val="5AB88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1162" y="6067777"/>
            <a:ext cx="9906000" cy="790223"/>
          </a:xfrm>
        </p:spPr>
        <p:txBody>
          <a:bodyPr>
            <a:normAutofit/>
          </a:bodyPr>
          <a:lstStyle/>
          <a:p>
            <a:r>
              <a:rPr lang="de-DE" sz="1400" spc="80" dirty="0">
                <a:solidFill>
                  <a:srgbClr val="D4EBE9"/>
                </a:solidFill>
              </a:rPr>
              <a:t>Online | 25. Mai 2021 | @</a:t>
            </a:r>
            <a:r>
              <a:rPr lang="de-DE" sz="1400" spc="80" dirty="0" err="1">
                <a:solidFill>
                  <a:srgbClr val="D4EBE9"/>
                </a:solidFill>
              </a:rPr>
              <a:t>nilshartmann</a:t>
            </a:r>
            <a:endParaRPr lang="de-DE" sz="1400" spc="80" dirty="0">
              <a:solidFill>
                <a:srgbClr val="D4EBE9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FF08613-8DE3-A545-B793-C6684856B114}"/>
              </a:ext>
            </a:extLst>
          </p:cNvPr>
          <p:cNvSpPr/>
          <p:nvPr/>
        </p:nvSpPr>
        <p:spPr>
          <a:xfrm>
            <a:off x="2806574" y="5267270"/>
            <a:ext cx="6305122" cy="39079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Bef>
                <a:spcPts val="600"/>
              </a:spcBef>
            </a:pPr>
            <a:r>
              <a:rPr lang="de-DE" sz="2000" dirty="0" err="1">
                <a:solidFill>
                  <a:srgbClr val="36544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Slides</a:t>
            </a:r>
            <a:r>
              <a:rPr lang="de-DE" sz="2000" dirty="0">
                <a:solidFill>
                  <a:srgbClr val="36544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(PDF): </a:t>
            </a:r>
            <a:r>
              <a:rPr lang="de-DE" sz="2000" dirty="0">
                <a:solidFill>
                  <a:srgbClr val="41719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de-DE" sz="2000" dirty="0" err="1">
                <a:solidFill>
                  <a:srgbClr val="41719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react.schule</a:t>
            </a:r>
            <a:r>
              <a:rPr lang="de-DE" sz="2000" dirty="0">
                <a:solidFill>
                  <a:srgbClr val="41719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/apollo-workshop</a:t>
            </a:r>
            <a:endParaRPr lang="de-DE" sz="3200" dirty="0">
              <a:solidFill>
                <a:srgbClr val="41719C"/>
              </a:solidFill>
              <a:latin typeface="Calibri" panose="020F0502020204030204" pitchFamily="34" charset="0"/>
              <a:ea typeface="Montserrat" charset="0"/>
              <a:cs typeface="Calibri" panose="020F050202020403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5E09AC7-3D69-F34C-A49D-EA55FBE2EA1D}"/>
              </a:ext>
            </a:extLst>
          </p:cNvPr>
          <p:cNvSpPr txBox="1"/>
          <p:nvPr/>
        </p:nvSpPr>
        <p:spPr>
          <a:xfrm>
            <a:off x="705631" y="702775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https://</a:t>
            </a:r>
            <a:r>
              <a:rPr lang="de-DE" sz="1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nilshartmann.net</a:t>
            </a:r>
            <a:endParaRPr lang="de-DE" sz="1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82DC9A3-BDB0-9D40-932E-411D448B3975}"/>
              </a:ext>
            </a:extLst>
          </p:cNvPr>
          <p:cNvSpPr/>
          <p:nvPr/>
        </p:nvSpPr>
        <p:spPr>
          <a:xfrm>
            <a:off x="2387600" y="1424224"/>
            <a:ext cx="19143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b="1" dirty="0">
                <a:solidFill>
                  <a:srgbClr val="9E60B8"/>
                </a:solidFill>
                <a:latin typeface="Montserrat" charset="0"/>
                <a:ea typeface="Montserrat" charset="0"/>
                <a:cs typeface="Montserrat" charset="0"/>
              </a:rPr>
              <a:t>Apollo</a:t>
            </a:r>
            <a:endParaRPr lang="de-DE" sz="2800" b="1" dirty="0">
              <a:solidFill>
                <a:srgbClr val="9E60B8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447F9E9-D3FC-0B4A-B317-9E68216DEED3}"/>
              </a:ext>
            </a:extLst>
          </p:cNvPr>
          <p:cNvSpPr/>
          <p:nvPr/>
        </p:nvSpPr>
        <p:spPr>
          <a:xfrm>
            <a:off x="1201918" y="4572348"/>
            <a:ext cx="7898616" cy="693761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Bef>
                <a:spcPts val="600"/>
              </a:spcBef>
            </a:pPr>
            <a:r>
              <a:rPr lang="de-DE" sz="2000" dirty="0" err="1">
                <a:solidFill>
                  <a:srgbClr val="36544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de-DE" sz="2000" dirty="0">
                <a:solidFill>
                  <a:srgbClr val="36544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clone</a:t>
            </a:r>
            <a:r>
              <a:rPr lang="de-DE" sz="2000" dirty="0">
                <a:solidFill>
                  <a:srgbClr val="36544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de-DE" sz="2000" dirty="0">
                <a:solidFill>
                  <a:srgbClr val="41719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de-DE" sz="2000" dirty="0" err="1">
                <a:solidFill>
                  <a:srgbClr val="41719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github.com</a:t>
            </a:r>
            <a:r>
              <a:rPr lang="de-DE" sz="2000" dirty="0">
                <a:solidFill>
                  <a:srgbClr val="41719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DE" sz="2000" dirty="0" err="1">
                <a:solidFill>
                  <a:srgbClr val="41719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nilshartmann</a:t>
            </a:r>
            <a:r>
              <a:rPr lang="de-DE" sz="2000" dirty="0">
                <a:solidFill>
                  <a:srgbClr val="41719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DE" sz="2000" dirty="0" err="1">
                <a:solidFill>
                  <a:srgbClr val="41719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graphql</a:t>
            </a:r>
            <a:r>
              <a:rPr lang="de-DE" sz="2000" dirty="0">
                <a:solidFill>
                  <a:srgbClr val="41719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-apollo-workshop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ED19F8E-541F-0845-AE0B-CF8EE8FDDB61}"/>
              </a:ext>
            </a:extLst>
          </p:cNvPr>
          <p:cNvSpPr/>
          <p:nvPr/>
        </p:nvSpPr>
        <p:spPr>
          <a:xfrm>
            <a:off x="4699816" y="3173744"/>
            <a:ext cx="251863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6000" b="1" dirty="0">
                <a:solidFill>
                  <a:srgbClr val="C00000"/>
                </a:solidFill>
                <a:latin typeface="Montserrat" charset="0"/>
                <a:ea typeface="Montserrat" charset="0"/>
                <a:cs typeface="Montserrat" charset="0"/>
              </a:rPr>
              <a:t>Client</a:t>
            </a:r>
            <a:endParaRPr lang="de-DE" sz="4400" b="1" dirty="0">
              <a:solidFill>
                <a:srgbClr val="C0000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27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Client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140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Queries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ausführen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👉 Beispiel: Eine Darstellung aller User (Liste und Detail)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👉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frontend_workspace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4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Client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Queries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ausführen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Schritt 1: Query definieren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3576F9D-5866-5C48-B405-9B8D8C71FD0C}"/>
              </a:ext>
            </a:extLst>
          </p:cNvPr>
          <p:cNvSpPr/>
          <p:nvPr/>
        </p:nvSpPr>
        <p:spPr>
          <a:xfrm>
            <a:off x="630928" y="2448637"/>
            <a:ext cx="828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gql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}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"@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apollo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client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";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b="1" dirty="0" err="1">
                <a:solidFill>
                  <a:srgbClr val="41719C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ProjectsQuery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gql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query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ProjectsQuery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projects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title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tasks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title } }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}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6882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Client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Queries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ausführen: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useQuery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Schritt 2: Query ausführen und verarbeiten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3576F9D-5866-5C48-B405-9B8D8C71FD0C}"/>
              </a:ext>
            </a:extLst>
          </p:cNvPr>
          <p:cNvSpPr/>
          <p:nvPr/>
        </p:nvSpPr>
        <p:spPr>
          <a:xfrm>
            <a:off x="630928" y="2448637"/>
            <a:ext cx="82889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useQuery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"@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apollo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client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";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ProjectListPage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de-DE" b="1" dirty="0" err="1">
                <a:solidFill>
                  <a:srgbClr val="28A136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loading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de-DE" b="1" dirty="0" err="1">
                <a:solidFill>
                  <a:srgbClr val="B044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error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} = 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useQuery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b="1" dirty="0" err="1">
                <a:solidFill>
                  <a:srgbClr val="41719C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ProjectsQuery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de-DE" b="1" dirty="0" err="1">
                <a:solidFill>
                  <a:srgbClr val="28A136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loading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&lt;h1&gt;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Greetings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loading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...&lt;/h1&gt;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de-DE" b="1" dirty="0" err="1">
                <a:solidFill>
                  <a:srgbClr val="B044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error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&lt;Error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msg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Loading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failed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GreetingTable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greetings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={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 /&gt;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1DE0700-CB61-0848-8652-6D807D083C64}"/>
              </a:ext>
            </a:extLst>
          </p:cNvPr>
          <p:cNvSpPr/>
          <p:nvPr/>
        </p:nvSpPr>
        <p:spPr>
          <a:xfrm>
            <a:off x="6315559" y="2118755"/>
            <a:ext cx="4953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9E60B8"/>
                </a:solidFill>
                <a:latin typeface="Source Sans Pro" panose="020B0503030403020204" pitchFamily="34" charset="0"/>
              </a:rPr>
              <a:t>Wenn Request Status sich ändert,</a:t>
            </a:r>
          </a:p>
          <a:p>
            <a:r>
              <a:rPr lang="de-DE" dirty="0">
                <a:solidFill>
                  <a:srgbClr val="9E60B8"/>
                </a:solidFill>
                <a:latin typeface="Source Sans Pro" panose="020B0503030403020204" pitchFamily="34" charset="0"/>
              </a:rPr>
              <a:t>wird Komponente neu gerendert,</a:t>
            </a:r>
          </a:p>
          <a:p>
            <a:r>
              <a:rPr lang="de-DE" dirty="0">
                <a:solidFill>
                  <a:srgbClr val="9E60B8"/>
                </a:solidFill>
                <a:latin typeface="Source Sans Pro" panose="020B0503030403020204" pitchFamily="34" charset="0"/>
              </a:rPr>
              <a:t>=&gt; neue Daten kommen zurück!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F77B9801-3A58-104D-88D9-DC4FC432DDE6}"/>
              </a:ext>
            </a:extLst>
          </p:cNvPr>
          <p:cNvCxnSpPr>
            <a:cxnSpLocks/>
          </p:cNvCxnSpPr>
          <p:nvPr/>
        </p:nvCxnSpPr>
        <p:spPr>
          <a:xfrm flipH="1">
            <a:off x="4775384" y="2712203"/>
            <a:ext cx="1540176" cy="659764"/>
          </a:xfrm>
          <a:prstGeom prst="line">
            <a:avLst/>
          </a:prstGeom>
          <a:ln w="15875">
            <a:solidFill>
              <a:srgbClr val="9E60B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877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Client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4505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useQuery-Lifecycle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Request wird gestartet,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loading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true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wird zurückgegeben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Komponente wird (neu) gerendert,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LoadingIndicator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sichtbar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Ergebnis kommt: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error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oder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data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ist jetzt gesetzt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Komponente wird (neu) gerendert, kann Informationen anzeigen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Geladene Daten werden in den Cache geschrieben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Alle Komponenten, die diese Daten verwenden, werden neu gerendert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👉 Ganze Anwendung ist konsistent!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534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Client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Variablen</a:t>
            </a:r>
          </a:p>
          <a:p>
            <a:pPr>
              <a:lnSpc>
                <a:spcPct val="120000"/>
              </a:lnSpc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3576F9D-5866-5C48-B405-9B8D8C71FD0C}"/>
              </a:ext>
            </a:extLst>
          </p:cNvPr>
          <p:cNvSpPr/>
          <p:nvPr/>
        </p:nvSpPr>
        <p:spPr>
          <a:xfrm>
            <a:off x="630928" y="2448637"/>
            <a:ext cx="828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gql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}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"@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apollo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client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";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ProjectsQuery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gql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query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ProjectQuery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b="1" dirty="0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$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ID!)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de-DE" b="1" dirty="0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$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{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title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tasks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title } }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}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696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Client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140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Variablen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Konfiguration des Query als zweiten Parameter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Darin u.a. Variablen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3576F9D-5866-5C48-B405-9B8D8C71FD0C}"/>
              </a:ext>
            </a:extLst>
          </p:cNvPr>
          <p:cNvSpPr/>
          <p:nvPr/>
        </p:nvSpPr>
        <p:spPr>
          <a:xfrm>
            <a:off x="630928" y="2448637"/>
            <a:ext cx="82889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ProjectPage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loading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error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} = 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useQuery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ProjectQuery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b="1" dirty="0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variables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"P1"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});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// Rest wie gesehen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499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Client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140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Optionen</a:t>
            </a:r>
          </a:p>
          <a:p>
            <a:pPr>
              <a:lnSpc>
                <a:spcPct val="120000"/>
              </a:lnSpc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useQuery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kennt noch weitere Optionen und Rückgabe-Werte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sehen wir uns später an</a:t>
            </a:r>
          </a:p>
        </p:txBody>
      </p:sp>
    </p:spTree>
    <p:extLst>
      <p:ext uri="{BB962C8B-B14F-4D97-AF65-F5344CB8AC3E}">
        <p14:creationId xmlns:p14="http://schemas.microsoft.com/office/powerpoint/2010/main" val="3498153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CDCD7847-9299-8B4F-BA01-E5DE096098A2}"/>
              </a:ext>
            </a:extLst>
          </p:cNvPr>
          <p:cNvSpPr txBox="1"/>
          <p:nvPr/>
        </p:nvSpPr>
        <p:spPr>
          <a:xfrm>
            <a:off x="203199" y="1026060"/>
            <a:ext cx="948266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000" dirty="0" err="1">
                <a:solidFill>
                  <a:srgbClr val="9E60B8"/>
                </a:solidFill>
                <a:latin typeface="Source Sans Pro" charset="0"/>
                <a:ea typeface="Source Sans Pro" charset="0"/>
                <a:cs typeface="Source Sans Pro" charset="0"/>
              </a:rPr>
              <a:t>git</a:t>
            </a:r>
            <a:r>
              <a:rPr lang="de-DE" sz="2000" dirty="0">
                <a:solidFill>
                  <a:srgbClr val="9E60B8"/>
                </a:solidFill>
                <a:latin typeface="Source Sans Pro" charset="0"/>
                <a:ea typeface="Source Sans Pro" charset="0"/>
                <a:cs typeface="Source Sans Pro" charset="0"/>
              </a:rPr>
              <a:t> pull 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oder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git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clone</a:t>
            </a: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Starten Backend: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9E60B8"/>
                </a:solidFill>
                <a:latin typeface="Source Sans Pro" charset="0"/>
              </a:rPr>
              <a:t>app</a:t>
            </a:r>
            <a:r>
              <a:rPr lang="de-DE" sz="2000" dirty="0">
                <a:solidFill>
                  <a:srgbClr val="9E60B8"/>
                </a:solidFill>
                <a:latin typeface="Source Sans Pro" charset="0"/>
              </a:rPr>
              <a:t>/</a:t>
            </a:r>
            <a:r>
              <a:rPr lang="de-DE" sz="2000" dirty="0" err="1">
                <a:solidFill>
                  <a:srgbClr val="9E60B8"/>
                </a:solidFill>
                <a:latin typeface="Source Sans Pro" charset="0"/>
              </a:rPr>
              <a:t>userservice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</a:t>
            </a:r>
            <a:r>
              <a:rPr lang="de-DE" sz="2000" b="1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npm</a:t>
            </a:r>
            <a:r>
              <a:rPr lang="de-DE" sz="20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000" b="1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install</a:t>
            </a:r>
            <a:r>
              <a:rPr lang="de-DE" sz="20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und </a:t>
            </a:r>
            <a:r>
              <a:rPr lang="de-DE" sz="2000" b="1" dirty="0" err="1">
                <a:solidFill>
                  <a:srgbClr val="025249"/>
                </a:solidFill>
                <a:latin typeface="Source Sans Pro" charset="0"/>
              </a:rPr>
              <a:t>npm</a:t>
            </a:r>
            <a:r>
              <a:rPr lang="de-DE" sz="2000" b="1" dirty="0">
                <a:solidFill>
                  <a:srgbClr val="025249"/>
                </a:solidFill>
                <a:latin typeface="Source Sans Pro" charset="0"/>
              </a:rPr>
              <a:t> </a:t>
            </a:r>
            <a:r>
              <a:rPr lang="de-DE" sz="2000" b="1" dirty="0" err="1">
                <a:solidFill>
                  <a:srgbClr val="025249"/>
                </a:solidFill>
                <a:latin typeface="Source Sans Pro" charset="0"/>
              </a:rPr>
              <a:t>start</a:t>
            </a:r>
            <a:endParaRPr lang="de-DE" sz="2000" b="1" dirty="0">
              <a:solidFill>
                <a:srgbClr val="025249"/>
              </a:solidFill>
              <a:latin typeface="Source Sans Pro" charset="0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9E60B8"/>
                </a:solidFill>
                <a:latin typeface="Source Sans Pro" charset="0"/>
              </a:rPr>
              <a:t>app</a:t>
            </a:r>
            <a:r>
              <a:rPr lang="de-DE" sz="2000" dirty="0">
                <a:solidFill>
                  <a:srgbClr val="9E60B8"/>
                </a:solidFill>
                <a:latin typeface="Source Sans Pro" charset="0"/>
              </a:rPr>
              <a:t>/10_ 10_naive_implementierung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</a:t>
            </a:r>
            <a:r>
              <a:rPr lang="de-DE" sz="2000" b="1" dirty="0" err="1">
                <a:solidFill>
                  <a:srgbClr val="025249"/>
                </a:solidFill>
                <a:latin typeface="Source Sans Pro" charset="0"/>
              </a:rPr>
              <a:t>npm</a:t>
            </a:r>
            <a:r>
              <a:rPr lang="de-DE" sz="2000" b="1" dirty="0">
                <a:solidFill>
                  <a:srgbClr val="025249"/>
                </a:solidFill>
                <a:latin typeface="Source Sans Pro" charset="0"/>
              </a:rPr>
              <a:t> </a:t>
            </a:r>
            <a:r>
              <a:rPr lang="de-DE" sz="2000" b="1" dirty="0" err="1">
                <a:solidFill>
                  <a:srgbClr val="025249"/>
                </a:solidFill>
                <a:latin typeface="Source Sans Pro" charset="0"/>
              </a:rPr>
              <a:t>install</a:t>
            </a:r>
            <a:r>
              <a:rPr lang="de-DE" sz="2000" b="1" dirty="0">
                <a:solidFill>
                  <a:srgbClr val="025249"/>
                </a:solidFill>
                <a:latin typeface="Source Sans Pro" charset="0"/>
              </a:rPr>
              <a:t> 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und </a:t>
            </a:r>
            <a:r>
              <a:rPr lang="de-DE" sz="2000" b="1" dirty="0" err="1">
                <a:solidFill>
                  <a:srgbClr val="025249"/>
                </a:solidFill>
                <a:latin typeface="Source Sans Pro" charset="0"/>
              </a:rPr>
              <a:t>npm</a:t>
            </a:r>
            <a:r>
              <a:rPr lang="de-DE" sz="2000" b="1" dirty="0">
                <a:solidFill>
                  <a:srgbClr val="025249"/>
                </a:solidFill>
                <a:latin typeface="Source Sans Pro" charset="0"/>
              </a:rPr>
              <a:t> </a:t>
            </a:r>
            <a:r>
              <a:rPr lang="de-DE" sz="2000" b="1" dirty="0" err="1">
                <a:solidFill>
                  <a:srgbClr val="025249"/>
                </a:solidFill>
                <a:latin typeface="Source Sans Pro" charset="0"/>
              </a:rPr>
              <a:t>start</a:t>
            </a:r>
            <a:endParaRPr lang="de-DE" sz="2000" b="1" dirty="0">
              <a:solidFill>
                <a:srgbClr val="025249"/>
              </a:solidFill>
              <a:latin typeface="Source Sans Pro" charset="0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b="1" dirty="0">
              <a:solidFill>
                <a:srgbClr val="025249"/>
              </a:solidFill>
              <a:latin typeface="Source Sans Pro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</a:rPr>
              <a:t>Installation Frontend: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9E60B8"/>
                </a:solidFill>
                <a:latin typeface="Source Sans Pro" charset="0"/>
              </a:rPr>
              <a:t>code-</a:t>
            </a:r>
            <a:r>
              <a:rPr lang="de-DE" sz="2000" dirty="0" err="1">
                <a:solidFill>
                  <a:srgbClr val="9E60B8"/>
                </a:solidFill>
                <a:latin typeface="Source Sans Pro" charset="0"/>
              </a:rPr>
              <a:t>frontend</a:t>
            </a:r>
            <a:r>
              <a:rPr lang="de-DE" sz="2000" dirty="0">
                <a:solidFill>
                  <a:srgbClr val="9E60B8"/>
                </a:solidFill>
                <a:latin typeface="Source Sans Pro" charset="0"/>
              </a:rPr>
              <a:t>/</a:t>
            </a:r>
            <a:r>
              <a:rPr lang="de-DE" sz="2000" dirty="0" err="1">
                <a:solidFill>
                  <a:srgbClr val="9E60B8"/>
                </a:solidFill>
                <a:latin typeface="Source Sans Pro" charset="0"/>
              </a:rPr>
              <a:t>workspace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</a:rPr>
              <a:t>: </a:t>
            </a:r>
            <a:r>
              <a:rPr lang="de-DE" sz="2000" b="1" dirty="0" err="1">
                <a:solidFill>
                  <a:srgbClr val="025249"/>
                </a:solidFill>
                <a:latin typeface="Source Sans Pro" charset="0"/>
              </a:rPr>
              <a:t>npm</a:t>
            </a:r>
            <a:r>
              <a:rPr lang="de-DE" sz="2000" b="1" dirty="0">
                <a:solidFill>
                  <a:srgbClr val="025249"/>
                </a:solidFill>
                <a:latin typeface="Source Sans Pro" charset="0"/>
              </a:rPr>
              <a:t> </a:t>
            </a:r>
            <a:r>
              <a:rPr lang="de-DE" sz="2000" b="1" dirty="0" err="1">
                <a:solidFill>
                  <a:srgbClr val="025249"/>
                </a:solidFill>
                <a:latin typeface="Source Sans Pro" charset="0"/>
              </a:rPr>
              <a:t>install</a:t>
            </a:r>
            <a:r>
              <a:rPr lang="de-DE" sz="2000" b="1" dirty="0">
                <a:solidFill>
                  <a:srgbClr val="025249"/>
                </a:solidFill>
                <a:latin typeface="Source Sans Pro" charset="0"/>
              </a:rPr>
              <a:t> 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</a:rPr>
              <a:t>und</a:t>
            </a:r>
            <a:r>
              <a:rPr lang="de-DE" sz="2000" b="1" dirty="0">
                <a:solidFill>
                  <a:srgbClr val="025249"/>
                </a:solidFill>
                <a:latin typeface="Source Sans Pro" charset="0"/>
              </a:rPr>
              <a:t> </a:t>
            </a:r>
            <a:r>
              <a:rPr lang="de-DE" sz="2000" b="1" dirty="0" err="1">
                <a:solidFill>
                  <a:srgbClr val="025249"/>
                </a:solidFill>
                <a:latin typeface="Source Sans Pro" charset="0"/>
              </a:rPr>
              <a:t>npm</a:t>
            </a:r>
            <a:r>
              <a:rPr lang="de-DE" sz="2000" b="1" dirty="0">
                <a:solidFill>
                  <a:srgbClr val="025249"/>
                </a:solidFill>
                <a:latin typeface="Source Sans Pro" charset="0"/>
              </a:rPr>
              <a:t> </a:t>
            </a:r>
            <a:r>
              <a:rPr lang="de-DE" sz="2000" b="1" dirty="0" err="1">
                <a:solidFill>
                  <a:srgbClr val="025249"/>
                </a:solidFill>
                <a:latin typeface="Source Sans Pro" charset="0"/>
              </a:rPr>
              <a:t>start</a:t>
            </a:r>
            <a:endParaRPr lang="de-DE" sz="2000" b="1" dirty="0">
              <a:solidFill>
                <a:srgbClr val="025249"/>
              </a:solidFill>
              <a:latin typeface="Source Sans Pro" charset="0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</a:rPr>
              <a:t>Frontend läuft unter </a:t>
            </a:r>
            <a:r>
              <a:rPr lang="de-DE" sz="2000" b="1" dirty="0">
                <a:solidFill>
                  <a:srgbClr val="025249"/>
                </a:solidFill>
                <a:latin typeface="Source Sans Pro" charset="0"/>
              </a:rPr>
              <a:t>http://localhost:3000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14110B2-95AE-244D-812A-62EAD31CC7FD}"/>
              </a:ext>
            </a:extLst>
          </p:cNvPr>
          <p:cNvSpPr/>
          <p:nvPr/>
        </p:nvSpPr>
        <p:spPr>
          <a:xfrm>
            <a:off x="0" y="0"/>
            <a:ext cx="9906000" cy="8217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4EBABFC5-E5D4-3A42-A209-3F1D2B81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73723"/>
          </a:xfrm>
        </p:spPr>
        <p:txBody>
          <a:bodyPr/>
          <a:lstStyle/>
          <a:p>
            <a:r>
              <a:rPr lang="de-DE" dirty="0">
                <a:solidFill>
                  <a:srgbClr val="D4EBE9"/>
                </a:solidFill>
              </a:rPr>
              <a:t>Übung - Vorbereitung</a:t>
            </a:r>
          </a:p>
        </p:txBody>
      </p:sp>
    </p:spTree>
    <p:extLst>
      <p:ext uri="{BB962C8B-B14F-4D97-AF65-F5344CB8AC3E}">
        <p14:creationId xmlns:p14="http://schemas.microsoft.com/office/powerpoint/2010/main" val="357756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CDCD7847-9299-8B4F-BA01-E5DE096098A2}"/>
              </a:ext>
            </a:extLst>
          </p:cNvPr>
          <p:cNvSpPr txBox="1"/>
          <p:nvPr/>
        </p:nvSpPr>
        <p:spPr>
          <a:xfrm>
            <a:off x="203199" y="1026060"/>
            <a:ext cx="9482667" cy="458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Die Task-Ansicht bauen</a:t>
            </a:r>
          </a:p>
          <a:p>
            <a:pPr>
              <a:lnSpc>
                <a:spcPct val="120000"/>
              </a:lnSpc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In </a:t>
            </a:r>
            <a:r>
              <a:rPr lang="de-DE" sz="2000" dirty="0" err="1">
                <a:solidFill>
                  <a:srgbClr val="9E60B8"/>
                </a:solidFill>
                <a:latin typeface="Source Sans Pro" charset="0"/>
              </a:rPr>
              <a:t>TaskDetailsPage.js</a:t>
            </a:r>
            <a:r>
              <a:rPr lang="de-DE" sz="2000" dirty="0">
                <a:solidFill>
                  <a:srgbClr val="9E60B8"/>
                </a:solidFill>
                <a:latin typeface="Source Sans Pro" charset="0"/>
              </a:rPr>
              <a:t> 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musst Du einen Query definieren, ausführen und das Ergebnis verarbeiten</a:t>
            </a:r>
          </a:p>
          <a:p>
            <a:pPr>
              <a:lnSpc>
                <a:spcPct val="120000"/>
              </a:lnSpc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In der Datei </a:t>
            </a:r>
            <a:r>
              <a:rPr lang="de-DE" sz="2000" dirty="0" err="1">
                <a:solidFill>
                  <a:srgbClr val="9E60B8"/>
                </a:solidFill>
                <a:latin typeface="Source Sans Pro" charset="0"/>
                <a:ea typeface="Source Sans Pro" charset="0"/>
                <a:cs typeface="Source Sans Pro" charset="0"/>
              </a:rPr>
              <a:t>TaskDetailsPage.js</a:t>
            </a:r>
            <a:r>
              <a:rPr lang="de-DE" sz="2000" dirty="0">
                <a:solidFill>
                  <a:srgbClr val="9E60B8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sind TODOs eingetragen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Achtung! Nur "</a:t>
            </a:r>
            <a:r>
              <a:rPr lang="de-DE" sz="2000" dirty="0">
                <a:solidFill>
                  <a:srgbClr val="C00000"/>
                </a:solidFill>
                <a:latin typeface="Source Sans Pro" charset="0"/>
                <a:ea typeface="Source Sans Pro" charset="0"/>
                <a:cs typeface="Source Sans Pro" charset="0"/>
              </a:rPr>
              <a:t>ÜBUNG 1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", TODO 1 und TODO 2 machen (ÜBUNG 2 ignorieren)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Wenn Du die Datei speicherst: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wird sie automatisch im Browser aktualisiert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Darstellung wird aktualisiert, sonst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Reload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drücken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14110B2-95AE-244D-812A-62EAD31CC7FD}"/>
              </a:ext>
            </a:extLst>
          </p:cNvPr>
          <p:cNvSpPr/>
          <p:nvPr/>
        </p:nvSpPr>
        <p:spPr>
          <a:xfrm>
            <a:off x="0" y="0"/>
            <a:ext cx="9906000" cy="8217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4EBABFC5-E5D4-3A42-A209-3F1D2B81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73723"/>
          </a:xfrm>
        </p:spPr>
        <p:txBody>
          <a:bodyPr/>
          <a:lstStyle/>
          <a:p>
            <a:r>
              <a:rPr lang="de-DE" dirty="0">
                <a:solidFill>
                  <a:srgbClr val="D4EBE9"/>
                </a:solidFill>
              </a:rPr>
              <a:t>Übung 1: Eine </a:t>
            </a:r>
            <a:r>
              <a:rPr lang="de-DE" dirty="0" err="1">
                <a:solidFill>
                  <a:srgbClr val="D4EBE9"/>
                </a:solidFill>
              </a:rPr>
              <a:t>GraphQL</a:t>
            </a:r>
            <a:r>
              <a:rPr lang="de-DE" dirty="0">
                <a:solidFill>
                  <a:srgbClr val="D4EBE9"/>
                </a:solidFill>
              </a:rPr>
              <a:t> Query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2731316-6015-C54C-BBD0-BA28821C8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10" y="4632054"/>
            <a:ext cx="3109010" cy="193333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AC43238-E420-0540-9FFA-00839A0EC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01" y="4616407"/>
            <a:ext cx="2228900" cy="1935563"/>
          </a:xfrm>
          <a:prstGeom prst="rect">
            <a:avLst/>
          </a:prstGeom>
        </p:spPr>
      </p:pic>
      <p:sp>
        <p:nvSpPr>
          <p:cNvPr id="5" name="Pfeil nach rechts 4">
            <a:extLst>
              <a:ext uri="{FF2B5EF4-FFF2-40B4-BE49-F238E27FC236}">
                <a16:creationId xmlns:a16="http://schemas.microsoft.com/office/drawing/2014/main" id="{CE459BF1-2276-C142-BE50-1314C62E7058}"/>
              </a:ext>
            </a:extLst>
          </p:cNvPr>
          <p:cNvSpPr/>
          <p:nvPr/>
        </p:nvSpPr>
        <p:spPr>
          <a:xfrm>
            <a:off x="3589020" y="5417666"/>
            <a:ext cx="1634490" cy="18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87E13B2-294B-2047-A613-DD99495C9B77}"/>
              </a:ext>
            </a:extLst>
          </p:cNvPr>
          <p:cNvSpPr txBox="1"/>
          <p:nvPr/>
        </p:nvSpPr>
        <p:spPr>
          <a:xfrm>
            <a:off x="1405945" y="65653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25249"/>
                </a:solidFill>
                <a:latin typeface="Source Sans Pro" panose="020B0503030403020204" pitchFamily="34" charset="77"/>
              </a:rPr>
              <a:t>Vorher 😰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B189924-78AB-E149-8D64-6A3CD23FBADE}"/>
              </a:ext>
            </a:extLst>
          </p:cNvPr>
          <p:cNvSpPr txBox="1"/>
          <p:nvPr/>
        </p:nvSpPr>
        <p:spPr>
          <a:xfrm>
            <a:off x="6955209" y="6565389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25249"/>
                </a:solidFill>
                <a:latin typeface="Source Sans Pro" panose="020B0503030403020204" pitchFamily="34" charset="77"/>
              </a:rPr>
              <a:t>Nachher  😍</a:t>
            </a:r>
          </a:p>
        </p:txBody>
      </p:sp>
    </p:spTree>
    <p:extLst>
      <p:ext uri="{BB962C8B-B14F-4D97-AF65-F5344CB8AC3E}">
        <p14:creationId xmlns:p14="http://schemas.microsoft.com/office/powerpoint/2010/main" val="111804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Mutations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Mutation ausführen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👉 Beispiel: Hinzufügen eines Users</a:t>
            </a:r>
          </a:p>
        </p:txBody>
      </p:sp>
    </p:spTree>
    <p:extLst>
      <p:ext uri="{BB962C8B-B14F-4D97-AF65-F5344CB8AC3E}">
        <p14:creationId xmlns:p14="http://schemas.microsoft.com/office/powerpoint/2010/main" val="36669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15D90-ABE5-8C45-A674-A792F084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Apollo Client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743EC23-C6CC-0F42-BC1A-1E74FCD7E3B9}"/>
              </a:ext>
            </a:extLst>
          </p:cNvPr>
          <p:cNvSpPr txBox="1"/>
          <p:nvPr/>
        </p:nvSpPr>
        <p:spPr>
          <a:xfrm>
            <a:off x="203200" y="1026060"/>
            <a:ext cx="9499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https://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www.apollographql.com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docs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/ 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React API für GraphQL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Ausführen von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Queries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, Mutation,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Subscriptions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Fehlerhandling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Globaler Cache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Persistent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Queries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 err="1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130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Mutations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Mutation ausführen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Schritt 1: Mutation definieren, analog zu Query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3576F9D-5866-5C48-B405-9B8D8C71FD0C}"/>
              </a:ext>
            </a:extLst>
          </p:cNvPr>
          <p:cNvSpPr/>
          <p:nvPr/>
        </p:nvSpPr>
        <p:spPr>
          <a:xfrm>
            <a:off x="630928" y="2448637"/>
            <a:ext cx="828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gql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}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"@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apollo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client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";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b="1" dirty="0" err="1">
                <a:solidFill>
                  <a:srgbClr val="41719C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AddTaskMutation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gql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b="1" dirty="0" err="1">
                <a:solidFill>
                  <a:srgbClr val="41719C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mutation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($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ID!, $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input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AddTaskInput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!)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$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input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$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input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state</a:t>
            </a:r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}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3864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Mutations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Mutation ausführen: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useMutation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useMutation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liefert Array mit Funktion und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Lifecycle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-Objekt zurück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Die Funktion wird verwendet, wenn die Mutation ausgeführt werden soll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Hier können Variablen übergeben werden (wie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useQuery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3576F9D-5866-5C48-B405-9B8D8C71FD0C}"/>
              </a:ext>
            </a:extLst>
          </p:cNvPr>
          <p:cNvSpPr/>
          <p:nvPr/>
        </p:nvSpPr>
        <p:spPr>
          <a:xfrm>
            <a:off x="131736" y="2448637"/>
            <a:ext cx="103141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AddTaskPage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] = 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useMutation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b="1" dirty="0" err="1">
                <a:solidFill>
                  <a:srgbClr val="41719C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AddTaskMutation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onAddTask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// z.B. bei Button klick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({variables: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input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{ title: "...",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description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"..." }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} })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}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&lt;...&gt;&lt;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button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onClick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={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onAddTask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}&gt;Save&lt;/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button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&gt;...;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9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Mutations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140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Mutation ausführen: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Lifecycle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useMutation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als 2. Parameter das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Lifecycle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-Objekt zurück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Ausführung der Mutation kann wie bei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useQuery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getracked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werden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3576F9D-5866-5C48-B405-9B8D8C71FD0C}"/>
              </a:ext>
            </a:extLst>
          </p:cNvPr>
          <p:cNvSpPr/>
          <p:nvPr/>
        </p:nvSpPr>
        <p:spPr>
          <a:xfrm>
            <a:off x="131736" y="2448637"/>
            <a:ext cx="1031412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AddTaskPage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</a:t>
            </a:r>
            <a:r>
              <a:rPr lang="de-DE" b="1" dirty="0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{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loading</a:t>
            </a:r>
            <a:r>
              <a:rPr lang="de-DE" b="1" dirty="0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error</a:t>
            </a:r>
            <a:r>
              <a:rPr lang="de-DE" b="1" dirty="0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</a:t>
            </a:r>
            <a:r>
              <a:rPr lang="de-DE" b="1" dirty="0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] = 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useMutation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b="1" dirty="0">
                <a:solidFill>
                  <a:srgbClr val="41719C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...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onAddTask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 ... }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loading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// Mutation wird ausgeführt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}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error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{ ... }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...;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9572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Mutations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140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Mutation ausführen: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Lifecycle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useMutation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als 2. Parameter das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Lifecycle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-Objekt zurück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Ausführung der Mutation kann wie bei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useQuery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getracked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werden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3576F9D-5866-5C48-B405-9B8D8C71FD0C}"/>
              </a:ext>
            </a:extLst>
          </p:cNvPr>
          <p:cNvSpPr/>
          <p:nvPr/>
        </p:nvSpPr>
        <p:spPr>
          <a:xfrm>
            <a:off x="131736" y="2448637"/>
            <a:ext cx="1031412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AddTaskPage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</a:t>
            </a:r>
            <a:r>
              <a:rPr lang="de-DE" b="1" dirty="0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{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loading</a:t>
            </a:r>
            <a:r>
              <a:rPr lang="de-DE" b="1" dirty="0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error</a:t>
            </a:r>
            <a:r>
              <a:rPr lang="de-DE" b="1" dirty="0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</a:t>
            </a:r>
            <a:r>
              <a:rPr lang="de-DE" b="1" dirty="0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] = 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useMutation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b="1" dirty="0">
                <a:solidFill>
                  <a:srgbClr val="41719C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...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onAddTask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 ... }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loading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// Mutation wird ausgeführt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}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error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{ ... }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...;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9974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Mutations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Mutation ausführen: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Lifecycle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Funktion zum Ausführen liefert ein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Promise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zurück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Auch hierüber kann mit dem Mutation-Ergebnis gearbeitet werden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Zum Beispiel für Redirect nach erfolgreicher Mutation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3576F9D-5866-5C48-B405-9B8D8C71FD0C}"/>
              </a:ext>
            </a:extLst>
          </p:cNvPr>
          <p:cNvSpPr/>
          <p:nvPr/>
        </p:nvSpPr>
        <p:spPr>
          <a:xfrm>
            <a:off x="131736" y="2448637"/>
            <a:ext cx="1031412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AddTaskPage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] = 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useMutation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b="1" dirty="0">
                <a:solidFill>
                  <a:srgbClr val="41719C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...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async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onAddTask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 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result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await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({variables: ... });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history.push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("/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projects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"); 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}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...;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0455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Mutations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140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Mutation ausführen: Cache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Mit den gelesenen Daten der Mutation wird Cache aktualisiert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Analog zu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useQuery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deswegen auch hier immer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id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mit abfragen!</a:t>
            </a:r>
          </a:p>
        </p:txBody>
      </p:sp>
    </p:spTree>
    <p:extLst>
      <p:ext uri="{BB962C8B-B14F-4D97-AF65-F5344CB8AC3E}">
        <p14:creationId xmlns:p14="http://schemas.microsoft.com/office/powerpoint/2010/main" val="4090759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CDCD7847-9299-8B4F-BA01-E5DE096098A2}"/>
              </a:ext>
            </a:extLst>
          </p:cNvPr>
          <p:cNvSpPr txBox="1"/>
          <p:nvPr/>
        </p:nvSpPr>
        <p:spPr>
          <a:xfrm>
            <a:off x="203199" y="1026060"/>
            <a:ext cx="9482667" cy="310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Die Task-Ansicht vervollständigen</a:t>
            </a:r>
          </a:p>
          <a:p>
            <a:pPr>
              <a:lnSpc>
                <a:spcPct val="120000"/>
              </a:lnSpc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In </a:t>
            </a:r>
            <a:r>
              <a:rPr lang="de-DE" sz="2000" dirty="0" err="1">
                <a:solidFill>
                  <a:srgbClr val="9E60B8"/>
                </a:solidFill>
                <a:latin typeface="Source Sans Pro" charset="0"/>
              </a:rPr>
              <a:t>TaskDetailsPage.js</a:t>
            </a:r>
            <a:r>
              <a:rPr lang="de-DE" sz="2000" dirty="0">
                <a:solidFill>
                  <a:srgbClr val="9E60B8"/>
                </a:solidFill>
                <a:latin typeface="Source Sans Pro" charset="0"/>
              </a:rPr>
              <a:t> 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musst Du eine Mutation ausführen, damit der Task State aktualisiert werden kann</a:t>
            </a:r>
          </a:p>
          <a:p>
            <a:pPr>
              <a:lnSpc>
                <a:spcPct val="120000"/>
              </a:lnSpc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In der Datei </a:t>
            </a:r>
            <a:r>
              <a:rPr lang="de-DE" sz="2000" dirty="0" err="1">
                <a:solidFill>
                  <a:srgbClr val="9E60B8"/>
                </a:solidFill>
                <a:latin typeface="Source Sans Pro" charset="0"/>
                <a:ea typeface="Source Sans Pro" charset="0"/>
                <a:cs typeface="Source Sans Pro" charset="0"/>
              </a:rPr>
              <a:t>TaskDetailsPage.js</a:t>
            </a:r>
            <a:r>
              <a:rPr lang="de-DE" sz="2000" dirty="0">
                <a:solidFill>
                  <a:srgbClr val="9E60B8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sind TODOs eingetragen (</a:t>
            </a:r>
            <a:r>
              <a:rPr lang="de-DE" sz="2000" dirty="0">
                <a:solidFill>
                  <a:srgbClr val="C00000"/>
                </a:solidFill>
                <a:latin typeface="Source Sans Pro" charset="0"/>
                <a:ea typeface="Source Sans Pro" charset="0"/>
                <a:cs typeface="Source Sans Pro" charset="0"/>
              </a:rPr>
              <a:t>ÜBUNG 2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14110B2-95AE-244D-812A-62EAD31CC7FD}"/>
              </a:ext>
            </a:extLst>
          </p:cNvPr>
          <p:cNvSpPr/>
          <p:nvPr/>
        </p:nvSpPr>
        <p:spPr>
          <a:xfrm>
            <a:off x="0" y="0"/>
            <a:ext cx="9906000" cy="8217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4EBABFC5-E5D4-3A42-A209-3F1D2B81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73723"/>
          </a:xfrm>
        </p:spPr>
        <p:txBody>
          <a:bodyPr/>
          <a:lstStyle/>
          <a:p>
            <a:r>
              <a:rPr lang="de-DE" dirty="0">
                <a:solidFill>
                  <a:srgbClr val="D4EBE9"/>
                </a:solidFill>
              </a:rPr>
              <a:t>Übung 2: </a:t>
            </a:r>
            <a:r>
              <a:rPr lang="de-DE" dirty="0" err="1">
                <a:solidFill>
                  <a:srgbClr val="D4EBE9"/>
                </a:solidFill>
              </a:rPr>
              <a:t>Mutations</a:t>
            </a:r>
            <a:endParaRPr lang="de-DE" dirty="0">
              <a:solidFill>
                <a:srgbClr val="D4EBE9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2731316-6015-C54C-BBD0-BA28821C8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85" y="3207586"/>
            <a:ext cx="4651246" cy="289237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1B189924-78AB-E149-8D64-6A3CD23FBADE}"/>
              </a:ext>
            </a:extLst>
          </p:cNvPr>
          <p:cNvSpPr txBox="1"/>
          <p:nvPr/>
        </p:nvSpPr>
        <p:spPr>
          <a:xfrm>
            <a:off x="6451891" y="4131526"/>
            <a:ext cx="2358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25249"/>
                </a:solidFill>
                <a:latin typeface="Source Sans Pro" panose="020B0503030403020204" pitchFamily="34" charset="77"/>
              </a:rPr>
              <a:t>Button sollten funktionieren,</a:t>
            </a:r>
          </a:p>
          <a:p>
            <a:r>
              <a:rPr lang="de-DE" sz="1400" dirty="0">
                <a:solidFill>
                  <a:srgbClr val="025249"/>
                </a:solidFill>
                <a:latin typeface="Source Sans Pro" panose="020B0503030403020204" pitchFamily="34" charset="77"/>
              </a:rPr>
              <a:t>das Label darüber wird</a:t>
            </a:r>
          </a:p>
          <a:p>
            <a:r>
              <a:rPr lang="de-DE" sz="1400" dirty="0">
                <a:solidFill>
                  <a:srgbClr val="025249"/>
                </a:solidFill>
                <a:latin typeface="Source Sans Pro" panose="020B0503030403020204" pitchFamily="34" charset="77"/>
              </a:rPr>
              <a:t>aktualisiert</a:t>
            </a:r>
          </a:p>
        </p:txBody>
      </p:sp>
      <p:sp>
        <p:nvSpPr>
          <p:cNvPr id="11" name="Pfeil nach rechts 10">
            <a:extLst>
              <a:ext uri="{FF2B5EF4-FFF2-40B4-BE49-F238E27FC236}">
                <a16:creationId xmlns:a16="http://schemas.microsoft.com/office/drawing/2014/main" id="{633BA3F7-F902-9845-B526-8CB160F54996}"/>
              </a:ext>
            </a:extLst>
          </p:cNvPr>
          <p:cNvSpPr/>
          <p:nvPr/>
        </p:nvSpPr>
        <p:spPr>
          <a:xfrm rot="10252627">
            <a:off x="4813385" y="4464293"/>
            <a:ext cx="1634490" cy="18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43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A724F2B-E00E-464C-9B4B-83A7D36B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FF5C9D-8F61-D640-9991-47F91AEF2908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1025525"/>
            <a:ext cx="9499600" cy="5329238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Der Apollo Cache</a:t>
            </a:r>
          </a:p>
        </p:txBody>
      </p:sp>
    </p:spTree>
    <p:extLst>
      <p:ext uri="{BB962C8B-B14F-4D97-AF65-F5344CB8AC3E}">
        <p14:creationId xmlns:p14="http://schemas.microsoft.com/office/powerpoint/2010/main" val="3690892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Cache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494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Der Apollo Cache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Konsistente Darstellung Eurer Daten in der gesamten App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Einsparen von Netzwerk-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Requests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Apollo Client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Dev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Tools: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Chrome: 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  <a:hlinkClick r:id="rId2"/>
              </a:rPr>
              <a:t>https://chrome.google.com/webstore/detail/apollo-client-devtools/jdkknkkbebbapilgoeccciglkfbmbnfm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Firefox: 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  <a:hlinkClick r:id="rId3"/>
              </a:rPr>
              <a:t>https://addons.mozilla.org/de/firefox/addon/apollo-developer-tools/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964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Cache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Der Apollo Cache</a:t>
            </a:r>
          </a:p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TODO: Sidebar einschalten!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👉 Demo: Task-State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👉 Demo: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Dev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Tools</a:t>
            </a:r>
          </a:p>
          <a:p>
            <a:pPr>
              <a:lnSpc>
                <a:spcPct val="120000"/>
              </a:lnSpc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👉 Demo: Task-Liste mit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AddTaskPage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</a:t>
            </a:r>
            <a:r>
              <a:rPr lang="de-DE" sz="2400" dirty="0" err="1"/>
              <a:t>fetchPolicy</a:t>
            </a:r>
            <a:r>
              <a:rPr lang="de-DE" sz="2400" dirty="0"/>
              <a:t> cache-</a:t>
            </a:r>
            <a:r>
              <a:rPr lang="de-DE" sz="2400" dirty="0" err="1"/>
              <a:t>and</a:t>
            </a:r>
            <a:r>
              <a:rPr lang="de-DE" sz="2400" dirty="0"/>
              <a:t>-network)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👉 Demo: Task-Liste mit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QuickAddTask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(Refresh)</a:t>
            </a:r>
          </a:p>
          <a:p>
            <a:pPr>
              <a:lnSpc>
                <a:spcPct val="120000"/>
              </a:lnSpc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43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15D90-ABE5-8C45-A674-A792F084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Apollo Client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743EC23-C6CC-0F42-BC1A-1E74FCD7E3B9}"/>
              </a:ext>
            </a:extLst>
          </p:cNvPr>
          <p:cNvSpPr txBox="1"/>
          <p:nvPr/>
        </p:nvSpPr>
        <p:spPr>
          <a:xfrm>
            <a:off x="203200" y="1026060"/>
            <a:ext cx="9499600" cy="494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https://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www.apollographql.com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docs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/ 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React API für GraphQL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Ausführen von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Queries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, Mutation,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Subscriptions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Fehlerhandling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Globaler Cache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Persistent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Queries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 err="1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Zugrunde liegender Client auch für andere Frameworks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  <a:hlinkClick r:id="rId2"/>
              </a:rPr>
              <a:t>https://apollo.vuejs.org/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  <a:hlinkClick r:id="rId3"/>
              </a:rPr>
              <a:t>https://apollo-angular.com/docs/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563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Client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140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Queries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ausführen: Caching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Geladene Daten werden normalisiert und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gecached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Immer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id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-Feld mit abfragen (auch wenn man es nicht selbst braucht)!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3576F9D-5866-5C48-B405-9B8D8C71FD0C}"/>
              </a:ext>
            </a:extLst>
          </p:cNvPr>
          <p:cNvSpPr/>
          <p:nvPr/>
        </p:nvSpPr>
        <p:spPr>
          <a:xfrm>
            <a:off x="630928" y="2448637"/>
            <a:ext cx="828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ProjectsQuery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gql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query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ProjectsQuery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b="1" dirty="0" err="1">
                <a:solidFill>
                  <a:srgbClr val="28A1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title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tasks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  <a:r>
              <a:rPr lang="de-DE" b="1" dirty="0" err="1">
                <a:solidFill>
                  <a:srgbClr val="28A1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title }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}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1DE0700-CB61-0848-8652-6D807D083C64}"/>
              </a:ext>
            </a:extLst>
          </p:cNvPr>
          <p:cNvSpPr/>
          <p:nvPr/>
        </p:nvSpPr>
        <p:spPr>
          <a:xfrm>
            <a:off x="3966840" y="3635533"/>
            <a:ext cx="4953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9E60B8"/>
                </a:solidFill>
                <a:latin typeface="Source Sans Pro" panose="020B0503030403020204" pitchFamily="34" charset="0"/>
              </a:rPr>
              <a:t>Apollo fügt jedem Objekt automatisch das __</a:t>
            </a:r>
            <a:r>
              <a:rPr lang="de-DE" dirty="0" err="1">
                <a:solidFill>
                  <a:srgbClr val="9E60B8"/>
                </a:solidFill>
                <a:latin typeface="Source Sans Pro" panose="020B0503030403020204" pitchFamily="34" charset="0"/>
              </a:rPr>
              <a:t>typename</a:t>
            </a:r>
            <a:r>
              <a:rPr lang="de-DE" dirty="0">
                <a:solidFill>
                  <a:srgbClr val="9E60B8"/>
                </a:solidFill>
                <a:latin typeface="Source Sans Pro" panose="020B0503030403020204" pitchFamily="34" charset="0"/>
              </a:rPr>
              <a:t>-Feld implizit hinzu</a:t>
            </a:r>
          </a:p>
          <a:p>
            <a:endParaRPr lang="de-DE" dirty="0">
              <a:solidFill>
                <a:srgbClr val="9E60B8"/>
              </a:solidFill>
              <a:latin typeface="Source Sans Pro" panose="020B0503030403020204" pitchFamily="34" charset="0"/>
            </a:endParaRP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F77B9801-3A58-104D-88D9-DC4FC432DDE6}"/>
              </a:ext>
            </a:extLst>
          </p:cNvPr>
          <p:cNvCxnSpPr>
            <a:cxnSpLocks/>
          </p:cNvCxnSpPr>
          <p:nvPr/>
        </p:nvCxnSpPr>
        <p:spPr>
          <a:xfrm>
            <a:off x="1534332" y="3371967"/>
            <a:ext cx="2432508" cy="417369"/>
          </a:xfrm>
          <a:prstGeom prst="line">
            <a:avLst/>
          </a:prstGeom>
          <a:ln w="15875">
            <a:solidFill>
              <a:srgbClr val="9E60B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87892D44-804B-C04C-A123-9FB6C3AB6CDA}"/>
              </a:ext>
            </a:extLst>
          </p:cNvPr>
          <p:cNvCxnSpPr>
            <a:cxnSpLocks/>
          </p:cNvCxnSpPr>
          <p:nvPr/>
        </p:nvCxnSpPr>
        <p:spPr>
          <a:xfrm>
            <a:off x="3518115" y="3371967"/>
            <a:ext cx="448725" cy="417369"/>
          </a:xfrm>
          <a:prstGeom prst="line">
            <a:avLst/>
          </a:prstGeom>
          <a:ln w="15875">
            <a:solidFill>
              <a:srgbClr val="9E60B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0566AFAD-9BBC-684C-AE15-89D90723604D}"/>
              </a:ext>
            </a:extLst>
          </p:cNvPr>
          <p:cNvSpPr/>
          <p:nvPr/>
        </p:nvSpPr>
        <p:spPr>
          <a:xfrm>
            <a:off x="630928" y="5126293"/>
            <a:ext cx="82889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28A1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P1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{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P1, title: ...,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tasks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[ T1, T2, T3 ] },</a:t>
            </a:r>
          </a:p>
          <a:p>
            <a:r>
              <a:rPr lang="de-DE" dirty="0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28A1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P2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{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P2, title: ...,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tasks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[ T2 ] },</a:t>
            </a:r>
          </a:p>
          <a:p>
            <a:r>
              <a:rPr lang="de-DE" dirty="0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28A1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T1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{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T1,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description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... },</a:t>
            </a:r>
          </a:p>
          <a:p>
            <a:r>
              <a:rPr lang="de-DE" dirty="0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28A1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T2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{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T2,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description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... }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61FB31A-5254-1B4F-B328-D903D32F2F82}"/>
              </a:ext>
            </a:extLst>
          </p:cNvPr>
          <p:cNvSpPr/>
          <p:nvPr/>
        </p:nvSpPr>
        <p:spPr>
          <a:xfrm>
            <a:off x="630928" y="4722871"/>
            <a:ext cx="4953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9E60B8"/>
                </a:solidFill>
                <a:latin typeface="Source Sans Pro" panose="020B0503030403020204" pitchFamily="34" charset="0"/>
              </a:rPr>
              <a:t>Cache-Key: </a:t>
            </a:r>
            <a:r>
              <a:rPr lang="de-DE" dirty="0">
                <a:solidFill>
                  <a:srgbClr val="9E60B8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__</a:t>
            </a:r>
            <a:r>
              <a:rPr lang="de-DE" dirty="0" err="1">
                <a:solidFill>
                  <a:srgbClr val="9E60B8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typename:id-Feld</a:t>
            </a:r>
            <a:endParaRPr lang="de-DE" dirty="0">
              <a:solidFill>
                <a:srgbClr val="9E60B8"/>
              </a:solidFill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218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Cache Aktualisieren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4505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Cache aktualisieren: Strategien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Query neu ausführen (forcieren):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Fetch-Policy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Polling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Refetch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Direkte Aktualisierung des Caches per API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182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Cache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Fetch-Policy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: 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gibt an, wann ein Query erneut ausgeführt wird</a:t>
            </a:r>
          </a:p>
          <a:p>
            <a:pPr>
              <a:lnSpc>
                <a:spcPct val="120000"/>
              </a:lnSpc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  <a:hlinkClick r:id="rId2"/>
              </a:rPr>
              <a:t>https://www.apollographql.com/docs/react/data/queries/#supported-fetch-policies</a:t>
            </a: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Zum Beispiel: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cache-first: Guckt in den Cache, lädt nur, wenn dort nicht verfügbar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cache-</a:t>
            </a:r>
            <a:r>
              <a:rPr lang="de-DE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and</a:t>
            </a: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-network: Erst Cache, dann aber auch Netzwerk, um zu aktualisieren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network-</a:t>
            </a:r>
            <a:r>
              <a:rPr lang="de-DE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only</a:t>
            </a: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Immer erneut laden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cache-</a:t>
            </a:r>
            <a:r>
              <a:rPr lang="de-DE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only</a:t>
            </a: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Nur aus dem Cache nehmen, nie Netzwerk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48DAC22-B9E0-7746-8EE2-A995C5140AFA}"/>
              </a:ext>
            </a:extLst>
          </p:cNvPr>
          <p:cNvSpPr/>
          <p:nvPr/>
        </p:nvSpPr>
        <p:spPr>
          <a:xfrm>
            <a:off x="2436149" y="4301398"/>
            <a:ext cx="50337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useQuery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TaskListQuery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{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variables: { ... },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fetchPolicy</a:t>
            </a:r>
            <a:r>
              <a:rPr lang="de-DE" b="1" dirty="0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"cache-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de-DE" b="1" dirty="0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-network"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})</a:t>
            </a:r>
          </a:p>
          <a:p>
            <a:endParaRPr lang="de-DE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5437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Cache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594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Polling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: 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Query wird automatisch alle x-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ms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ausgeführt</a:t>
            </a:r>
          </a:p>
          <a:p>
            <a:pPr>
              <a:lnSpc>
                <a:spcPct val="120000"/>
              </a:lnSpc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  <a:hlinkClick r:id="rId2"/>
              </a:rPr>
              <a:t>https://www.apollographql.com/docs/react/data/queries/#supported-fetch-policies</a:t>
            </a: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Variante 1: per Property</a:t>
            </a:r>
          </a:p>
          <a:p>
            <a:pPr>
              <a:lnSpc>
                <a:spcPct val="120000"/>
              </a:lnSpc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Variante 2: Funktion</a:t>
            </a:r>
          </a:p>
          <a:p>
            <a:pPr>
              <a:lnSpc>
                <a:spcPct val="120000"/>
              </a:lnSpc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48DAC22-B9E0-7746-8EE2-A995C5140AFA}"/>
              </a:ext>
            </a:extLst>
          </p:cNvPr>
          <p:cNvSpPr/>
          <p:nvPr/>
        </p:nvSpPr>
        <p:spPr>
          <a:xfrm>
            <a:off x="2436149" y="2867805"/>
            <a:ext cx="50337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useQuery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TaskListQuery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{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variables: { ... },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pollInterval</a:t>
            </a:r>
            <a:r>
              <a:rPr lang="de-DE" b="1" dirty="0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5000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})</a:t>
            </a:r>
          </a:p>
          <a:p>
            <a:endParaRPr lang="de-DE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6FD84A5-2C88-764F-B9F3-6BE19BA9D331}"/>
              </a:ext>
            </a:extLst>
          </p:cNvPr>
          <p:cNvSpPr/>
          <p:nvPr/>
        </p:nvSpPr>
        <p:spPr>
          <a:xfrm>
            <a:off x="2340576" y="5027236"/>
            <a:ext cx="74233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startPolling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 =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useQuery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TaskListQuery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endParaRPr lang="de-DE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startPolling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(5000);</a:t>
            </a:r>
          </a:p>
          <a:p>
            <a:endParaRPr lang="de-DE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9599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Cache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428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Refetch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: 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Ein Query manuell erneut ausführen</a:t>
            </a:r>
          </a:p>
          <a:p>
            <a:pPr>
              <a:lnSpc>
                <a:spcPct val="120000"/>
              </a:lnSpc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  <a:hlinkClick r:id="rId2"/>
              </a:rPr>
              <a:t>https://www.apollographql.com/docs/react/data/queries/#supported-fetch-policies</a:t>
            </a: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useQuery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liefert eine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refetch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-Funktion zurück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Diese führt den Query erneut aus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Dabei können neue Variablen etc. mitgegeben werden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Nützlich z.B. für "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Reload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"-Button</a:t>
            </a:r>
          </a:p>
          <a:p>
            <a:pPr>
              <a:lnSpc>
                <a:spcPct val="120000"/>
              </a:lnSpc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48DAC22-B9E0-7746-8EE2-A995C5140AFA}"/>
              </a:ext>
            </a:extLst>
          </p:cNvPr>
          <p:cNvSpPr/>
          <p:nvPr/>
        </p:nvSpPr>
        <p:spPr>
          <a:xfrm>
            <a:off x="1382264" y="4225785"/>
            <a:ext cx="68473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refetch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 =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useQuery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TaskListQuery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{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variables: {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taskId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"T1" }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});</a:t>
            </a:r>
          </a:p>
          <a:p>
            <a:endParaRPr lang="de-DE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onReload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refetch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({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taskId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"T2"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})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3325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Cache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185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Nach einer Mutation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Es gibt mehrere Strategien, den Cache nach dem Ausführen einer Mutation zu aktualisieren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Wenn ein einzelnes Objekt gelesen wurde, wird dieses im Cache ausgetauscht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Das gilt auch für Objekt-Graphen, </a:t>
            </a:r>
            <a:r>
              <a:rPr lang="de-DE" i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aber nicht für Listen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i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215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Cache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Nach einer Mutation: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Optimistic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Responses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Wenn das Ergebnis einer Mutation "erahnt" werden kann, kann man das erwartete Ergebnis übergeben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Dieses wird dann sofort in den Cache gesetzt, so dass der User nicht warten muss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Wenn das "echte" </a:t>
            </a:r>
            <a:r>
              <a:rPr lang="de-DE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Ergeniss</a:t>
            </a: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dann vom Server kommt, wird der Cache ggf. nochmal aktualisiert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Kann zu "flüssigerem" Erlebnis für User führen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A909093-DD16-4C41-8F59-C182890F0A51}"/>
              </a:ext>
            </a:extLst>
          </p:cNvPr>
          <p:cNvSpPr/>
          <p:nvPr/>
        </p:nvSpPr>
        <p:spPr>
          <a:xfrm>
            <a:off x="1056633" y="3164681"/>
            <a:ext cx="779273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] =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useMutation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UpdateTaskState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endParaRPr lang="de-DE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onReload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({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variables: {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taskId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"T1",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newState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"RUNNING" },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optimisticResponse</a:t>
            </a:r>
            <a:r>
              <a:rPr lang="de-DE" b="1" dirty="0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// Struktur muss zum erwarteten Ergebnis passen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taskId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"T1", 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newState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"RUNNING",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title: "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My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Task"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});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88516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Cache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185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Nach einer Mutation: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Queries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erneut ausführen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Beim Ausführen einer Mutation kann eine Liste von </a:t>
            </a:r>
            <a:r>
              <a:rPr lang="de-DE" i="1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Queries</a:t>
            </a: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(samt Variablen) angegeben werden, die dann erneut ausgeführt werden.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Mit deren Ergebnissen wird der Cache aktualisiert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A909093-DD16-4C41-8F59-C182890F0A51}"/>
              </a:ext>
            </a:extLst>
          </p:cNvPr>
          <p:cNvSpPr/>
          <p:nvPr/>
        </p:nvSpPr>
        <p:spPr>
          <a:xfrm>
            <a:off x="1056633" y="3164681"/>
            <a:ext cx="77927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] =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useMutation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UpdateTaskState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{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refetchQueries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[</a:t>
            </a:r>
          </a:p>
          <a:p>
            <a:r>
              <a:rPr lang="de-DE" b="1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{ </a:t>
            </a:r>
          </a:p>
          <a:p>
            <a:r>
              <a:rPr lang="de-DE" b="1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de-DE" b="1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query</a:t>
            </a:r>
            <a:r>
              <a:rPr lang="de-DE" b="1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TaskListPageQuery</a:t>
            </a:r>
            <a:r>
              <a:rPr lang="de-DE" b="1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</a:p>
          <a:p>
            <a:r>
              <a:rPr lang="de-DE" b="1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variables: { </a:t>
            </a:r>
            <a:r>
              <a:rPr lang="de-DE" b="1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projectId</a:t>
            </a:r>
            <a:r>
              <a:rPr lang="de-DE" b="1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"1" }</a:t>
            </a:r>
          </a:p>
          <a:p>
            <a:r>
              <a:rPr lang="de-DE" b="1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r>
              <a:rPr lang="de-DE" b="1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]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});</a:t>
            </a:r>
          </a:p>
          <a:p>
            <a:endParaRPr lang="de-DE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42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Cache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185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Cache direkt modifizieren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Auf den Cache kann per API zugegriffen werden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Über die API kann der Cache gelesen und verändert werden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Per GraphQL Query, per GraphQL Fragment oder direkt per API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A909093-DD16-4C41-8F59-C182890F0A51}"/>
              </a:ext>
            </a:extLst>
          </p:cNvPr>
          <p:cNvSpPr/>
          <p:nvPr/>
        </p:nvSpPr>
        <p:spPr>
          <a:xfrm>
            <a:off x="1056633" y="3203426"/>
            <a:ext cx="77927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cache.writeFragment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({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"T5",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fragment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gql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fragment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UpdatedTask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on Task {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newState</a:t>
            </a:r>
            <a:endParaRPr lang="de-DE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`,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{ 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newState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"RUNNING"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}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45835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Cache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218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Cache direkt modifizieren: Per API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Besonders hilfreich, wenn Listen angepasst werden müssen (Elemente hinzufügen, Löschen)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API ist sehr gewöhnungsbedürftig und m.E. auch zu fragil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45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15D90-ABE5-8C45-A674-A792F084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GraphQL Clients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743EC23-C6CC-0F42-BC1A-1E74FCD7E3B9}"/>
              </a:ext>
            </a:extLst>
          </p:cNvPr>
          <p:cNvSpPr txBox="1"/>
          <p:nvPr/>
        </p:nvSpPr>
        <p:spPr>
          <a:xfrm>
            <a:off x="203200" y="1026060"/>
            <a:ext cx="9499600" cy="494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Alternativen für React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GraphQL Client von Facebook: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  <a:hlinkClick r:id="rId2"/>
              </a:rPr>
              <a:t>https://relay.dev/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Leichtgewichtiger GraphQL Client: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  <a:hlinkClick r:id="rId3"/>
              </a:rPr>
              <a:t>https://formidable.com/open-source/urql/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Data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Fetching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Libs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: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  <a:hlinkClick r:id="rId4"/>
              </a:rPr>
              <a:t>https://react-query.tanstack.com/graphql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  <a:hlinkClick r:id="rId5"/>
              </a:rPr>
              <a:t>https://swr.vercel.app/docs/data-fetching#graphql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1543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CDCD7847-9299-8B4F-BA01-E5DE096098A2}"/>
              </a:ext>
            </a:extLst>
          </p:cNvPr>
          <p:cNvSpPr txBox="1"/>
          <p:nvPr/>
        </p:nvSpPr>
        <p:spPr>
          <a:xfrm>
            <a:off x="203199" y="1026060"/>
            <a:ext cx="9482667" cy="576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Die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TaskListPage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sollte immer aktuell sein...</a:t>
            </a:r>
          </a:p>
          <a:p>
            <a:pPr>
              <a:lnSpc>
                <a:spcPct val="120000"/>
              </a:lnSpc>
            </a:pP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Erweitere den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useQuery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-Aufruf in </a:t>
            </a:r>
            <a:r>
              <a:rPr lang="de-DE" sz="2000" dirty="0" err="1">
                <a:solidFill>
                  <a:srgbClr val="9E60B8"/>
                </a:solidFill>
                <a:latin typeface="Source Sans Pro" charset="0"/>
                <a:ea typeface="Source Sans Pro" charset="0"/>
                <a:cs typeface="Source Sans Pro" charset="0"/>
              </a:rPr>
              <a:t>TaskListPage.js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so dass dieser zusätzlich zum Cache-Lookup auch einen Netzwerk-Request macht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Wenn Du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AddNewTask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einen neuen Task anlegst, sollte dieser nun unmittelbar in der Liste sichtbar werden (kein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LoadingIndicator</a:t>
            </a:r>
            <a:r>
              <a:rPr lang="de-DE" sz="200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!)</a:t>
            </a: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Auch nach dem "Quick Add Task" direkt auf der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TaskListPage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sollte die Liste aktualisiert werden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Aktiviere die </a:t>
            </a:r>
            <a:r>
              <a:rPr lang="de-DE" sz="2000" dirty="0" err="1">
                <a:solidFill>
                  <a:srgbClr val="9E60B8"/>
                </a:solidFill>
                <a:latin typeface="Source Sans Pro" charset="0"/>
              </a:rPr>
              <a:t>QuickAddTaskForm</a:t>
            </a:r>
            <a:r>
              <a:rPr lang="de-DE" sz="2000" dirty="0">
                <a:solidFill>
                  <a:srgbClr val="9E60B8"/>
                </a:solidFill>
                <a:latin typeface="Source Sans Pro" charset="0"/>
              </a:rPr>
              <a:t>-Komponente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in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TaskListPage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so dass diese angezeigt wird (ist auskommentiert dort vorhanden)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Wenn eine in der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QuickAddTaskForm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-Komponente ein neuer Task gespeichert wurde, soll dieser oben in der Liste auftauchen (ohne dass User Browser Fenster neu laden muss)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Wie kannst Du das implementieren?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14110B2-95AE-244D-812A-62EAD31CC7FD}"/>
              </a:ext>
            </a:extLst>
          </p:cNvPr>
          <p:cNvSpPr/>
          <p:nvPr/>
        </p:nvSpPr>
        <p:spPr>
          <a:xfrm>
            <a:off x="0" y="0"/>
            <a:ext cx="9906000" cy="8217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4EBABFC5-E5D4-3A42-A209-3F1D2B81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73723"/>
          </a:xfrm>
        </p:spPr>
        <p:txBody>
          <a:bodyPr/>
          <a:lstStyle/>
          <a:p>
            <a:r>
              <a:rPr lang="de-DE" dirty="0">
                <a:solidFill>
                  <a:srgbClr val="D4EBE9"/>
                </a:solidFill>
              </a:rPr>
              <a:t>Übung 3: Cache aktualisieren</a:t>
            </a:r>
          </a:p>
        </p:txBody>
      </p:sp>
    </p:spTree>
    <p:extLst>
      <p:ext uri="{BB962C8B-B14F-4D97-AF65-F5344CB8AC3E}">
        <p14:creationId xmlns:p14="http://schemas.microsoft.com/office/powerpoint/2010/main" val="28825697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A724F2B-E00E-464C-9B4B-83A7D36B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FF5C9D-8F61-D640-9991-47F91AEF2908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1025525"/>
            <a:ext cx="9499600" cy="5329238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Der Apollo Client - Ausblick</a:t>
            </a:r>
          </a:p>
        </p:txBody>
      </p:sp>
    </p:spTree>
    <p:extLst>
      <p:ext uri="{BB962C8B-B14F-4D97-AF65-F5344CB8AC3E}">
        <p14:creationId xmlns:p14="http://schemas.microsoft.com/office/powerpoint/2010/main" val="29679640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Mögliche Themen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Eure Anwendung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Client State und </a:t>
            </a:r>
            <a:r>
              <a:rPr lang="de-DE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Reactive</a:t>
            </a: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Variables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Support für Client und Server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1698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32D914C6-C926-4E40-A0A3-0EA9D93726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69" r="12044" b="2918"/>
          <a:stretch/>
        </p:blipFill>
        <p:spPr>
          <a:xfrm>
            <a:off x="11162" y="1"/>
            <a:ext cx="9883674" cy="68580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486D047-2845-FD46-9E97-96862A46AB8E}"/>
              </a:ext>
            </a:extLst>
          </p:cNvPr>
          <p:cNvSpPr/>
          <p:nvPr/>
        </p:nvSpPr>
        <p:spPr>
          <a:xfrm>
            <a:off x="0" y="-1"/>
            <a:ext cx="9905999" cy="6067777"/>
          </a:xfrm>
          <a:prstGeom prst="rect">
            <a:avLst/>
          </a:prstGeom>
          <a:solidFill>
            <a:srgbClr val="D4EBE9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A7CEA2F-9B98-C545-A913-2FD65D763AE3}"/>
              </a:ext>
            </a:extLst>
          </p:cNvPr>
          <p:cNvSpPr/>
          <p:nvPr/>
        </p:nvSpPr>
        <p:spPr>
          <a:xfrm>
            <a:off x="0" y="6067777"/>
            <a:ext cx="9906000" cy="790223"/>
          </a:xfrm>
          <a:prstGeom prst="rect">
            <a:avLst/>
          </a:prstGeom>
          <a:solidFill>
            <a:srgbClr val="5AB88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" dirty="0"/>
              <a:t>HTTPS://NILSHARTMANN.NET | @</a:t>
            </a:r>
            <a:r>
              <a:rPr lang="de-DE" spc="80" dirty="0" err="1"/>
              <a:t>nilshartmann</a:t>
            </a:r>
            <a:endParaRPr lang="de-DE" spc="8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56F94DD-6753-AE48-BEE3-3D5A714809DC}"/>
              </a:ext>
            </a:extLst>
          </p:cNvPr>
          <p:cNvSpPr/>
          <p:nvPr/>
        </p:nvSpPr>
        <p:spPr>
          <a:xfrm>
            <a:off x="0" y="125127"/>
            <a:ext cx="99060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1500" dirty="0"/>
              <a:t>😊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DDDCEAB-80AC-984C-A849-8AFD5EA1A016}"/>
              </a:ext>
            </a:extLst>
          </p:cNvPr>
          <p:cNvSpPr/>
          <p:nvPr/>
        </p:nvSpPr>
        <p:spPr>
          <a:xfrm>
            <a:off x="2041966" y="2344604"/>
            <a:ext cx="6123007" cy="1035804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0" b="1" dirty="0">
                <a:solidFill>
                  <a:srgbClr val="B04532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Vielen Dank!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3DCDB78-DA98-FF4D-AB7F-0346657A56B8}"/>
              </a:ext>
            </a:extLst>
          </p:cNvPr>
          <p:cNvSpPr/>
          <p:nvPr/>
        </p:nvSpPr>
        <p:spPr>
          <a:xfrm>
            <a:off x="298953" y="3944979"/>
            <a:ext cx="9308091" cy="1558225"/>
          </a:xfrm>
          <a:prstGeom prst="rect">
            <a:avLst/>
          </a:prstGeom>
          <a:solidFill>
            <a:schemeClr val="accent1">
              <a:lumMod val="40000"/>
              <a:lumOff val="6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de-DE" sz="2400" b="1" dirty="0">
                <a:solidFill>
                  <a:srgbClr val="025249"/>
                </a:solidFill>
              </a:rPr>
              <a:t>Repository: </a:t>
            </a:r>
            <a:r>
              <a:rPr lang="de-DE" sz="2400" b="1" dirty="0">
                <a:solidFill>
                  <a:srgbClr val="41719C"/>
                </a:solidFill>
              </a:rPr>
              <a:t>https://</a:t>
            </a:r>
            <a:r>
              <a:rPr lang="de-DE" sz="2400" b="1" dirty="0" err="1">
                <a:solidFill>
                  <a:srgbClr val="41719C"/>
                </a:solidFill>
              </a:rPr>
              <a:t>github.com</a:t>
            </a:r>
            <a:r>
              <a:rPr lang="de-DE" sz="2400" b="1" dirty="0">
                <a:solidFill>
                  <a:srgbClr val="41719C"/>
                </a:solidFill>
              </a:rPr>
              <a:t>/</a:t>
            </a:r>
            <a:r>
              <a:rPr lang="de-DE" sz="2400" b="1" dirty="0" err="1">
                <a:solidFill>
                  <a:srgbClr val="41719C"/>
                </a:solidFill>
              </a:rPr>
              <a:t>nilshartmann</a:t>
            </a:r>
            <a:r>
              <a:rPr lang="de-DE" sz="2400" b="1" dirty="0">
                <a:solidFill>
                  <a:srgbClr val="41719C"/>
                </a:solidFill>
              </a:rPr>
              <a:t>/</a:t>
            </a:r>
            <a:r>
              <a:rPr lang="de-DE" sz="2400" b="1" dirty="0" err="1">
                <a:solidFill>
                  <a:srgbClr val="41719C"/>
                </a:solidFill>
              </a:rPr>
              <a:t>graphql</a:t>
            </a:r>
            <a:r>
              <a:rPr lang="de-DE" sz="2400" b="1" dirty="0">
                <a:solidFill>
                  <a:srgbClr val="41719C"/>
                </a:solidFill>
              </a:rPr>
              <a:t>-apollo-workshop</a:t>
            </a:r>
            <a:endParaRPr lang="de-DE" sz="2400" b="1" dirty="0">
              <a:solidFill>
                <a:srgbClr val="025249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de-DE" sz="2400" b="1" dirty="0">
                <a:solidFill>
                  <a:srgbClr val="025249"/>
                </a:solidFill>
              </a:rPr>
              <a:t>Fragen und Kontakt: </a:t>
            </a:r>
            <a:r>
              <a:rPr lang="de-DE" sz="2400" b="1" dirty="0" err="1">
                <a:solidFill>
                  <a:srgbClr val="41719C"/>
                </a:solidFill>
              </a:rPr>
              <a:t>nils@nilshartmann.net</a:t>
            </a:r>
            <a:endParaRPr lang="de-DE" sz="2400" b="1" dirty="0">
              <a:solidFill>
                <a:srgbClr val="4171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06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A724F2B-E00E-464C-9B4B-83A7D36B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FF5C9D-8F61-D640-9991-47F91AEF2908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1025525"/>
            <a:ext cx="9499600" cy="5329238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err="1"/>
              <a:t>Queries</a:t>
            </a:r>
            <a:r>
              <a:rPr lang="de-DE" dirty="0"/>
              <a:t> und </a:t>
            </a:r>
            <a:r>
              <a:rPr lang="de-DE" dirty="0" err="1"/>
              <a:t>Mutations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9297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Client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361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Zentrales Client-Objekt</a:t>
            </a:r>
            <a:endParaRPr lang="de-DE" sz="2400" b="1" dirty="0">
              <a:solidFill>
                <a:srgbClr val="025249"/>
              </a:solidFill>
              <a:latin typeface="Source Sans Pro Semibold" panose="020B0503030403020204" pitchFamily="34" charset="77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</a:rPr>
              <a:t>Konfiguration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</a:rPr>
              <a:t>URL, Authentifizierung, Cache...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</a:rPr>
              <a:t>Methoden zum Ausführen von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</a:rPr>
              <a:t>Queries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</a:rPr>
              <a:t>,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</a:rPr>
              <a:t>Mutations</a:t>
            </a:r>
            <a:endParaRPr lang="de-DE" sz="2400" dirty="0">
              <a:solidFill>
                <a:srgbClr val="36544F"/>
              </a:solidFill>
              <a:latin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</a:rPr>
              <a:t>Arbeiten mit dem Cache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</a:rPr>
              <a:t>Ist React unabhängig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</a:rPr>
              <a:t>Wird in React über Hooks (nur) indirekt verwendet</a:t>
            </a:r>
          </a:p>
        </p:txBody>
      </p:sp>
    </p:spTree>
    <p:extLst>
      <p:ext uri="{BB962C8B-B14F-4D97-AF65-F5344CB8AC3E}">
        <p14:creationId xmlns:p14="http://schemas.microsoft.com/office/powerpoint/2010/main" val="269248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Client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51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Zentrales Client-Objekt</a:t>
            </a:r>
            <a:endParaRPr lang="de-DE" sz="2400" b="1" dirty="0">
              <a:solidFill>
                <a:srgbClr val="025249"/>
              </a:solidFill>
              <a:latin typeface="Source Sans Pro Semibold" panose="020B0503030403020204" pitchFamily="34" charset="77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313B6CC-967D-5A48-BA90-77E68E4748EA}"/>
              </a:ext>
            </a:extLst>
          </p:cNvPr>
          <p:cNvSpPr/>
          <p:nvPr/>
        </p:nvSpPr>
        <p:spPr>
          <a:xfrm>
            <a:off x="1592247" y="2391650"/>
            <a:ext cx="672150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  <a:r>
              <a:rPr lang="de-DE" sz="1400" dirty="0" err="1">
                <a:solidFill>
                  <a:srgbClr val="EF7D1D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ApolloClient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InMemoryCache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}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"@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apollo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client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";</a:t>
            </a:r>
          </a:p>
          <a:p>
            <a:endParaRPr lang="de-DE" sz="14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de-DE" sz="14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Beim Starten der Anwendung</a:t>
            </a:r>
          </a:p>
          <a:p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client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new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sz="1400" dirty="0" err="1">
                <a:solidFill>
                  <a:srgbClr val="EF7D1D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ApolloClient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({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uri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"http://localhost:4000",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cache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new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InMemoryCache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})</a:t>
            </a:r>
          </a:p>
          <a:p>
            <a:endParaRPr lang="de-DE" sz="14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272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Client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Ausführen von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Queries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Nur als Beispiel, in React über Hooks API</a:t>
            </a:r>
            <a:endParaRPr lang="de-DE" sz="2400" dirty="0">
              <a:solidFill>
                <a:srgbClr val="025249"/>
              </a:solidFill>
              <a:latin typeface="Source Sans Pro Semibold" panose="020B0503030403020204" pitchFamily="34" charset="77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313B6CC-967D-5A48-BA90-77E68E4748EA}"/>
              </a:ext>
            </a:extLst>
          </p:cNvPr>
          <p:cNvSpPr/>
          <p:nvPr/>
        </p:nvSpPr>
        <p:spPr>
          <a:xfrm>
            <a:off x="1592247" y="2391650"/>
            <a:ext cx="672150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  <a:r>
              <a:rPr lang="de-DE" sz="1400" dirty="0" err="1">
                <a:solidFill>
                  <a:srgbClr val="EF7D1D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ApolloClient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InMemoryCache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}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"@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apollo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client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";</a:t>
            </a:r>
          </a:p>
          <a:p>
            <a:endParaRPr lang="de-DE" sz="14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de-DE" sz="14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Beim Starten der Anwendung</a:t>
            </a:r>
          </a:p>
          <a:p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sz="1400" b="1" dirty="0" err="1">
                <a:solidFill>
                  <a:srgbClr val="9E60B8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client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new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sz="1400" dirty="0" err="1">
                <a:solidFill>
                  <a:srgbClr val="EF7D1D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ApolloClient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({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uri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"http://localhost:4000",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cache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new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InMemoryCache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})</a:t>
            </a:r>
          </a:p>
          <a:p>
            <a:endParaRPr lang="de-DE" sz="14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sz="1400" b="1" dirty="0" err="1">
                <a:solidFill>
                  <a:srgbClr val="9E60B8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client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.query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({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query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de-DE" sz="1400" dirty="0" err="1">
                <a:solidFill>
                  <a:srgbClr val="EF7D1D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gql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query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Project($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ID!) {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$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{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title } 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}`,</a:t>
            </a:r>
          </a:p>
          <a:p>
            <a:endParaRPr lang="de-DE" sz="14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variables: {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"P1"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}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}).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then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result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=&gt; ...)</a:t>
            </a:r>
          </a:p>
          <a:p>
            <a:endParaRPr lang="de-DE" sz="14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39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Client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Bereitstellen über Provider-Komponente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Die Client-Instanz wird über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ApolloProvider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in die React—App gegeben</a:t>
            </a:r>
            <a:endParaRPr lang="de-DE" sz="2400" dirty="0">
              <a:solidFill>
                <a:srgbClr val="025249"/>
              </a:solidFill>
              <a:latin typeface="Source Sans Pro Semibold" panose="020B0503030403020204" pitchFamily="34" charset="77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313B6CC-967D-5A48-BA90-77E68E4748EA}"/>
              </a:ext>
            </a:extLst>
          </p:cNvPr>
          <p:cNvSpPr/>
          <p:nvPr/>
        </p:nvSpPr>
        <p:spPr>
          <a:xfrm>
            <a:off x="1592247" y="2391650"/>
            <a:ext cx="84041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  <a:r>
              <a:rPr lang="de-DE" sz="1400" dirty="0" err="1">
                <a:solidFill>
                  <a:srgbClr val="EF7D1D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ApolloClient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InMemoryCache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de-DE" sz="1400" b="1" dirty="0" err="1">
                <a:solidFill>
                  <a:srgbClr val="41719C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ApolloProvider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}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"@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apollo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client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";</a:t>
            </a:r>
          </a:p>
          <a:p>
            <a:endParaRPr lang="de-DE" sz="14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de-DE" sz="14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// Beim Starten der Anwendung</a:t>
            </a:r>
          </a:p>
          <a:p>
            <a:r>
              <a:rPr lang="de-DE" sz="1400" dirty="0" err="1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const</a:t>
            </a:r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  <a:r>
              <a:rPr lang="de-DE" sz="1400" b="1" dirty="0" err="1">
                <a:solidFill>
                  <a:srgbClr val="9E60B8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client</a:t>
            </a:r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= </a:t>
            </a:r>
            <a:r>
              <a:rPr lang="de-DE" sz="1400" dirty="0" err="1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new</a:t>
            </a:r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  <a:r>
              <a:rPr lang="de-DE" sz="1400" dirty="0" err="1">
                <a:solidFill>
                  <a:srgbClr val="EF7D1D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ApolloClient</a:t>
            </a:r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({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de-DE" sz="1400" dirty="0" err="1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uri</a:t>
            </a:r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"http://localhost:4000",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de-DE" sz="1400" dirty="0" err="1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cache</a:t>
            </a:r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de-DE" sz="1400" dirty="0" err="1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new</a:t>
            </a:r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  <a:r>
              <a:rPr lang="de-DE" sz="1400" dirty="0" err="1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InMemoryCache</a:t>
            </a:r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()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})</a:t>
            </a:r>
          </a:p>
          <a:p>
            <a:endParaRPr lang="de-DE" sz="14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sz="1400" dirty="0" err="1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ReactDOM.render</a:t>
            </a:r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(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&lt;</a:t>
            </a:r>
            <a:r>
              <a:rPr lang="de-DE" sz="1400" b="1" dirty="0" err="1">
                <a:solidFill>
                  <a:srgbClr val="41719C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ApolloProvider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client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={</a:t>
            </a:r>
            <a:r>
              <a:rPr lang="de-DE" sz="1400" b="1" dirty="0" err="1">
                <a:solidFill>
                  <a:srgbClr val="9E60B8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client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}&gt;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// ... Anwendung ...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&lt;/</a:t>
            </a:r>
            <a:r>
              <a:rPr lang="de-DE" sz="1400" b="1" dirty="0" err="1">
                <a:solidFill>
                  <a:srgbClr val="41719C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ApolloProvider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&gt;,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de-DE" sz="1400" dirty="0" err="1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document.getElementById</a:t>
            </a:r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("..")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);</a:t>
            </a:r>
          </a:p>
          <a:p>
            <a:endParaRPr lang="de-DE" sz="14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de-DE" sz="14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209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Benutzerdefiniert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025249"/>
      </a:folHlink>
    </a:clrScheme>
    <a:fontScheme name="Office-Desig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2436</Words>
  <Application>Microsoft Macintosh PowerPoint</Application>
  <PresentationFormat>A4-Papier (210 x 297 mm)</PresentationFormat>
  <Paragraphs>493</Paragraphs>
  <Slides>43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54" baseType="lpstr">
      <vt:lpstr>Arial</vt:lpstr>
      <vt:lpstr>Calibri</vt:lpstr>
      <vt:lpstr>Calibri Light</vt:lpstr>
      <vt:lpstr>Montserrat</vt:lpstr>
      <vt:lpstr>Source Code Pro</vt:lpstr>
      <vt:lpstr>Source Code Pro Light</vt:lpstr>
      <vt:lpstr>Source Code Pro Medium</vt:lpstr>
      <vt:lpstr>Source Code Pro Semibold</vt:lpstr>
      <vt:lpstr>Source Sans Pro</vt:lpstr>
      <vt:lpstr>Source Sans Pro Semibold</vt:lpstr>
      <vt:lpstr>Office-Design</vt:lpstr>
      <vt:lpstr>Online | 25. Mai 2021 | @nilshartmann</vt:lpstr>
      <vt:lpstr>Apollo Client</vt:lpstr>
      <vt:lpstr>Apollo Client</vt:lpstr>
      <vt:lpstr>GraphQL Clients</vt:lpstr>
      <vt:lpstr>PowerPoint-Präsentation</vt:lpstr>
      <vt:lpstr>Der Apollo Client</vt:lpstr>
      <vt:lpstr>Der Apollo Client</vt:lpstr>
      <vt:lpstr>Der Apollo Client</vt:lpstr>
      <vt:lpstr>Der Apollo Client</vt:lpstr>
      <vt:lpstr>Der Apollo Client</vt:lpstr>
      <vt:lpstr>Der Apollo Client</vt:lpstr>
      <vt:lpstr>Der Apollo Client</vt:lpstr>
      <vt:lpstr>Der Apollo Client</vt:lpstr>
      <vt:lpstr>Der Apollo Client</vt:lpstr>
      <vt:lpstr>Der Apollo Client</vt:lpstr>
      <vt:lpstr>Der Apollo Client</vt:lpstr>
      <vt:lpstr>Übung - Vorbereitung</vt:lpstr>
      <vt:lpstr>Übung 1: Eine GraphQL Query</vt:lpstr>
      <vt:lpstr>Mutations</vt:lpstr>
      <vt:lpstr>Mutations</vt:lpstr>
      <vt:lpstr>Mutations</vt:lpstr>
      <vt:lpstr>Mutations</vt:lpstr>
      <vt:lpstr>Mutations</vt:lpstr>
      <vt:lpstr>Mutations</vt:lpstr>
      <vt:lpstr>Mutations</vt:lpstr>
      <vt:lpstr>Übung 2: Mutations</vt:lpstr>
      <vt:lpstr>PowerPoint-Präsentation</vt:lpstr>
      <vt:lpstr>Der Apollo Cache</vt:lpstr>
      <vt:lpstr>Der Apollo Cache</vt:lpstr>
      <vt:lpstr>Der Apollo Client</vt:lpstr>
      <vt:lpstr>Cache Aktualisieren</vt:lpstr>
      <vt:lpstr>Der Apollo Cache</vt:lpstr>
      <vt:lpstr>Der Apollo Cache</vt:lpstr>
      <vt:lpstr>Der Apollo Cache</vt:lpstr>
      <vt:lpstr>Der Apollo Cache</vt:lpstr>
      <vt:lpstr>Der Apollo Cache</vt:lpstr>
      <vt:lpstr>Der Apollo Cache</vt:lpstr>
      <vt:lpstr>Der Apollo Cache</vt:lpstr>
      <vt:lpstr>Der Apollo Cache</vt:lpstr>
      <vt:lpstr>Übung 3: Cache aktualisieren</vt:lpstr>
      <vt:lpstr>PowerPoint-Präsentation</vt:lpstr>
      <vt:lpstr>Ausblick</vt:lpstr>
      <vt:lpstr>HTTPS://NILSHARTMANN.NET | @nilshartmann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Hartmann</dc:creator>
  <cp:lastModifiedBy>Nils Hartmann</cp:lastModifiedBy>
  <cp:revision>989</cp:revision>
  <cp:lastPrinted>2019-06-21T09:44:17Z</cp:lastPrinted>
  <dcterms:created xsi:type="dcterms:W3CDTF">2016-03-28T15:59:53Z</dcterms:created>
  <dcterms:modified xsi:type="dcterms:W3CDTF">2021-05-24T19:49:26Z</dcterms:modified>
</cp:coreProperties>
</file>