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46"/>
  </p:notesMasterIdLst>
  <p:sldIdLst>
    <p:sldId id="256" r:id="rId2"/>
    <p:sldId id="1098" r:id="rId3"/>
    <p:sldId id="1138" r:id="rId4"/>
    <p:sldId id="1100" r:id="rId5"/>
    <p:sldId id="1099" r:id="rId6"/>
    <p:sldId id="872" r:id="rId7"/>
    <p:sldId id="871" r:id="rId8"/>
    <p:sldId id="1102" r:id="rId9"/>
    <p:sldId id="1103" r:id="rId10"/>
    <p:sldId id="1104" r:id="rId11"/>
    <p:sldId id="1105" r:id="rId12"/>
    <p:sldId id="1115" r:id="rId13"/>
    <p:sldId id="1106" r:id="rId14"/>
    <p:sldId id="1112" r:id="rId15"/>
    <p:sldId id="1113" r:id="rId16"/>
    <p:sldId id="1114" r:id="rId17"/>
    <p:sldId id="1129" r:id="rId18"/>
    <p:sldId id="851" r:id="rId19"/>
    <p:sldId id="1116" r:id="rId20"/>
    <p:sldId id="1117" r:id="rId21"/>
    <p:sldId id="1118" r:id="rId22"/>
    <p:sldId id="1119" r:id="rId23"/>
    <p:sldId id="1120" r:id="rId24"/>
    <p:sldId id="1122" r:id="rId25"/>
    <p:sldId id="1121" r:id="rId26"/>
    <p:sldId id="1123" r:id="rId27"/>
    <p:sldId id="1124" r:id="rId28"/>
    <p:sldId id="1108" r:id="rId29"/>
    <p:sldId id="1107" r:id="rId30"/>
    <p:sldId id="1110" r:id="rId31"/>
    <p:sldId id="1109" r:id="rId32"/>
    <p:sldId id="1111" r:id="rId33"/>
    <p:sldId id="1125" r:id="rId34"/>
    <p:sldId id="1126" r:id="rId35"/>
    <p:sldId id="1128" r:id="rId36"/>
    <p:sldId id="1127" r:id="rId37"/>
    <p:sldId id="1130" r:id="rId38"/>
    <p:sldId id="1131" r:id="rId39"/>
    <p:sldId id="1132" r:id="rId40"/>
    <p:sldId id="1133" r:id="rId41"/>
    <p:sldId id="1137" r:id="rId42"/>
    <p:sldId id="1135" r:id="rId43"/>
    <p:sldId id="1136" r:id="rId44"/>
    <p:sldId id="550" r:id="rId45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B3FEC54-C99A-2341-AAD7-27E0ADE2F16E}">
          <p14:sldIdLst>
            <p14:sldId id="256"/>
            <p14:sldId id="1098"/>
            <p14:sldId id="1138"/>
            <p14:sldId id="1100"/>
            <p14:sldId id="1099"/>
            <p14:sldId id="872"/>
            <p14:sldId id="871"/>
            <p14:sldId id="1102"/>
            <p14:sldId id="1103"/>
            <p14:sldId id="1104"/>
            <p14:sldId id="1105"/>
            <p14:sldId id="1115"/>
            <p14:sldId id="1106"/>
            <p14:sldId id="1112"/>
            <p14:sldId id="1113"/>
            <p14:sldId id="1114"/>
            <p14:sldId id="1129"/>
            <p14:sldId id="851"/>
            <p14:sldId id="1116"/>
            <p14:sldId id="1117"/>
            <p14:sldId id="1118"/>
            <p14:sldId id="1119"/>
            <p14:sldId id="1120"/>
            <p14:sldId id="1122"/>
            <p14:sldId id="1121"/>
            <p14:sldId id="1123"/>
            <p14:sldId id="1124"/>
            <p14:sldId id="1108"/>
            <p14:sldId id="1107"/>
            <p14:sldId id="1110"/>
            <p14:sldId id="1109"/>
            <p14:sldId id="1111"/>
            <p14:sldId id="1125"/>
            <p14:sldId id="1126"/>
            <p14:sldId id="1128"/>
            <p14:sldId id="1127"/>
            <p14:sldId id="1130"/>
            <p14:sldId id="1131"/>
            <p14:sldId id="1132"/>
            <p14:sldId id="1133"/>
            <p14:sldId id="1137"/>
            <p14:sldId id="1135"/>
            <p14:sldId id="1136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249"/>
    <a:srgbClr val="FB8E20"/>
    <a:srgbClr val="9E60B8"/>
    <a:srgbClr val="41719C"/>
    <a:srgbClr val="28A136"/>
    <a:srgbClr val="D6A08C"/>
    <a:srgbClr val="EF7D1D"/>
    <a:srgbClr val="CA9FC9"/>
    <a:srgbClr val="5AB88F"/>
    <a:srgbClr val="629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5"/>
    <p:restoredTop sz="96853" autoAdjust="0"/>
  </p:normalViewPr>
  <p:slideViewPr>
    <p:cSldViewPr snapToGrid="0" snapToObjects="1">
      <p:cViewPr varScale="1">
        <p:scale>
          <a:sx n="164" d="100"/>
          <a:sy n="164" d="100"/>
        </p:scale>
        <p:origin x="648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25.05.21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4046EA0-476F-F64F-8694-855A1E7DAD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3200" y="1026060"/>
            <a:ext cx="9499600" cy="5329237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/>
              <a:t>Mastertextformat bearbeiten
	</a:t>
            </a:r>
            <a:r>
              <a:rPr lang="de-DE" dirty="0" err="1"/>
              <a:t>fasdfsdf</a:t>
            </a: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 err="1"/>
              <a:t>fasfasdf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400" b="1" kern="1200" dirty="0">
          <a:solidFill>
            <a:srgbClr val="EF7D1D"/>
          </a:solidFill>
          <a:latin typeface="Source Sans Pro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>
          <a:solidFill>
            <a:srgbClr val="36544F"/>
          </a:solidFill>
          <a:latin typeface="Source Sans Pro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 dirty="0">
          <a:solidFill>
            <a:srgbClr val="36544F"/>
          </a:solidFill>
          <a:latin typeface="Source Sans Pro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de/firefox/addon/apollo-developer-tools/" TargetMode="External"/><Relationship Id="rId2" Type="http://schemas.openxmlformats.org/officeDocument/2006/relationships/hyperlink" Target="https://chrome.google.com/webstore/detail/apollo-client-devtools/jdkknkkbebbapilgoeccciglkfbmbnf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queries/#supported-fetch-policie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queries/#supported-fetch-policie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queries/#supported-fetch-policie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ollo-angular.com/docs/" TargetMode="External"/><Relationship Id="rId2" Type="http://schemas.openxmlformats.org/officeDocument/2006/relationships/hyperlink" Target="https://apollo.vuejs.org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idable.com/open-source/urql/" TargetMode="External"/><Relationship Id="rId2" Type="http://schemas.openxmlformats.org/officeDocument/2006/relationships/hyperlink" Target="https://relay.dev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wr.vercel.app/docs/data-fetching#graphql" TargetMode="External"/><Relationship Id="rId4" Type="http://schemas.openxmlformats.org/officeDocument/2006/relationships/hyperlink" Target="https://react-query.tanstack.com/graphq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D2CF8E8-6B2D-CB49-90EE-C51E8676F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9" r="12044" b="2918"/>
          <a:stretch/>
        </p:blipFill>
        <p:spPr>
          <a:xfrm>
            <a:off x="11162" y="1"/>
            <a:ext cx="9883674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8FFC761-FA65-4D43-9BEC-BD3BB5EE4B73}"/>
              </a:ext>
            </a:extLst>
          </p:cNvPr>
          <p:cNvSpPr/>
          <p:nvPr/>
        </p:nvSpPr>
        <p:spPr>
          <a:xfrm>
            <a:off x="11162" y="0"/>
            <a:ext cx="9883674" cy="6067776"/>
          </a:xfrm>
          <a:prstGeom prst="rect">
            <a:avLst/>
          </a:prstGeom>
          <a:solidFill>
            <a:srgbClr val="D4EBE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-11164" y="1429863"/>
            <a:ext cx="9905999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34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GraphQL</a:t>
            </a:r>
            <a:endParaRPr lang="de-DE" sz="134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98375" y="387469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  <a:endParaRPr lang="de-DE" sz="24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83827D-AF88-4F48-8D0F-147CD5A74D67}"/>
              </a:ext>
            </a:extLst>
          </p:cNvPr>
          <p:cNvSpPr/>
          <p:nvPr/>
        </p:nvSpPr>
        <p:spPr>
          <a:xfrm>
            <a:off x="0" y="6067777"/>
            <a:ext cx="9906000" cy="790223"/>
          </a:xfrm>
          <a:prstGeom prst="rect">
            <a:avLst/>
          </a:prstGeom>
          <a:solidFill>
            <a:srgbClr val="5AB88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162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Online | 25. Mai 2021 | @</a:t>
            </a:r>
            <a:r>
              <a:rPr lang="de-DE" sz="1400" spc="80" dirty="0" err="1">
                <a:solidFill>
                  <a:srgbClr val="D4EBE9"/>
                </a:solidFill>
              </a:rPr>
              <a:t>nilshartmann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5E09AC7-3D69-F34C-A49D-EA55FBE2EA1D}"/>
              </a:ext>
            </a:extLst>
          </p:cNvPr>
          <p:cNvSpPr txBox="1"/>
          <p:nvPr/>
        </p:nvSpPr>
        <p:spPr>
          <a:xfrm>
            <a:off x="705631" y="702775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1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endParaRPr lang="de-DE" sz="1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82DC9A3-BDB0-9D40-932E-411D448B3975}"/>
              </a:ext>
            </a:extLst>
          </p:cNvPr>
          <p:cNvSpPr/>
          <p:nvPr/>
        </p:nvSpPr>
        <p:spPr>
          <a:xfrm>
            <a:off x="2387600" y="1424224"/>
            <a:ext cx="1914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dirty="0">
                <a:solidFill>
                  <a:srgbClr val="9E60B8"/>
                </a:solidFill>
                <a:latin typeface="Montserrat" charset="0"/>
                <a:ea typeface="Montserrat" charset="0"/>
                <a:cs typeface="Montserrat" charset="0"/>
              </a:rPr>
              <a:t>Apollo</a:t>
            </a:r>
            <a:endParaRPr lang="de-DE" sz="2800" b="1" dirty="0">
              <a:solidFill>
                <a:srgbClr val="9E60B8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447F9E9-D3FC-0B4A-B317-9E68216DEED3}"/>
              </a:ext>
            </a:extLst>
          </p:cNvPr>
          <p:cNvSpPr/>
          <p:nvPr/>
        </p:nvSpPr>
        <p:spPr>
          <a:xfrm>
            <a:off x="1201918" y="4572348"/>
            <a:ext cx="7898616" cy="693761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ts val="600"/>
              </a:spcBef>
            </a:pPr>
            <a:r>
              <a:rPr lang="de-DE" sz="2000" dirty="0" err="1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de-DE" sz="2000" dirty="0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clone</a:t>
            </a:r>
            <a:r>
              <a:rPr lang="de-DE" sz="2000" dirty="0">
                <a:solidFill>
                  <a:srgbClr val="3654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de-DE" sz="2000" dirty="0" err="1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2000" dirty="0" err="1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nilshartmann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2000" dirty="0" err="1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de-DE" sz="2000" dirty="0">
                <a:solidFill>
                  <a:srgbClr val="4171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-apollo-workshop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D19F8E-541F-0845-AE0B-CF8EE8FDDB61}"/>
              </a:ext>
            </a:extLst>
          </p:cNvPr>
          <p:cNvSpPr/>
          <p:nvPr/>
        </p:nvSpPr>
        <p:spPr>
          <a:xfrm>
            <a:off x="4699816" y="3173744"/>
            <a:ext cx="25186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000" b="1" dirty="0">
                <a:solidFill>
                  <a:srgbClr val="C00000"/>
                </a:solidFill>
                <a:latin typeface="Montserrat" charset="0"/>
                <a:ea typeface="Montserrat" charset="0"/>
                <a:cs typeface="Montserrat" charset="0"/>
              </a:rPr>
              <a:t>Client</a:t>
            </a:r>
            <a:endParaRPr lang="de-DE" sz="4400" b="1" dirty="0">
              <a:solidFill>
                <a:srgbClr val="C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Bereitstellen über Provider-Komponente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 Client-Instanz wird über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ApolloProvider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die React—App gegeben</a:t>
            </a:r>
            <a:endParaRPr lang="de-DE" sz="2400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13B6CC-967D-5A48-BA90-77E68E4748EA}"/>
              </a:ext>
            </a:extLst>
          </p:cNvPr>
          <p:cNvSpPr/>
          <p:nvPr/>
        </p:nvSpPr>
        <p:spPr>
          <a:xfrm>
            <a:off x="1592247" y="2391650"/>
            <a:ext cx="8404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ApolloProvider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// Beim Starten der Anwendung</a:t>
            </a:r>
          </a:p>
          <a:p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const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=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de-DE" sz="1400" dirty="0" err="1">
                <a:solidFill>
                  <a:srgbClr val="EF7D1D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uri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"http://localhost:4000",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cache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: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})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ReactDOM.render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</a:t>
            </a:r>
            <a:r>
              <a:rPr lang="de-DE" sz="1400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ApolloProvider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={</a:t>
            </a:r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}&gt;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// ... Anwendung ...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&lt;/</a:t>
            </a:r>
            <a:r>
              <a:rPr lang="de-DE" sz="1400" b="1" dirty="0" err="1">
                <a:solidFill>
                  <a:srgbClr val="41719C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ApolloProvider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document.getElementById</a:t>
            </a:r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("..")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 Light" panose="020B0409030403020204" pitchFamily="49" charset="0"/>
                <a:ea typeface="Source Code Pro Light" panose="020B0409030403020204" pitchFamily="49" charset="0"/>
              </a:rPr>
              <a:t>);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209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Beispiel: Eine Darstellung aller User (Liste und Detail)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frontend_workspace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4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Schritt 1: Query definieren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88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Schritt 2: Query ausführen und verarbeiten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ProjectListPage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28A136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B044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28A136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&lt;h1&gt;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Greetings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...&lt;/h1&gt;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B0443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&lt;Error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msg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failed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GreetingTable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greetings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={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/&gt;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DE0700-CB61-0848-8652-6D807D083C64}"/>
              </a:ext>
            </a:extLst>
          </p:cNvPr>
          <p:cNvSpPr/>
          <p:nvPr/>
        </p:nvSpPr>
        <p:spPr>
          <a:xfrm>
            <a:off x="6315559" y="2118755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Wenn Request Status sich ändert,</a:t>
            </a:r>
          </a:p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wird Komponente neu gerendert,</a:t>
            </a:r>
          </a:p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=&gt; neue Daten kommen zurück!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77B9801-3A58-104D-88D9-DC4FC432DDE6}"/>
              </a:ext>
            </a:extLst>
          </p:cNvPr>
          <p:cNvCxnSpPr>
            <a:cxnSpLocks/>
          </p:cNvCxnSpPr>
          <p:nvPr/>
        </p:nvCxnSpPr>
        <p:spPr>
          <a:xfrm flipH="1">
            <a:off x="4775384" y="2712203"/>
            <a:ext cx="1540176" cy="659764"/>
          </a:xfrm>
          <a:prstGeom prst="line">
            <a:avLst/>
          </a:prstGeom>
          <a:ln w="15875">
            <a:solidFill>
              <a:srgbClr val="9E60B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7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useQuery-Lifecycle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Request wird gestartet,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loading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true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wird zurückgegeben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Komponente wird (neu) gerendert,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LoadingIndicator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sichtbar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Ergebnis kommt: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error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oder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data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ist jetzt gesetzt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Komponente wird (neu) gerendert, kann Informationen anzeigen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Geladene Daten werden in den Cache geschrieben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Alle Komponenten, die diese Daten verwenden, werden neu gerendert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Ganze Anwendung ist konsistent!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3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Variablen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ID!)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9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Variablen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Konfiguration des Query als zweiten Parameter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Darin u.a. Variablen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variables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"P1"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});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// Rest wie gesehen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499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Optionen</a:t>
            </a: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kennt noch weitere Optionen und Rückgabe-Werte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sehen wir uns später an</a:t>
            </a:r>
          </a:p>
        </p:txBody>
      </p:sp>
    </p:spTree>
    <p:extLst>
      <p:ext uri="{BB962C8B-B14F-4D97-AF65-F5344CB8AC3E}">
        <p14:creationId xmlns:p14="http://schemas.microsoft.com/office/powerpoint/2010/main" val="349815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git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 pull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oder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git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clone</a:t>
            </a: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Starten Backend: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app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/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userservice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install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start</a:t>
            </a: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app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/10_ 10_naive_implementierung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install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start</a:t>
            </a: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Installation Frontend: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code-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frontend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/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workspace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: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install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und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npm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 </a:t>
            </a:r>
            <a:r>
              <a:rPr lang="de-DE" sz="2000" b="1" dirty="0" err="1">
                <a:solidFill>
                  <a:srgbClr val="025249"/>
                </a:solidFill>
                <a:latin typeface="Source Sans Pro" charset="0"/>
              </a:rPr>
              <a:t>start</a:t>
            </a:r>
            <a:endParaRPr lang="de-DE" sz="2000" b="1" dirty="0">
              <a:solidFill>
                <a:srgbClr val="025249"/>
              </a:solidFill>
              <a:latin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</a:rPr>
              <a:t>Frontend läuft unter </a:t>
            </a:r>
            <a:r>
              <a:rPr lang="de-DE" sz="2000" b="1" dirty="0">
                <a:solidFill>
                  <a:srgbClr val="025249"/>
                </a:solidFill>
                <a:latin typeface="Source Sans Pro" charset="0"/>
              </a:rPr>
              <a:t>http://localhost:3000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- Vorbereitung</a:t>
            </a:r>
          </a:p>
        </p:txBody>
      </p:sp>
    </p:spTree>
    <p:extLst>
      <p:ext uri="{BB962C8B-B14F-4D97-AF65-F5344CB8AC3E}">
        <p14:creationId xmlns:p14="http://schemas.microsoft.com/office/powerpoint/2010/main" val="35775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45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Die Task-Ansicht bauen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musst Du einen Query definieren, ausführen und das Ergebnis verarbeiten</a:t>
            </a:r>
          </a:p>
          <a:p>
            <a:pPr>
              <a:lnSpc>
                <a:spcPct val="12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der Datei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sind TODOs eingetragen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Achtung! Nur "</a:t>
            </a:r>
            <a:r>
              <a:rPr lang="de-DE" sz="2000" dirty="0">
                <a:solidFill>
                  <a:srgbClr val="C00000"/>
                </a:solidFill>
                <a:latin typeface="Source Sans Pro" charset="0"/>
                <a:ea typeface="Source Sans Pro" charset="0"/>
                <a:cs typeface="Source Sans Pro" charset="0"/>
              </a:rPr>
              <a:t>ÜBUNG 1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", TODO 1 und TODO 2 machen (ÜBUNG 2 ignorieren)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Du die Datei speicherst: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wird sie automatisch im Browser aktualisiert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Darstellung wird aktualisiert, sonst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Reload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drücken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1: Eine </a:t>
            </a:r>
            <a:r>
              <a:rPr lang="de-DE" dirty="0" err="1">
                <a:solidFill>
                  <a:srgbClr val="D4EBE9"/>
                </a:solidFill>
              </a:rPr>
              <a:t>GraphQL</a:t>
            </a:r>
            <a:r>
              <a:rPr lang="de-DE" dirty="0">
                <a:solidFill>
                  <a:srgbClr val="D4EBE9"/>
                </a:solidFill>
              </a:rPr>
              <a:t> Query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2731316-6015-C54C-BBD0-BA28821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10" y="4632054"/>
            <a:ext cx="3109010" cy="19333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AC43238-E420-0540-9FFA-00839A0E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1" y="4616407"/>
            <a:ext cx="2228900" cy="1935563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CE459BF1-2276-C142-BE50-1314C62E7058}"/>
              </a:ext>
            </a:extLst>
          </p:cNvPr>
          <p:cNvSpPr/>
          <p:nvPr/>
        </p:nvSpPr>
        <p:spPr>
          <a:xfrm>
            <a:off x="3589020" y="5417666"/>
            <a:ext cx="1634490" cy="18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7E13B2-294B-2047-A613-DD99495C9B77}"/>
              </a:ext>
            </a:extLst>
          </p:cNvPr>
          <p:cNvSpPr txBox="1"/>
          <p:nvPr/>
        </p:nvSpPr>
        <p:spPr>
          <a:xfrm>
            <a:off x="1405945" y="6565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Vorher 😰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189924-78AB-E149-8D64-6A3CD23FBADE}"/>
              </a:ext>
            </a:extLst>
          </p:cNvPr>
          <p:cNvSpPr txBox="1"/>
          <p:nvPr/>
        </p:nvSpPr>
        <p:spPr>
          <a:xfrm>
            <a:off x="6955209" y="6565389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Nachher  😍</a:t>
            </a:r>
          </a:p>
        </p:txBody>
      </p:sp>
    </p:spTree>
    <p:extLst>
      <p:ext uri="{BB962C8B-B14F-4D97-AF65-F5344CB8AC3E}">
        <p14:creationId xmlns:p14="http://schemas.microsoft.com/office/powerpoint/2010/main" val="11180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Apollo Server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Rückblick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 err="1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3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Beispiel: Hinzufügen eines Users</a:t>
            </a:r>
          </a:p>
        </p:txBody>
      </p:sp>
    </p:spTree>
    <p:extLst>
      <p:ext uri="{BB962C8B-B14F-4D97-AF65-F5344CB8AC3E}">
        <p14:creationId xmlns:p14="http://schemas.microsoft.com/office/powerpoint/2010/main" val="36669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Schritt 1: Mutation definieren, analog zu Query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ID!, 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!)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$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86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liefert Array mit Funktion und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-Objekt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 Funktion wird verwendet, wenn die Mutation ausgeführt werden soll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Hier können Variablen übergeben werden (wie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 err="1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// z.B. bei Button klick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({variables: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title: "...",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description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"..."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 })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&lt;...&gt;&lt;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button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={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}&gt;Save&lt;/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button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&gt;...;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als 2. Parameter das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-Objekt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Ausführung der Mutation kann wie bei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getracked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werden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// Mutation wird ausgeführt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...;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57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useMutation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als 2. Parameter das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-Objekt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Ausführung der Mutation kann wie bei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getracked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werden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loading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// Mutation wird ausgeführt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...;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974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Lifecycle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Funktion zum Ausführen liefert ein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Promise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Auch hierüber kann mit dem Mutation-Ergebnis gearbeitet werden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 für Redirect nach erfolgreicher Mutation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131736" y="2448637"/>
            <a:ext cx="103141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AddTaskPage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] =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b="1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async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await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({variables: ... });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history.push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("/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"); 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...;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45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Mutations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Mutation ausführen: Cache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Mit den gelesenen Daten der Mutation wird Cache aktualisiert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Analog zu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deswegen auch hier immer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mit abfragen!</a:t>
            </a:r>
          </a:p>
        </p:txBody>
      </p:sp>
    </p:spTree>
    <p:extLst>
      <p:ext uri="{BB962C8B-B14F-4D97-AF65-F5344CB8AC3E}">
        <p14:creationId xmlns:p14="http://schemas.microsoft.com/office/powerpoint/2010/main" val="4090759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31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Die Task-Ansicht vervollständigen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musst Du eine Mutation ausführen, damit der Task State aktualisiert werden kann</a:t>
            </a:r>
          </a:p>
          <a:p>
            <a:pPr>
              <a:lnSpc>
                <a:spcPct val="12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 der Datei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TaskDetailsPage.js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sind TODOs eingetragen (</a:t>
            </a:r>
            <a:r>
              <a:rPr lang="de-DE" sz="2000" dirty="0">
                <a:solidFill>
                  <a:srgbClr val="C00000"/>
                </a:solidFill>
                <a:latin typeface="Source Sans Pro" charset="0"/>
                <a:ea typeface="Source Sans Pro" charset="0"/>
                <a:cs typeface="Source Sans Pro" charset="0"/>
              </a:rPr>
              <a:t>ÜBUNG 2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2: </a:t>
            </a:r>
            <a:r>
              <a:rPr lang="de-DE" dirty="0" err="1">
                <a:solidFill>
                  <a:srgbClr val="D4EBE9"/>
                </a:solidFill>
              </a:rPr>
              <a:t>Mutations</a:t>
            </a:r>
            <a:endParaRPr lang="de-DE" dirty="0">
              <a:solidFill>
                <a:srgbClr val="D4EBE9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2731316-6015-C54C-BBD0-BA28821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85" y="3207586"/>
            <a:ext cx="4651246" cy="289237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B189924-78AB-E149-8D64-6A3CD23FBADE}"/>
              </a:ext>
            </a:extLst>
          </p:cNvPr>
          <p:cNvSpPr txBox="1"/>
          <p:nvPr/>
        </p:nvSpPr>
        <p:spPr>
          <a:xfrm>
            <a:off x="6451891" y="4131526"/>
            <a:ext cx="23583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Button sollten funktionieren,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das Label darüber wird</a:t>
            </a:r>
          </a:p>
          <a:p>
            <a:r>
              <a:rPr lang="de-DE" sz="1400" dirty="0">
                <a:solidFill>
                  <a:srgbClr val="025249"/>
                </a:solidFill>
                <a:latin typeface="Source Sans Pro" panose="020B0503030403020204" pitchFamily="34" charset="77"/>
              </a:rPr>
              <a:t>aktualisiert</a:t>
            </a: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633BA3F7-F902-9845-B526-8CB160F54996}"/>
              </a:ext>
            </a:extLst>
          </p:cNvPr>
          <p:cNvSpPr/>
          <p:nvPr/>
        </p:nvSpPr>
        <p:spPr>
          <a:xfrm rot="10252627">
            <a:off x="4813385" y="4464293"/>
            <a:ext cx="1634490" cy="18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43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724F2B-E00E-464C-9B4B-83A7D36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F5C9D-8F61-D640-9991-47F91AEF290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25525"/>
            <a:ext cx="9499600" cy="53292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Der Apollo Cache</a:t>
            </a:r>
          </a:p>
        </p:txBody>
      </p:sp>
    </p:spTree>
    <p:extLst>
      <p:ext uri="{BB962C8B-B14F-4D97-AF65-F5344CB8AC3E}">
        <p14:creationId xmlns:p14="http://schemas.microsoft.com/office/powerpoint/2010/main" val="369089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Der Apollo Cache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Konsistente Darstellung Eurer Daten in der gesamten App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Einsparen von Netzwerk-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Apollo Client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Dev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Tools: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Chrome: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https://chrome.google.com/webstore/detail/apollo-client-devtools/jdkknkkbebbapilgoeccciglkfbmbnfm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Firefox: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https://addons.mozilla.org/de/firefox/addon/apollo-developer-tools/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6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Apollo Client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www.apollographql.com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 API für GraphQL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Ausführen von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, Mutation,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Subscriptions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Fehlerhandling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Globaler Cache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Persistent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 err="1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8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Der Apollo Cache</a:t>
            </a:r>
          </a:p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TODO: Sidebar einschalten!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Task-State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Dev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Tools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Task-Liste mit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AddTaskPage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/>
              <a:t>fetchPolicy</a:t>
            </a:r>
            <a:r>
              <a:rPr lang="de-DE" sz="2400" dirty="0"/>
              <a:t> cache-</a:t>
            </a:r>
            <a:r>
              <a:rPr lang="de-DE" sz="2400" dirty="0" err="1"/>
              <a:t>and</a:t>
            </a:r>
            <a:r>
              <a:rPr lang="de-DE" sz="2400" dirty="0"/>
              <a:t>-network)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👉 Demo: Task-Liste mit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QuickAddTask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(Refresh)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37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ausführen: Caching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Geladene Daten werden normalisiert und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gecached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Immer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-Feld mit abfragen (auch wenn man es nicht selbst braucht)!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576F9D-5866-5C48-B405-9B8D8C71FD0C}"/>
              </a:ext>
            </a:extLst>
          </p:cNvPr>
          <p:cNvSpPr/>
          <p:nvPr/>
        </p:nvSpPr>
        <p:spPr>
          <a:xfrm>
            <a:off x="630928" y="2448637"/>
            <a:ext cx="828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ProjectsQuery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 err="1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b="1" dirty="0" err="1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DE0700-CB61-0848-8652-6D807D083C64}"/>
              </a:ext>
            </a:extLst>
          </p:cNvPr>
          <p:cNvSpPr/>
          <p:nvPr/>
        </p:nvSpPr>
        <p:spPr>
          <a:xfrm>
            <a:off x="3966840" y="3635533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Apollo fügt jedem Objekt automatisch das __</a:t>
            </a:r>
            <a:r>
              <a:rPr lang="de-DE" dirty="0" err="1">
                <a:solidFill>
                  <a:srgbClr val="9E60B8"/>
                </a:solidFill>
                <a:latin typeface="Source Sans Pro" panose="020B0503030403020204" pitchFamily="34" charset="0"/>
              </a:rPr>
              <a:t>typename</a:t>
            </a:r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-Feld implizit hinzu</a:t>
            </a:r>
          </a:p>
          <a:p>
            <a:endParaRPr lang="de-DE" dirty="0">
              <a:solidFill>
                <a:srgbClr val="9E60B8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77B9801-3A58-104D-88D9-DC4FC432DDE6}"/>
              </a:ext>
            </a:extLst>
          </p:cNvPr>
          <p:cNvCxnSpPr>
            <a:cxnSpLocks/>
          </p:cNvCxnSpPr>
          <p:nvPr/>
        </p:nvCxnSpPr>
        <p:spPr>
          <a:xfrm>
            <a:off x="1534332" y="3371967"/>
            <a:ext cx="2432508" cy="417369"/>
          </a:xfrm>
          <a:prstGeom prst="line">
            <a:avLst/>
          </a:prstGeom>
          <a:ln w="15875">
            <a:solidFill>
              <a:srgbClr val="9E60B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87892D44-804B-C04C-A123-9FB6C3AB6CDA}"/>
              </a:ext>
            </a:extLst>
          </p:cNvPr>
          <p:cNvCxnSpPr>
            <a:cxnSpLocks/>
          </p:cNvCxnSpPr>
          <p:nvPr/>
        </p:nvCxnSpPr>
        <p:spPr>
          <a:xfrm>
            <a:off x="3518115" y="3371967"/>
            <a:ext cx="448725" cy="417369"/>
          </a:xfrm>
          <a:prstGeom prst="line">
            <a:avLst/>
          </a:prstGeom>
          <a:ln w="15875">
            <a:solidFill>
              <a:srgbClr val="9E60B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566AFAD-9BBC-684C-AE15-89D90723604D}"/>
              </a:ext>
            </a:extLst>
          </p:cNvPr>
          <p:cNvSpPr/>
          <p:nvPr/>
        </p:nvSpPr>
        <p:spPr>
          <a:xfrm>
            <a:off x="630928" y="5126293"/>
            <a:ext cx="828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P1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P1, title: ...,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[ T1, T2, T3 ] },</a:t>
            </a:r>
          </a:p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P2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P2, title: ...,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tasks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[ T2 ] },</a:t>
            </a:r>
          </a:p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T1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T1,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description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... },</a:t>
            </a:r>
          </a:p>
          <a:p>
            <a:r>
              <a:rPr lang="de-DE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28A13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T2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T2, </a:t>
            </a:r>
            <a:r>
              <a:rPr lang="de-DE" dirty="0" err="1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description</a:t>
            </a:r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... }</a:t>
            </a: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dirty="0">
              <a:solidFill>
                <a:srgbClr val="36544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36544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61FB31A-5254-1B4F-B328-D903D32F2F82}"/>
              </a:ext>
            </a:extLst>
          </p:cNvPr>
          <p:cNvSpPr/>
          <p:nvPr/>
        </p:nvSpPr>
        <p:spPr>
          <a:xfrm>
            <a:off x="630928" y="4722871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Cache-Key: </a:t>
            </a:r>
            <a:r>
              <a:rPr lang="de-DE" dirty="0">
                <a:solidFill>
                  <a:srgbClr val="9E60B8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__</a:t>
            </a:r>
            <a:r>
              <a:rPr lang="de-DE" dirty="0" err="1">
                <a:solidFill>
                  <a:srgbClr val="9E60B8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typename:id-Feld</a:t>
            </a:r>
            <a:endParaRPr lang="de-DE" dirty="0">
              <a:solidFill>
                <a:srgbClr val="9E60B8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18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Cache Aktualisieren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 aktualisieren: Strategien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Query neu ausführen (forcieren):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Fetch-Policy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Polling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Refetch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Direkte Aktualisierung des Caches per API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8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Fetch-Policy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gibt an, wann ein Query erneut ausgeführt wird</a:t>
            </a: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https://www.apollographql.com/docs/react/data/queries/#supported-fetch-policies</a:t>
            </a: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Zum Beispiel: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cache-first: Guckt in den Cache, lädt nur, wenn dort nicht verfügbar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cache-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-network: Erst Cache, dann aber auch Netzwerk, um zu aktualisieren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network-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only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Immer erneut laden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cache-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only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Nur aus dem Cache nehmen, nie Netzwerk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8DAC22-B9E0-7746-8EE2-A995C5140AFA}"/>
              </a:ext>
            </a:extLst>
          </p:cNvPr>
          <p:cNvSpPr/>
          <p:nvPr/>
        </p:nvSpPr>
        <p:spPr>
          <a:xfrm>
            <a:off x="2436149" y="4301398"/>
            <a:ext cx="5033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 ... },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fetchPolicy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"cache-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-network"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437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594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Polling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Query wird automatisch alle x-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ausgeführt</a:t>
            </a: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https://www.apollographql.com/docs/react/data/queries/#supported-fetch-policies</a:t>
            </a: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Variante 1: per Property</a:t>
            </a: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Variante 2: Funktion</a:t>
            </a: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8DAC22-B9E0-7746-8EE2-A995C5140AFA}"/>
              </a:ext>
            </a:extLst>
          </p:cNvPr>
          <p:cNvSpPr/>
          <p:nvPr/>
        </p:nvSpPr>
        <p:spPr>
          <a:xfrm>
            <a:off x="2436149" y="2867805"/>
            <a:ext cx="5033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 ... },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pollInterval</a:t>
            </a:r>
            <a:r>
              <a:rPr lang="de-DE" b="1" dirty="0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5000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FD84A5-2C88-764F-B9F3-6BE19BA9D331}"/>
              </a:ext>
            </a:extLst>
          </p:cNvPr>
          <p:cNvSpPr/>
          <p:nvPr/>
        </p:nvSpPr>
        <p:spPr>
          <a:xfrm>
            <a:off x="2340576" y="5027236"/>
            <a:ext cx="7423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startPolling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startPolling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(5000);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599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Refetch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Ein Query manuell erneut ausführen</a:t>
            </a:r>
          </a:p>
          <a:p>
            <a:pPr>
              <a:lnSpc>
                <a:spcPct val="120000"/>
              </a:lnSpc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https://www.apollographql.com/docs/react/data/queries/#supported-fetch-policies</a:t>
            </a: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liefert eine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refetch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-Funktion zurück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Diese führt den Query erneut aus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Dabei können neue Variablen etc. mitgegeben werden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Nützlich z.B. für "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Reload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"-Button</a:t>
            </a:r>
          </a:p>
          <a:p>
            <a:pPr>
              <a:lnSpc>
                <a:spcPct val="120000"/>
              </a:lnSpc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8DAC22-B9E0-7746-8EE2-A995C5140AFA}"/>
              </a:ext>
            </a:extLst>
          </p:cNvPr>
          <p:cNvSpPr/>
          <p:nvPr/>
        </p:nvSpPr>
        <p:spPr>
          <a:xfrm>
            <a:off x="1382264" y="4225785"/>
            <a:ext cx="6847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refetch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TaskListQuery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"T1"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onReload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refetch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"T2"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})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325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Nach einer Mutation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Es gibt mehrere Strategien, den Cache nach dem Ausführen einer Mutation zu aktualisieren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ein einzelnes Objekt gelesen wurde, wird dieses im Cache ausgetauscht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Das gilt auch für Objekt-Graphen, </a:t>
            </a:r>
            <a:r>
              <a:rPr lang="de-DE" i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aber nicht für Listen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i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15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Nach einer Mutation: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Optimistic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Responses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das Ergebnis einer Mutation "erahnt" werden kann, kann man das erwartete Ergebnis übergeben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Dieses wird dann sofort in den Cache gesetzt, so dass der User nicht warten muss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das "echte"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Ergeniss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dann vom Server kommt, wird der Cache ggf. nochmal aktualisiert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Kann zu "flüssigerem" Erlebnis für User führen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909093-DD16-4C41-8F59-C182890F0A51}"/>
              </a:ext>
            </a:extLst>
          </p:cNvPr>
          <p:cNvSpPr/>
          <p:nvPr/>
        </p:nvSpPr>
        <p:spPr>
          <a:xfrm>
            <a:off x="1056633" y="3164681"/>
            <a:ext cx="77927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UpdateTaskState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onReload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variables: {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"T1",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"RUNNING" },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optimisticResponse</a:t>
            </a:r>
            <a:r>
              <a:rPr lang="de-DE" b="1" dirty="0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// Struktur muss zum erwarteten Ergebnis passen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"T1", 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"RUNNING",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title: "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Task"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});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88516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Nach einer Mutation: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erneut ausführen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Beim Ausführen einer Mutation kann eine Liste von </a:t>
            </a:r>
            <a:r>
              <a:rPr lang="de-DE" i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(samt Variablen) angegeben werden, die dann erneut ausgeführt werden.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Mit deren Ergebnissen wird der Cache aktualisiert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909093-DD16-4C41-8F59-C182890F0A51}"/>
              </a:ext>
            </a:extLst>
          </p:cNvPr>
          <p:cNvSpPr/>
          <p:nvPr/>
        </p:nvSpPr>
        <p:spPr>
          <a:xfrm>
            <a:off x="1056633" y="3164681"/>
            <a:ext cx="77927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=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useMutation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UpdateTaskState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b="1" dirty="0" err="1">
                <a:solidFill>
                  <a:srgbClr val="FB8E2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refetchQueries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[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{ 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b="1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b="1" dirty="0" err="1">
                <a:solidFill>
                  <a:srgbClr val="9E60B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TaskListPageQuery</a:t>
            </a:r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variables: { </a:t>
            </a:r>
            <a:r>
              <a:rPr lang="de-DE" b="1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projectId</a:t>
            </a:r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"1" }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b="1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]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  <a:p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42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 direkt modifizieren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Auf den Cache kann per API zugegriffen werden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Über die API kann der Cache gelesen und verändert werden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Per GraphQL Query, per GraphQL Fragment oder direkt per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909093-DD16-4C41-8F59-C182890F0A51}"/>
              </a:ext>
            </a:extLst>
          </p:cNvPr>
          <p:cNvSpPr/>
          <p:nvPr/>
        </p:nvSpPr>
        <p:spPr>
          <a:xfrm>
            <a:off x="1056633" y="3203426"/>
            <a:ext cx="7792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cache.writeFragment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"T5",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fragment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gql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fragment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UpdatedTask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on Task {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endParaRPr lang="de-DE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`,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{ 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newState</a:t>
            </a:r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"RUNNING"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4583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Apollo Client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www.apollographql.com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 API für GraphQL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Ausführen von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, Mutation,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Subscriptions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Fehlerhandling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Globaler Cache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Persistent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 err="1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Zugrunde liegender Client auch für andere Frameworks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https://apollo.vuejs.org/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https://apollo-angular.com/docs/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63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218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Cache direkt modifizieren: Per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Besonders hilfreich, wenn Listen angepasst werden müssen (Elemente hinzufügen, Löschen)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API ist sehr gewöhnungsbedürftig und m.E. auch zu fragil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59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CD7847-9299-8B4F-BA01-E5DE096098A2}"/>
              </a:ext>
            </a:extLst>
          </p:cNvPr>
          <p:cNvSpPr txBox="1"/>
          <p:nvPr/>
        </p:nvSpPr>
        <p:spPr>
          <a:xfrm>
            <a:off x="203199" y="1026060"/>
            <a:ext cx="9482667" cy="576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Die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sollte immer aktuell sein...</a:t>
            </a:r>
          </a:p>
          <a:p>
            <a:pPr>
              <a:lnSpc>
                <a:spcPct val="120000"/>
              </a:lnSpc>
            </a:pP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Erweitere den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useQuery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-Aufruf in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TaskListPage.js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so dass dieser zusätzlich zum Cache-Lookup auch einen Netzwerk-Request macht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Du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AddNewTask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einen neuen Task anlegst, sollte dieser nun unmittelbar in der Liste sichtbar werden (kein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LoadingIndicator</a:t>
            </a:r>
            <a:r>
              <a:rPr lang="de-DE" sz="200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!)</a:t>
            </a: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Auch nach dem "Quick Add Task" direkt auf der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sollte die Liste aktualisiert werden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Aktiviere die </a:t>
            </a:r>
            <a:r>
              <a:rPr lang="de-DE" sz="2000" dirty="0" err="1">
                <a:solidFill>
                  <a:srgbClr val="9E60B8"/>
                </a:solidFill>
                <a:latin typeface="Source Sans Pro" charset="0"/>
              </a:rPr>
              <a:t>QuickAddTaskForm</a:t>
            </a:r>
            <a:r>
              <a:rPr lang="de-DE" sz="2000" dirty="0">
                <a:solidFill>
                  <a:srgbClr val="9E60B8"/>
                </a:solidFill>
                <a:latin typeface="Source Sans Pro" charset="0"/>
              </a:rPr>
              <a:t>-Komponente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TaskListPage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so dass diese angezeigt wird (ist auskommentiert dort vorhanden)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Wenn eine in der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QuickAddTaskForm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ein neuer Task gespeichert wurde, soll dieser oben in der Liste auftauchen (ohne dass User Browser Fenster neu laden muss)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Wie kannst Du das implementieren?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4110B2-95AE-244D-812A-62EAD31CC7FD}"/>
              </a:ext>
            </a:extLst>
          </p:cNvPr>
          <p:cNvSpPr/>
          <p:nvPr/>
        </p:nvSpPr>
        <p:spPr>
          <a:xfrm>
            <a:off x="0" y="0"/>
            <a:ext cx="9906000" cy="821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EBABFC5-E5D4-3A42-A209-3F1D2B8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73723"/>
          </a:xfrm>
        </p:spPr>
        <p:txBody>
          <a:bodyPr/>
          <a:lstStyle/>
          <a:p>
            <a:r>
              <a:rPr lang="de-DE" dirty="0">
                <a:solidFill>
                  <a:srgbClr val="D4EBE9"/>
                </a:solidFill>
              </a:rPr>
              <a:t>Übung 3: Cache aktualisieren</a:t>
            </a:r>
          </a:p>
        </p:txBody>
      </p:sp>
    </p:spTree>
    <p:extLst>
      <p:ext uri="{BB962C8B-B14F-4D97-AF65-F5344CB8AC3E}">
        <p14:creationId xmlns:p14="http://schemas.microsoft.com/office/powerpoint/2010/main" val="2882569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724F2B-E00E-464C-9B4B-83A7D36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F5C9D-8F61-D640-9991-47F91AEF290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25525"/>
            <a:ext cx="9499600" cy="53292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Der Apollo Client - Ausblick</a:t>
            </a:r>
          </a:p>
        </p:txBody>
      </p:sp>
    </p:spTree>
    <p:extLst>
      <p:ext uri="{BB962C8B-B14F-4D97-AF65-F5344CB8AC3E}">
        <p14:creationId xmlns:p14="http://schemas.microsoft.com/office/powerpoint/2010/main" val="2967964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318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Mögliche Themen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Eure Anwendung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Client State und </a:t>
            </a: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Reactive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Variables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Support für Client und Server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React Server Components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9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2D914C6-C926-4E40-A0A3-0EA9D9372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9" r="12044" b="2918"/>
          <a:stretch/>
        </p:blipFill>
        <p:spPr>
          <a:xfrm>
            <a:off x="11162" y="1"/>
            <a:ext cx="9883674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486D047-2845-FD46-9E97-96862A46AB8E}"/>
              </a:ext>
            </a:extLst>
          </p:cNvPr>
          <p:cNvSpPr/>
          <p:nvPr/>
        </p:nvSpPr>
        <p:spPr>
          <a:xfrm>
            <a:off x="0" y="-1"/>
            <a:ext cx="9905999" cy="6067777"/>
          </a:xfrm>
          <a:prstGeom prst="rect">
            <a:avLst/>
          </a:prstGeom>
          <a:solidFill>
            <a:srgbClr val="D4EBE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A7CEA2F-9B98-C545-A913-2FD65D763AE3}"/>
              </a:ext>
            </a:extLst>
          </p:cNvPr>
          <p:cNvSpPr/>
          <p:nvPr/>
        </p:nvSpPr>
        <p:spPr>
          <a:xfrm>
            <a:off x="0" y="6067777"/>
            <a:ext cx="9906000" cy="790223"/>
          </a:xfrm>
          <a:prstGeom prst="rect">
            <a:avLst/>
          </a:prstGeom>
          <a:solidFill>
            <a:srgbClr val="5AB88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6F94DD-6753-AE48-BEE3-3D5A714809DC}"/>
              </a:ext>
            </a:extLst>
          </p:cNvPr>
          <p:cNvSpPr/>
          <p:nvPr/>
        </p:nvSpPr>
        <p:spPr>
          <a:xfrm>
            <a:off x="0" y="125127"/>
            <a:ext cx="9906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500" dirty="0"/>
              <a:t>😊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DDCEAB-80AC-984C-A849-8AFD5EA1A016}"/>
              </a:ext>
            </a:extLst>
          </p:cNvPr>
          <p:cNvSpPr/>
          <p:nvPr/>
        </p:nvSpPr>
        <p:spPr>
          <a:xfrm>
            <a:off x="2041966" y="2344604"/>
            <a:ext cx="6123007" cy="1035804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b="1" dirty="0">
                <a:solidFill>
                  <a:srgbClr val="B04532"/>
                </a:solidFill>
                <a:latin typeface="Source Sans Pro" panose="020B0503030403020204" pitchFamily="34" charset="77"/>
                <a:ea typeface="Source Sans Pro Semibold" charset="0"/>
                <a:cs typeface="Source Sans Pro Semibold" charset="0"/>
              </a:rPr>
              <a:t>Vielen Dank!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DCDB78-DA98-FF4D-AB7F-0346657A56B8}"/>
              </a:ext>
            </a:extLst>
          </p:cNvPr>
          <p:cNvSpPr/>
          <p:nvPr/>
        </p:nvSpPr>
        <p:spPr>
          <a:xfrm>
            <a:off x="298953" y="3944979"/>
            <a:ext cx="9308091" cy="155822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de-DE" sz="2400" b="1" dirty="0">
                <a:solidFill>
                  <a:srgbClr val="025249"/>
                </a:solidFill>
              </a:rPr>
              <a:t>Repository: </a:t>
            </a:r>
            <a:r>
              <a:rPr lang="de-DE" sz="2400" b="1" dirty="0">
                <a:solidFill>
                  <a:srgbClr val="41719C"/>
                </a:solidFill>
              </a:rPr>
              <a:t>https://</a:t>
            </a:r>
            <a:r>
              <a:rPr lang="de-DE" sz="2400" b="1" dirty="0" err="1">
                <a:solidFill>
                  <a:srgbClr val="41719C"/>
                </a:solidFill>
              </a:rPr>
              <a:t>github.com</a:t>
            </a:r>
            <a:r>
              <a:rPr lang="de-DE" sz="2400" b="1" dirty="0">
                <a:solidFill>
                  <a:srgbClr val="41719C"/>
                </a:solidFill>
              </a:rPr>
              <a:t>/</a:t>
            </a:r>
            <a:r>
              <a:rPr lang="de-DE" sz="2400" b="1" dirty="0" err="1">
                <a:solidFill>
                  <a:srgbClr val="41719C"/>
                </a:solidFill>
              </a:rPr>
              <a:t>nilshartmann</a:t>
            </a:r>
            <a:r>
              <a:rPr lang="de-DE" sz="2400" b="1" dirty="0">
                <a:solidFill>
                  <a:srgbClr val="41719C"/>
                </a:solidFill>
              </a:rPr>
              <a:t>/</a:t>
            </a:r>
            <a:r>
              <a:rPr lang="de-DE" sz="2400" b="1" dirty="0" err="1">
                <a:solidFill>
                  <a:srgbClr val="41719C"/>
                </a:solidFill>
              </a:rPr>
              <a:t>graphql</a:t>
            </a:r>
            <a:r>
              <a:rPr lang="de-DE" sz="2400" b="1" dirty="0">
                <a:solidFill>
                  <a:srgbClr val="41719C"/>
                </a:solidFill>
              </a:rPr>
              <a:t>-apollo-workshop</a:t>
            </a:r>
            <a:endParaRPr lang="de-DE" sz="2400" b="1" dirty="0">
              <a:solidFill>
                <a:srgbClr val="025249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de-DE" sz="2400" b="1" dirty="0">
                <a:solidFill>
                  <a:srgbClr val="025249"/>
                </a:solidFill>
              </a:rPr>
              <a:t>Fragen und Kontakt: </a:t>
            </a:r>
            <a:r>
              <a:rPr lang="de-DE" sz="2400" b="1" dirty="0" err="1">
                <a:solidFill>
                  <a:srgbClr val="41719C"/>
                </a:solidFill>
              </a:rPr>
              <a:t>nils@nilshartmann.net</a:t>
            </a:r>
            <a:endParaRPr lang="de-DE" sz="2400" b="1" dirty="0">
              <a:solidFill>
                <a:srgbClr val="4171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6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5D90-ABE5-8C45-A674-A792F08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43EC23-C6CC-0F42-BC1A-1E74FCD7E3B9}"/>
              </a:ext>
            </a:extLst>
          </p:cNvPr>
          <p:cNvSpPr txBox="1"/>
          <p:nvPr/>
        </p:nvSpPr>
        <p:spPr>
          <a:xfrm>
            <a:off x="203200" y="1026060"/>
            <a:ext cx="9499600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Alternativen für React</a:t>
            </a: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GraphQL Client von Facebook: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https://relay.dev/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Leichtgewichtiger GraphQL Client: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3"/>
              </a:rPr>
              <a:t>https://formidable.com/open-source/urql/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Data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Fetching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Libs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4"/>
              </a:rPr>
              <a:t>https://react-query.tanstack.com/graphql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  <a:hlinkClick r:id="rId5"/>
              </a:rPr>
              <a:t>https://swr.vercel.app/docs/data-fetching#graphql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724F2B-E00E-464C-9B4B-83A7D36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F5C9D-8F61-D640-9991-47F91AEF290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25525"/>
            <a:ext cx="9499600" cy="53292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Queries</a:t>
            </a:r>
            <a:r>
              <a:rPr lang="de-DE" dirty="0"/>
              <a:t> und </a:t>
            </a:r>
            <a:r>
              <a:rPr lang="de-DE" dirty="0" err="1"/>
              <a:t>Mutations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29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Zentrales Client-Objekt</a:t>
            </a:r>
            <a:endParaRPr lang="de-DE" sz="2400" b="1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Konfiguration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URL, Authentifizierung, Cache...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Methoden zum Ausführen von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</a:rPr>
              <a:t>Queries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</a:rPr>
              <a:t>Mutations</a:t>
            </a:r>
            <a:endParaRPr lang="de-DE" sz="2400" dirty="0">
              <a:solidFill>
                <a:srgbClr val="36544F"/>
              </a:solidFill>
              <a:latin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Arbeiten mit dem Cache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Ist React unabhängig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</a:rPr>
              <a:t>Wird in React über Hooks (nur) indirekt verwendet</a:t>
            </a:r>
          </a:p>
        </p:txBody>
      </p:sp>
    </p:spTree>
    <p:extLst>
      <p:ext uri="{BB962C8B-B14F-4D97-AF65-F5344CB8AC3E}">
        <p14:creationId xmlns:p14="http://schemas.microsoft.com/office/powerpoint/2010/main" val="269248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Zentrales Client-Objekt</a:t>
            </a:r>
            <a:endParaRPr lang="de-DE" sz="2400" b="1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13B6CC-967D-5A48-BA90-77E68E4748EA}"/>
              </a:ext>
            </a:extLst>
          </p:cNvPr>
          <p:cNvSpPr/>
          <p:nvPr/>
        </p:nvSpPr>
        <p:spPr>
          <a:xfrm>
            <a:off x="1592247" y="2391650"/>
            <a:ext cx="6721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Beim Starten der Anwendung</a:t>
            </a:r>
          </a:p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uri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"http://localhost:4000",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72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Apollo Client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4E3DA9D-BA0B-8941-9E3E-DBC49FA9CBB4}"/>
              </a:ext>
            </a:extLst>
          </p:cNvPr>
          <p:cNvSpPr txBox="1"/>
          <p:nvPr/>
        </p:nvSpPr>
        <p:spPr>
          <a:xfrm>
            <a:off x="203200" y="1026060"/>
            <a:ext cx="949960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Ausführen von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Queries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Nur als Beispiel, in React über Hooks API</a:t>
            </a:r>
            <a:endParaRPr lang="de-DE" sz="2400" dirty="0">
              <a:solidFill>
                <a:srgbClr val="025249"/>
              </a:solidFill>
              <a:latin typeface="Source Sans Pro Semibold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13B6CC-967D-5A48-BA90-77E68E4748EA}"/>
              </a:ext>
            </a:extLst>
          </p:cNvPr>
          <p:cNvSpPr/>
          <p:nvPr/>
        </p:nvSpPr>
        <p:spPr>
          <a:xfrm>
            <a:off x="1592247" y="2391650"/>
            <a:ext cx="672150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"@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apollo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";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Beim Starten der Anwendung</a:t>
            </a:r>
          </a:p>
          <a:p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ApolloClient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uri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"http://localhost:4000",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InMemoryCache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b="1" dirty="0" err="1">
                <a:solidFill>
                  <a:srgbClr val="9E60B8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client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.query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de-DE" sz="1400" dirty="0" err="1">
                <a:solidFill>
                  <a:srgbClr val="EF7D1D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gql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query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Project($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ID!) 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project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$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title } 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}`,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variables: {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"P1"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}).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then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de-DE" sz="14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</a:t>
            </a:r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=&gt; ...)</a:t>
            </a:r>
          </a:p>
          <a:p>
            <a:endParaRPr lang="de-DE" sz="14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39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25249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2433</Words>
  <Application>Microsoft Macintosh PowerPoint</Application>
  <PresentationFormat>A4-Papier (210 x 297 mm)</PresentationFormat>
  <Paragraphs>496</Paragraphs>
  <Slides>44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5" baseType="lpstr">
      <vt:lpstr>Arial</vt:lpstr>
      <vt:lpstr>Calibri</vt:lpstr>
      <vt:lpstr>Calibri Light</vt:lpstr>
      <vt:lpstr>Montserrat</vt:lpstr>
      <vt:lpstr>Source Code Pro</vt:lpstr>
      <vt:lpstr>Source Code Pro Light</vt:lpstr>
      <vt:lpstr>Source Code Pro Medium</vt:lpstr>
      <vt:lpstr>Source Code Pro Semibold</vt:lpstr>
      <vt:lpstr>Source Sans Pro</vt:lpstr>
      <vt:lpstr>Source Sans Pro Semibold</vt:lpstr>
      <vt:lpstr>Office-Design</vt:lpstr>
      <vt:lpstr>Online | 25. Mai 2021 | @nilshartmann</vt:lpstr>
      <vt:lpstr>Apollo Server</vt:lpstr>
      <vt:lpstr>Apollo Client</vt:lpstr>
      <vt:lpstr>Apollo Client</vt:lpstr>
      <vt:lpstr>GraphQL Clients</vt:lpstr>
      <vt:lpstr>PowerPoint-Präsentation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Der Apollo Client</vt:lpstr>
      <vt:lpstr>Übung - Vorbereitung</vt:lpstr>
      <vt:lpstr>Übung 1: Eine GraphQL Query</vt:lpstr>
      <vt:lpstr>Mutations</vt:lpstr>
      <vt:lpstr>Mutations</vt:lpstr>
      <vt:lpstr>Mutations</vt:lpstr>
      <vt:lpstr>Mutations</vt:lpstr>
      <vt:lpstr>Mutations</vt:lpstr>
      <vt:lpstr>Mutations</vt:lpstr>
      <vt:lpstr>Mutations</vt:lpstr>
      <vt:lpstr>Übung 2: Mutations</vt:lpstr>
      <vt:lpstr>PowerPoint-Präsentation</vt:lpstr>
      <vt:lpstr>Der Apollo Cache</vt:lpstr>
      <vt:lpstr>Der Apollo Cache</vt:lpstr>
      <vt:lpstr>Der Apollo Client</vt:lpstr>
      <vt:lpstr>Cache Aktualisieren</vt:lpstr>
      <vt:lpstr>Der Apollo Cache</vt:lpstr>
      <vt:lpstr>Der Apollo Cache</vt:lpstr>
      <vt:lpstr>Der Apollo Cache</vt:lpstr>
      <vt:lpstr>Der Apollo Cache</vt:lpstr>
      <vt:lpstr>Der Apollo Cache</vt:lpstr>
      <vt:lpstr>Der Apollo Cache</vt:lpstr>
      <vt:lpstr>Der Apollo Cache</vt:lpstr>
      <vt:lpstr>Der Apollo Cache</vt:lpstr>
      <vt:lpstr>Übung 3: Cache aktualisieren</vt:lpstr>
      <vt:lpstr>PowerPoint-Präsentation</vt:lpstr>
      <vt:lpstr>Ausblick</vt:lpstr>
      <vt:lpstr>HTTPS://NILSHARTMANN.NET | @nilshartmann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993</cp:revision>
  <cp:lastPrinted>2019-06-21T09:44:17Z</cp:lastPrinted>
  <dcterms:created xsi:type="dcterms:W3CDTF">2016-03-28T15:59:53Z</dcterms:created>
  <dcterms:modified xsi:type="dcterms:W3CDTF">2021-05-25T06:37:28Z</dcterms:modified>
</cp:coreProperties>
</file>