
<file path=[Content_Types].xml><?xml version="1.0" encoding="utf-8"?>
<Types xmlns="http://schemas.openxmlformats.org/package/2006/content-types"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61" r:id="rId2"/>
    <p:sldId id="355" r:id="rId3"/>
    <p:sldId id="349" r:id="rId4"/>
    <p:sldId id="350" r:id="rId5"/>
    <p:sldId id="351" r:id="rId6"/>
    <p:sldId id="354" r:id="rId7"/>
    <p:sldId id="352" r:id="rId8"/>
    <p:sldId id="353" r:id="rId9"/>
    <p:sldId id="369" r:id="rId10"/>
    <p:sldId id="374" r:id="rId11"/>
    <p:sldId id="375" r:id="rId12"/>
    <p:sldId id="376" r:id="rId13"/>
    <p:sldId id="377" r:id="rId14"/>
    <p:sldId id="364" r:id="rId15"/>
    <p:sldId id="366" r:id="rId16"/>
    <p:sldId id="378" r:id="rId17"/>
    <p:sldId id="365" r:id="rId18"/>
    <p:sldId id="367" r:id="rId19"/>
    <p:sldId id="373" r:id="rId20"/>
    <p:sldId id="370" r:id="rId21"/>
    <p:sldId id="371" r:id="rId22"/>
    <p:sldId id="372" r:id="rId23"/>
    <p:sldId id="379" r:id="rId24"/>
    <p:sldId id="359" r:id="rId25"/>
    <p:sldId id="380" r:id="rId26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00">
          <p15:clr>
            <a:srgbClr val="A4A3A4"/>
          </p15:clr>
        </p15:guide>
        <p15:guide id="2" pos="19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9D57"/>
    <a:srgbClr val="4E4D4D"/>
    <a:srgbClr val="E84528"/>
    <a:srgbClr val="4D4D4D"/>
    <a:srgbClr val="3F51B5"/>
    <a:srgbClr val="009587"/>
    <a:srgbClr val="2196F3"/>
    <a:srgbClr val="438ECC"/>
    <a:srgbClr val="2095F2"/>
    <a:srgbClr val="AB51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49" autoAdjust="0"/>
    <p:restoredTop sz="98884" autoAdjust="0"/>
  </p:normalViewPr>
  <p:slideViewPr>
    <p:cSldViewPr snapToObjects="1">
      <p:cViewPr varScale="1">
        <p:scale>
          <a:sx n="126" d="100"/>
          <a:sy n="126" d="100"/>
        </p:scale>
        <p:origin x="306" y="126"/>
      </p:cViewPr>
      <p:guideLst>
        <p:guide orient="horz" pos="3300"/>
        <p:guide pos="19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937446-253D-9247-BD46-8A12B019035C}" type="datetimeFigureOut">
              <a:rPr lang="de-DE" smtClean="0"/>
              <a:pPr/>
              <a:t>18.08.2015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EA0E18-8E45-A047-8044-333E78887F3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26371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3C3069-EAFB-4145-8E4B-04F54E649D99}" type="datetimeFigureOut">
              <a:rPr lang="de-DE" smtClean="0"/>
              <a:pPr/>
              <a:t>18.08.2015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6AC1AA-0751-8243-836D-342D444A699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3941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RENE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164CF-F871-3D47-A661-2FEA5BB7AC1F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9290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RENE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164CF-F871-3D47-A661-2FEA5BB7AC1F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9290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RENE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164CF-F871-3D47-A661-2FEA5BB7AC1F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9290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RENE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164CF-F871-3D47-A661-2FEA5BB7AC1F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9290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- Normal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15884" y="1041400"/>
            <a:ext cx="8512232" cy="5339928"/>
          </a:xfrm>
        </p:spPr>
        <p:txBody>
          <a:bodyPr lIns="0" tIns="0" rIns="0" bIns="0"/>
          <a:lstStyle>
            <a:lvl2pPr marL="742950" indent="-285750">
              <a:buFont typeface="Arial"/>
              <a:buChar char="•"/>
              <a:defRPr/>
            </a:lvl2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Titelplatzhalter 10"/>
          <p:cNvSpPr>
            <a:spLocks noGrp="1"/>
          </p:cNvSpPr>
          <p:nvPr>
            <p:ph type="title" hasCustomPrompt="1"/>
          </p:nvPr>
        </p:nvSpPr>
        <p:spPr>
          <a:xfrm>
            <a:off x="315884" y="185738"/>
            <a:ext cx="8512232" cy="446128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NORMALE FOLIE</a:t>
            </a:r>
            <a:endParaRPr lang="de-DE" dirty="0"/>
          </a:p>
        </p:txBody>
      </p:sp>
      <p:cxnSp>
        <p:nvCxnSpPr>
          <p:cNvPr id="8" name="Gerade Verbindung 7"/>
          <p:cNvCxnSpPr/>
          <p:nvPr userDrawn="1"/>
        </p:nvCxnSpPr>
        <p:spPr>
          <a:xfrm flipV="1">
            <a:off x="315884" y="6597352"/>
            <a:ext cx="8512232" cy="17160"/>
          </a:xfrm>
          <a:prstGeom prst="line">
            <a:avLst/>
          </a:prstGeom>
          <a:ln w="63500">
            <a:solidFill>
              <a:srgbClr val="E1A29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626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 - Normal ohne Fussze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15884" y="1041400"/>
            <a:ext cx="8512232" cy="5596467"/>
          </a:xfrm>
        </p:spPr>
        <p:txBody>
          <a:bodyPr lIns="0" tIns="0" rIns="0" bIns="0"/>
          <a:lstStyle>
            <a:lvl2pPr marL="742950" indent="-285750">
              <a:buFont typeface="Arial"/>
              <a:buChar char="•"/>
              <a:defRPr/>
            </a:lvl2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Titelplatzhalter 10"/>
          <p:cNvSpPr>
            <a:spLocks noGrp="1"/>
          </p:cNvSpPr>
          <p:nvPr>
            <p:ph type="title" hasCustomPrompt="1"/>
          </p:nvPr>
        </p:nvSpPr>
        <p:spPr>
          <a:xfrm>
            <a:off x="315884" y="185738"/>
            <a:ext cx="8512232" cy="446128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NORMALE FOLIE OHNE FUSSZEILE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528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 - Neues Thema begin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1123950" y="2146300"/>
            <a:ext cx="6896100" cy="2565400"/>
          </a:xfrm>
          <a:prstGeom prst="rect">
            <a:avLst/>
          </a:prstGeom>
          <a:solidFill>
            <a:srgbClr val="F05033"/>
          </a:solidFill>
          <a:ln>
            <a:noFill/>
          </a:ln>
          <a:effectLst>
            <a:outerShdw blurRad="50800" dist="38100" dir="5400000" sx="101000" sy="101000" rotWithShape="0">
              <a:srgbClr val="000000">
                <a:alpha val="21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352550" y="2451100"/>
            <a:ext cx="6407150" cy="800100"/>
          </a:xfrm>
        </p:spPr>
        <p:txBody>
          <a:bodyPr lIns="0" tIns="0" rIns="0" bIns="0"/>
          <a:lstStyle>
            <a:lvl1pPr marL="0" indent="0">
              <a:buNone/>
              <a:defRPr b="1">
                <a:solidFill>
                  <a:srgbClr val="EFEFEE"/>
                </a:solidFill>
              </a:defRPr>
            </a:lvl1pPr>
          </a:lstStyle>
          <a:p>
            <a:pPr lvl="0"/>
            <a:r>
              <a:rPr lang="de-DE" dirty="0" smtClean="0"/>
              <a:t>ÜBERSCHRIFT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352550" y="3915833"/>
            <a:ext cx="6407150" cy="5334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rgbClr val="EFEFEE"/>
                </a:solidFill>
              </a:defRPr>
            </a:lvl1pPr>
          </a:lstStyle>
          <a:p>
            <a:pPr lvl="0"/>
            <a:r>
              <a:rPr lang="de-DE" dirty="0" smtClean="0"/>
              <a:t>Stichpunkte</a:t>
            </a:r>
            <a:endParaRPr lang="de-DE" dirty="0"/>
          </a:p>
        </p:txBody>
      </p:sp>
      <p:cxnSp>
        <p:nvCxnSpPr>
          <p:cNvPr id="14" name="Gerade Verbindung 13"/>
          <p:cNvCxnSpPr/>
          <p:nvPr userDrawn="1"/>
        </p:nvCxnSpPr>
        <p:spPr>
          <a:xfrm>
            <a:off x="1352550" y="3035300"/>
            <a:ext cx="6273800" cy="0"/>
          </a:xfrm>
          <a:prstGeom prst="line">
            <a:avLst/>
          </a:prstGeom>
          <a:ln w="38100">
            <a:solidFill>
              <a:srgbClr val="438EC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itelplatzhalter 10"/>
          <p:cNvSpPr>
            <a:spLocks noGrp="1"/>
          </p:cNvSpPr>
          <p:nvPr>
            <p:ph type="title" hasCustomPrompt="1"/>
          </p:nvPr>
        </p:nvSpPr>
        <p:spPr>
          <a:xfrm>
            <a:off x="315884" y="185738"/>
            <a:ext cx="8512232" cy="446128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ZWISCHEN FOLIE</a:t>
            </a:r>
            <a:endParaRPr lang="de-DE" dirty="0"/>
          </a:p>
        </p:txBody>
      </p:sp>
      <p:pic>
        <p:nvPicPr>
          <p:cNvPr id="13" name="Bild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70712" y="2369313"/>
            <a:ext cx="604472" cy="60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250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03 - Neues Thema begin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1123950" y="2146300"/>
            <a:ext cx="6896100" cy="2565400"/>
          </a:xfrm>
          <a:prstGeom prst="rect">
            <a:avLst/>
          </a:prstGeom>
          <a:solidFill>
            <a:srgbClr val="F050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352550" y="2451100"/>
            <a:ext cx="6407150" cy="800100"/>
          </a:xfrm>
        </p:spPr>
        <p:txBody>
          <a:bodyPr lIns="0" tIns="0" rIns="0" bIns="0"/>
          <a:lstStyle>
            <a:lvl1pPr marL="0" indent="0">
              <a:buNone/>
              <a:defRPr b="1">
                <a:solidFill>
                  <a:srgbClr val="EFEFEE"/>
                </a:solidFill>
              </a:defRPr>
            </a:lvl1pPr>
          </a:lstStyle>
          <a:p>
            <a:pPr lvl="0"/>
            <a:r>
              <a:rPr lang="de-DE" dirty="0" smtClean="0"/>
              <a:t>ÜBERSCHRIFT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352550" y="3915833"/>
            <a:ext cx="6407150" cy="5334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rgbClr val="EFEFEE"/>
                </a:solidFill>
              </a:defRPr>
            </a:lvl1pPr>
          </a:lstStyle>
          <a:p>
            <a:pPr lvl="0"/>
            <a:r>
              <a:rPr lang="de-DE" dirty="0" smtClean="0"/>
              <a:t>Stichpunkte</a:t>
            </a:r>
            <a:endParaRPr lang="de-DE" dirty="0"/>
          </a:p>
        </p:txBody>
      </p:sp>
      <p:cxnSp>
        <p:nvCxnSpPr>
          <p:cNvPr id="14" name="Gerade Verbindung 13"/>
          <p:cNvCxnSpPr/>
          <p:nvPr userDrawn="1"/>
        </p:nvCxnSpPr>
        <p:spPr>
          <a:xfrm>
            <a:off x="1352550" y="3035300"/>
            <a:ext cx="6273800" cy="0"/>
          </a:xfrm>
          <a:prstGeom prst="line">
            <a:avLst/>
          </a:prstGeom>
          <a:ln w="38100">
            <a:solidFill>
              <a:srgbClr val="438EC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itelplatzhalter 10"/>
          <p:cNvSpPr>
            <a:spLocks noGrp="1"/>
          </p:cNvSpPr>
          <p:nvPr>
            <p:ph type="title" hasCustomPrompt="1"/>
          </p:nvPr>
        </p:nvSpPr>
        <p:spPr>
          <a:xfrm>
            <a:off x="315884" y="185738"/>
            <a:ext cx="8512232" cy="446128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ZWISCHEN FOLIE</a:t>
            </a:r>
            <a:endParaRPr lang="de-DE" dirty="0"/>
          </a:p>
        </p:txBody>
      </p:sp>
      <p:pic>
        <p:nvPicPr>
          <p:cNvPr id="13" name="Bild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70712" y="2369313"/>
            <a:ext cx="604472" cy="60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298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 - Übung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15884" y="1041400"/>
            <a:ext cx="8512232" cy="5084763"/>
          </a:xfrm>
        </p:spPr>
        <p:txBody>
          <a:bodyPr lIns="0" tIns="0" rIns="0" bIns="0"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Titelplatzhalter 10"/>
          <p:cNvSpPr>
            <a:spLocks noGrp="1"/>
          </p:cNvSpPr>
          <p:nvPr>
            <p:ph type="title" hasCustomPrompt="1"/>
          </p:nvPr>
        </p:nvSpPr>
        <p:spPr>
          <a:xfrm>
            <a:off x="1259632" y="234910"/>
            <a:ext cx="7208444" cy="446128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>
                <a:solidFill>
                  <a:srgbClr val="438ECC"/>
                </a:solidFill>
              </a:defRPr>
            </a:lvl1pPr>
          </a:lstStyle>
          <a:p>
            <a:r>
              <a:rPr lang="de-DE" dirty="0" smtClean="0"/>
              <a:t>ÜBUNGSFOLIE</a:t>
            </a:r>
            <a:endParaRPr lang="de-DE" dirty="0"/>
          </a:p>
        </p:txBody>
      </p:sp>
      <p:cxnSp>
        <p:nvCxnSpPr>
          <p:cNvPr id="8" name="Gerade Verbindung 7"/>
          <p:cNvCxnSpPr/>
          <p:nvPr userDrawn="1"/>
        </p:nvCxnSpPr>
        <p:spPr>
          <a:xfrm flipV="1">
            <a:off x="315884" y="6415390"/>
            <a:ext cx="8512232" cy="17160"/>
          </a:xfrm>
          <a:prstGeom prst="line">
            <a:avLst/>
          </a:prstGeom>
          <a:ln w="63500">
            <a:solidFill>
              <a:srgbClr val="84A4C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itel 1"/>
          <p:cNvSpPr txBox="1">
            <a:spLocks/>
          </p:cNvSpPr>
          <p:nvPr userDrawn="1"/>
        </p:nvSpPr>
        <p:spPr>
          <a:xfrm>
            <a:off x="315884" y="6456363"/>
            <a:ext cx="8601132" cy="61534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400" b="1" kern="1200">
                <a:solidFill>
                  <a:srgbClr val="4D4D4D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z="1600" b="0" dirty="0" smtClean="0">
                <a:solidFill>
                  <a:srgbClr val="BDBABA"/>
                </a:solidFill>
              </a:rPr>
              <a:t>RENÉ PREISSEL, NILS HARTMANN | JAX 24. APRIL</a:t>
            </a:r>
            <a:r>
              <a:rPr lang="de-DE" sz="1600" b="0" baseline="0" dirty="0" smtClean="0">
                <a:solidFill>
                  <a:srgbClr val="BDBABA"/>
                </a:solidFill>
              </a:rPr>
              <a:t> </a:t>
            </a:r>
            <a:r>
              <a:rPr lang="de-DE" sz="1600" b="0" dirty="0" smtClean="0">
                <a:solidFill>
                  <a:srgbClr val="BDBABA"/>
                </a:solidFill>
              </a:rPr>
              <a:t>2015</a:t>
            </a:r>
            <a:endParaRPr lang="de-DE" sz="1600" b="0" dirty="0">
              <a:solidFill>
                <a:srgbClr val="BDBABA"/>
              </a:solidFill>
            </a:endParaRPr>
          </a:p>
        </p:txBody>
      </p:sp>
      <p:pic>
        <p:nvPicPr>
          <p:cNvPr id="2" name="Bild 1" descr="Unbenannt-2.wm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84" y="6525856"/>
            <a:ext cx="282007" cy="282007"/>
          </a:xfrm>
          <a:prstGeom prst="rect">
            <a:avLst/>
          </a:prstGeom>
        </p:spPr>
      </p:pic>
      <p:cxnSp>
        <p:nvCxnSpPr>
          <p:cNvPr id="11" name="Gerade Verbindung 10"/>
          <p:cNvCxnSpPr/>
          <p:nvPr userDrawn="1"/>
        </p:nvCxnSpPr>
        <p:spPr>
          <a:xfrm>
            <a:off x="315884" y="744045"/>
            <a:ext cx="8512232" cy="0"/>
          </a:xfrm>
          <a:prstGeom prst="line">
            <a:avLst/>
          </a:prstGeom>
          <a:ln w="63500">
            <a:solidFill>
              <a:srgbClr val="438EC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6159" y="179237"/>
            <a:ext cx="8382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352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1" name="Titelplatzhalter 10"/>
          <p:cNvSpPr>
            <a:spLocks noGrp="1"/>
          </p:cNvSpPr>
          <p:nvPr>
            <p:ph type="title"/>
          </p:nvPr>
        </p:nvSpPr>
        <p:spPr>
          <a:xfrm>
            <a:off x="328586" y="185738"/>
            <a:ext cx="8229600" cy="446128"/>
          </a:xfrm>
          <a:prstGeom prst="rect">
            <a:avLst/>
          </a:prstGeom>
        </p:spPr>
        <p:txBody>
          <a:bodyPr vert="horz" lIns="0" tIns="0" rIns="91440" bIns="0" rtlCol="0" anchor="ctr">
            <a:normAutofit/>
          </a:bodyPr>
          <a:lstStyle/>
          <a:p>
            <a:r>
              <a:rPr lang="de-DE" dirty="0" smtClean="0"/>
              <a:t>FOLIE TITEL</a:t>
            </a:r>
            <a:endParaRPr lang="de-DE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315884" y="744045"/>
            <a:ext cx="8512232" cy="0"/>
          </a:xfrm>
          <a:prstGeom prst="line">
            <a:avLst/>
          </a:prstGeom>
          <a:ln w="63500">
            <a:solidFill>
              <a:srgbClr val="F0503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022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1" r:id="rId3"/>
    <p:sldLayoutId id="2147483654" r:id="rId4"/>
    <p:sldLayoutId id="2147483653" r:id="rId5"/>
  </p:sldLayoutIdLst>
  <p:txStyles>
    <p:titleStyle>
      <a:lvl1pPr algn="l" defTabSz="457200" rtl="0" eaLnBrk="1" latinLnBrk="0" hangingPunct="1">
        <a:spcBef>
          <a:spcPct val="0"/>
        </a:spcBef>
        <a:buNone/>
        <a:defRPr sz="3400" b="1" kern="1200">
          <a:solidFill>
            <a:srgbClr val="4D4D4D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4D4D4D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4D4D4D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4D4D4D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4D4D4D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REACT MEETUP HAMBURG</a:t>
            </a:r>
            <a:endParaRPr lang="de-DE" dirty="0"/>
          </a:p>
        </p:txBody>
      </p:sp>
      <p:cxnSp>
        <p:nvCxnSpPr>
          <p:cNvPr id="6" name="Gerade Verbindung 5"/>
          <p:cNvCxnSpPr/>
          <p:nvPr/>
        </p:nvCxnSpPr>
        <p:spPr>
          <a:xfrm flipV="1">
            <a:off x="315884" y="6316465"/>
            <a:ext cx="8512232" cy="17160"/>
          </a:xfrm>
          <a:prstGeom prst="line">
            <a:avLst/>
          </a:prstGeom>
          <a:ln w="63500">
            <a:solidFill>
              <a:srgbClr val="E8442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hteck 6"/>
          <p:cNvSpPr/>
          <p:nvPr/>
        </p:nvSpPr>
        <p:spPr>
          <a:xfrm>
            <a:off x="937800" y="3035300"/>
            <a:ext cx="7046502" cy="2369791"/>
          </a:xfrm>
          <a:prstGeom prst="rect">
            <a:avLst/>
          </a:prstGeom>
          <a:solidFill>
            <a:srgbClr val="E84427"/>
          </a:solidFill>
          <a:ln>
            <a:noFill/>
          </a:ln>
          <a:effectLst>
            <a:outerShdw blurRad="50800" dist="38100" dir="5400000" sx="101000" sy="101000" algn="t" rotWithShape="0">
              <a:prstClr val="black">
                <a:alpha val="21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platzhalter 9"/>
          <p:cNvSpPr txBox="1">
            <a:spLocks/>
          </p:cNvSpPr>
          <p:nvPr/>
        </p:nvSpPr>
        <p:spPr>
          <a:xfrm>
            <a:off x="1321302" y="3247172"/>
            <a:ext cx="6407150" cy="80010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b="1" kern="1200">
                <a:solidFill>
                  <a:srgbClr val="EFEFEE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600" dirty="0" smtClean="0"/>
              <a:t>FLUX INTRODUCTION</a:t>
            </a:r>
            <a:endParaRPr lang="de-DE" sz="3600" dirty="0"/>
          </a:p>
        </p:txBody>
      </p:sp>
      <p:sp>
        <p:nvSpPr>
          <p:cNvPr id="9" name="Textplatzhalter 11"/>
          <p:cNvSpPr txBox="1">
            <a:spLocks/>
          </p:cNvSpPr>
          <p:nvPr/>
        </p:nvSpPr>
        <p:spPr>
          <a:xfrm>
            <a:off x="1321302" y="4451091"/>
            <a:ext cx="6407150" cy="7942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1" kern="1200">
                <a:solidFill>
                  <a:srgbClr val="EFEFEE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 smtClean="0"/>
              <a:t>Nils Hartmann (</a:t>
            </a:r>
            <a:r>
              <a:rPr lang="de-DE" sz="2000" dirty="0" err="1" smtClean="0"/>
              <a:t>nils</a:t>
            </a:r>
            <a:r>
              <a:rPr lang="de-DE" sz="2000" dirty="0" err="1" smtClean="0">
                <a:solidFill>
                  <a:srgbClr val="84A4C1"/>
                </a:solidFill>
              </a:rPr>
              <a:t>@nilshartmann</a:t>
            </a:r>
            <a:r>
              <a:rPr lang="de-DE" sz="2000" dirty="0" smtClean="0"/>
              <a:t>)</a:t>
            </a:r>
          </a:p>
        </p:txBody>
      </p:sp>
      <p:cxnSp>
        <p:nvCxnSpPr>
          <p:cNvPr id="10" name="Gerade Verbindung 9"/>
          <p:cNvCxnSpPr/>
          <p:nvPr/>
        </p:nvCxnSpPr>
        <p:spPr>
          <a:xfrm>
            <a:off x="1115616" y="3846860"/>
            <a:ext cx="6612836" cy="0"/>
          </a:xfrm>
          <a:prstGeom prst="line">
            <a:avLst/>
          </a:prstGeom>
          <a:ln w="38100">
            <a:solidFill>
              <a:srgbClr val="438EC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05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5884" y="4200534"/>
            <a:ext cx="8512232" cy="24373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3000" b="1" dirty="0" err="1" smtClean="0">
                <a:solidFill>
                  <a:srgbClr val="E84528"/>
                </a:solidFill>
              </a:rPr>
              <a:t>ActionCreator</a:t>
            </a:r>
            <a:r>
              <a:rPr lang="de-DE" sz="3000" b="1" dirty="0" smtClean="0">
                <a:solidFill>
                  <a:srgbClr val="E84528"/>
                </a:solidFill>
              </a:rPr>
              <a:t> </a:t>
            </a:r>
            <a:r>
              <a:rPr lang="de-DE" sz="3000" b="1" dirty="0" err="1" smtClean="0">
                <a:solidFill>
                  <a:srgbClr val="4E4D4D"/>
                </a:solidFill>
              </a:rPr>
              <a:t>sends</a:t>
            </a:r>
            <a:r>
              <a:rPr lang="de-DE" sz="3000" b="1" dirty="0" smtClean="0">
                <a:solidFill>
                  <a:srgbClr val="4E4D4D"/>
                </a:solidFill>
              </a:rPr>
              <a:t> </a:t>
            </a:r>
            <a:r>
              <a:rPr lang="de-DE" sz="3000" b="1" dirty="0" smtClean="0">
                <a:solidFill>
                  <a:srgbClr val="E84528"/>
                </a:solidFill>
              </a:rPr>
              <a:t>Action</a:t>
            </a:r>
            <a:r>
              <a:rPr lang="de-DE" sz="3000" b="1" dirty="0" smtClean="0">
                <a:solidFill>
                  <a:srgbClr val="4E4D4D"/>
                </a:solidFill>
              </a:rPr>
              <a:t> </a:t>
            </a:r>
            <a:r>
              <a:rPr lang="de-DE" sz="3000" b="1" dirty="0" err="1" smtClean="0">
                <a:solidFill>
                  <a:srgbClr val="4E4D4D"/>
                </a:solidFill>
              </a:rPr>
              <a:t>to</a:t>
            </a:r>
            <a:r>
              <a:rPr lang="de-DE" sz="3000" b="1" dirty="0" smtClean="0">
                <a:solidFill>
                  <a:srgbClr val="4E4D4D"/>
                </a:solidFill>
              </a:rPr>
              <a:t> </a:t>
            </a:r>
            <a:r>
              <a:rPr lang="de-DE" sz="3000" b="1" dirty="0" smtClean="0">
                <a:solidFill>
                  <a:srgbClr val="4E4D4D"/>
                </a:solidFill>
              </a:rPr>
              <a:t>Central Dispatcher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UNI-DIRECTIONAL DATA </a:t>
            </a:r>
            <a:r>
              <a:rPr lang="de-DE" dirty="0" smtClean="0"/>
              <a:t>FLOW - 2</a:t>
            </a:r>
            <a:endParaRPr lang="de-DE" dirty="0"/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757" y="1052736"/>
            <a:ext cx="7156487" cy="2448272"/>
          </a:xfrm>
          <a:prstGeom prst="rect">
            <a:avLst/>
          </a:prstGeom>
        </p:spPr>
      </p:pic>
      <p:sp>
        <p:nvSpPr>
          <p:cNvPr id="4" name="Ellipse 3"/>
          <p:cNvSpPr/>
          <p:nvPr/>
        </p:nvSpPr>
        <p:spPr>
          <a:xfrm>
            <a:off x="467544" y="908720"/>
            <a:ext cx="8280920" cy="194421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2195736" y="4725144"/>
            <a:ext cx="4752528" cy="184071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b="1" dirty="0" err="1" smtClean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addUser</a:t>
            </a:r>
            <a:r>
              <a:rPr lang="de-DE" b="1" dirty="0" smtClean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b="1" dirty="0" err="1" smtClean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b="1" dirty="0" err="1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Dispatcher.dispatch</a:t>
            </a:r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type: ‘USER_ADD_ACTION‘,</a:t>
            </a:r>
          </a:p>
          <a:p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de-DE" b="1" dirty="0" err="1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payload</a:t>
            </a:r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{ </a:t>
            </a:r>
            <a:r>
              <a:rPr lang="de-DE" b="1" dirty="0" err="1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DE" b="1" dirty="0" err="1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});</a:t>
            </a:r>
          </a:p>
          <a:p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ctr"/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4078441" y="6190693"/>
            <a:ext cx="2941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UserActionsCreator</a:t>
            </a:r>
            <a:r>
              <a:rPr lang="de-DE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de-DE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88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5884" y="4200534"/>
            <a:ext cx="8512232" cy="24373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smtClean="0">
                <a:solidFill>
                  <a:srgbClr val="4E4D4D"/>
                </a:solidFill>
              </a:rPr>
              <a:t>Dispatcher</a:t>
            </a:r>
            <a:r>
              <a:rPr lang="de-DE" b="1" dirty="0" smtClean="0">
                <a:solidFill>
                  <a:srgbClr val="3F51B5"/>
                </a:solidFill>
              </a:rPr>
              <a:t> </a:t>
            </a:r>
            <a:r>
              <a:rPr lang="de-DE" b="1" dirty="0" err="1" smtClean="0"/>
              <a:t>forwards</a:t>
            </a:r>
            <a:r>
              <a:rPr lang="de-DE" b="1" dirty="0" smtClean="0"/>
              <a:t> </a:t>
            </a:r>
            <a:r>
              <a:rPr lang="de-DE" b="1" dirty="0" err="1" smtClean="0"/>
              <a:t>the</a:t>
            </a:r>
            <a:r>
              <a:rPr lang="de-DE" b="1" dirty="0" smtClean="0"/>
              <a:t> </a:t>
            </a:r>
            <a:r>
              <a:rPr lang="de-DE" b="1" dirty="0" smtClean="0">
                <a:solidFill>
                  <a:srgbClr val="E84528"/>
                </a:solidFill>
              </a:rPr>
              <a:t>Action </a:t>
            </a:r>
            <a:r>
              <a:rPr lang="de-DE" b="1" dirty="0" err="1" smtClean="0">
                <a:solidFill>
                  <a:srgbClr val="4E4D4D"/>
                </a:solidFill>
              </a:rPr>
              <a:t>to</a:t>
            </a:r>
            <a:r>
              <a:rPr lang="de-DE" b="1" dirty="0" smtClean="0">
                <a:solidFill>
                  <a:srgbClr val="4E4D4D"/>
                </a:solidFill>
              </a:rPr>
              <a:t> </a:t>
            </a:r>
            <a:r>
              <a:rPr lang="de-DE" b="1" dirty="0" smtClean="0">
                <a:solidFill>
                  <a:srgbClr val="089D57"/>
                </a:solidFill>
              </a:rPr>
              <a:t>Store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UNI-DIRECTIONAL DATA </a:t>
            </a:r>
            <a:r>
              <a:rPr lang="de-DE" dirty="0" smtClean="0"/>
              <a:t>FLOW - 3</a:t>
            </a:r>
            <a:endParaRPr lang="de-DE" dirty="0"/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757" y="1052736"/>
            <a:ext cx="7156487" cy="2448272"/>
          </a:xfrm>
          <a:prstGeom prst="rect">
            <a:avLst/>
          </a:prstGeom>
        </p:spPr>
      </p:pic>
      <p:sp>
        <p:nvSpPr>
          <p:cNvPr id="4" name="Ellipse 3"/>
          <p:cNvSpPr/>
          <p:nvPr/>
        </p:nvSpPr>
        <p:spPr>
          <a:xfrm>
            <a:off x="467544" y="908720"/>
            <a:ext cx="8280920" cy="194421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059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5884" y="4200534"/>
            <a:ext cx="8512232" cy="27568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3000" b="1" dirty="0" smtClean="0">
                <a:solidFill>
                  <a:srgbClr val="089D57"/>
                </a:solidFill>
              </a:rPr>
              <a:t>Store</a:t>
            </a:r>
            <a:r>
              <a:rPr lang="de-DE" sz="3000" b="1" dirty="0">
                <a:solidFill>
                  <a:srgbClr val="4E4D4D"/>
                </a:solidFill>
              </a:rPr>
              <a:t> </a:t>
            </a:r>
            <a:r>
              <a:rPr lang="de-DE" sz="3000" b="1" dirty="0" err="1" smtClean="0">
                <a:solidFill>
                  <a:srgbClr val="4E4D4D"/>
                </a:solidFill>
              </a:rPr>
              <a:t>processes</a:t>
            </a:r>
            <a:r>
              <a:rPr lang="de-DE" sz="3000" b="1" dirty="0" smtClean="0">
                <a:solidFill>
                  <a:srgbClr val="4E4D4D"/>
                </a:solidFill>
              </a:rPr>
              <a:t> </a:t>
            </a:r>
            <a:r>
              <a:rPr lang="de-DE" sz="3000" b="1" dirty="0" smtClean="0">
                <a:solidFill>
                  <a:srgbClr val="E84528"/>
                </a:solidFill>
              </a:rPr>
              <a:t>Action </a:t>
            </a:r>
            <a:r>
              <a:rPr lang="de-DE" sz="3000" b="1" dirty="0" err="1" smtClean="0">
                <a:solidFill>
                  <a:srgbClr val="4E4D4D"/>
                </a:solidFill>
              </a:rPr>
              <a:t>and</a:t>
            </a:r>
            <a:r>
              <a:rPr lang="de-DE" sz="3000" b="1" dirty="0" smtClean="0">
                <a:solidFill>
                  <a:srgbClr val="4E4D4D"/>
                </a:solidFill>
              </a:rPr>
              <a:t> </a:t>
            </a:r>
            <a:r>
              <a:rPr lang="de-DE" sz="3000" b="1" dirty="0" err="1" smtClean="0">
                <a:solidFill>
                  <a:srgbClr val="4E4D4D"/>
                </a:solidFill>
              </a:rPr>
              <a:t>emits</a:t>
            </a:r>
            <a:r>
              <a:rPr lang="de-DE" sz="3000" b="1" dirty="0" smtClean="0">
                <a:solidFill>
                  <a:srgbClr val="4E4D4D"/>
                </a:solidFill>
              </a:rPr>
              <a:t> a </a:t>
            </a:r>
            <a:r>
              <a:rPr lang="de-DE" sz="3000" b="1" dirty="0" err="1" smtClean="0">
                <a:solidFill>
                  <a:srgbClr val="4E4D4D"/>
                </a:solidFill>
              </a:rPr>
              <a:t>change</a:t>
            </a:r>
            <a:r>
              <a:rPr lang="de-DE" sz="3000" b="1" dirty="0" smtClean="0">
                <a:solidFill>
                  <a:srgbClr val="4E4D4D"/>
                </a:solidFill>
              </a:rPr>
              <a:t> </a:t>
            </a:r>
            <a:r>
              <a:rPr lang="de-DE" sz="3000" b="1" dirty="0" err="1" smtClean="0">
                <a:solidFill>
                  <a:srgbClr val="4E4D4D"/>
                </a:solidFill>
              </a:rPr>
              <a:t>event</a:t>
            </a:r>
            <a:endParaRPr lang="de-DE" sz="3000" b="1" dirty="0" smtClean="0">
              <a:solidFill>
                <a:srgbClr val="4E4D4D"/>
              </a:solidFill>
            </a:endParaRP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UNI-DIRECTIONAL DATA </a:t>
            </a:r>
            <a:r>
              <a:rPr lang="de-DE" dirty="0" smtClean="0"/>
              <a:t>FLOW - 4</a:t>
            </a:r>
            <a:endParaRPr lang="de-DE" dirty="0"/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757" y="1052736"/>
            <a:ext cx="7156487" cy="2448272"/>
          </a:xfrm>
          <a:prstGeom prst="rect">
            <a:avLst/>
          </a:prstGeom>
        </p:spPr>
      </p:pic>
      <p:sp>
        <p:nvSpPr>
          <p:cNvPr id="4" name="Ellipse 3"/>
          <p:cNvSpPr/>
          <p:nvPr/>
        </p:nvSpPr>
        <p:spPr>
          <a:xfrm>
            <a:off x="467544" y="908720"/>
            <a:ext cx="8280920" cy="194421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1439652" y="4848606"/>
            <a:ext cx="6264696" cy="184071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b="1" dirty="0" err="1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handleAction</a:t>
            </a:r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b="1" dirty="0" err="1">
                <a:solidFill>
                  <a:srgbClr val="E845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b="1" dirty="0" err="1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DE" b="1" dirty="0" err="1">
                <a:solidFill>
                  <a:srgbClr val="E845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de-DE" b="1" dirty="0" err="1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.type</a:t>
            </a:r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===‘USER_ADD_ACTION‘) {</a:t>
            </a:r>
          </a:p>
          <a:p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de-DE" b="1" dirty="0" err="1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this.users.push</a:t>
            </a:r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b="1" dirty="0" err="1">
                <a:solidFill>
                  <a:srgbClr val="E845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de-DE" b="1" dirty="0" err="1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.payload.user</a:t>
            </a:r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		</a:t>
            </a:r>
            <a:r>
              <a:rPr lang="de-DE" b="1" dirty="0" err="1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emitStoreChangeEvent</a:t>
            </a:r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b="1" dirty="0">
              <a:solidFill>
                <a:srgbClr val="089D5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6111253" y="6372036"/>
            <a:ext cx="1701107" cy="369332"/>
          </a:xfrm>
          <a:prstGeom prst="rect">
            <a:avLst/>
          </a:prstGeom>
          <a:ln w="6350">
            <a:noFill/>
          </a:ln>
        </p:spPr>
        <p:txBody>
          <a:bodyPr wrap="none">
            <a:spAutoFit/>
          </a:bodyPr>
          <a:lstStyle/>
          <a:p>
            <a:r>
              <a:rPr lang="de-DE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UserStore</a:t>
            </a:r>
            <a:r>
              <a:rPr lang="de-DE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de-DE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92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5884" y="4200534"/>
            <a:ext cx="8512232" cy="24373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3000" b="1" dirty="0" err="1" smtClean="0">
                <a:solidFill>
                  <a:srgbClr val="3F51B5"/>
                </a:solidFill>
              </a:rPr>
              <a:t>Component</a:t>
            </a:r>
            <a:r>
              <a:rPr lang="de-DE" sz="3000" b="1" dirty="0" smtClean="0">
                <a:solidFill>
                  <a:srgbClr val="3F51B5"/>
                </a:solidFill>
              </a:rPr>
              <a:t> </a:t>
            </a:r>
            <a:r>
              <a:rPr lang="de-DE" sz="3000" b="1" dirty="0" err="1" smtClean="0">
                <a:solidFill>
                  <a:srgbClr val="4E4D4D"/>
                </a:solidFill>
              </a:rPr>
              <a:t>receives</a:t>
            </a:r>
            <a:r>
              <a:rPr lang="de-DE" sz="3000" b="1" dirty="0" smtClean="0">
                <a:solidFill>
                  <a:srgbClr val="4E4D4D"/>
                </a:solidFill>
              </a:rPr>
              <a:t> </a:t>
            </a:r>
            <a:r>
              <a:rPr lang="de-DE" sz="3000" b="1" dirty="0" err="1" smtClean="0">
                <a:solidFill>
                  <a:srgbClr val="4E4D4D"/>
                </a:solidFill>
              </a:rPr>
              <a:t>event</a:t>
            </a:r>
            <a:r>
              <a:rPr lang="de-DE" sz="3000" b="1" dirty="0" smtClean="0">
                <a:solidFill>
                  <a:srgbClr val="4E4D4D"/>
                </a:solidFill>
              </a:rPr>
              <a:t> </a:t>
            </a:r>
            <a:r>
              <a:rPr lang="de-DE" sz="3000" b="1" dirty="0" err="1" smtClean="0">
                <a:solidFill>
                  <a:srgbClr val="4E4D4D"/>
                </a:solidFill>
              </a:rPr>
              <a:t>and</a:t>
            </a:r>
            <a:r>
              <a:rPr lang="de-DE" sz="3000" b="1" dirty="0" smtClean="0">
                <a:solidFill>
                  <a:srgbClr val="4E4D4D"/>
                </a:solidFill>
              </a:rPr>
              <a:t> </a:t>
            </a:r>
            <a:r>
              <a:rPr lang="de-DE" sz="3000" b="1" dirty="0" err="1" smtClean="0">
                <a:solidFill>
                  <a:srgbClr val="4E4D4D"/>
                </a:solidFill>
              </a:rPr>
              <a:t>updates</a:t>
            </a:r>
            <a:r>
              <a:rPr lang="de-DE" sz="3000" b="1" dirty="0" smtClean="0">
                <a:solidFill>
                  <a:srgbClr val="4E4D4D"/>
                </a:solidFill>
              </a:rPr>
              <a:t> </a:t>
            </a:r>
            <a:r>
              <a:rPr lang="de-DE" sz="3000" b="1" dirty="0" err="1" smtClean="0">
                <a:solidFill>
                  <a:srgbClr val="4E4D4D"/>
                </a:solidFill>
              </a:rPr>
              <a:t>its</a:t>
            </a:r>
            <a:r>
              <a:rPr lang="de-DE" sz="3000" b="1" dirty="0" smtClean="0">
                <a:solidFill>
                  <a:srgbClr val="4E4D4D"/>
                </a:solidFill>
              </a:rPr>
              <a:t> </a:t>
            </a:r>
            <a:r>
              <a:rPr lang="de-DE" sz="3000" b="1" dirty="0" err="1" smtClean="0">
                <a:solidFill>
                  <a:srgbClr val="4E4D4D"/>
                </a:solidFill>
              </a:rPr>
              <a:t>state</a:t>
            </a:r>
            <a:endParaRPr lang="de-DE" sz="3000" b="1" dirty="0" smtClean="0">
              <a:solidFill>
                <a:srgbClr val="4E4D4D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UNI-DIRECTIONAL DATA </a:t>
            </a:r>
            <a:r>
              <a:rPr lang="de-DE" dirty="0" smtClean="0"/>
              <a:t>FLOW - 5</a:t>
            </a:r>
            <a:endParaRPr lang="de-DE" dirty="0"/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757" y="1052736"/>
            <a:ext cx="7156487" cy="2448272"/>
          </a:xfrm>
          <a:prstGeom prst="rect">
            <a:avLst/>
          </a:prstGeom>
        </p:spPr>
      </p:pic>
      <p:sp>
        <p:nvSpPr>
          <p:cNvPr id="4" name="Ellipse 3"/>
          <p:cNvSpPr/>
          <p:nvPr/>
        </p:nvSpPr>
        <p:spPr>
          <a:xfrm>
            <a:off x="467544" y="908720"/>
            <a:ext cx="8280920" cy="288032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756917" y="4946935"/>
            <a:ext cx="5630167" cy="15726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b="1" dirty="0" err="1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onUserStoreChange</a:t>
            </a:r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b="1" dirty="0" err="1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this.setState</a:t>
            </a:r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  <a:r>
              <a:rPr lang="de-DE" b="1" dirty="0" err="1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users</a:t>
            </a:r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DE" b="1" dirty="0" err="1">
                <a:solidFill>
                  <a:srgbClr val="089D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UserStore</a:t>
            </a:r>
            <a:r>
              <a:rPr lang="de-DE" b="1" dirty="0" err="1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.getAllUsers</a:t>
            </a:r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();}</a:t>
            </a:r>
          </a:p>
          <a:p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);</a:t>
            </a:r>
          </a:p>
          <a:p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ctr"/>
            <a:endParaRPr lang="de-DE" dirty="0">
              <a:solidFill>
                <a:srgbClr val="4E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60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800" b="1" i="1" dirty="0" smtClean="0"/>
              <a:t>Note: different implementations </a:t>
            </a:r>
            <a:r>
              <a:rPr lang="de-DE" sz="2800" b="1" i="1" dirty="0" err="1" smtClean="0"/>
              <a:t>interpret</a:t>
            </a:r>
            <a:r>
              <a:rPr lang="de-DE" sz="2800" b="1" i="1" dirty="0" smtClean="0"/>
              <a:t> </a:t>
            </a:r>
            <a:r>
              <a:rPr lang="de-DE" sz="2800" b="1" i="1" dirty="0" err="1" smtClean="0"/>
              <a:t>differently</a:t>
            </a:r>
            <a:endParaRPr lang="de-DE" sz="2800" b="1" i="1" dirty="0" smtClean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FLUX ELEMENTS IN DETAILS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347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800" b="1" dirty="0" smtClean="0"/>
              <a:t>„Regular“ </a:t>
            </a:r>
            <a:r>
              <a:rPr lang="de-DE" sz="2800" b="1" dirty="0" err="1" smtClean="0"/>
              <a:t>React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component</a:t>
            </a:r>
            <a:endParaRPr lang="de-DE" sz="2800" b="1" dirty="0" smtClean="0"/>
          </a:p>
          <a:p>
            <a:r>
              <a:rPr lang="de-DE" sz="2800" dirty="0" smtClean="0"/>
              <a:t>Triggers an </a:t>
            </a:r>
            <a:r>
              <a:rPr lang="de-DE" sz="2800" dirty="0" err="1" smtClean="0"/>
              <a:t>action</a:t>
            </a:r>
            <a:r>
              <a:rPr lang="de-DE" sz="2800" dirty="0" smtClean="0"/>
              <a:t>, e.g. on </a:t>
            </a:r>
            <a:r>
              <a:rPr lang="de-DE" sz="2800" dirty="0" err="1" smtClean="0"/>
              <a:t>user</a:t>
            </a:r>
            <a:r>
              <a:rPr lang="de-DE" sz="2800" dirty="0" smtClean="0"/>
              <a:t> </a:t>
            </a:r>
            <a:r>
              <a:rPr lang="de-DE" sz="2800" dirty="0" err="1" smtClean="0"/>
              <a:t>interaction</a:t>
            </a:r>
            <a:r>
              <a:rPr lang="de-DE" sz="2800" dirty="0" smtClean="0"/>
              <a:t> </a:t>
            </a:r>
          </a:p>
          <a:p>
            <a:r>
              <a:rPr lang="de-DE" sz="2800" dirty="0" smtClean="0"/>
              <a:t>Listens </a:t>
            </a: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err="1" smtClean="0"/>
              <a:t>one</a:t>
            </a:r>
            <a:r>
              <a:rPr lang="de-DE" sz="2800" dirty="0" smtClean="0"/>
              <a:t> </a:t>
            </a:r>
            <a:r>
              <a:rPr lang="de-DE" sz="2800" dirty="0" err="1" smtClean="0"/>
              <a:t>or</a:t>
            </a:r>
            <a:r>
              <a:rPr lang="de-DE" sz="2800" dirty="0" smtClean="0"/>
              <a:t> </a:t>
            </a:r>
            <a:r>
              <a:rPr lang="de-DE" sz="2800" dirty="0" err="1" smtClean="0"/>
              <a:t>more</a:t>
            </a:r>
            <a:r>
              <a:rPr lang="de-DE" sz="2800" dirty="0" smtClean="0"/>
              <a:t> Stores</a:t>
            </a:r>
          </a:p>
          <a:p>
            <a:r>
              <a:rPr lang="de-DE" sz="2800" dirty="0" err="1" smtClean="0"/>
              <a:t>Derives</a:t>
            </a:r>
            <a:r>
              <a:rPr lang="de-DE" sz="2800" dirty="0" smtClean="0"/>
              <a:t> </a:t>
            </a:r>
            <a:r>
              <a:rPr lang="de-DE" sz="2800" dirty="0" err="1" smtClean="0"/>
              <a:t>its</a:t>
            </a:r>
            <a:r>
              <a:rPr lang="de-DE" sz="2800" dirty="0" smtClean="0"/>
              <a:t> </a:t>
            </a:r>
            <a:r>
              <a:rPr lang="de-DE" sz="2800" dirty="0" err="1" smtClean="0"/>
              <a:t>state</a:t>
            </a:r>
            <a:r>
              <a:rPr lang="de-DE" sz="2800" dirty="0" smtClean="0"/>
              <a:t> </a:t>
            </a:r>
            <a:r>
              <a:rPr lang="de-DE" sz="2800" dirty="0" err="1" smtClean="0"/>
              <a:t>from</a:t>
            </a:r>
            <a:r>
              <a:rPr lang="de-DE" sz="2800" dirty="0" smtClean="0"/>
              <a:t> Store</a:t>
            </a:r>
          </a:p>
          <a:p>
            <a:pPr lvl="1"/>
            <a:r>
              <a:rPr lang="de-DE" sz="2400" dirty="0" smtClean="0"/>
              <a:t>Update </a:t>
            </a:r>
            <a:r>
              <a:rPr lang="de-DE" sz="2400" dirty="0" err="1" smtClean="0"/>
              <a:t>children</a:t>
            </a:r>
            <a:r>
              <a:rPr lang="de-DE" sz="2400" dirty="0" smtClean="0"/>
              <a:t> </a:t>
            </a:r>
            <a:r>
              <a:rPr lang="de-DE" sz="2400" dirty="0" err="1" smtClean="0"/>
              <a:t>from</a:t>
            </a:r>
            <a:r>
              <a:rPr lang="de-DE" sz="2400" dirty="0" smtClean="0"/>
              <a:t> </a:t>
            </a:r>
            <a:r>
              <a:rPr lang="de-DE" sz="2400" dirty="0" err="1" smtClean="0"/>
              <a:t>render</a:t>
            </a:r>
            <a:r>
              <a:rPr lang="de-DE" sz="2400" dirty="0" smtClean="0"/>
              <a:t>() </a:t>
            </a:r>
            <a:r>
              <a:rPr lang="de-DE" sz="2400" dirty="0" err="1" smtClean="0"/>
              <a:t>method</a:t>
            </a:r>
            <a:r>
              <a:rPr lang="de-DE" sz="2400" dirty="0" smtClean="0"/>
              <a:t> </a:t>
            </a:r>
          </a:p>
          <a:p>
            <a:pPr marL="0" indent="0">
              <a:buNone/>
            </a:pPr>
            <a:endParaRPr lang="de-DE" sz="2800" dirty="0">
              <a:solidFill>
                <a:srgbClr val="2196F3"/>
              </a:solidFill>
            </a:endParaRPr>
          </a:p>
          <a:p>
            <a:pPr marL="0" indent="0">
              <a:buNone/>
            </a:pPr>
            <a:endParaRPr lang="de-DE" sz="2800" b="1" dirty="0" smtClean="0"/>
          </a:p>
          <a:p>
            <a:pPr marL="0" indent="0">
              <a:buNone/>
            </a:pPr>
            <a:r>
              <a:rPr lang="de-DE" sz="2800" b="1" dirty="0" smtClean="0"/>
              <a:t>Controller </a:t>
            </a:r>
            <a:r>
              <a:rPr lang="de-DE" sz="2800" b="1" dirty="0" err="1" smtClean="0"/>
              <a:t>Component</a:t>
            </a:r>
            <a:endParaRPr lang="de-DE" sz="2800" b="1" dirty="0" smtClean="0"/>
          </a:p>
          <a:p>
            <a:r>
              <a:rPr lang="de-DE" sz="2800" dirty="0" smtClean="0"/>
              <a:t>Top-level </a:t>
            </a:r>
            <a:r>
              <a:rPr lang="de-DE" sz="2800" dirty="0" err="1" smtClean="0"/>
              <a:t>component</a:t>
            </a:r>
            <a:r>
              <a:rPr lang="de-DE" sz="2800" dirty="0" smtClean="0"/>
              <a:t> </a:t>
            </a:r>
            <a:r>
              <a:rPr lang="de-DE" sz="2800" dirty="0" err="1" smtClean="0"/>
              <a:t>should</a:t>
            </a:r>
            <a:r>
              <a:rPr lang="de-DE" sz="2800" dirty="0" smtClean="0"/>
              <a:t> </a:t>
            </a:r>
            <a:r>
              <a:rPr lang="de-DE" sz="2800" dirty="0" err="1" smtClean="0"/>
              <a:t>be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only</a:t>
            </a:r>
            <a:r>
              <a:rPr lang="de-DE" sz="2800" dirty="0" smtClean="0"/>
              <a:t> </a:t>
            </a:r>
            <a:r>
              <a:rPr lang="de-DE" sz="2800" dirty="0" err="1" smtClean="0"/>
              <a:t>component</a:t>
            </a:r>
            <a:r>
              <a:rPr lang="de-DE" sz="2800" dirty="0" smtClean="0"/>
              <a:t> </a:t>
            </a:r>
            <a:r>
              <a:rPr lang="de-DE" sz="2800" dirty="0" err="1" smtClean="0"/>
              <a:t>interacting</a:t>
            </a:r>
            <a:r>
              <a:rPr lang="de-DE" sz="2800" dirty="0" smtClean="0"/>
              <a:t> </a:t>
            </a:r>
            <a:r>
              <a:rPr lang="de-DE" sz="2800" dirty="0" err="1" smtClean="0"/>
              <a:t>with</a:t>
            </a:r>
            <a:r>
              <a:rPr lang="de-DE" sz="2800" dirty="0" smtClean="0"/>
              <a:t> </a:t>
            </a:r>
            <a:r>
              <a:rPr lang="de-DE" sz="2800" dirty="0" err="1" smtClean="0"/>
              <a:t>Flux</a:t>
            </a:r>
            <a:endParaRPr lang="de-DE" sz="2800" dirty="0" smtClean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COMPONENT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6588224" y="1916832"/>
            <a:ext cx="17281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Grafik: </a:t>
            </a:r>
            <a:r>
              <a:rPr lang="de-DE" dirty="0" err="1" smtClean="0">
                <a:solidFill>
                  <a:srgbClr val="FF0000"/>
                </a:solidFill>
              </a:rPr>
              <a:t>Componente</a:t>
            </a:r>
            <a:r>
              <a:rPr lang="de-DE" dirty="0" smtClean="0">
                <a:solidFill>
                  <a:srgbClr val="FF0000"/>
                </a:solidFill>
              </a:rPr>
              <a:t> verschickt Action und horcht auf Store</a:t>
            </a:r>
          </a:p>
        </p:txBody>
      </p:sp>
    </p:spTree>
    <p:extLst>
      <p:ext uri="{BB962C8B-B14F-4D97-AF65-F5344CB8AC3E}">
        <p14:creationId xmlns:p14="http://schemas.microsoft.com/office/powerpoint/2010/main" val="17721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sz="2800" b="1" dirty="0" smtClean="0"/>
              <a:t>Action</a:t>
            </a:r>
            <a:endParaRPr lang="de-DE" sz="2800" b="1" dirty="0" smtClean="0"/>
          </a:p>
          <a:p>
            <a:r>
              <a:rPr lang="de-DE" sz="2800" dirty="0" err="1" smtClean="0"/>
              <a:t>Represents</a:t>
            </a:r>
            <a:r>
              <a:rPr lang="de-DE" sz="2800" dirty="0" smtClean="0"/>
              <a:t> </a:t>
            </a:r>
            <a:r>
              <a:rPr lang="de-DE" sz="2800" i="1" dirty="0" err="1" smtClean="0"/>
              <a:t>semantic</a:t>
            </a:r>
            <a:r>
              <a:rPr lang="de-DE" sz="2800" dirty="0" smtClean="0"/>
              <a:t> </a:t>
            </a:r>
            <a:r>
              <a:rPr lang="de-DE" sz="2800" dirty="0" err="1" smtClean="0"/>
              <a:t>event</a:t>
            </a:r>
            <a:r>
              <a:rPr lang="de-DE" sz="2800" dirty="0" smtClean="0"/>
              <a:t> happend in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app</a:t>
            </a:r>
            <a:endParaRPr lang="de-DE" sz="2800" dirty="0" smtClean="0"/>
          </a:p>
          <a:p>
            <a:r>
              <a:rPr lang="de-DE" sz="2800" dirty="0" err="1" smtClean="0"/>
              <a:t>Has</a:t>
            </a:r>
            <a:r>
              <a:rPr lang="de-DE" sz="2800" dirty="0" smtClean="0"/>
              <a:t> an </a:t>
            </a:r>
            <a:r>
              <a:rPr lang="de-DE" sz="2800" dirty="0" err="1" smtClean="0"/>
              <a:t>identifying</a:t>
            </a:r>
            <a:r>
              <a:rPr lang="de-DE" sz="2800" dirty="0" smtClean="0"/>
              <a:t> „type</a:t>
            </a:r>
            <a:r>
              <a:rPr lang="de-DE" sz="2800" dirty="0" smtClean="0"/>
              <a:t>“ </a:t>
            </a:r>
            <a:r>
              <a:rPr lang="de-DE" sz="2800" dirty="0" smtClean="0"/>
              <a:t>(USER_ADDED)</a:t>
            </a:r>
            <a:endParaRPr lang="de-DE" sz="2800" dirty="0" smtClean="0"/>
          </a:p>
          <a:p>
            <a:r>
              <a:rPr lang="de-DE" sz="2800" dirty="0" err="1" smtClean="0"/>
              <a:t>Contains</a:t>
            </a:r>
            <a:r>
              <a:rPr lang="de-DE" sz="2800" dirty="0" smtClean="0"/>
              <a:t> </a:t>
            </a:r>
            <a:r>
              <a:rPr lang="de-DE" sz="2800" dirty="0" err="1" smtClean="0"/>
              <a:t>information</a:t>
            </a:r>
            <a:r>
              <a:rPr lang="de-DE" sz="2800" dirty="0" smtClean="0"/>
              <a:t> </a:t>
            </a:r>
            <a:r>
              <a:rPr lang="de-DE" sz="2800" dirty="0" err="1" smtClean="0"/>
              <a:t>what</a:t>
            </a:r>
            <a:r>
              <a:rPr lang="de-DE" sz="2800" dirty="0" smtClean="0"/>
              <a:t> </a:t>
            </a:r>
            <a:r>
              <a:rPr lang="de-DE" sz="2800" dirty="0" smtClean="0"/>
              <a:t>happend (Name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new</a:t>
            </a:r>
            <a:r>
              <a:rPr lang="de-DE" sz="2800" dirty="0" smtClean="0"/>
              <a:t> </a:t>
            </a:r>
            <a:r>
              <a:rPr lang="de-DE" sz="2800" dirty="0" err="1" smtClean="0"/>
              <a:t>user</a:t>
            </a:r>
            <a:r>
              <a:rPr lang="de-DE" sz="2800" dirty="0" smtClean="0"/>
              <a:t>)</a:t>
            </a:r>
          </a:p>
          <a:p>
            <a:r>
              <a:rPr lang="de-DE" sz="2800" dirty="0" smtClean="0"/>
              <a:t>Can </a:t>
            </a:r>
            <a:r>
              <a:rPr lang="de-DE" sz="2800" dirty="0" err="1" smtClean="0"/>
              <a:t>be</a:t>
            </a:r>
            <a:r>
              <a:rPr lang="de-DE" sz="2800" dirty="0" smtClean="0"/>
              <a:t> </a:t>
            </a:r>
            <a:r>
              <a:rPr lang="de-DE" sz="2800" dirty="0" err="1" smtClean="0"/>
              <a:t>triggered</a:t>
            </a:r>
            <a:r>
              <a:rPr lang="de-DE" sz="2800" dirty="0" smtClean="0"/>
              <a:t> </a:t>
            </a:r>
            <a:r>
              <a:rPr lang="de-DE" sz="2800" dirty="0" err="1" smtClean="0"/>
              <a:t>by</a:t>
            </a:r>
            <a:r>
              <a:rPr lang="de-DE" sz="2800" dirty="0" smtClean="0"/>
              <a:t> Components </a:t>
            </a:r>
            <a:r>
              <a:rPr lang="de-DE" sz="2800" dirty="0" err="1" smtClean="0"/>
              <a:t>or</a:t>
            </a:r>
            <a:r>
              <a:rPr lang="de-DE" sz="2800" dirty="0" smtClean="0"/>
              <a:t> </a:t>
            </a:r>
            <a:r>
              <a:rPr lang="de-DE" sz="2800" dirty="0" err="1" smtClean="0"/>
              <a:t>external</a:t>
            </a:r>
            <a:r>
              <a:rPr lang="de-DE" sz="2800" dirty="0" smtClean="0"/>
              <a:t> </a:t>
            </a:r>
            <a:r>
              <a:rPr lang="de-DE" sz="2800" dirty="0" err="1" smtClean="0"/>
              <a:t>events</a:t>
            </a:r>
            <a:endParaRPr lang="de-DE" sz="2800" dirty="0" smtClean="0"/>
          </a:p>
          <a:p>
            <a:pPr lvl="1"/>
            <a:r>
              <a:rPr lang="de-DE" sz="2400" dirty="0" smtClean="0"/>
              <a:t>An </a:t>
            </a:r>
            <a:r>
              <a:rPr lang="de-DE" sz="2400" dirty="0"/>
              <a:t>A</a:t>
            </a:r>
            <a:r>
              <a:rPr lang="de-DE" sz="2400" dirty="0" smtClean="0"/>
              <a:t>ction </a:t>
            </a:r>
            <a:r>
              <a:rPr lang="de-DE" sz="2400" dirty="0" err="1" smtClean="0"/>
              <a:t>cannot</a:t>
            </a:r>
            <a:r>
              <a:rPr lang="de-DE" sz="2400" dirty="0" smtClean="0"/>
              <a:t> </a:t>
            </a:r>
            <a:r>
              <a:rPr lang="de-DE" sz="2400" dirty="0" err="1" smtClean="0"/>
              <a:t>trigger</a:t>
            </a:r>
            <a:r>
              <a:rPr lang="de-DE" sz="2400" dirty="0" smtClean="0"/>
              <a:t> </a:t>
            </a:r>
            <a:r>
              <a:rPr lang="de-DE" sz="2400" dirty="0" err="1" smtClean="0"/>
              <a:t>Another</a:t>
            </a:r>
            <a:r>
              <a:rPr lang="de-DE" sz="2400" dirty="0" smtClean="0"/>
              <a:t> </a:t>
            </a:r>
            <a:r>
              <a:rPr lang="de-DE" sz="2400" dirty="0" err="1" smtClean="0"/>
              <a:t>action</a:t>
            </a:r>
            <a:endParaRPr lang="de-DE" sz="2400" dirty="0" smtClean="0"/>
          </a:p>
          <a:p>
            <a:pPr marL="0" indent="0">
              <a:buNone/>
            </a:pPr>
            <a:endParaRPr lang="de-DE" sz="2800" dirty="0" smtClean="0"/>
          </a:p>
          <a:p>
            <a:pPr marL="0" indent="0">
              <a:buNone/>
            </a:pPr>
            <a:r>
              <a:rPr lang="de-DE" sz="2800" b="1" dirty="0" err="1" smtClean="0"/>
              <a:t>ActionCreator</a:t>
            </a:r>
            <a:endParaRPr lang="de-DE" sz="2800" b="1" dirty="0" smtClean="0"/>
          </a:p>
          <a:p>
            <a:r>
              <a:rPr lang="de-DE" sz="2800" dirty="0" smtClean="0"/>
              <a:t>Factory </a:t>
            </a:r>
            <a:r>
              <a:rPr lang="de-DE" sz="2800" dirty="0" err="1" smtClean="0"/>
              <a:t>for</a:t>
            </a:r>
            <a:r>
              <a:rPr lang="de-DE" sz="2800" dirty="0" smtClean="0"/>
              <a:t> Actions</a:t>
            </a:r>
            <a:endParaRPr lang="de-DE" sz="2800" dirty="0" smtClean="0">
              <a:solidFill>
                <a:srgbClr val="2196F3"/>
              </a:solidFill>
            </a:endParaRPr>
          </a:p>
          <a:p>
            <a:r>
              <a:rPr lang="de-DE" sz="2800" dirty="0" err="1" smtClean="0"/>
              <a:t>Ensures</a:t>
            </a:r>
            <a:r>
              <a:rPr lang="de-DE" sz="2800" dirty="0" smtClean="0"/>
              <a:t> </a:t>
            </a:r>
            <a:r>
              <a:rPr lang="de-DE" sz="2800" dirty="0" err="1" smtClean="0"/>
              <a:t>integrity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action</a:t>
            </a:r>
            <a:r>
              <a:rPr lang="de-DE" sz="2800" dirty="0" smtClean="0"/>
              <a:t> </a:t>
            </a:r>
            <a:r>
              <a:rPr lang="de-DE" sz="2800" dirty="0" err="1" smtClean="0"/>
              <a:t>object</a:t>
            </a:r>
            <a:r>
              <a:rPr lang="de-DE" sz="2800" dirty="0" smtClean="0"/>
              <a:t>, </a:t>
            </a:r>
          </a:p>
          <a:p>
            <a:r>
              <a:rPr lang="de-DE" sz="2800" dirty="0" err="1" smtClean="0"/>
              <a:t>Semantic</a:t>
            </a:r>
            <a:r>
              <a:rPr lang="de-DE" sz="2800" dirty="0" smtClean="0"/>
              <a:t> </a:t>
            </a:r>
            <a:r>
              <a:rPr lang="de-DE" sz="2800" dirty="0" err="1" smtClean="0"/>
              <a:t>methods</a:t>
            </a:r>
            <a:r>
              <a:rPr lang="de-DE" sz="2800" dirty="0" smtClean="0"/>
              <a:t> (</a:t>
            </a:r>
            <a:r>
              <a:rPr lang="de-DE" sz="2800" dirty="0" err="1" smtClean="0">
                <a:latin typeface="Courier New"/>
                <a:cs typeface="Courier New"/>
              </a:rPr>
              <a:t>addUser</a:t>
            </a:r>
            <a:r>
              <a:rPr lang="de-DE" sz="2800" dirty="0" smtClean="0"/>
              <a:t>)</a:t>
            </a:r>
            <a:endParaRPr lang="de-DE" sz="2800" dirty="0" smtClean="0"/>
          </a:p>
          <a:p>
            <a:r>
              <a:rPr lang="de-DE" sz="2800" dirty="0" smtClean="0"/>
              <a:t>Pass </a:t>
            </a:r>
            <a:r>
              <a:rPr lang="de-DE" sz="2800" dirty="0" smtClean="0"/>
              <a:t>Action </a:t>
            </a:r>
            <a:r>
              <a:rPr lang="de-DE" sz="2800" dirty="0" err="1" smtClean="0"/>
              <a:t>to</a:t>
            </a:r>
            <a:r>
              <a:rPr lang="de-DE" sz="2800" dirty="0" smtClean="0"/>
              <a:t> Dispatcher</a:t>
            </a:r>
            <a:endParaRPr lang="de-DE" sz="2800" dirty="0">
              <a:solidFill>
                <a:srgbClr val="2196F3"/>
              </a:solidFill>
            </a:endParaRPr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ACTION </a:t>
            </a:r>
            <a:r>
              <a:rPr lang="de-DE" dirty="0" err="1" smtClean="0"/>
              <a:t>and</a:t>
            </a:r>
            <a:r>
              <a:rPr lang="de-DE" dirty="0" smtClean="0"/>
              <a:t> ACTIONCREATOR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560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 dirty="0" smtClean="0"/>
              <a:t>Technical </a:t>
            </a:r>
            <a:r>
              <a:rPr lang="de-DE" sz="2800" dirty="0" err="1" smtClean="0"/>
              <a:t>component</a:t>
            </a:r>
            <a:endParaRPr lang="de-DE" sz="2800" dirty="0" smtClean="0"/>
          </a:p>
          <a:p>
            <a:r>
              <a:rPr lang="de-DE" sz="2800" dirty="0" smtClean="0"/>
              <a:t>Forwards </a:t>
            </a:r>
            <a:r>
              <a:rPr lang="de-DE" sz="2800" dirty="0" smtClean="0"/>
              <a:t>Actions </a:t>
            </a: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i="1" dirty="0" smtClean="0"/>
              <a:t>all</a:t>
            </a:r>
            <a:r>
              <a:rPr lang="de-DE" sz="2800" dirty="0" smtClean="0"/>
              <a:t> </a:t>
            </a:r>
            <a:r>
              <a:rPr lang="de-DE" sz="2800" dirty="0" err="1" smtClean="0"/>
              <a:t>known</a:t>
            </a:r>
            <a:r>
              <a:rPr lang="de-DE" sz="2800" dirty="0" smtClean="0"/>
              <a:t> Stores</a:t>
            </a:r>
            <a:endParaRPr lang="de-DE" sz="2800" dirty="0" smtClean="0">
              <a:solidFill>
                <a:srgbClr val="2196F3"/>
              </a:solidFill>
            </a:endParaRPr>
          </a:p>
          <a:p>
            <a:r>
              <a:rPr lang="de-DE" sz="2800" dirty="0" err="1" smtClean="0"/>
              <a:t>Only</a:t>
            </a:r>
            <a:r>
              <a:rPr lang="de-DE" sz="2800" dirty="0" smtClean="0"/>
              <a:t> </a:t>
            </a:r>
            <a:r>
              <a:rPr lang="de-DE" sz="2800" dirty="0" err="1" smtClean="0"/>
              <a:t>one</a:t>
            </a:r>
            <a:r>
              <a:rPr lang="de-DE" sz="2800" dirty="0" smtClean="0"/>
              <a:t> Dispatcher in </a:t>
            </a:r>
            <a:r>
              <a:rPr lang="de-DE" sz="2800" dirty="0" err="1" smtClean="0"/>
              <a:t>your</a:t>
            </a:r>
            <a:r>
              <a:rPr lang="de-DE" sz="2800" dirty="0" smtClean="0"/>
              <a:t> </a:t>
            </a:r>
            <a:r>
              <a:rPr lang="de-DE" sz="2800" dirty="0" err="1" smtClean="0"/>
              <a:t>application</a:t>
            </a:r>
            <a:r>
              <a:rPr lang="de-DE" sz="2800" dirty="0" smtClean="0"/>
              <a:t> (singleton)</a:t>
            </a:r>
          </a:p>
          <a:p>
            <a:pPr marL="457200" lvl="1" indent="0">
              <a:buNone/>
            </a:pPr>
            <a:endParaRPr lang="de-DE" sz="2400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DISPATCHER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683568" y="3789040"/>
            <a:ext cx="2376264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Action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3427516" y="2780928"/>
            <a:ext cx="2448272" cy="32403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Dispatcher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6372200" y="2924944"/>
            <a:ext cx="2304256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Store 1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6372200" y="3941440"/>
            <a:ext cx="2304256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Store 2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6372200" y="4935500"/>
            <a:ext cx="2304256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Store 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684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 dirty="0" err="1" smtClean="0"/>
              <a:t>Contains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b="1" dirty="0" err="1" smtClean="0"/>
              <a:t>business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logic</a:t>
            </a:r>
            <a:r>
              <a:rPr lang="de-DE" sz="2800" b="1" dirty="0" smtClean="0"/>
              <a:t> </a:t>
            </a:r>
            <a:r>
              <a:rPr lang="de-DE" sz="2800" dirty="0" err="1" smtClean="0"/>
              <a:t>for</a:t>
            </a:r>
            <a:r>
              <a:rPr lang="de-DE" sz="2800" dirty="0" smtClean="0"/>
              <a:t> a </a:t>
            </a:r>
            <a:r>
              <a:rPr lang="de-DE" sz="2800" dirty="0" err="1" smtClean="0"/>
              <a:t>specific</a:t>
            </a:r>
            <a:r>
              <a:rPr lang="de-DE" sz="2800" dirty="0" smtClean="0"/>
              <a:t> </a:t>
            </a:r>
            <a:r>
              <a:rPr lang="de-DE" sz="2800" dirty="0" err="1" smtClean="0"/>
              <a:t>domain</a:t>
            </a:r>
            <a:endParaRPr lang="de-DE" sz="2800" dirty="0" smtClean="0"/>
          </a:p>
          <a:p>
            <a:r>
              <a:rPr lang="de-DE" sz="2800" dirty="0" err="1" smtClean="0"/>
              <a:t>Conntect</a:t>
            </a:r>
            <a:r>
              <a:rPr lang="de-DE" sz="2800" dirty="0" smtClean="0"/>
              <a:t> </a:t>
            </a: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central</a:t>
            </a:r>
            <a:r>
              <a:rPr lang="de-DE" sz="2800" dirty="0" smtClean="0"/>
              <a:t> Dispatcher </a:t>
            </a:r>
            <a:r>
              <a:rPr lang="de-DE" sz="2800" dirty="0" smtClean="0"/>
              <a:t>via </a:t>
            </a:r>
            <a:r>
              <a:rPr lang="de-DE" sz="2800" dirty="0" err="1" smtClean="0"/>
              <a:t>callback</a:t>
            </a:r>
            <a:r>
              <a:rPr lang="de-DE" sz="2800" dirty="0" smtClean="0"/>
              <a:t> </a:t>
            </a:r>
            <a:r>
              <a:rPr lang="de-DE" sz="2800" dirty="0" err="1" smtClean="0"/>
              <a:t>method</a:t>
            </a:r>
            <a:endParaRPr lang="de-DE" sz="2800" dirty="0" smtClean="0"/>
          </a:p>
          <a:p>
            <a:r>
              <a:rPr lang="de-DE" sz="2800" dirty="0" err="1" smtClean="0"/>
              <a:t>Process</a:t>
            </a:r>
            <a:r>
              <a:rPr lang="de-DE" sz="2800" dirty="0" smtClean="0"/>
              <a:t> </a:t>
            </a:r>
            <a:r>
              <a:rPr lang="de-DE" sz="2800" dirty="0" err="1" smtClean="0"/>
              <a:t>only</a:t>
            </a:r>
            <a:r>
              <a:rPr lang="de-DE" sz="2800" dirty="0" smtClean="0"/>
              <a:t> </a:t>
            </a:r>
            <a:r>
              <a:rPr lang="de-DE" sz="2800" dirty="0" smtClean="0"/>
              <a:t>Actions </a:t>
            </a:r>
            <a:r>
              <a:rPr lang="de-DE" sz="2800" dirty="0" err="1" smtClean="0"/>
              <a:t>they</a:t>
            </a:r>
            <a:r>
              <a:rPr lang="de-DE" sz="2800" dirty="0" smtClean="0"/>
              <a:t> </a:t>
            </a:r>
            <a:r>
              <a:rPr lang="de-DE" sz="2800" dirty="0" err="1" smtClean="0"/>
              <a:t>are</a:t>
            </a:r>
            <a:r>
              <a:rPr lang="de-DE" sz="2800" dirty="0" smtClean="0"/>
              <a:t> </a:t>
            </a:r>
            <a:r>
              <a:rPr lang="de-DE" sz="2800" dirty="0" err="1" smtClean="0"/>
              <a:t>interessted</a:t>
            </a:r>
            <a:r>
              <a:rPr lang="de-DE" sz="2800" dirty="0" smtClean="0"/>
              <a:t> </a:t>
            </a:r>
            <a:r>
              <a:rPr lang="de-DE" sz="2800" dirty="0" smtClean="0"/>
              <a:t>in (</a:t>
            </a:r>
            <a:r>
              <a:rPr lang="de-DE" sz="2800" dirty="0" err="1" smtClean="0"/>
              <a:t>eg</a:t>
            </a:r>
            <a:r>
              <a:rPr lang="de-DE" sz="2800" dirty="0" smtClean="0"/>
              <a:t> </a:t>
            </a:r>
            <a:r>
              <a:rPr lang="de-DE" sz="2800" dirty="0" err="1" smtClean="0"/>
              <a:t>filter</a:t>
            </a:r>
            <a:r>
              <a:rPr lang="de-DE" sz="2800" dirty="0" smtClean="0"/>
              <a:t> </a:t>
            </a:r>
            <a:r>
              <a:rPr lang="de-DE" sz="2800" dirty="0" err="1" smtClean="0"/>
              <a:t>by</a:t>
            </a:r>
            <a:r>
              <a:rPr lang="de-DE" sz="2800" dirty="0" smtClean="0"/>
              <a:t> type)</a:t>
            </a:r>
            <a:endParaRPr lang="de-DE" sz="2800" dirty="0" smtClean="0"/>
          </a:p>
          <a:p>
            <a:r>
              <a:rPr lang="de-DE" sz="2800" dirty="0" err="1" smtClean="0"/>
              <a:t>Emit</a:t>
            </a:r>
            <a:r>
              <a:rPr lang="de-DE" sz="2800" dirty="0" smtClean="0"/>
              <a:t> </a:t>
            </a:r>
            <a:r>
              <a:rPr lang="de-DE" sz="2800" dirty="0" err="1" smtClean="0"/>
              <a:t>events</a:t>
            </a:r>
            <a:r>
              <a:rPr lang="de-DE" sz="2800" dirty="0" smtClean="0"/>
              <a:t> after </a:t>
            </a:r>
            <a:r>
              <a:rPr lang="de-DE" sz="2800" dirty="0" err="1" smtClean="0"/>
              <a:t>changing</a:t>
            </a:r>
            <a:r>
              <a:rPr lang="de-DE" sz="2800" dirty="0" smtClean="0"/>
              <a:t> </a:t>
            </a:r>
            <a:r>
              <a:rPr lang="de-DE" sz="2800" dirty="0" err="1" smtClean="0"/>
              <a:t>their</a:t>
            </a:r>
            <a:r>
              <a:rPr lang="de-DE" sz="2800" dirty="0" smtClean="0"/>
              <a:t> </a:t>
            </a:r>
            <a:r>
              <a:rPr lang="de-DE" sz="2800" dirty="0" err="1" smtClean="0"/>
              <a:t>state</a:t>
            </a:r>
            <a:endParaRPr lang="de-DE" sz="2800" dirty="0" smtClean="0"/>
          </a:p>
          <a:p>
            <a:pPr lvl="1"/>
            <a:r>
              <a:rPr lang="de-DE" sz="2400" dirty="0" err="1" smtClean="0"/>
              <a:t>Allow</a:t>
            </a:r>
            <a:r>
              <a:rPr lang="de-DE" sz="2400" dirty="0" smtClean="0"/>
              <a:t> Components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react</a:t>
            </a:r>
            <a:r>
              <a:rPr lang="de-DE" sz="2400" dirty="0" smtClean="0"/>
              <a:t> on </a:t>
            </a:r>
            <a:r>
              <a:rPr lang="de-DE" sz="2400" dirty="0" err="1" smtClean="0"/>
              <a:t>change</a:t>
            </a:r>
            <a:endParaRPr lang="de-DE" sz="2400" dirty="0" smtClean="0"/>
          </a:p>
          <a:p>
            <a:endParaRPr lang="de-DE" sz="2800" dirty="0" smtClean="0"/>
          </a:p>
          <a:p>
            <a:endParaRPr lang="de-DE" sz="2800" dirty="0" smtClean="0"/>
          </a:p>
          <a:p>
            <a:pPr marL="457200" lvl="1" indent="0">
              <a:buNone/>
            </a:pPr>
            <a:endParaRPr lang="de-DE" sz="2400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STORE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259632" y="4365104"/>
            <a:ext cx="35283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Dummy </a:t>
            </a:r>
            <a:r>
              <a:rPr lang="de-DE" dirty="0" err="1" smtClean="0"/>
              <a:t>code</a:t>
            </a:r>
            <a:r>
              <a:rPr lang="de-DE" dirty="0" smtClean="0"/>
              <a:t>: </a:t>
            </a:r>
            <a:r>
              <a:rPr lang="de-DE" dirty="0" err="1" smtClean="0"/>
              <a:t>UserStore</a:t>
            </a:r>
            <a:r>
              <a:rPr lang="de-DE" dirty="0" smtClean="0"/>
              <a:t>: </a:t>
            </a:r>
          </a:p>
          <a:p>
            <a:r>
              <a:rPr lang="de-DE" dirty="0" err="1" smtClean="0"/>
              <a:t>onAction</a:t>
            </a:r>
            <a:r>
              <a:rPr lang="de-DE" dirty="0" smtClean="0"/>
              <a:t>(</a:t>
            </a:r>
            <a:r>
              <a:rPr lang="de-DE" dirty="0" err="1" smtClean="0"/>
              <a:t>action</a:t>
            </a:r>
            <a:r>
              <a:rPr lang="de-DE" dirty="0" smtClean="0"/>
              <a:t>) {</a:t>
            </a:r>
          </a:p>
          <a:p>
            <a:r>
              <a:rPr lang="de-DE" dirty="0" err="1" smtClean="0"/>
              <a:t>swtich</a:t>
            </a:r>
            <a:r>
              <a:rPr lang="de-DE" dirty="0" smtClean="0"/>
              <a:t> (</a:t>
            </a:r>
            <a:r>
              <a:rPr lang="de-DE" dirty="0" err="1" smtClean="0"/>
              <a:t>action.type</a:t>
            </a:r>
            <a:r>
              <a:rPr lang="de-DE" dirty="0" smtClean="0"/>
              <a:t>) {</a:t>
            </a:r>
          </a:p>
          <a:p>
            <a:r>
              <a:rPr lang="de-DE" dirty="0"/>
              <a:t> </a:t>
            </a:r>
            <a:r>
              <a:rPr lang="de-DE" dirty="0" smtClean="0"/>
              <a:t> </a:t>
            </a:r>
            <a:r>
              <a:rPr lang="de-DE" dirty="0" err="1" smtClean="0"/>
              <a:t>case</a:t>
            </a:r>
            <a:r>
              <a:rPr lang="de-DE" dirty="0" smtClean="0"/>
              <a:t> USER_ADDED:</a:t>
            </a:r>
          </a:p>
          <a:p>
            <a:r>
              <a:rPr lang="de-DE" dirty="0"/>
              <a:t> </a:t>
            </a:r>
            <a:r>
              <a:rPr lang="de-DE" dirty="0" smtClean="0"/>
              <a:t>  </a:t>
            </a:r>
            <a:r>
              <a:rPr lang="de-DE" dirty="0" err="1" smtClean="0"/>
              <a:t>this.users.push</a:t>
            </a:r>
            <a:r>
              <a:rPr lang="de-DE" dirty="0" smtClean="0"/>
              <a:t>([</a:t>
            </a:r>
            <a:r>
              <a:rPr lang="de-DE" dirty="0" err="1" smtClean="0"/>
              <a:t>user</a:t>
            </a:r>
            <a:r>
              <a:rPr lang="de-DE" dirty="0" smtClean="0"/>
              <a:t>: </a:t>
            </a:r>
            <a:r>
              <a:rPr lang="de-DE" dirty="0" err="1" smtClean="0"/>
              <a:t>action.user</a:t>
            </a:r>
            <a:r>
              <a:rPr lang="de-DE" dirty="0" smtClean="0"/>
              <a:t>]);</a:t>
            </a:r>
          </a:p>
          <a:p>
            <a:r>
              <a:rPr lang="de-DE" dirty="0" err="1" smtClean="0"/>
              <a:t>emitChangeEvent</a:t>
            </a:r>
            <a:r>
              <a:rPr lang="de-DE" dirty="0" smtClean="0"/>
              <a:t>();</a:t>
            </a:r>
          </a:p>
          <a:p>
            <a:r>
              <a:rPr lang="de-D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0946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5884" y="5733256"/>
            <a:ext cx="8512232" cy="904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err="1" smtClean="0"/>
              <a:t>Very</a:t>
            </a:r>
            <a:r>
              <a:rPr lang="de-DE" b="1" dirty="0" smtClean="0"/>
              <a:t> flexible</a:t>
            </a:r>
            <a:r>
              <a:rPr lang="de-DE" b="1" dirty="0"/>
              <a:t> </a:t>
            </a:r>
            <a:r>
              <a:rPr lang="de-DE" b="1" dirty="0" err="1" smtClean="0"/>
              <a:t>scenarios</a:t>
            </a:r>
            <a:r>
              <a:rPr lang="de-DE" b="1" dirty="0" smtClean="0"/>
              <a:t>…</a:t>
            </a:r>
            <a:endParaRPr lang="de-DE" b="1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UNI-DIRECTIONAL DATA </a:t>
            </a:r>
            <a:r>
              <a:rPr lang="de-DE" dirty="0" smtClean="0"/>
              <a:t>FLOW - EXAMPLES</a:t>
            </a:r>
            <a:endParaRPr lang="de-DE" dirty="0"/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853100"/>
            <a:ext cx="8812959" cy="301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98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REACT MEETUP HAMBURG</a:t>
            </a:r>
            <a:endParaRPr lang="de-DE" dirty="0"/>
          </a:p>
        </p:txBody>
      </p:sp>
      <p:cxnSp>
        <p:nvCxnSpPr>
          <p:cNvPr id="6" name="Gerade Verbindung 5"/>
          <p:cNvCxnSpPr/>
          <p:nvPr/>
        </p:nvCxnSpPr>
        <p:spPr>
          <a:xfrm flipV="1">
            <a:off x="315884" y="6316465"/>
            <a:ext cx="8512232" cy="17160"/>
          </a:xfrm>
          <a:prstGeom prst="line">
            <a:avLst/>
          </a:prstGeom>
          <a:ln w="63500">
            <a:solidFill>
              <a:srgbClr val="E8442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hteck 6"/>
          <p:cNvSpPr/>
          <p:nvPr/>
        </p:nvSpPr>
        <p:spPr>
          <a:xfrm>
            <a:off x="937800" y="3035300"/>
            <a:ext cx="7046502" cy="2369791"/>
          </a:xfrm>
          <a:prstGeom prst="rect">
            <a:avLst/>
          </a:prstGeom>
          <a:solidFill>
            <a:srgbClr val="E84427"/>
          </a:solidFill>
          <a:ln>
            <a:noFill/>
          </a:ln>
          <a:effectLst>
            <a:outerShdw blurRad="50800" dist="38100" dir="5400000" sx="101000" sy="101000" algn="t" rotWithShape="0">
              <a:prstClr val="black">
                <a:alpha val="21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platzhalter 9"/>
          <p:cNvSpPr txBox="1">
            <a:spLocks/>
          </p:cNvSpPr>
          <p:nvPr/>
        </p:nvSpPr>
        <p:spPr>
          <a:xfrm>
            <a:off x="1321302" y="3247172"/>
            <a:ext cx="6407150" cy="80010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b="1" kern="1200">
                <a:solidFill>
                  <a:srgbClr val="EFEFEE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600" dirty="0" smtClean="0"/>
              <a:t>WHY FLUX?</a:t>
            </a:r>
            <a:endParaRPr lang="de-DE" sz="3600" dirty="0"/>
          </a:p>
        </p:txBody>
      </p:sp>
      <p:sp>
        <p:nvSpPr>
          <p:cNvPr id="9" name="Textplatzhalter 11"/>
          <p:cNvSpPr txBox="1">
            <a:spLocks/>
          </p:cNvSpPr>
          <p:nvPr/>
        </p:nvSpPr>
        <p:spPr>
          <a:xfrm>
            <a:off x="1321302" y="4451091"/>
            <a:ext cx="6407150" cy="7942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1" kern="1200">
                <a:solidFill>
                  <a:srgbClr val="EFEFEE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 err="1" smtClean="0"/>
              <a:t>Some</a:t>
            </a:r>
            <a:r>
              <a:rPr lang="de-DE" sz="2000" dirty="0" smtClean="0"/>
              <a:t> </a:t>
            </a:r>
            <a:r>
              <a:rPr lang="de-DE" sz="2000" dirty="0" err="1" smtClean="0"/>
              <a:t>background</a:t>
            </a:r>
            <a:r>
              <a:rPr lang="de-DE" sz="2000" dirty="0" smtClean="0"/>
              <a:t> </a:t>
            </a:r>
            <a:r>
              <a:rPr lang="de-DE" sz="2000" dirty="0" err="1" smtClean="0"/>
              <a:t>first</a:t>
            </a:r>
            <a:r>
              <a:rPr lang="de-DE" sz="2000" dirty="0" smtClean="0"/>
              <a:t>...</a:t>
            </a:r>
            <a:endParaRPr lang="de-DE" sz="2000" dirty="0"/>
          </a:p>
        </p:txBody>
      </p:sp>
      <p:cxnSp>
        <p:nvCxnSpPr>
          <p:cNvPr id="10" name="Gerade Verbindung 9"/>
          <p:cNvCxnSpPr/>
          <p:nvPr/>
        </p:nvCxnSpPr>
        <p:spPr>
          <a:xfrm>
            <a:off x="1115616" y="3846860"/>
            <a:ext cx="6612836" cy="0"/>
          </a:xfrm>
          <a:prstGeom prst="line">
            <a:avLst/>
          </a:prstGeom>
          <a:ln w="38100">
            <a:solidFill>
              <a:srgbClr val="438EC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11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5884" y="5445224"/>
            <a:ext cx="8512232" cy="1192643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...Action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dispatched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multiple </a:t>
            </a:r>
            <a:r>
              <a:rPr lang="de-DE" dirty="0" err="1" smtClean="0"/>
              <a:t>stores</a:t>
            </a: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...A </a:t>
            </a:r>
            <a:r>
              <a:rPr lang="de-DE" dirty="0" err="1" smtClean="0"/>
              <a:t>component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listen </a:t>
            </a:r>
            <a:r>
              <a:rPr lang="de-DE" dirty="0" err="1" smtClean="0"/>
              <a:t>to</a:t>
            </a:r>
            <a:r>
              <a:rPr lang="de-DE" dirty="0" smtClean="0"/>
              <a:t> multiple </a:t>
            </a:r>
            <a:r>
              <a:rPr lang="de-DE" dirty="0" err="1" smtClean="0"/>
              <a:t>stores</a:t>
            </a:r>
            <a:r>
              <a:rPr lang="de-DE" dirty="0" smtClean="0"/>
              <a:t>...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UNI-DIRECTIONAL DATA FLOW - EXAMPLE 1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22" y="1371600"/>
            <a:ext cx="8435794" cy="378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39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5884" y="5445224"/>
            <a:ext cx="8512232" cy="1192643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...</a:t>
            </a:r>
            <a:r>
              <a:rPr lang="de-DE" dirty="0" err="1" smtClean="0"/>
              <a:t>Multipe</a:t>
            </a:r>
            <a:r>
              <a:rPr lang="de-DE" dirty="0" smtClean="0"/>
              <a:t> </a:t>
            </a:r>
            <a:r>
              <a:rPr lang="de-DE" dirty="0" err="1" smtClean="0"/>
              <a:t>components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listen </a:t>
            </a:r>
            <a:r>
              <a:rPr lang="de-DE" dirty="0" err="1" smtClean="0"/>
              <a:t>to</a:t>
            </a:r>
            <a:r>
              <a:rPr lang="de-DE" dirty="0" smtClean="0"/>
              <a:t> same </a:t>
            </a:r>
            <a:r>
              <a:rPr lang="de-DE" dirty="0" err="1" smtClean="0"/>
              <a:t>store</a:t>
            </a:r>
            <a:r>
              <a:rPr lang="de-DE" dirty="0" smtClean="0"/>
              <a:t>, </a:t>
            </a:r>
            <a:r>
              <a:rPr lang="de-DE" dirty="0" err="1" smtClean="0"/>
              <a:t>working</a:t>
            </a:r>
            <a:r>
              <a:rPr lang="de-DE" dirty="0" smtClean="0"/>
              <a:t> on same </a:t>
            </a:r>
            <a:r>
              <a:rPr lang="de-DE" dirty="0" err="1" smtClean="0"/>
              <a:t>domain</a:t>
            </a:r>
            <a:r>
              <a:rPr lang="de-DE" dirty="0" smtClean="0"/>
              <a:t> „</a:t>
            </a:r>
            <a:r>
              <a:rPr lang="de-DE" dirty="0" err="1" smtClean="0"/>
              <a:t>model</a:t>
            </a:r>
            <a:r>
              <a:rPr lang="de-DE" dirty="0" smtClean="0"/>
              <a:t>“...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UNI-DIRECTIONAL DATA FLOW - EXAMPLE 2</a:t>
            </a:r>
            <a:endParaRPr lang="de-DE" dirty="0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84" y="1124744"/>
            <a:ext cx="8532440" cy="272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49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5884" y="5445224"/>
            <a:ext cx="8512232" cy="119264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dirty="0" smtClean="0"/>
              <a:t>...“</a:t>
            </a:r>
            <a:r>
              <a:rPr lang="de-DE" dirty="0" err="1" smtClean="0"/>
              <a:t>external</a:t>
            </a:r>
            <a:r>
              <a:rPr lang="de-DE" dirty="0" smtClean="0"/>
              <a:t> </a:t>
            </a:r>
            <a:r>
              <a:rPr lang="de-DE" dirty="0" err="1" smtClean="0"/>
              <a:t>events</a:t>
            </a:r>
            <a:r>
              <a:rPr lang="de-DE" dirty="0" smtClean="0"/>
              <a:t>“ (e.g. </a:t>
            </a:r>
            <a:r>
              <a:rPr lang="de-DE" dirty="0" err="1" smtClean="0"/>
              <a:t>response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r>
              <a:rPr lang="de-DE" dirty="0" smtClean="0"/>
              <a:t>)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trigger</a:t>
            </a:r>
            <a:r>
              <a:rPr lang="de-DE" dirty="0" smtClean="0"/>
              <a:t> </a:t>
            </a:r>
            <a:r>
              <a:rPr lang="de-DE" dirty="0" err="1" smtClean="0"/>
              <a:t>actions</a:t>
            </a:r>
            <a:endParaRPr lang="de-DE" dirty="0" smtClean="0"/>
          </a:p>
          <a:p>
            <a:r>
              <a:rPr lang="de-DE" dirty="0" smtClean="0"/>
              <a:t>Flow </a:t>
            </a:r>
            <a:r>
              <a:rPr lang="de-DE" dirty="0" err="1" smtClean="0"/>
              <a:t>is</a:t>
            </a:r>
            <a:r>
              <a:rPr lang="de-DE" dirty="0" smtClean="0"/>
              <a:t> still </a:t>
            </a:r>
            <a:r>
              <a:rPr lang="de-DE" dirty="0" err="1" smtClean="0"/>
              <a:t>the</a:t>
            </a:r>
            <a:r>
              <a:rPr lang="de-DE" dirty="0" smtClean="0"/>
              <a:t> same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UNI-DIRECTIONAL DATA FLOW - EXAMPLE 3</a:t>
            </a:r>
            <a:endParaRPr lang="de-DE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879793"/>
            <a:ext cx="7416824" cy="429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39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5884" y="5445224"/>
            <a:ext cx="8512232" cy="119264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dirty="0" smtClean="0"/>
              <a:t>...“</a:t>
            </a:r>
            <a:r>
              <a:rPr lang="de-DE" dirty="0" err="1" smtClean="0"/>
              <a:t>external</a:t>
            </a:r>
            <a:r>
              <a:rPr lang="de-DE" dirty="0" smtClean="0"/>
              <a:t> </a:t>
            </a:r>
            <a:r>
              <a:rPr lang="de-DE" dirty="0" err="1" smtClean="0"/>
              <a:t>events</a:t>
            </a:r>
            <a:r>
              <a:rPr lang="de-DE" dirty="0" smtClean="0"/>
              <a:t>“ (e.g. </a:t>
            </a:r>
            <a:r>
              <a:rPr lang="de-DE" dirty="0" err="1" smtClean="0"/>
              <a:t>response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r>
              <a:rPr lang="de-DE" dirty="0" smtClean="0"/>
              <a:t>)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trigger</a:t>
            </a:r>
            <a:r>
              <a:rPr lang="de-DE" dirty="0" smtClean="0"/>
              <a:t> </a:t>
            </a:r>
            <a:r>
              <a:rPr lang="de-DE" dirty="0" err="1" smtClean="0"/>
              <a:t>actions</a:t>
            </a:r>
            <a:endParaRPr lang="de-DE" dirty="0" smtClean="0"/>
          </a:p>
          <a:p>
            <a:r>
              <a:rPr lang="de-DE" dirty="0" smtClean="0"/>
              <a:t>Flow </a:t>
            </a:r>
            <a:r>
              <a:rPr lang="de-DE" dirty="0" err="1" smtClean="0"/>
              <a:t>is</a:t>
            </a:r>
            <a:r>
              <a:rPr lang="de-DE" dirty="0" smtClean="0"/>
              <a:t> still </a:t>
            </a:r>
            <a:r>
              <a:rPr lang="de-DE" dirty="0" err="1" smtClean="0"/>
              <a:t>the</a:t>
            </a:r>
            <a:r>
              <a:rPr lang="de-DE" dirty="0" smtClean="0"/>
              <a:t> same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UNI-DIRECTIONAL DATA FLOW - EXAMPLE 3</a:t>
            </a:r>
            <a:endParaRPr lang="de-DE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879793"/>
            <a:ext cx="7416824" cy="429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08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sz="2800" b="1" dirty="0" smtClean="0"/>
          </a:p>
          <a:p>
            <a:pPr marL="0" indent="0">
              <a:buNone/>
            </a:pPr>
            <a:r>
              <a:rPr lang="de-DE" sz="2800" b="1" dirty="0" err="1" smtClean="0"/>
              <a:t>Defined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flow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of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data</a:t>
            </a:r>
            <a:endParaRPr lang="de-DE" sz="2800" b="1" dirty="0" smtClean="0"/>
          </a:p>
          <a:p>
            <a:r>
              <a:rPr lang="de-DE" sz="2800" dirty="0" smtClean="0"/>
              <a:t>Easy </a:t>
            </a: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err="1" smtClean="0"/>
              <a:t>track</a:t>
            </a:r>
            <a:endParaRPr lang="de-DE" sz="2800" dirty="0" smtClean="0"/>
          </a:p>
          <a:p>
            <a:r>
              <a:rPr lang="de-DE" sz="2800" dirty="0" err="1" smtClean="0"/>
              <a:t>Recordable</a:t>
            </a:r>
            <a:endParaRPr lang="de-DE" sz="2800" dirty="0" smtClean="0"/>
          </a:p>
          <a:p>
            <a:pPr marL="0" indent="0">
              <a:buNone/>
            </a:pPr>
            <a:r>
              <a:rPr lang="de-DE" sz="2800" b="1" dirty="0" smtClean="0"/>
              <a:t>Lots </a:t>
            </a:r>
            <a:r>
              <a:rPr lang="de-DE" sz="2800" b="1" dirty="0" err="1" smtClean="0"/>
              <a:t>of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new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vocabular</a:t>
            </a:r>
            <a:endParaRPr lang="de-DE" sz="2800" b="1" dirty="0" smtClean="0"/>
          </a:p>
          <a:p>
            <a:r>
              <a:rPr lang="de-DE" sz="2800" dirty="0" err="1" smtClean="0"/>
              <a:t>eg</a:t>
            </a:r>
            <a:r>
              <a:rPr lang="de-DE" sz="2800" dirty="0" smtClean="0"/>
              <a:t>: </a:t>
            </a:r>
            <a:r>
              <a:rPr lang="de-DE" sz="2800" dirty="0" err="1" smtClean="0"/>
              <a:t>what</a:t>
            </a:r>
            <a:r>
              <a:rPr lang="de-DE" sz="2800" dirty="0" smtClean="0"/>
              <a:t> </a:t>
            </a:r>
            <a:r>
              <a:rPr lang="de-DE" sz="2800" dirty="0" err="1" smtClean="0"/>
              <a:t>is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shape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a Store?</a:t>
            </a:r>
          </a:p>
          <a:p>
            <a:endParaRPr lang="de-DE" sz="2800" dirty="0" smtClean="0"/>
          </a:p>
          <a:p>
            <a:endParaRPr lang="de-DE" sz="2800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SUMMARY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178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REACT MEETUP HAMBURG</a:t>
            </a:r>
            <a:endParaRPr lang="de-DE" dirty="0"/>
          </a:p>
        </p:txBody>
      </p:sp>
      <p:cxnSp>
        <p:nvCxnSpPr>
          <p:cNvPr id="6" name="Gerade Verbindung 5"/>
          <p:cNvCxnSpPr/>
          <p:nvPr/>
        </p:nvCxnSpPr>
        <p:spPr>
          <a:xfrm flipV="1">
            <a:off x="315884" y="6316465"/>
            <a:ext cx="8512232" cy="17160"/>
          </a:xfrm>
          <a:prstGeom prst="line">
            <a:avLst/>
          </a:prstGeom>
          <a:ln w="63500">
            <a:solidFill>
              <a:srgbClr val="E8442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hteck 6"/>
          <p:cNvSpPr/>
          <p:nvPr/>
        </p:nvSpPr>
        <p:spPr>
          <a:xfrm>
            <a:off x="937800" y="3035300"/>
            <a:ext cx="7046502" cy="2369791"/>
          </a:xfrm>
          <a:prstGeom prst="rect">
            <a:avLst/>
          </a:prstGeom>
          <a:solidFill>
            <a:srgbClr val="E84427"/>
          </a:solidFill>
          <a:ln>
            <a:noFill/>
          </a:ln>
          <a:effectLst>
            <a:outerShdw blurRad="50800" dist="38100" dir="5400000" sx="101000" sy="101000" algn="t" rotWithShape="0">
              <a:prstClr val="black">
                <a:alpha val="21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platzhalter 9"/>
          <p:cNvSpPr txBox="1">
            <a:spLocks/>
          </p:cNvSpPr>
          <p:nvPr/>
        </p:nvSpPr>
        <p:spPr>
          <a:xfrm>
            <a:off x="1321302" y="3247172"/>
            <a:ext cx="6407150" cy="80010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b="1" kern="1200">
                <a:solidFill>
                  <a:srgbClr val="EFEFEE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600" dirty="0" smtClean="0"/>
              <a:t>THANK YOU!</a:t>
            </a:r>
            <a:endParaRPr lang="de-DE" sz="3600" dirty="0"/>
          </a:p>
        </p:txBody>
      </p:sp>
      <p:sp>
        <p:nvSpPr>
          <p:cNvPr id="9" name="Textplatzhalter 11"/>
          <p:cNvSpPr txBox="1">
            <a:spLocks/>
          </p:cNvSpPr>
          <p:nvPr/>
        </p:nvSpPr>
        <p:spPr>
          <a:xfrm>
            <a:off x="1321302" y="4451091"/>
            <a:ext cx="6407150" cy="7942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1" kern="1200">
                <a:solidFill>
                  <a:srgbClr val="EFEFEE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 err="1" smtClean="0"/>
              <a:t>Slides</a:t>
            </a:r>
            <a:r>
              <a:rPr lang="de-DE" sz="2000" dirty="0" smtClean="0"/>
              <a:t>:</a:t>
            </a:r>
          </a:p>
          <a:p>
            <a:r>
              <a:rPr lang="de-DE" sz="2000" dirty="0" smtClean="0"/>
              <a:t>https://github.dst.tk-inline.net/nilshartmann/flux-intro</a:t>
            </a:r>
            <a:endParaRPr lang="de-DE" sz="2000" dirty="0"/>
          </a:p>
        </p:txBody>
      </p:sp>
      <p:cxnSp>
        <p:nvCxnSpPr>
          <p:cNvPr id="10" name="Gerade Verbindung 9"/>
          <p:cNvCxnSpPr/>
          <p:nvPr/>
        </p:nvCxnSpPr>
        <p:spPr>
          <a:xfrm>
            <a:off x="1115616" y="3846860"/>
            <a:ext cx="6612836" cy="0"/>
          </a:xfrm>
          <a:prstGeom prst="line">
            <a:avLst/>
          </a:prstGeom>
          <a:ln w="38100">
            <a:solidFill>
              <a:srgbClr val="438EC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35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8"/>
          <p:cNvSpPr>
            <a:spLocks noGrp="1"/>
          </p:cNvSpPr>
          <p:nvPr>
            <p:ph idx="1"/>
          </p:nvPr>
        </p:nvSpPr>
        <p:spPr>
          <a:xfrm>
            <a:off x="4499992" y="1041400"/>
            <a:ext cx="4328124" cy="5084763"/>
          </a:xfrm>
        </p:spPr>
        <p:txBody>
          <a:bodyPr/>
          <a:lstStyle/>
          <a:p>
            <a:pPr marL="0" indent="0">
              <a:buNone/>
            </a:pPr>
            <a:r>
              <a:rPr lang="de-DE" b="1" dirty="0" smtClean="0"/>
              <a:t>Communication</a:t>
            </a:r>
          </a:p>
          <a:p>
            <a:r>
              <a:rPr lang="de-DE" dirty="0" smtClean="0"/>
              <a:t>Down via </a:t>
            </a:r>
            <a:r>
              <a:rPr lang="de-DE" dirty="0" err="1" smtClean="0"/>
              <a:t>properties</a:t>
            </a:r>
            <a:endParaRPr lang="de-DE" dirty="0" smtClean="0"/>
          </a:p>
          <a:p>
            <a:r>
              <a:rPr lang="de-DE" dirty="0" err="1" smtClean="0"/>
              <a:t>Up</a:t>
            </a:r>
            <a:r>
              <a:rPr lang="de-DE" dirty="0" smtClean="0"/>
              <a:t> via </a:t>
            </a:r>
            <a:r>
              <a:rPr lang="de-DE" dirty="0" err="1" smtClean="0"/>
              <a:t>callbacks</a:t>
            </a:r>
            <a:endParaRPr lang="de-DE" dirty="0" smtClean="0"/>
          </a:p>
          <a:p>
            <a:pPr marL="0" indent="0">
              <a:buNone/>
            </a:pPr>
            <a:endParaRPr lang="de-DE" b="1" dirty="0" smtClean="0"/>
          </a:p>
          <a:p>
            <a:pPr marL="0" indent="0">
              <a:buNone/>
            </a:pPr>
            <a:r>
              <a:rPr lang="de-DE" b="1" dirty="0" smtClean="0"/>
              <a:t>Top-level </a:t>
            </a:r>
            <a:r>
              <a:rPr lang="de-DE" b="1" dirty="0" err="1" smtClean="0"/>
              <a:t>component</a:t>
            </a:r>
            <a:endParaRPr lang="de-DE" b="1" dirty="0" smtClean="0"/>
          </a:p>
          <a:p>
            <a:r>
              <a:rPr lang="de-DE" dirty="0" smtClean="0"/>
              <a:t>Works on </a:t>
            </a:r>
            <a:r>
              <a:rPr lang="de-DE" b="1" dirty="0" err="1" smtClean="0"/>
              <a:t>single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endParaRPr lang="de-DE" dirty="0" smtClean="0"/>
          </a:p>
          <a:p>
            <a:r>
              <a:rPr lang="de-DE" dirty="0" smtClean="0"/>
              <a:t>(</a:t>
            </a:r>
            <a:r>
              <a:rPr lang="de-DE" dirty="0" err="1" smtClean="0"/>
              <a:t>whatever</a:t>
            </a:r>
            <a:r>
              <a:rPr lang="de-DE" dirty="0" smtClean="0"/>
              <a:t> a ‚</a:t>
            </a:r>
            <a:r>
              <a:rPr lang="de-DE" dirty="0" err="1" smtClean="0"/>
              <a:t>model</a:t>
            </a:r>
            <a:r>
              <a:rPr lang="de-DE" dirty="0" smtClean="0"/>
              <a:t>‘ </a:t>
            </a:r>
            <a:r>
              <a:rPr lang="de-DE" dirty="0" err="1" smtClean="0"/>
              <a:t>is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SINGLE COMPONENT HIERARCHIE</a:t>
            </a:r>
            <a:endParaRPr lang="de-DE" dirty="0"/>
          </a:p>
        </p:txBody>
      </p:sp>
      <p:pic>
        <p:nvPicPr>
          <p:cNvPr id="10" name="Bild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118213"/>
            <a:ext cx="3115346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53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8"/>
          <p:cNvSpPr>
            <a:spLocks noGrp="1"/>
          </p:cNvSpPr>
          <p:nvPr>
            <p:ph idx="1"/>
          </p:nvPr>
        </p:nvSpPr>
        <p:spPr>
          <a:xfrm>
            <a:off x="315884" y="5589240"/>
            <a:ext cx="8512232" cy="93610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de-DE" b="1" i="1" dirty="0" err="1" smtClean="0"/>
              <a:t>Isolated</a:t>
            </a:r>
            <a:r>
              <a:rPr lang="de-DE" b="1" dirty="0" smtClean="0"/>
              <a:t> Models </a:t>
            </a:r>
            <a:r>
              <a:rPr lang="de-DE" b="1" dirty="0" err="1" smtClean="0"/>
              <a:t>with</a:t>
            </a:r>
            <a:r>
              <a:rPr lang="de-DE" b="1" dirty="0" smtClean="0"/>
              <a:t> </a:t>
            </a:r>
            <a:r>
              <a:rPr lang="de-DE" b="1" i="1" dirty="0" err="1" smtClean="0"/>
              <a:t>independent</a:t>
            </a:r>
            <a:r>
              <a:rPr lang="de-DE" b="1" dirty="0" smtClean="0"/>
              <a:t> </a:t>
            </a:r>
            <a:r>
              <a:rPr lang="de-DE" b="1" dirty="0" err="1" smtClean="0"/>
              <a:t>component</a:t>
            </a:r>
            <a:r>
              <a:rPr lang="de-DE" b="1" dirty="0" smtClean="0"/>
              <a:t> </a:t>
            </a:r>
            <a:r>
              <a:rPr lang="de-DE" b="1" dirty="0" err="1" smtClean="0"/>
              <a:t>trees</a:t>
            </a:r>
            <a:endParaRPr lang="de-DE" b="1" dirty="0" smtClean="0"/>
          </a:p>
          <a:p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component</a:t>
            </a:r>
            <a:r>
              <a:rPr lang="de-DE" dirty="0" smtClean="0"/>
              <a:t> (</a:t>
            </a:r>
            <a:r>
              <a:rPr lang="de-DE" dirty="0" err="1" smtClean="0"/>
              <a:t>tree</a:t>
            </a:r>
            <a:r>
              <a:rPr lang="de-DE" dirty="0" smtClean="0"/>
              <a:t>) </a:t>
            </a:r>
            <a:r>
              <a:rPr lang="de-DE" dirty="0" err="1" smtClean="0"/>
              <a:t>works</a:t>
            </a:r>
            <a:r>
              <a:rPr lang="de-DE" dirty="0" smtClean="0"/>
              <a:t> on </a:t>
            </a:r>
            <a:r>
              <a:rPr lang="de-DE" dirty="0" err="1" smtClean="0"/>
              <a:t>its</a:t>
            </a:r>
            <a:r>
              <a:rPr lang="de-DE" dirty="0" smtClean="0"/>
              <a:t> </a:t>
            </a:r>
            <a:r>
              <a:rPr lang="de-DE" dirty="0" err="1" smtClean="0"/>
              <a:t>own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endParaRPr lang="de-DE" dirty="0" smtClean="0"/>
          </a:p>
          <a:p>
            <a:r>
              <a:rPr lang="de-DE" dirty="0" err="1" smtClean="0"/>
              <a:t>Peaceful</a:t>
            </a:r>
            <a:r>
              <a:rPr lang="de-DE" dirty="0" smtClean="0"/>
              <a:t> </a:t>
            </a:r>
            <a:r>
              <a:rPr lang="de-DE" dirty="0" err="1" smtClean="0"/>
              <a:t>co-exsitence</a:t>
            </a:r>
            <a:r>
              <a:rPr lang="de-DE" dirty="0" smtClean="0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MULTIPLE COMPONENT HIERARCHIES (I)</a:t>
            </a:r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052736"/>
            <a:ext cx="2952328" cy="4443922"/>
          </a:xfrm>
          <a:prstGeom prst="rect">
            <a:avLst/>
          </a:prstGeom>
        </p:spPr>
      </p:pic>
      <p:pic>
        <p:nvPicPr>
          <p:cNvPr id="8" name="Bild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1052736"/>
            <a:ext cx="2746591" cy="4443922"/>
          </a:xfrm>
          <a:prstGeom prst="rect">
            <a:avLst/>
          </a:prstGeom>
        </p:spPr>
      </p:pic>
      <p:cxnSp>
        <p:nvCxnSpPr>
          <p:cNvPr id="12" name="Gerade Verbindung 11"/>
          <p:cNvCxnSpPr/>
          <p:nvPr/>
        </p:nvCxnSpPr>
        <p:spPr>
          <a:xfrm>
            <a:off x="4572000" y="980728"/>
            <a:ext cx="0" cy="451593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29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8"/>
          <p:cNvSpPr>
            <a:spLocks noGrp="1"/>
          </p:cNvSpPr>
          <p:nvPr>
            <p:ph idx="1"/>
          </p:nvPr>
        </p:nvSpPr>
        <p:spPr>
          <a:xfrm>
            <a:off x="315884" y="5589240"/>
            <a:ext cx="8512232" cy="9566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600" b="1" i="1" dirty="0" err="1" smtClean="0"/>
              <a:t>Shared</a:t>
            </a:r>
            <a:r>
              <a:rPr lang="de-DE" sz="1600" b="1" dirty="0" smtClean="0"/>
              <a:t> Model </a:t>
            </a:r>
            <a:r>
              <a:rPr lang="de-DE" sz="1600" b="1" dirty="0" err="1" smtClean="0"/>
              <a:t>with</a:t>
            </a:r>
            <a:r>
              <a:rPr lang="de-DE" sz="1600" b="1" dirty="0" smtClean="0"/>
              <a:t> </a:t>
            </a:r>
            <a:r>
              <a:rPr lang="de-DE" sz="1600" b="1" i="1" dirty="0" err="1" smtClean="0"/>
              <a:t>independent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component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trees</a:t>
            </a:r>
            <a:endParaRPr lang="de-DE" sz="1600" b="1" dirty="0" smtClean="0"/>
          </a:p>
          <a:p>
            <a:r>
              <a:rPr lang="de-DE" sz="1600" dirty="0" err="1" smtClean="0"/>
              <a:t>Each</a:t>
            </a:r>
            <a:r>
              <a:rPr lang="de-DE" sz="1600" dirty="0" smtClean="0"/>
              <a:t> </a:t>
            </a:r>
            <a:r>
              <a:rPr lang="de-DE" sz="1600" dirty="0" err="1" smtClean="0"/>
              <a:t>component</a:t>
            </a:r>
            <a:r>
              <a:rPr lang="de-DE" sz="1600" dirty="0" smtClean="0"/>
              <a:t> (</a:t>
            </a:r>
            <a:r>
              <a:rPr lang="de-DE" sz="1600" dirty="0" err="1" smtClean="0"/>
              <a:t>tree</a:t>
            </a:r>
            <a:r>
              <a:rPr lang="de-DE" sz="1600" dirty="0" smtClean="0"/>
              <a:t>) </a:t>
            </a:r>
            <a:r>
              <a:rPr lang="de-DE" sz="1600" dirty="0" err="1" smtClean="0"/>
              <a:t>works</a:t>
            </a:r>
            <a:r>
              <a:rPr lang="de-DE" sz="1600" dirty="0" smtClean="0"/>
              <a:t> on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b="1" dirty="0" smtClean="0"/>
              <a:t>same</a:t>
            </a:r>
            <a:r>
              <a:rPr lang="de-DE" sz="1600" dirty="0" smtClean="0"/>
              <a:t> </a:t>
            </a:r>
            <a:r>
              <a:rPr lang="de-DE" sz="1600" dirty="0" err="1" smtClean="0"/>
              <a:t>model</a:t>
            </a:r>
            <a:endParaRPr lang="de-DE" sz="1600" dirty="0" smtClean="0"/>
          </a:p>
          <a:p>
            <a:r>
              <a:rPr lang="de-DE" sz="1600" dirty="0" smtClean="0"/>
              <a:t>Can </a:t>
            </a:r>
            <a:r>
              <a:rPr lang="de-DE" sz="1600" dirty="0" err="1" smtClean="0"/>
              <a:t>be</a:t>
            </a:r>
            <a:r>
              <a:rPr lang="de-DE" sz="1600" dirty="0" smtClean="0"/>
              <a:t> </a:t>
            </a:r>
            <a:r>
              <a:rPr lang="de-DE" sz="1600" dirty="0" err="1" smtClean="0"/>
              <a:t>confusing</a:t>
            </a:r>
            <a:r>
              <a:rPr lang="de-DE" sz="1600" dirty="0" smtClean="0"/>
              <a:t>: </a:t>
            </a:r>
            <a:r>
              <a:rPr lang="de-DE" sz="1600" dirty="0" err="1" smtClean="0"/>
              <a:t>who‘s</a:t>
            </a:r>
            <a:r>
              <a:rPr lang="de-DE" sz="1600" dirty="0" smtClean="0"/>
              <a:t> </a:t>
            </a:r>
            <a:r>
              <a:rPr lang="de-DE" sz="1600" dirty="0" err="1" smtClean="0"/>
              <a:t>taking</a:t>
            </a:r>
            <a:r>
              <a:rPr lang="de-DE" sz="1600" dirty="0" smtClean="0"/>
              <a:t> </a:t>
            </a:r>
            <a:r>
              <a:rPr lang="de-DE" sz="1600" dirty="0" err="1" smtClean="0"/>
              <a:t>responsibility</a:t>
            </a:r>
            <a:r>
              <a:rPr lang="de-DE" sz="1600" dirty="0" smtClean="0"/>
              <a:t>? C</a:t>
            </a:r>
            <a:r>
              <a:rPr lang="de-DE" sz="1600" dirty="0"/>
              <a:t>an </a:t>
            </a:r>
            <a:r>
              <a:rPr lang="de-DE" sz="1600" dirty="0" err="1"/>
              <a:t>lead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back </a:t>
            </a:r>
            <a:r>
              <a:rPr lang="de-DE" sz="1600" dirty="0" err="1" smtClean="0"/>
              <a:t>loops</a:t>
            </a:r>
            <a:endParaRPr lang="de-DE" sz="16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MULTIPLE COMPONENT HIERARCHIES (II)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484784"/>
            <a:ext cx="2695156" cy="4011874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5" y="1484784"/>
            <a:ext cx="2746591" cy="4011874"/>
          </a:xfrm>
          <a:prstGeom prst="rect">
            <a:avLst/>
          </a:prstGeom>
        </p:spPr>
      </p:pic>
      <p:cxnSp>
        <p:nvCxnSpPr>
          <p:cNvPr id="13" name="Gerade Verbindung 12"/>
          <p:cNvCxnSpPr/>
          <p:nvPr/>
        </p:nvCxnSpPr>
        <p:spPr>
          <a:xfrm>
            <a:off x="4572000" y="980728"/>
            <a:ext cx="0" cy="451593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Bild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9712" y="955044"/>
            <a:ext cx="55626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06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8"/>
          <p:cNvSpPr>
            <a:spLocks noGrp="1"/>
          </p:cNvSpPr>
          <p:nvPr>
            <p:ph idx="1"/>
          </p:nvPr>
        </p:nvSpPr>
        <p:spPr>
          <a:xfrm>
            <a:off x="315884" y="5496658"/>
            <a:ext cx="8512232" cy="95667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de-DE" b="1" dirty="0" smtClean="0"/>
              <a:t>Date </a:t>
            </a:r>
            <a:r>
              <a:rPr lang="de-DE" b="1" dirty="0" err="1" smtClean="0"/>
              <a:t>exchange</a:t>
            </a:r>
            <a:r>
              <a:rPr lang="de-DE" b="1" dirty="0" smtClean="0"/>
              <a:t> </a:t>
            </a:r>
            <a:r>
              <a:rPr lang="de-DE" b="1" dirty="0" err="1" smtClean="0"/>
              <a:t>between</a:t>
            </a:r>
            <a:r>
              <a:rPr lang="de-DE" b="1" dirty="0" smtClean="0"/>
              <a:t> </a:t>
            </a:r>
            <a:r>
              <a:rPr lang="de-DE" b="1" dirty="0" err="1" smtClean="0"/>
              <a:t>component</a:t>
            </a:r>
            <a:r>
              <a:rPr lang="de-DE" b="1" dirty="0" smtClean="0"/>
              <a:t> </a:t>
            </a:r>
            <a:r>
              <a:rPr lang="de-DE" b="1" dirty="0" err="1" smtClean="0"/>
              <a:t>trees</a:t>
            </a:r>
            <a:endParaRPr lang="de-DE" b="1" dirty="0" smtClean="0"/>
          </a:p>
          <a:p>
            <a:r>
              <a:rPr lang="de-DE" dirty="0" smtClean="0"/>
              <a:t>Independent </a:t>
            </a:r>
            <a:r>
              <a:rPr lang="de-DE" dirty="0" err="1" smtClean="0"/>
              <a:t>component</a:t>
            </a:r>
            <a:r>
              <a:rPr lang="de-DE" dirty="0" smtClean="0"/>
              <a:t> </a:t>
            </a:r>
            <a:r>
              <a:rPr lang="de-DE" dirty="0" err="1" smtClean="0"/>
              <a:t>trees</a:t>
            </a:r>
            <a:r>
              <a:rPr lang="de-DE" dirty="0" smtClean="0"/>
              <a:t> </a:t>
            </a:r>
            <a:r>
              <a:rPr lang="de-DE" dirty="0" err="1" smtClean="0"/>
              <a:t>wants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exchange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MULTIPLE COMPONENT HIERARCHIES (III)</a:t>
            </a:r>
            <a:endParaRPr lang="de-DE" dirty="0"/>
          </a:p>
        </p:txBody>
      </p:sp>
      <p:cxnSp>
        <p:nvCxnSpPr>
          <p:cNvPr id="13" name="Gerade Verbindung 12"/>
          <p:cNvCxnSpPr/>
          <p:nvPr/>
        </p:nvCxnSpPr>
        <p:spPr>
          <a:xfrm>
            <a:off x="4572000" y="980728"/>
            <a:ext cx="0" cy="451593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>
            <a:off x="1691680" y="1700808"/>
            <a:ext cx="4725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NOTWENDIG???</a:t>
            </a:r>
          </a:p>
          <a:p>
            <a:r>
              <a:rPr lang="de-DE" dirty="0" smtClean="0"/>
              <a:t>Im Prinzip eine Abwandlung von der Folie davor:</a:t>
            </a:r>
          </a:p>
        </p:txBody>
      </p:sp>
    </p:spTree>
    <p:extLst>
      <p:ext uri="{BB962C8B-B14F-4D97-AF65-F5344CB8AC3E}">
        <p14:creationId xmlns:p14="http://schemas.microsoft.com/office/powerpoint/2010/main" val="282921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REACT MEETUP HAMBURG</a:t>
            </a:r>
            <a:endParaRPr lang="de-DE" dirty="0"/>
          </a:p>
        </p:txBody>
      </p:sp>
      <p:cxnSp>
        <p:nvCxnSpPr>
          <p:cNvPr id="6" name="Gerade Verbindung 5"/>
          <p:cNvCxnSpPr/>
          <p:nvPr/>
        </p:nvCxnSpPr>
        <p:spPr>
          <a:xfrm flipV="1">
            <a:off x="315884" y="6316465"/>
            <a:ext cx="8512232" cy="17160"/>
          </a:xfrm>
          <a:prstGeom prst="line">
            <a:avLst/>
          </a:prstGeom>
          <a:ln w="63500">
            <a:solidFill>
              <a:srgbClr val="E8442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hteck 6"/>
          <p:cNvSpPr/>
          <p:nvPr/>
        </p:nvSpPr>
        <p:spPr>
          <a:xfrm>
            <a:off x="937800" y="3035300"/>
            <a:ext cx="7046502" cy="2369791"/>
          </a:xfrm>
          <a:prstGeom prst="rect">
            <a:avLst/>
          </a:prstGeom>
          <a:solidFill>
            <a:srgbClr val="E84427"/>
          </a:solidFill>
          <a:ln>
            <a:noFill/>
          </a:ln>
          <a:effectLst>
            <a:outerShdw blurRad="50800" dist="38100" dir="5400000" sx="101000" sy="101000" algn="t" rotWithShape="0">
              <a:prstClr val="black">
                <a:alpha val="21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platzhalter 9"/>
          <p:cNvSpPr txBox="1">
            <a:spLocks/>
          </p:cNvSpPr>
          <p:nvPr/>
        </p:nvSpPr>
        <p:spPr>
          <a:xfrm>
            <a:off x="1321302" y="3247172"/>
            <a:ext cx="6407150" cy="80010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b="1" kern="1200">
                <a:solidFill>
                  <a:srgbClr val="EFEFEE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600" dirty="0" smtClean="0"/>
              <a:t>FLUX</a:t>
            </a:r>
            <a:endParaRPr lang="de-DE" sz="3600" dirty="0"/>
          </a:p>
        </p:txBody>
      </p:sp>
      <p:cxnSp>
        <p:nvCxnSpPr>
          <p:cNvPr id="10" name="Gerade Verbindung 9"/>
          <p:cNvCxnSpPr/>
          <p:nvPr/>
        </p:nvCxnSpPr>
        <p:spPr>
          <a:xfrm>
            <a:off x="1115616" y="3846860"/>
            <a:ext cx="6612836" cy="0"/>
          </a:xfrm>
          <a:prstGeom prst="line">
            <a:avLst/>
          </a:prstGeom>
          <a:ln w="38100">
            <a:solidFill>
              <a:srgbClr val="438EC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5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800" b="1" dirty="0" smtClean="0"/>
              <a:t>„</a:t>
            </a:r>
            <a:r>
              <a:rPr lang="de-DE" sz="2800" b="1" dirty="0" err="1" smtClean="0"/>
              <a:t>Application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architecture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for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building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user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interfaces</a:t>
            </a:r>
            <a:r>
              <a:rPr lang="de-DE" sz="2800" b="1" dirty="0" smtClean="0"/>
              <a:t>“</a:t>
            </a:r>
          </a:p>
          <a:p>
            <a:r>
              <a:rPr lang="de-DE" sz="2800" dirty="0" smtClean="0"/>
              <a:t>http</a:t>
            </a:r>
            <a:r>
              <a:rPr lang="de-DE" sz="2800" dirty="0"/>
              <a:t>://</a:t>
            </a:r>
            <a:r>
              <a:rPr lang="de-DE" sz="2800" dirty="0" err="1"/>
              <a:t>facebook.github.io</a:t>
            </a:r>
            <a:r>
              <a:rPr lang="de-DE" sz="2800" dirty="0"/>
              <a:t>/</a:t>
            </a:r>
            <a:r>
              <a:rPr lang="de-DE" sz="2800" dirty="0" err="1"/>
              <a:t>flux</a:t>
            </a:r>
            <a:r>
              <a:rPr lang="de-DE" sz="2800" dirty="0"/>
              <a:t>/</a:t>
            </a:r>
          </a:p>
          <a:p>
            <a:r>
              <a:rPr lang="de-DE" sz="2800" dirty="0" smtClean="0"/>
              <a:t>Design </a:t>
            </a:r>
            <a:r>
              <a:rPr lang="de-DE" sz="2800" dirty="0" err="1" smtClean="0"/>
              <a:t>pattern</a:t>
            </a:r>
            <a:r>
              <a:rPr lang="de-DE" sz="2800" dirty="0" smtClean="0"/>
              <a:t>, not a </a:t>
            </a:r>
            <a:r>
              <a:rPr lang="de-DE" sz="2800" dirty="0" err="1" smtClean="0"/>
              <a:t>framework</a:t>
            </a:r>
            <a:endParaRPr lang="de-DE" sz="2800" dirty="0" smtClean="0"/>
          </a:p>
          <a:p>
            <a:r>
              <a:rPr lang="de-DE" sz="2800" dirty="0" err="1" smtClean="0"/>
              <a:t>Various</a:t>
            </a:r>
            <a:r>
              <a:rPr lang="de-DE" sz="2800" dirty="0" smtClean="0"/>
              <a:t> implementations </a:t>
            </a:r>
            <a:r>
              <a:rPr lang="de-DE" sz="2800" dirty="0" err="1" smtClean="0"/>
              <a:t>and</a:t>
            </a:r>
            <a:r>
              <a:rPr lang="de-DE" sz="2800" dirty="0" smtClean="0"/>
              <a:t> </a:t>
            </a:r>
            <a:r>
              <a:rPr lang="de-DE" sz="2800" dirty="0" err="1" smtClean="0"/>
              <a:t>interpretations</a:t>
            </a:r>
            <a:endParaRPr lang="de-DE" sz="2800" dirty="0" smtClean="0"/>
          </a:p>
          <a:p>
            <a:r>
              <a:rPr lang="de-DE" sz="2800" dirty="0" smtClean="0"/>
              <a:t>Not </a:t>
            </a:r>
            <a:r>
              <a:rPr lang="de-DE" sz="2800" dirty="0" err="1" smtClean="0"/>
              <a:t>tied</a:t>
            </a:r>
            <a:r>
              <a:rPr lang="de-DE" sz="2800" dirty="0" smtClean="0"/>
              <a:t> </a:t>
            </a: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err="1" smtClean="0"/>
              <a:t>React</a:t>
            </a:r>
            <a:endParaRPr lang="de-DE" sz="2800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b="1" dirty="0" err="1" smtClean="0"/>
              <a:t>Introduces</a:t>
            </a:r>
            <a:r>
              <a:rPr lang="de-DE" b="1" dirty="0" smtClean="0"/>
              <a:t> </a:t>
            </a:r>
            <a:r>
              <a:rPr lang="de-DE" b="1" dirty="0" err="1" smtClean="0">
                <a:solidFill>
                  <a:srgbClr val="3F51B5"/>
                </a:solidFill>
              </a:rPr>
              <a:t>unidirectional</a:t>
            </a:r>
            <a:r>
              <a:rPr lang="de-DE" b="1" dirty="0" smtClean="0">
                <a:solidFill>
                  <a:srgbClr val="3F51B5"/>
                </a:solidFill>
              </a:rPr>
              <a:t> </a:t>
            </a:r>
            <a:r>
              <a:rPr lang="de-DE" b="1" dirty="0" err="1" smtClean="0">
                <a:solidFill>
                  <a:srgbClr val="3F51B5"/>
                </a:solidFill>
              </a:rPr>
              <a:t>data</a:t>
            </a:r>
            <a:r>
              <a:rPr lang="de-DE" b="1" dirty="0" smtClean="0">
                <a:solidFill>
                  <a:srgbClr val="3F51B5"/>
                </a:solidFill>
              </a:rPr>
              <a:t> </a:t>
            </a:r>
            <a:r>
              <a:rPr lang="de-DE" b="1" dirty="0" err="1" smtClean="0">
                <a:solidFill>
                  <a:srgbClr val="3F51B5"/>
                </a:solidFill>
              </a:rPr>
              <a:t>flow</a:t>
            </a:r>
            <a:endParaRPr lang="de-DE" b="1" dirty="0">
              <a:solidFill>
                <a:srgbClr val="3F51B5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FLUX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891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5884" y="4200534"/>
            <a:ext cx="8512232" cy="24373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3000" b="1" dirty="0" err="1" smtClean="0">
                <a:solidFill>
                  <a:srgbClr val="3F51B5"/>
                </a:solidFill>
              </a:rPr>
              <a:t>Component</a:t>
            </a:r>
            <a:r>
              <a:rPr lang="de-DE" sz="3000" b="1" dirty="0" smtClean="0"/>
              <a:t> </a:t>
            </a:r>
            <a:r>
              <a:rPr lang="de-DE" sz="3000" b="1" dirty="0" err="1" smtClean="0"/>
              <a:t>triggers</a:t>
            </a:r>
            <a:r>
              <a:rPr lang="de-DE" sz="3000" b="1" dirty="0" smtClean="0"/>
              <a:t> an </a:t>
            </a:r>
            <a:r>
              <a:rPr lang="de-DE" sz="3000" b="1" dirty="0" smtClean="0">
                <a:solidFill>
                  <a:srgbClr val="E84528"/>
                </a:solidFill>
              </a:rPr>
              <a:t>Action </a:t>
            </a:r>
            <a:r>
              <a:rPr lang="de-DE" sz="3000" b="1" dirty="0" err="1" smtClean="0"/>
              <a:t>using</a:t>
            </a:r>
            <a:r>
              <a:rPr lang="de-DE" sz="3000" b="1" dirty="0" smtClean="0"/>
              <a:t> an </a:t>
            </a:r>
            <a:r>
              <a:rPr lang="de-DE" sz="3000" b="1" dirty="0" err="1" smtClean="0">
                <a:solidFill>
                  <a:srgbClr val="E84528"/>
                </a:solidFill>
              </a:rPr>
              <a:t>ActionCreator</a:t>
            </a:r>
            <a:endParaRPr lang="de-DE" sz="3000" b="1" dirty="0" smtClean="0">
              <a:solidFill>
                <a:srgbClr val="E84528"/>
              </a:solidFill>
            </a:endParaRPr>
          </a:p>
          <a:p>
            <a:pPr marL="0" indent="0">
              <a:buNone/>
            </a:pPr>
            <a:endParaRPr lang="de-DE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UNI-DIRECTIONAL DATA </a:t>
            </a:r>
            <a:r>
              <a:rPr lang="de-DE" dirty="0" smtClean="0"/>
              <a:t>FLOW - 1</a:t>
            </a:r>
            <a:endParaRPr lang="de-DE" dirty="0"/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757" y="1052736"/>
            <a:ext cx="7156487" cy="2448272"/>
          </a:xfrm>
          <a:prstGeom prst="rect">
            <a:avLst/>
          </a:prstGeom>
        </p:spPr>
      </p:pic>
      <p:sp>
        <p:nvSpPr>
          <p:cNvPr id="4" name="Ellipse 3"/>
          <p:cNvSpPr/>
          <p:nvPr/>
        </p:nvSpPr>
        <p:spPr>
          <a:xfrm>
            <a:off x="3635896" y="908720"/>
            <a:ext cx="5112568" cy="194421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2051720" y="5085184"/>
            <a:ext cx="5040560" cy="10302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b="1" dirty="0" smtClean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b="1" dirty="0" err="1" smtClean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de-DE" b="1" dirty="0" smtClean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={()=&gt; {	</a:t>
            </a:r>
          </a:p>
          <a:p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b="1" dirty="0" err="1">
                <a:solidFill>
                  <a:srgbClr val="E845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UserActionCreators</a:t>
            </a:r>
            <a:r>
              <a:rPr lang="de-DE" b="1" dirty="0" err="1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.addUser</a:t>
            </a:r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(...);</a:t>
            </a:r>
          </a:p>
          <a:p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}} /&gt;</a:t>
            </a:r>
          </a:p>
          <a:p>
            <a:pPr algn="ctr"/>
            <a:endParaRPr lang="de-DE" dirty="0">
              <a:solidFill>
                <a:srgbClr val="4E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21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612</Words>
  <Application>Microsoft Office PowerPoint</Application>
  <PresentationFormat>Bildschirmpräsentation (4:3)</PresentationFormat>
  <Paragraphs>154</Paragraphs>
  <Slides>25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29" baseType="lpstr">
      <vt:lpstr>Arial</vt:lpstr>
      <vt:lpstr>Calibri</vt:lpstr>
      <vt:lpstr>Courier New</vt:lpstr>
      <vt:lpstr>Office-Design</vt:lpstr>
      <vt:lpstr>REACT MEETUP HAMBURG</vt:lpstr>
      <vt:lpstr>REACT MEETUP HAMBURG</vt:lpstr>
      <vt:lpstr>SINGLE COMPONENT HIERARCHIE</vt:lpstr>
      <vt:lpstr>MULTIPLE COMPONENT HIERARCHIES (I)</vt:lpstr>
      <vt:lpstr>MULTIPLE COMPONENT HIERARCHIES (II)</vt:lpstr>
      <vt:lpstr>MULTIPLE COMPONENT HIERARCHIES (III)</vt:lpstr>
      <vt:lpstr>REACT MEETUP HAMBURG</vt:lpstr>
      <vt:lpstr>FLUX</vt:lpstr>
      <vt:lpstr>UNI-DIRECTIONAL DATA FLOW - 1</vt:lpstr>
      <vt:lpstr>UNI-DIRECTIONAL DATA FLOW - 2</vt:lpstr>
      <vt:lpstr>UNI-DIRECTIONAL DATA FLOW - 3</vt:lpstr>
      <vt:lpstr>UNI-DIRECTIONAL DATA FLOW - 4</vt:lpstr>
      <vt:lpstr>UNI-DIRECTIONAL DATA FLOW - 5</vt:lpstr>
      <vt:lpstr>FLUX ELEMENTS IN DETAILS</vt:lpstr>
      <vt:lpstr>COMPONENT</vt:lpstr>
      <vt:lpstr>ACTION and ACTIONCREATOR</vt:lpstr>
      <vt:lpstr>DISPATCHER</vt:lpstr>
      <vt:lpstr>STORE</vt:lpstr>
      <vt:lpstr>UNI-DIRECTIONAL DATA FLOW - EXAMPLES</vt:lpstr>
      <vt:lpstr>UNI-DIRECTIONAL DATA FLOW - EXAMPLE 1</vt:lpstr>
      <vt:lpstr>UNI-DIRECTIONAL DATA FLOW - EXAMPLE 2</vt:lpstr>
      <vt:lpstr>UNI-DIRECTIONAL DATA FLOW - EXAMPLE 3</vt:lpstr>
      <vt:lpstr>UNI-DIRECTIONAL DATA FLOW - EXAMPLE 3</vt:lpstr>
      <vt:lpstr>SUMMARY</vt:lpstr>
      <vt:lpstr>REACT MEETUP HAMBURG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Werden Sie Git Experte! - WJax Workshop</dc:title>
  <dc:subject>Git Workshop WJax 2014</dc:subject>
  <dc:creator>René Preißel, Nils Hartmann</dc:creator>
  <cp:keywords>Git, WJax, Workshop</cp:keywords>
  <dc:description/>
  <cp:lastModifiedBy>Hartmann, Nils</cp:lastModifiedBy>
  <cp:revision>543</cp:revision>
  <cp:lastPrinted>2014-10-26T13:13:16Z</cp:lastPrinted>
  <dcterms:created xsi:type="dcterms:W3CDTF">2015-04-15T05:28:32Z</dcterms:created>
  <dcterms:modified xsi:type="dcterms:W3CDTF">2015-08-18T13:46:53Z</dcterms:modified>
  <cp:category/>
</cp:coreProperties>
</file>