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71" r:id="rId13"/>
    <p:sldId id="257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58" r:id="rId32"/>
    <p:sldId id="269" r:id="rId33"/>
    <p:sldId id="27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71"/>
            <p14:sldId id="257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3"/>
            <p14:sldId id="281"/>
            <p14:sldId id="282"/>
            <p14:sldId id="284"/>
            <p14:sldId id="285"/>
            <p14:sldId id="286"/>
            <p14:sldId id="287"/>
            <p14:sldId id="289"/>
            <p14:sldId id="288"/>
            <p14:sldId id="25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1D"/>
    <a:srgbClr val="41719C"/>
    <a:srgbClr val="025249"/>
    <a:srgbClr val="57A2C5"/>
    <a:srgbClr val="5AB88F"/>
    <a:srgbClr val="E99866"/>
    <a:srgbClr val="D4EBE9"/>
    <a:srgbClr val="36544F"/>
    <a:srgbClr val="C14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/>
    <p:restoredTop sz="83242"/>
  </p:normalViewPr>
  <p:slideViewPr>
    <p:cSldViewPr snapToGrid="0" snapToObjects="1">
      <p:cViewPr>
        <p:scale>
          <a:sx n="105" d="100"/>
          <a:sy n="105" d="100"/>
        </p:scale>
        <p:origin x="12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07.04.16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 dem zuvor gezeigten JSX-Code wird mittels eines Compilers (z.B. Babel) reguläres</a:t>
            </a:r>
            <a:r>
              <a:rPr lang="de-DE" baseline="0" dirty="0" smtClean="0"/>
              <a:t> JavaScript erzeugt. Letztendlich führt der Aufruf dazu, dass mittels </a:t>
            </a:r>
            <a:r>
              <a:rPr lang="de-DE" baseline="0" dirty="0" err="1" smtClean="0"/>
              <a:t>React.createElement</a:t>
            </a:r>
            <a:r>
              <a:rPr lang="de-DE" baseline="0" dirty="0" smtClean="0"/>
              <a:t> ein JavaScript-Objekt erzeugt wird. Dieses enthält die wesentlichen Informationen die wir im JSX-Code </a:t>
            </a:r>
            <a:r>
              <a:rPr lang="de-DE" baseline="0" dirty="0" err="1" smtClean="0"/>
              <a:t>angegbeen</a:t>
            </a:r>
            <a:r>
              <a:rPr lang="de-DE" baseline="0" dirty="0" smtClean="0"/>
              <a:t> hatten – etwa den Element Namen und seine Properties („</a:t>
            </a:r>
            <a:r>
              <a:rPr lang="de-DE" baseline="0" dirty="0" err="1" smtClean="0"/>
              <a:t>className</a:t>
            </a:r>
            <a:r>
              <a:rPr lang="de-DE" baseline="0" dirty="0" smtClean="0"/>
              <a:t>“).  Dieses Objekt ist sehr leichtgewichtig und wird von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verwendet, um daraus später unter Umständen ein Element im DOM zu erzeugen oder ein bestehendes  DOM-Element zu aktualisieren. Man spricht auch von einem „virtuellen“ DOM-Element. Wie das genau funktioniert, und welche Vorteile das hat, sehen wir uns später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8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...dieser</a:t>
            </a:r>
            <a:r>
              <a:rPr lang="de-DE" baseline="0" dirty="0" smtClean="0"/>
              <a:t> Aufruf führt dazu, dass die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von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neu aufgerufen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1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Lasst uns jetzt das Rendern </a:t>
            </a:r>
            <a:r>
              <a:rPr lang="de-DE" dirty="0" err="1" smtClean="0"/>
              <a:t>nocheinmal</a:t>
            </a:r>
            <a:r>
              <a:rPr lang="de-DE" dirty="0" smtClean="0"/>
              <a:t> genauer ansehen, denn das ist ein ganz wichtiger und einzigartiger(?)</a:t>
            </a:r>
            <a:r>
              <a:rPr lang="de-DE" baseline="0" dirty="0" smtClean="0"/>
              <a:t> </a:t>
            </a:r>
            <a:r>
              <a:rPr lang="de-DE" dirty="0" smtClean="0"/>
              <a:t>Aspekt bei der Entwicklung von </a:t>
            </a:r>
            <a:r>
              <a:rPr lang="de-DE" dirty="0" err="1" smtClean="0"/>
              <a:t>React</a:t>
            </a:r>
            <a:r>
              <a:rPr lang="de-DE" dirty="0" smtClean="0"/>
              <a:t> Anwendung. Als Beispiel nehmen wir wieder unser</a:t>
            </a:r>
            <a:r>
              <a:rPr lang="de-DE" baseline="0" dirty="0" smtClean="0"/>
              <a:t> Password-Formular. Teil des Formulars ist das Input-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Passwort-Eingabefeld. Das ist auch die einzige Stelle, in der wir überhaupt Zustand haben.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aber noch eine Reihe weiterer Informationen, die sich aus dem jeweiligen Inhalt des </a:t>
            </a:r>
            <a:r>
              <a:rPr lang="de-DE" baseline="0" dirty="0" err="1" smtClean="0"/>
              <a:t>Eingabeformulares</a:t>
            </a:r>
            <a:r>
              <a:rPr lang="de-DE" baseline="0" dirty="0" smtClean="0"/>
              <a:t> ergeben: die </a:t>
            </a:r>
            <a:r>
              <a:rPr lang="de-DE" baseline="0" dirty="0" err="1" smtClean="0"/>
              <a:t>durchgeführtten</a:t>
            </a:r>
            <a:r>
              <a:rPr lang="de-DE" baseline="0" dirty="0" smtClean="0"/>
              <a:t> Prüfung samt ihres Ergebnisses, die Anzahl der fehlgeschlagenen Prüfungen und das </a:t>
            </a:r>
            <a:r>
              <a:rPr lang="de-DE" baseline="0" dirty="0" err="1" smtClean="0"/>
              <a:t>Enablement</a:t>
            </a:r>
            <a:r>
              <a:rPr lang="de-DE" baseline="0" dirty="0" smtClean="0"/>
              <a:t> Buttons. Und strenggenommen ist auch der Inhalt des Passwortfeldes nur aus dem Zustand abgeleitet – da dieser ja in der Komponente und nicht im Passwort-Feld liegt.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92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Lasst uns jetzt das Rendern </a:t>
            </a:r>
            <a:r>
              <a:rPr lang="de-DE" dirty="0" err="1" smtClean="0"/>
              <a:t>nocheinmal</a:t>
            </a:r>
            <a:r>
              <a:rPr lang="de-DE" dirty="0" smtClean="0"/>
              <a:t> genauer ansehen, denn das ist ein ganz wichtiger und einzigartiger(?)</a:t>
            </a:r>
            <a:r>
              <a:rPr lang="de-DE" baseline="0" dirty="0" smtClean="0"/>
              <a:t> </a:t>
            </a:r>
            <a:r>
              <a:rPr lang="de-DE" dirty="0" smtClean="0"/>
              <a:t>Aspekt bei der Entwicklung von </a:t>
            </a:r>
            <a:r>
              <a:rPr lang="de-DE" dirty="0" err="1" smtClean="0"/>
              <a:t>React</a:t>
            </a:r>
            <a:r>
              <a:rPr lang="de-DE" dirty="0" smtClean="0"/>
              <a:t> Anwendung. Als Beispiel nehmen wir wieder unser</a:t>
            </a:r>
            <a:r>
              <a:rPr lang="de-DE" baseline="0" dirty="0" smtClean="0"/>
              <a:t> Password-Formular. Teil des Formulars ist das Input-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Passwort-Eingabefeld. Das ist auch die einzige Stelle, in der wir überhaupt Zustand haben.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aber noch eine Reihe weiterer Informationen, die sich aus dem jeweiligen Inhalt des </a:t>
            </a:r>
            <a:r>
              <a:rPr lang="de-DE" baseline="0" dirty="0" err="1" smtClean="0"/>
              <a:t>Eingabeformulares</a:t>
            </a:r>
            <a:r>
              <a:rPr lang="de-DE" baseline="0" dirty="0" smtClean="0"/>
              <a:t> ergeben: die </a:t>
            </a:r>
            <a:r>
              <a:rPr lang="de-DE" baseline="0" dirty="0" err="1" smtClean="0"/>
              <a:t>durchgeführtten</a:t>
            </a:r>
            <a:r>
              <a:rPr lang="de-DE" baseline="0" dirty="0" smtClean="0"/>
              <a:t> Prüfung samt ihres Ergebnisses, die Anzahl der fehlgeschlagenen Prüfungen und das </a:t>
            </a:r>
            <a:r>
              <a:rPr lang="de-DE" baseline="0" dirty="0" err="1" smtClean="0"/>
              <a:t>Enablement</a:t>
            </a:r>
            <a:r>
              <a:rPr lang="de-DE" baseline="0" dirty="0" smtClean="0"/>
              <a:t> Buttons. Und strenggenommen ist auch der Inhalt des Passwortfeldes nur aus dem Zustand abgeleitet – da dieser ja in der Komponente und nicht im Passwort-Feld liegt.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07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Lasst uns jetzt das Rendern </a:t>
            </a:r>
            <a:r>
              <a:rPr lang="de-DE" dirty="0" err="1" smtClean="0"/>
              <a:t>nocheinmal</a:t>
            </a:r>
            <a:r>
              <a:rPr lang="de-DE" dirty="0" smtClean="0"/>
              <a:t> genauer ansehen, denn das ist ein ganz wichtiger und einzigartiger(?)</a:t>
            </a:r>
            <a:r>
              <a:rPr lang="de-DE" baseline="0" dirty="0" smtClean="0"/>
              <a:t> </a:t>
            </a:r>
            <a:r>
              <a:rPr lang="de-DE" dirty="0" smtClean="0"/>
              <a:t>Aspekt bei der Entwicklung von </a:t>
            </a:r>
            <a:r>
              <a:rPr lang="de-DE" dirty="0" err="1" smtClean="0"/>
              <a:t>React</a:t>
            </a:r>
            <a:r>
              <a:rPr lang="de-DE" dirty="0" smtClean="0"/>
              <a:t> Anwendung. Als Beispiel nehmen wir wieder unser</a:t>
            </a:r>
            <a:r>
              <a:rPr lang="de-DE" baseline="0" dirty="0" smtClean="0"/>
              <a:t> Password-Formular. Teil des Formulars ist das Input-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Passwort-Eingabefeld. Das ist auch die einzige Stelle, in der wir überhaupt Zustand haben.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aber noch eine Reihe weiterer Informationen, die sich aus dem jeweiligen Inhalt des </a:t>
            </a:r>
            <a:r>
              <a:rPr lang="de-DE" baseline="0" dirty="0" err="1" smtClean="0"/>
              <a:t>Eingabeformulares</a:t>
            </a:r>
            <a:r>
              <a:rPr lang="de-DE" baseline="0" dirty="0" smtClean="0"/>
              <a:t> ergeben: die </a:t>
            </a:r>
            <a:r>
              <a:rPr lang="de-DE" baseline="0" dirty="0" err="1" smtClean="0"/>
              <a:t>durchgeführtten</a:t>
            </a:r>
            <a:r>
              <a:rPr lang="de-DE" baseline="0" dirty="0" smtClean="0"/>
              <a:t> Prüfung samt ihres Ergebnisses, die Anzahl der fehlgeschlagenen Prüfungen und das </a:t>
            </a:r>
            <a:r>
              <a:rPr lang="de-DE" baseline="0" dirty="0" err="1" smtClean="0"/>
              <a:t>Enablement</a:t>
            </a:r>
            <a:r>
              <a:rPr lang="de-DE" baseline="0" dirty="0" smtClean="0"/>
              <a:t> Buttons. Und strenggenommen ist auch der Inhalt des Passwortfeldes nur aus dem Zustand abgeleitet – da dieser ja in der Komponente und nicht im Passwort-Feld liegt.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5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index.html</a:t>
            </a:r>
            <a:r>
              <a:rPr lang="de-DE" dirty="0" smtClean="0"/>
              <a:t>-Datei einer </a:t>
            </a:r>
            <a:r>
              <a:rPr lang="de-DE" dirty="0" err="1" smtClean="0"/>
              <a:t>React</a:t>
            </a:r>
            <a:r>
              <a:rPr lang="de-DE" dirty="0" smtClean="0"/>
              <a:t> Anwendung sieht</a:t>
            </a:r>
            <a:r>
              <a:rPr lang="de-DE" baseline="0" dirty="0" smtClean="0"/>
              <a:t> typischerweise so aus: im wesentlichen leer. Es gibt ein Element (hier ein div) unterhalb dessen dann die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-Anwendung eingehängt wird. Zusätzlich wird natürlich der JavaScript-Code der Anwendung eingebunden. Der JavaScript-Code wird muss zuvor übersetzt werden. In diesem Fall wurde außerdem mit </a:t>
            </a:r>
            <a:r>
              <a:rPr lang="de-DE" baseline="0" dirty="0" err="1" smtClean="0"/>
              <a:t>Webpack</a:t>
            </a:r>
            <a:r>
              <a:rPr lang="de-DE" baseline="0" dirty="0" smtClean="0"/>
              <a:t> eine einzige Datei mit allen Abhängigkeiten (</a:t>
            </a:r>
            <a:r>
              <a:rPr lang="de-DE" baseline="0" dirty="0" err="1" smtClean="0"/>
              <a:t>dist.js</a:t>
            </a:r>
            <a:r>
              <a:rPr lang="de-DE" baseline="0" dirty="0" smtClean="0"/>
              <a:t>) erzeugt.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22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 häufiger</a:t>
            </a:r>
            <a:r>
              <a:rPr lang="de-DE" baseline="0" dirty="0" smtClean="0"/>
              <a:t> Anwendungsfall sind Listen von Komponenten. Dazu hier exemplarisch ein Beispiel, dass mit der JavaScript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-Funktion arbeitet.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1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andere (und auch ältere)</a:t>
            </a:r>
            <a:r>
              <a:rPr lang="de-DE" baseline="0" dirty="0" smtClean="0"/>
              <a:t> Möglichkeit, Komponenten zu schreiben, sind ES6 Klassen. Diese Möglichkeit existierte schon vor den Komponentenfunktionen und sind von daher in bestehenden Code-Beispielen und Anwendungen sehr viel häufiger zu finden. Klassen können im Gegensatz zu </a:t>
            </a:r>
            <a:r>
              <a:rPr lang="de-DE" baseline="0" dirty="0" err="1" smtClean="0"/>
              <a:t>funktionen</a:t>
            </a:r>
            <a:r>
              <a:rPr lang="de-DE" baseline="0" dirty="0" smtClean="0"/>
              <a:t> am </a:t>
            </a:r>
            <a:r>
              <a:rPr lang="de-DE" baseline="0" dirty="0" err="1" smtClean="0"/>
              <a:t>Lebensyzklus</a:t>
            </a:r>
            <a:r>
              <a:rPr lang="de-DE" baseline="0" dirty="0" smtClean="0"/>
              <a:t> einer Komponente partizipieren, in dem sie (optionale) Callback-Methoden implementieren. Auf den </a:t>
            </a:r>
            <a:r>
              <a:rPr lang="de-DE" baseline="0" dirty="0" err="1" smtClean="0"/>
              <a:t>Lifecycle</a:t>
            </a:r>
            <a:r>
              <a:rPr lang="de-DE" baseline="0" dirty="0" smtClean="0"/>
              <a:t> kommen wir später noch zu sprechen. Wir wollen uns jetzt zunächst um ein anderes Thema kümmern, für das wir ebenfalls Klassen benötigen: den Zustand von Komponenten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14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sehen wie das komplette Password Formular; die verwendeten Komponenten </a:t>
            </a:r>
            <a:r>
              <a:rPr lang="de-DE" dirty="0" err="1" smtClean="0"/>
              <a:t>CheckLabelList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 kennen wir schon. Neu ist das input-Feld für das Passwort, dessen Inhalt – also das eingegebene Passwort – im Zustand der </a:t>
            </a:r>
            <a:r>
              <a:rPr lang="de-DE" baseline="0" dirty="0" err="1" smtClean="0"/>
              <a:t>PasswordForm</a:t>
            </a:r>
            <a:r>
              <a:rPr lang="de-DE" baseline="0" dirty="0" smtClean="0"/>
              <a:t>-Komponente gespeichert wird.</a:t>
            </a:r>
          </a:p>
          <a:p>
            <a:r>
              <a:rPr lang="de-DE" baseline="0" dirty="0" smtClean="0"/>
              <a:t>Abhängig vom eingegebenen Text werden die „Status“ der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 neu bestimmt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92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Sehen wir uns zunächst nur die Verarbeitung des Eingabefeldes an.</a:t>
            </a:r>
            <a:r>
              <a:rPr lang="de-DE" baseline="0" dirty="0" smtClean="0"/>
              <a:t> Zunächst binden wir den Wert aus dem Zustand als ‚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‘ an das input-Feld. Da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nicht über ein 2-Wege-Databinding verfügt, müssen wir uns selber darum kümmern, Änderungen aus dem Eingabefeld in den Zustand zurückzuschreiben. Das machen wir,  in dem wir einen Event </a:t>
            </a:r>
            <a:r>
              <a:rPr lang="de-DE" baseline="0" dirty="0" err="1" smtClean="0"/>
              <a:t>Listener</a:t>
            </a:r>
            <a:r>
              <a:rPr lang="de-DE" baseline="0" dirty="0" smtClean="0"/>
              <a:t> am Eingabefeld registrieren. Dieser </a:t>
            </a:r>
            <a:r>
              <a:rPr lang="de-DE" baseline="0" dirty="0" err="1" smtClean="0"/>
              <a:t>Listener</a:t>
            </a:r>
            <a:r>
              <a:rPr lang="de-DE" baseline="0" dirty="0" smtClean="0"/>
              <a:t> wird von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aufgerufen, sobald sich der Text im Eingabefeld ändert, also wenn </a:t>
            </a:r>
            <a:r>
              <a:rPr lang="de-DE" baseline="0" dirty="0" err="1" smtClean="0"/>
              <a:t>bspw</a:t>
            </a:r>
            <a:r>
              <a:rPr lang="de-DE" baseline="0" dirty="0" smtClean="0"/>
              <a:t> ein Zeichen eingegeben oder gelöscht wurde. Über den Event kommen wir an den neuen Wert, also den Wert, der zurzeit im Eingabefeld steht. Diesen Wert schreiben wir mittels </a:t>
            </a:r>
            <a:r>
              <a:rPr lang="de-DE" baseline="0" dirty="0" err="1" smtClean="0"/>
              <a:t>setState</a:t>
            </a:r>
            <a:r>
              <a:rPr lang="de-DE" baseline="0" dirty="0" smtClean="0"/>
              <a:t> in den neuen Zustand...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0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5"/>
            <a:ext cx="12192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7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5"/>
            <a:ext cx="12192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Wiederverwendbare Komponenten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1786017" y="258261"/>
            <a:ext cx="4265956" cy="4464374"/>
            <a:chOff x="4420844" y="294837"/>
            <a:chExt cx="4265956" cy="4464374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844" y="294838"/>
              <a:ext cx="4265956" cy="4464373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4665133" y="1702968"/>
              <a:ext cx="2921000" cy="347133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8933" y="1618324"/>
              <a:ext cx="3149600" cy="1735644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521200" y="1017191"/>
              <a:ext cx="4064000" cy="3623710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510867" y="4048234"/>
              <a:ext cx="1955800" cy="533400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420844" y="294837"/>
              <a:ext cx="4245320" cy="4464373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6281662" y="209822"/>
            <a:ext cx="3752950" cy="456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input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&lt;/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&lt;Label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&lt;Button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de-DE" sz="22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de-DE" sz="22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aus Komponenten komponiert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1" y="721556"/>
            <a:ext cx="4631750" cy="4547715"/>
          </a:xfrm>
          <a:prstGeom prst="rect">
            <a:avLst/>
          </a:prstGeom>
          <a:ln>
            <a:solidFill>
              <a:srgbClr val="E99866"/>
            </a:solidFill>
          </a:ln>
        </p:spPr>
      </p:pic>
      <p:sp>
        <p:nvSpPr>
          <p:cNvPr id="5" name="Rechteck 4"/>
          <p:cNvSpPr/>
          <p:nvPr/>
        </p:nvSpPr>
        <p:spPr>
          <a:xfrm>
            <a:off x="766651" y="721556"/>
            <a:ext cx="4536869" cy="4464375"/>
          </a:xfrm>
          <a:prstGeom prst="rect">
            <a:avLst/>
          </a:prstGeom>
          <a:noFill/>
          <a:ln w="19050" cmpd="sng">
            <a:solidFill>
              <a:srgbClr val="EF7D1D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17454" y="807719"/>
            <a:ext cx="4388191" cy="313268"/>
          </a:xfrm>
          <a:prstGeom prst="rect">
            <a:avLst/>
          </a:prstGeom>
          <a:noFill/>
          <a:ln w="19050" cmpd="sng">
            <a:solidFill>
              <a:srgbClr val="E99866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9986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17454" y="1273387"/>
            <a:ext cx="4388191" cy="3810000"/>
          </a:xfrm>
          <a:prstGeom prst="rect">
            <a:avLst/>
          </a:prstGeom>
          <a:noFill/>
          <a:ln w="19050" cmpd="sng">
            <a:solidFill>
              <a:srgbClr val="E99866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9986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85578" y="1324186"/>
            <a:ext cx="3676566" cy="3650150"/>
          </a:xfrm>
          <a:prstGeom prst="rect">
            <a:avLst/>
          </a:prstGeom>
          <a:noFill/>
          <a:ln w="19050" cmpd="sng">
            <a:solidFill>
              <a:srgbClr val="025249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566" y="616957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Application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&lt;Navigation /&gt;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ViewContainer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  . . </a:t>
            </a:r>
            <a:r>
              <a:rPr lang="de-DE" sz="2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 . . .</a:t>
            </a:r>
            <a:endParaRPr lang="de-DE" sz="22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&lt;/</a:t>
            </a:r>
            <a:r>
              <a:rPr lang="de-DE" sz="22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&lt;/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ViewContainer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Application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5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für Schritt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792051" y="3465689"/>
            <a:ext cx="660789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9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2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4297169" y="259455"/>
            <a:ext cx="3978537" cy="46780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69" y="1279195"/>
            <a:ext cx="3978537" cy="65018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/>
          <a:srcRect b="62443"/>
          <a:stretch/>
        </p:blipFill>
        <p:spPr>
          <a:xfrm>
            <a:off x="4301778" y="2424316"/>
            <a:ext cx="3969319" cy="1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React</a:t>
            </a:r>
            <a:r>
              <a:rPr lang="de-DE" dirty="0" smtClean="0"/>
              <a:t> Komponente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688110" y="3550390"/>
            <a:ext cx="681578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div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CheckLabel-unchecked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"&gt;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At least 8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characters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long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div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endParaRPr lang="de-DE" sz="2400" dirty="0" smtClean="0">
              <a:solidFill>
                <a:srgbClr val="C14026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2400" dirty="0">
              <a:solidFill>
                <a:srgbClr val="C14026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3550390"/>
            <a:ext cx="2188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HTML</a:t>
            </a:r>
            <a:endParaRPr lang="de-DE" sz="20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React</a:t>
            </a:r>
            <a:r>
              <a:rPr lang="de-DE" dirty="0" smtClean="0"/>
              <a:t> Komponente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3550390"/>
            <a:ext cx="681578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err="1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</a:t>
            </a:r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2400" dirty="0" err="1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CheckLabel-unchecked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"&gt;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At least 8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characters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long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</a:t>
            </a:r>
            <a:r>
              <a:rPr lang="de-DE" sz="240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2400" dirty="0" smtClean="0">
                <a:solidFill>
                  <a:srgbClr val="5AB88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2400" dirty="0">
              <a:solidFill>
                <a:srgbClr val="5AB88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778073" y="4596555"/>
            <a:ext cx="2188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JSX</a:t>
            </a:r>
            <a:endParaRPr lang="de-DE" sz="20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6960" y="3550390"/>
            <a:ext cx="300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Komponentenfunktion</a:t>
            </a:r>
            <a:endParaRPr lang="de-DE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6960" y="1405381"/>
            <a:ext cx="300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 </a:t>
            </a:r>
            <a:r>
              <a:rPr lang="de-DE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CheckLabel</a:t>
            </a:r>
            <a:endParaRPr lang="de-DE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React</a:t>
            </a:r>
            <a:r>
              <a:rPr lang="de-DE" dirty="0" smtClean="0"/>
              <a:t> Komponente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3550390"/>
            <a:ext cx="7566507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React.createElement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"div",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{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"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CheckLabel-unchecked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 },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"At least 8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characters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long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."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33344" y="2828109"/>
            <a:ext cx="3798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Virtuelles</a:t>
            </a:r>
            <a:r>
              <a:rPr lang="de-DE" sz="20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DOM-Element</a:t>
            </a:r>
            <a:endParaRPr lang="de-DE" sz="20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6960" y="3550390"/>
            <a:ext cx="300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Übersetzter JavaScript Code</a:t>
            </a:r>
          </a:p>
          <a:p>
            <a:r>
              <a:rPr lang="de-DE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(z.B. mittels Babel)</a:t>
            </a:r>
            <a:endParaRPr lang="de-DE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 Rendern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3550390"/>
            <a:ext cx="7566507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html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&gt;. . .&lt;/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de-DE" sz="24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body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de-DE" sz="2400" dirty="0">
                <a:solidFill>
                  <a:srgbClr val="5AB88F"/>
                </a:solidFill>
                <a:latin typeface="Source Code Pro" charset="0"/>
                <a:ea typeface="Source Code Pro" charset="0"/>
                <a:cs typeface="Source Code Pro" charset="0"/>
              </a:rPr>
              <a:t>&lt;div </a:t>
            </a:r>
            <a:r>
              <a:rPr lang="de-DE" sz="2400" dirty="0" err="1">
                <a:solidFill>
                  <a:srgbClr val="5AB88F"/>
                </a:solidFill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de-DE" sz="2400" dirty="0">
                <a:solidFill>
                  <a:srgbClr val="5AB88F"/>
                </a:solidFill>
                <a:latin typeface="Source Code Pro" charset="0"/>
                <a:ea typeface="Source Code Pro" charset="0"/>
                <a:cs typeface="Source Code Pro" charset="0"/>
              </a:rPr>
              <a:t>=“</a:t>
            </a:r>
            <a:r>
              <a:rPr lang="de-DE" sz="2400" dirty="0" err="1">
                <a:solidFill>
                  <a:srgbClr val="5AB88F"/>
                </a:solidFill>
                <a:latin typeface="Source Code Pro" charset="0"/>
                <a:ea typeface="Source Code Pro" charset="0"/>
                <a:cs typeface="Source Code Pro" charset="0"/>
              </a:rPr>
              <a:t>mount</a:t>
            </a:r>
            <a:r>
              <a:rPr lang="de-DE" sz="2400" dirty="0">
                <a:solidFill>
                  <a:srgbClr val="5AB88F"/>
                </a:solidFill>
                <a:latin typeface="Source Code Pro" charset="0"/>
                <a:ea typeface="Source Code Pro" charset="0"/>
                <a:cs typeface="Source Code Pro" charset="0"/>
              </a:rPr>
              <a:t>“&gt;&lt;/div&gt;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body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script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=“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dist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dist.js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“&gt;&lt;/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script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html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26960" y="3550390"/>
            <a:ext cx="300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 Rendern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3550390"/>
            <a:ext cx="7566507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import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from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'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';</a:t>
            </a:r>
          </a:p>
          <a:p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import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ReactDOM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from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'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-dom';</a:t>
            </a:r>
          </a:p>
          <a:p>
            <a:endParaRPr lang="de-DE" sz="24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(...) { . . . }</a:t>
            </a:r>
            <a:endParaRPr lang="de-DE" sz="24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de-DE" sz="24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ReactDOM.render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/&gt;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  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document.getElementById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mount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'));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26960" y="3550390"/>
            <a:ext cx="300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</a:t>
            </a:r>
            <a:endParaRPr lang="de-DE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Komponenten: Properties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03504" y="3928342"/>
            <a:ext cx="10984991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 {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&lt;div 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className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</a:p>
          <a:p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{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?'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CheckLabel-checked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':'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CheckLabel-unchecked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'}</a:t>
            </a:r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de-DE" sz="24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4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&lt;/div&gt;;</a:t>
            </a:r>
          </a:p>
          <a:p>
            <a:r>
              <a:rPr lang="de-DE" sz="24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28807" y="23012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 checked</a:t>
            </a:r>
            <a:r>
              <a:rPr lang="en-US" dirty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: false</a:t>
            </a:r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</a:p>
          <a:p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 label</a:t>
            </a:r>
            <a:r>
              <a:rPr lang="en-US" dirty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‘At </a:t>
            </a:r>
            <a:r>
              <a:rPr lang="en-US" dirty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least 8 characters long</a:t>
            </a:r>
            <a:r>
              <a:rPr lang="en-US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.’ </a:t>
            </a:r>
            <a:endParaRPr lang="en-US" dirty="0">
              <a:solidFill>
                <a:srgbClr val="41719C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de-DE" dirty="0">
              <a:solidFill>
                <a:srgbClr val="41719C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801477" y="2718547"/>
            <a:ext cx="589043" cy="996417"/>
          </a:xfrm>
          <a:custGeom>
            <a:avLst/>
            <a:gdLst>
              <a:gd name="connsiteX0" fmla="*/ 0 w 589043"/>
              <a:gd name="connsiteY0" fmla="*/ 45756 h 801660"/>
              <a:gd name="connsiteX1" fmla="*/ 585216 w 589043"/>
              <a:gd name="connsiteY1" fmla="*/ 82332 h 801660"/>
              <a:gd name="connsiteX2" fmla="*/ 268224 w 589043"/>
              <a:gd name="connsiteY2" fmla="*/ 801660 h 80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043" h="801660">
                <a:moveTo>
                  <a:pt x="0" y="45756"/>
                </a:moveTo>
                <a:cubicBezTo>
                  <a:pt x="270256" y="1052"/>
                  <a:pt x="540512" y="-43652"/>
                  <a:pt x="585216" y="82332"/>
                </a:cubicBezTo>
                <a:cubicBezTo>
                  <a:pt x="629920" y="208316"/>
                  <a:pt x="268224" y="801660"/>
                  <a:pt x="268224" y="801660"/>
                </a:cubicBezTo>
              </a:path>
            </a:pathLst>
          </a:custGeom>
          <a:noFill/>
          <a:ln w="2540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9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Komponenten: Properties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566161" y="2389871"/>
            <a:ext cx="8272272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({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}) </a:t>
            </a:r>
            <a:r>
              <a:rPr lang="de-DE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. . .</a:t>
            </a:r>
          </a:p>
          <a:p>
            <a:r>
              <a:rPr lang="de-DE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de-DE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CheckLabel.propTypes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= {</a:t>
            </a:r>
          </a:p>
          <a:p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:  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React.PropTypes.string.isRequired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</a:p>
          <a:p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React.PropTypes.bool</a:t>
            </a:r>
            <a:endParaRPr lang="de-DE" sz="2000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};</a:t>
            </a:r>
          </a:p>
          <a:p>
            <a:endParaRPr lang="de-DE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4768" y="3605588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 beschreiben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1" y="5938863"/>
            <a:ext cx="8451681" cy="43755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14768" y="5988362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Laufzeit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519013" y="1660495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NILS@</a:t>
            </a:r>
            <a:r>
              <a:rPr lang="de-DE" sz="32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r>
              <a:rPr lang="de-DE" sz="3200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.NET</a:t>
            </a:r>
            <a:endParaRPr lang="de-DE" sz="3200" b="1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Verwenden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2777803"/>
            <a:ext cx="8272272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{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&lt;div&gt; 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false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 </a:t>
            </a:r>
          </a:p>
          <a:p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de-DE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'At least 8 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characters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long' /&gt;</a:t>
            </a:r>
          </a:p>
          <a:p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&lt;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true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 </a:t>
            </a:r>
          </a:p>
          <a:p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label='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Contains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uppercase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fr-FR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letters</a:t>
            </a:r>
            <a:r>
              <a:rPr lang="fr-FR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.' /&gt;</a:t>
            </a:r>
            <a:endParaRPr lang="de-DE" sz="2000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&lt;/div&gt;;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de-DE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({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checked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label</a:t>
            </a:r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}) {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// . . .</a:t>
            </a:r>
          </a:p>
          <a:p>
            <a:r>
              <a:rPr lang="de-DE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de-DE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07" y="1298968"/>
            <a:ext cx="4838387" cy="790709"/>
          </a:xfrm>
          <a:prstGeom prst="rect">
            <a:avLst/>
          </a:prstGeom>
        </p:spPr>
      </p:pic>
      <p:sp>
        <p:nvSpPr>
          <p:cNvPr id="12" name="Inhaltsplatzhalter 6"/>
          <p:cNvSpPr txBox="1">
            <a:spLocks/>
          </p:cNvSpPr>
          <p:nvPr/>
        </p:nvSpPr>
        <p:spPr>
          <a:xfrm>
            <a:off x="1052655" y="1587418"/>
            <a:ext cx="1904948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CheckLabelList</a:t>
            </a:r>
            <a:endParaRPr lang="de-DE" sz="10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3" name="Gerade Verbindung 10"/>
          <p:cNvCxnSpPr/>
          <p:nvPr/>
        </p:nvCxnSpPr>
        <p:spPr>
          <a:xfrm flipH="1">
            <a:off x="3030090" y="1699053"/>
            <a:ext cx="446209" cy="0"/>
          </a:xfrm>
          <a:prstGeom prst="line">
            <a:avLst/>
          </a:prstGeom>
          <a:ln w="6350">
            <a:solidFill>
              <a:srgbClr val="41719C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0"/>
          <p:cNvCxnSpPr/>
          <p:nvPr/>
        </p:nvCxnSpPr>
        <p:spPr>
          <a:xfrm flipV="1">
            <a:off x="3476299" y="1298968"/>
            <a:ext cx="0" cy="790709"/>
          </a:xfrm>
          <a:prstGeom prst="line">
            <a:avLst/>
          </a:prstGeom>
          <a:ln w="6350">
            <a:solidFill>
              <a:srgbClr val="41719C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ung 22"/>
          <p:cNvGrpSpPr/>
          <p:nvPr/>
        </p:nvGrpSpPr>
        <p:grpSpPr>
          <a:xfrm>
            <a:off x="8647726" y="1484370"/>
            <a:ext cx="2056849" cy="419903"/>
            <a:chOff x="8562382" y="1484370"/>
            <a:chExt cx="2056849" cy="419903"/>
          </a:xfrm>
        </p:grpSpPr>
        <p:sp>
          <p:nvSpPr>
            <p:cNvPr id="17" name="Inhaltsplatzhalter 6"/>
            <p:cNvSpPr txBox="1">
              <a:spLocks/>
            </p:cNvSpPr>
            <p:nvPr/>
          </p:nvSpPr>
          <p:spPr>
            <a:xfrm>
              <a:off x="9326145" y="1574513"/>
              <a:ext cx="1293086" cy="2327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400" spc="50" dirty="0" err="1" smtClean="0">
                  <a:solidFill>
                    <a:srgbClr val="41719C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CheckLabel</a:t>
              </a:r>
              <a:endParaRPr lang="de-DE" sz="1400" spc="50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grpSp>
          <p:nvGrpSpPr>
            <p:cNvPr id="18" name="Gruppieren 25"/>
            <p:cNvGrpSpPr/>
            <p:nvPr/>
          </p:nvGrpSpPr>
          <p:grpSpPr>
            <a:xfrm>
              <a:off x="8562382" y="1484370"/>
              <a:ext cx="325485" cy="419903"/>
              <a:chOff x="7456115" y="1392211"/>
              <a:chExt cx="223107" cy="419903"/>
            </a:xfrm>
          </p:grpSpPr>
          <p:cxnSp>
            <p:nvCxnSpPr>
              <p:cNvPr id="20" name="Gerade Verbindung 10"/>
              <p:cNvCxnSpPr/>
              <p:nvPr/>
            </p:nvCxnSpPr>
            <p:spPr>
              <a:xfrm flipH="1">
                <a:off x="7456116" y="1392211"/>
                <a:ext cx="223106" cy="0"/>
              </a:xfrm>
              <a:prstGeom prst="line">
                <a:avLst/>
              </a:prstGeom>
              <a:ln w="6350">
                <a:solidFill>
                  <a:srgbClr val="41719C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10"/>
              <p:cNvCxnSpPr/>
              <p:nvPr/>
            </p:nvCxnSpPr>
            <p:spPr>
              <a:xfrm flipV="1">
                <a:off x="7679221" y="1392211"/>
                <a:ext cx="0" cy="419437"/>
              </a:xfrm>
              <a:prstGeom prst="line">
                <a:avLst/>
              </a:prstGeom>
              <a:ln w="6350">
                <a:solidFill>
                  <a:srgbClr val="41719C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10"/>
              <p:cNvCxnSpPr/>
              <p:nvPr/>
            </p:nvCxnSpPr>
            <p:spPr>
              <a:xfrm flipH="1">
                <a:off x="7456115" y="1812114"/>
                <a:ext cx="223106" cy="0"/>
              </a:xfrm>
              <a:prstGeom prst="line">
                <a:avLst/>
              </a:prstGeom>
              <a:ln w="6350">
                <a:solidFill>
                  <a:srgbClr val="41719C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Gerade Verbindung 10"/>
            <p:cNvCxnSpPr/>
            <p:nvPr/>
          </p:nvCxnSpPr>
          <p:spPr>
            <a:xfrm flipH="1">
              <a:off x="8887866" y="1694321"/>
              <a:ext cx="325484" cy="0"/>
            </a:xfrm>
            <a:prstGeom prst="line">
              <a:avLst/>
            </a:prstGeom>
            <a:ln w="6350">
              <a:solidFill>
                <a:srgbClr val="41719C"/>
              </a:solidFill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5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Listen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76807" y="4009195"/>
            <a:ext cx="8272272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20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({checks}) {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return &lt;div&gt;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sz="20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checks.map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(c 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=&gt; &lt;</a:t>
            </a:r>
            <a:r>
              <a:rPr lang="en-US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label={</a:t>
            </a:r>
            <a:r>
              <a:rPr lang="en-US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c.label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checked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c.checked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key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={</a:t>
            </a:r>
            <a:r>
              <a:rPr lang="en-US" sz="20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c.label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/&gt;)</a:t>
            </a:r>
            <a:endParaRPr lang="en-US" sz="2000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sz="2000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&lt;/div&gt;;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de-DE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07" y="1298968"/>
            <a:ext cx="4838387" cy="79070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73024" y="2799622"/>
            <a:ext cx="6559296" cy="813747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14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</a:p>
          <a:p>
            <a:r>
              <a:rPr lang="en-US" sz="14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  { checked: false, label: ‘At least 8 characters long.’ },</a:t>
            </a:r>
          </a:p>
          <a:p>
            <a:r>
              <a:rPr lang="en-US" sz="14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  { checked: true,  label: ‘Contains uppercase letters’ }</a:t>
            </a:r>
            <a:endParaRPr lang="en-US" sz="1400" dirty="0">
              <a:solidFill>
                <a:srgbClr val="41719C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];</a:t>
            </a:r>
            <a:endParaRPr lang="de-DE" sz="1400" dirty="0" smtClean="0">
              <a:solidFill>
                <a:srgbClr val="41719C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8208" y="3279647"/>
            <a:ext cx="1170432" cy="687289"/>
          </a:xfrm>
          <a:custGeom>
            <a:avLst/>
            <a:gdLst>
              <a:gd name="connsiteX0" fmla="*/ 0 w 1298562"/>
              <a:gd name="connsiteY0" fmla="*/ 47082 h 632298"/>
              <a:gd name="connsiteX1" fmla="*/ 1170432 w 1298562"/>
              <a:gd name="connsiteY1" fmla="*/ 59274 h 632298"/>
              <a:gd name="connsiteX2" fmla="*/ 1267968 w 1298562"/>
              <a:gd name="connsiteY2" fmla="*/ 632298 h 6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562" h="632298">
                <a:moveTo>
                  <a:pt x="0" y="47082"/>
                </a:moveTo>
                <a:cubicBezTo>
                  <a:pt x="479552" y="4410"/>
                  <a:pt x="959104" y="-38262"/>
                  <a:pt x="1170432" y="59274"/>
                </a:cubicBezTo>
                <a:cubicBezTo>
                  <a:pt x="1381760" y="156810"/>
                  <a:pt x="1267968" y="632298"/>
                  <a:pt x="1267968" y="632298"/>
                </a:cubicBezTo>
              </a:path>
            </a:pathLst>
          </a:custGeom>
          <a:noFill/>
          <a:ln w="19050">
            <a:solidFill>
              <a:srgbClr val="41719C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 Klassen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389377" y="1119688"/>
            <a:ext cx="8802624" cy="5232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sz="20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extends </a:t>
            </a:r>
            <a:r>
              <a:rPr lang="en-US" sz="20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constructor(</a:t>
            </a:r>
            <a:r>
              <a:rPr lang="en-US" sz="20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 { 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super(</a:t>
            </a:r>
            <a:r>
              <a:rPr lang="en-US" sz="2000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}</a:t>
            </a:r>
          </a:p>
          <a:p>
            <a:endParaRPr lang="en-US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componentDidMount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{ . . . }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componentWillReceiveProps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{ . . . }</a:t>
            </a:r>
          </a:p>
          <a:p>
            <a:r>
              <a:rPr lang="en-US" sz="200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shouldComponentUpdate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{ . . . }</a:t>
            </a:r>
          </a:p>
          <a:p>
            <a:endParaRPr lang="en-US" sz="20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render() {</a:t>
            </a:r>
          </a:p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return 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&lt;div&gt;</a:t>
            </a:r>
          </a:p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{</a:t>
            </a:r>
            <a:r>
              <a:rPr lang="en-US" sz="2000" dirty="0" err="1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this.props</a:t>
            </a:r>
            <a:r>
              <a:rPr lang="en-US" sz="20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.checks.map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(c 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=&gt;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sz="20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. . ./&gt;)}</a:t>
            </a:r>
          </a:p>
          <a:p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0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&lt;/div&gt;;</a:t>
            </a:r>
          </a:p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}</a:t>
            </a:r>
          </a:p>
          <a:p>
            <a:r>
              <a:rPr lang="en-US" sz="20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20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0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CheckLabelList.propTypes</a:t>
            </a:r>
            <a:r>
              <a:rPr lang="en-US" sz="20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= { . . . };</a:t>
            </a:r>
          </a:p>
        </p:txBody>
      </p:sp>
      <p:sp>
        <p:nvSpPr>
          <p:cNvPr id="7" name="Rechteck 6"/>
          <p:cNvSpPr/>
          <p:nvPr/>
        </p:nvSpPr>
        <p:spPr>
          <a:xfrm>
            <a:off x="90384" y="1095304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ECMAScript</a:t>
            </a:r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2015 Klasse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0384" y="1449153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 über Konstruktor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0384" y="2947090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Methoden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90384" y="3879778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Render</a:t>
            </a:r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-Methode (</a:t>
            </a:r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pflicht</a:t>
            </a:r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0384" y="4473912"/>
            <a:ext cx="300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 über </a:t>
            </a:r>
            <a:r>
              <a:rPr lang="de-DE" sz="1600" b="1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props</a:t>
            </a:r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Objekt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5971849"/>
            <a:ext cx="3469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Property-Beschreibungen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 von Komponenten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94944" y="1121664"/>
            <a:ext cx="831990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Von außen übergeben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“Eigentum“ des Aufrufers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Unveränderlich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Zugriff über </a:t>
            </a:r>
            <a:r>
              <a:rPr lang="de-DE" sz="28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this.props</a:t>
            </a:r>
            <a:endParaRPr lang="de-DE" sz="280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de-DE" sz="28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Zustand („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“)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Nur in Komponentenklassen verfügbar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Komponenten-intern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Veränderlich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Zugriff über </a:t>
            </a:r>
            <a:r>
              <a:rPr lang="de-DE" sz="28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this.state</a:t>
            </a:r>
            <a:r>
              <a:rPr lang="de-DE" sz="28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 </a:t>
            </a:r>
            <a:r>
              <a:rPr lang="de-DE" sz="28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this.setState</a:t>
            </a:r>
            <a:r>
              <a:rPr lang="de-DE" sz="28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this.setState</a:t>
            </a:r>
            <a:r>
              <a:rPr lang="de-DE" sz="28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</a:t>
            </a: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triggert erneutes Rendern</a:t>
            </a:r>
          </a:p>
        </p:txBody>
      </p:sp>
    </p:spTree>
    <p:extLst>
      <p:ext uri="{BB962C8B-B14F-4D97-AF65-F5344CB8AC3E}">
        <p14:creationId xmlns:p14="http://schemas.microsoft.com/office/powerpoint/2010/main" val="9783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Passwort Feld</a:t>
            </a:r>
            <a:endParaRPr lang="de-DE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2585762" y="3696027"/>
            <a:ext cx="1345623" cy="4237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PasswordForm</a:t>
            </a:r>
            <a:endParaRPr lang="de-DE" sz="1400" spc="5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" name="Gerade Verbindung 10"/>
          <p:cNvCxnSpPr/>
          <p:nvPr/>
        </p:nvCxnSpPr>
        <p:spPr>
          <a:xfrm flipH="1">
            <a:off x="4063703" y="3852026"/>
            <a:ext cx="446208" cy="0"/>
          </a:xfrm>
          <a:prstGeom prst="line">
            <a:avLst/>
          </a:prstGeom>
          <a:ln w="635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/>
          <p:nvPr/>
        </p:nvCxnSpPr>
        <p:spPr>
          <a:xfrm flipV="1">
            <a:off x="4509911" y="2149451"/>
            <a:ext cx="0" cy="3722142"/>
          </a:xfrm>
          <a:prstGeom prst="line">
            <a:avLst/>
          </a:prstGeom>
          <a:ln w="635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6"/>
          <p:cNvSpPr txBox="1">
            <a:spLocks/>
          </p:cNvSpPr>
          <p:nvPr/>
        </p:nvSpPr>
        <p:spPr>
          <a:xfrm>
            <a:off x="4631830" y="3583013"/>
            <a:ext cx="1276159" cy="527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CheckLabelList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Gerade Verbindung 10"/>
          <p:cNvCxnSpPr/>
          <p:nvPr/>
        </p:nvCxnSpPr>
        <p:spPr>
          <a:xfrm flipV="1">
            <a:off x="6118206" y="2947450"/>
            <a:ext cx="0" cy="14784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0"/>
          <p:cNvCxnSpPr/>
          <p:nvPr/>
        </p:nvCxnSpPr>
        <p:spPr>
          <a:xfrm>
            <a:off x="5907989" y="3696027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6"/>
          <p:cNvSpPr txBox="1">
            <a:spLocks/>
          </p:cNvSpPr>
          <p:nvPr/>
        </p:nvSpPr>
        <p:spPr>
          <a:xfrm>
            <a:off x="7180387" y="1419110"/>
            <a:ext cx="2321244" cy="4982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1600" b="1" spc="50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Interner Zustand!</a:t>
            </a:r>
            <a:endParaRPr lang="de-DE" sz="16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Inhaltsplatzhalter 6"/>
          <p:cNvSpPr txBox="1">
            <a:spLocks/>
          </p:cNvSpPr>
          <p:nvPr/>
        </p:nvSpPr>
        <p:spPr>
          <a:xfrm>
            <a:off x="6250525" y="3265702"/>
            <a:ext cx="998256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7450982" y="3260365"/>
            <a:ext cx="0" cy="24798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0"/>
          <p:cNvCxnSpPr/>
          <p:nvPr/>
        </p:nvCxnSpPr>
        <p:spPr>
          <a:xfrm>
            <a:off x="7240765" y="3384355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6"/>
          <p:cNvSpPr txBox="1">
            <a:spLocks/>
          </p:cNvSpPr>
          <p:nvPr/>
        </p:nvSpPr>
        <p:spPr>
          <a:xfrm>
            <a:off x="6523217" y="2404748"/>
            <a:ext cx="657170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input</a:t>
            </a:r>
            <a:endParaRPr lang="de-DE" sz="1400" spc="5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6" name="Gerade Verbindung 10"/>
          <p:cNvCxnSpPr/>
          <p:nvPr/>
        </p:nvCxnSpPr>
        <p:spPr>
          <a:xfrm flipV="1">
            <a:off x="7450982" y="2248738"/>
            <a:ext cx="0" cy="493486"/>
          </a:xfrm>
          <a:prstGeom prst="line">
            <a:avLst/>
          </a:prstGeom>
          <a:ln w="1524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0"/>
          <p:cNvCxnSpPr/>
          <p:nvPr/>
        </p:nvCxnSpPr>
        <p:spPr>
          <a:xfrm>
            <a:off x="7240765" y="2495481"/>
            <a:ext cx="210217" cy="0"/>
          </a:xfrm>
          <a:prstGeom prst="line">
            <a:avLst/>
          </a:prstGeom>
          <a:ln w="1524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/>
        </p:nvCxnSpPr>
        <p:spPr>
          <a:xfrm flipH="1" flipV="1">
            <a:off x="4509911" y="2132151"/>
            <a:ext cx="3151290" cy="15362"/>
          </a:xfrm>
          <a:prstGeom prst="line">
            <a:avLst/>
          </a:prstGeom>
          <a:ln w="635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0"/>
          <p:cNvCxnSpPr/>
          <p:nvPr/>
        </p:nvCxnSpPr>
        <p:spPr>
          <a:xfrm flipH="1">
            <a:off x="4509911" y="5869656"/>
            <a:ext cx="3151288" cy="0"/>
          </a:xfrm>
          <a:prstGeom prst="line">
            <a:avLst/>
          </a:prstGeom>
          <a:ln w="1524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0"/>
          <p:cNvCxnSpPr/>
          <p:nvPr/>
        </p:nvCxnSpPr>
        <p:spPr>
          <a:xfrm>
            <a:off x="6118206" y="2947450"/>
            <a:ext cx="1514684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0"/>
          <p:cNvCxnSpPr/>
          <p:nvPr/>
        </p:nvCxnSpPr>
        <p:spPr>
          <a:xfrm flipV="1">
            <a:off x="6118206" y="4420650"/>
            <a:ext cx="1514684" cy="52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0"/>
          <p:cNvCxnSpPr/>
          <p:nvPr/>
        </p:nvCxnSpPr>
        <p:spPr>
          <a:xfrm>
            <a:off x="7450982" y="3500943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0"/>
          <p:cNvCxnSpPr/>
          <p:nvPr/>
        </p:nvCxnSpPr>
        <p:spPr>
          <a:xfrm>
            <a:off x="7450982" y="3260220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0"/>
          <p:cNvCxnSpPr/>
          <p:nvPr/>
        </p:nvCxnSpPr>
        <p:spPr>
          <a:xfrm>
            <a:off x="7450982" y="2248738"/>
            <a:ext cx="210217" cy="0"/>
          </a:xfrm>
          <a:prstGeom prst="line">
            <a:avLst/>
          </a:prstGeom>
          <a:ln w="1524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0"/>
          <p:cNvCxnSpPr/>
          <p:nvPr/>
        </p:nvCxnSpPr>
        <p:spPr>
          <a:xfrm>
            <a:off x="7450982" y="2742224"/>
            <a:ext cx="210217" cy="0"/>
          </a:xfrm>
          <a:prstGeom prst="line">
            <a:avLst/>
          </a:prstGeom>
          <a:ln w="1524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930" y="2151388"/>
            <a:ext cx="3969319" cy="3718268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7920616" y="2303827"/>
            <a:ext cx="856343" cy="333660"/>
          </a:xfrm>
          <a:prstGeom prst="rect">
            <a:avLst/>
          </a:prstGeom>
          <a:noFill/>
          <a:ln w="15240">
            <a:solidFill>
              <a:srgbClr val="EF7D1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1"/>
          <p:cNvCxnSpPr/>
          <p:nvPr/>
        </p:nvCxnSpPr>
        <p:spPr>
          <a:xfrm flipH="1" flipV="1">
            <a:off x="8339492" y="1685253"/>
            <a:ext cx="1" cy="618574"/>
          </a:xfrm>
          <a:prstGeom prst="line">
            <a:avLst/>
          </a:prstGeom>
          <a:ln w="15240">
            <a:solidFill>
              <a:srgbClr val="EF7D1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Zustand: Eingabefeld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8278173" y="1103461"/>
            <a:ext cx="1092626" cy="493486"/>
            <a:chOff x="8448861" y="1079077"/>
            <a:chExt cx="1092626" cy="493486"/>
          </a:xfrm>
        </p:grpSpPr>
        <p:sp>
          <p:nvSpPr>
            <p:cNvPr id="12" name="Inhaltsplatzhalter 6"/>
            <p:cNvSpPr txBox="1">
              <a:spLocks/>
            </p:cNvSpPr>
            <p:nvPr/>
          </p:nvSpPr>
          <p:spPr>
            <a:xfrm>
              <a:off x="8884317" y="1214428"/>
              <a:ext cx="657170" cy="232739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spc="50" dirty="0" err="1" smtClean="0">
                  <a:solidFill>
                    <a:srgbClr val="41719C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input</a:t>
              </a:r>
              <a:endParaRPr lang="de-DE" sz="1000" spc="50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" name="Gerade Verbindung 10"/>
            <p:cNvCxnSpPr/>
            <p:nvPr/>
          </p:nvCxnSpPr>
          <p:spPr>
            <a:xfrm flipV="1">
              <a:off x="8659078" y="1079077"/>
              <a:ext cx="0" cy="493486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0"/>
            <p:cNvCxnSpPr/>
            <p:nvPr/>
          </p:nvCxnSpPr>
          <p:spPr>
            <a:xfrm flipH="1">
              <a:off x="8659078" y="1325820"/>
              <a:ext cx="162245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0"/>
            <p:cNvCxnSpPr/>
            <p:nvPr/>
          </p:nvCxnSpPr>
          <p:spPr>
            <a:xfrm flipH="1">
              <a:off x="8448861" y="1079077"/>
              <a:ext cx="210218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0"/>
            <p:cNvCxnSpPr/>
            <p:nvPr/>
          </p:nvCxnSpPr>
          <p:spPr>
            <a:xfrm flipH="1">
              <a:off x="8448862" y="1572563"/>
              <a:ext cx="210216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4111341" y="1007312"/>
            <a:ext cx="3969319" cy="675184"/>
            <a:chOff x="3676807" y="1007312"/>
            <a:chExt cx="3969319" cy="675184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 rotWithShape="1">
            <a:blip r:embed="rId3"/>
            <a:srcRect b="81842"/>
            <a:stretch/>
          </p:blipFill>
          <p:spPr>
            <a:xfrm>
              <a:off x="3676807" y="1007312"/>
              <a:ext cx="3969319" cy="675184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841109" y="1159751"/>
              <a:ext cx="856343" cy="333660"/>
            </a:xfrm>
            <a:prstGeom prst="rect">
              <a:avLst/>
            </a:prstGeom>
            <a:noFill/>
            <a:ln w="15240">
              <a:solidFill>
                <a:srgbClr val="EF7D1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Inhaltsplatzhalter 6"/>
          <p:cNvSpPr txBox="1">
            <a:spLocks/>
          </p:cNvSpPr>
          <p:nvPr/>
        </p:nvSpPr>
        <p:spPr>
          <a:xfrm>
            <a:off x="2960087" y="1183742"/>
            <a:ext cx="1021919" cy="3428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spc="5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Zustand!</a:t>
            </a:r>
            <a:endParaRPr lang="de-DE" sz="1000" spc="5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3" name="Gerade Verbindung 10"/>
          <p:cNvCxnSpPr/>
          <p:nvPr/>
        </p:nvCxnSpPr>
        <p:spPr>
          <a:xfrm flipH="1">
            <a:off x="3852672" y="1310708"/>
            <a:ext cx="429770" cy="0"/>
          </a:xfrm>
          <a:prstGeom prst="line">
            <a:avLst/>
          </a:prstGeom>
          <a:ln w="1651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596640" y="1995734"/>
            <a:ext cx="8119872" cy="4653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extends </a:t>
            </a:r>
            <a:r>
              <a:rPr lang="en-US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render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&lt;div&gt;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&lt;input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value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this.state.password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onChange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{e=&gt;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this.onPasswordChange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e.target.value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)}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/&gt;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&lt;/div&gt;;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onPasswordChange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newPassword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 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this.setState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({password: 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newPassword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});</a:t>
            </a:r>
            <a:endParaRPr lang="en-US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}  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12304" y="3357780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Input mit Wert aus State befüllen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12304" y="3696334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Event </a:t>
            </a:r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Listener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2304" y="5612839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3. Zustand neu setzen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Zustand: Eingabefeld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8278173" y="1103461"/>
            <a:ext cx="1092626" cy="493486"/>
            <a:chOff x="8448861" y="1079077"/>
            <a:chExt cx="1092626" cy="493486"/>
          </a:xfrm>
        </p:grpSpPr>
        <p:sp>
          <p:nvSpPr>
            <p:cNvPr id="12" name="Inhaltsplatzhalter 6"/>
            <p:cNvSpPr txBox="1">
              <a:spLocks/>
            </p:cNvSpPr>
            <p:nvPr/>
          </p:nvSpPr>
          <p:spPr>
            <a:xfrm>
              <a:off x="8884317" y="1214428"/>
              <a:ext cx="657170" cy="232739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 spc="100">
                  <a:solidFill>
                    <a:srgbClr val="6B8CAB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spc="50" dirty="0" err="1" smtClean="0">
                  <a:solidFill>
                    <a:srgbClr val="41719C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input</a:t>
              </a:r>
              <a:endParaRPr lang="de-DE" sz="1000" spc="50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" name="Gerade Verbindung 10"/>
            <p:cNvCxnSpPr/>
            <p:nvPr/>
          </p:nvCxnSpPr>
          <p:spPr>
            <a:xfrm flipV="1">
              <a:off x="8659078" y="1079077"/>
              <a:ext cx="0" cy="493486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0"/>
            <p:cNvCxnSpPr/>
            <p:nvPr/>
          </p:nvCxnSpPr>
          <p:spPr>
            <a:xfrm flipH="1">
              <a:off x="8659078" y="1325820"/>
              <a:ext cx="162245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0"/>
            <p:cNvCxnSpPr/>
            <p:nvPr/>
          </p:nvCxnSpPr>
          <p:spPr>
            <a:xfrm flipH="1">
              <a:off x="8448861" y="1079077"/>
              <a:ext cx="210218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0"/>
            <p:cNvCxnSpPr/>
            <p:nvPr/>
          </p:nvCxnSpPr>
          <p:spPr>
            <a:xfrm flipH="1">
              <a:off x="8448862" y="1572563"/>
              <a:ext cx="210216" cy="0"/>
            </a:xfrm>
            <a:prstGeom prst="line">
              <a:avLst/>
            </a:prstGeom>
            <a:ln w="16510">
              <a:solidFill>
                <a:srgbClr val="41719C"/>
              </a:solidFill>
              <a:prstDash val="sysDash"/>
              <a:beve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4111341" y="1007312"/>
            <a:ext cx="3969319" cy="675184"/>
            <a:chOff x="3676807" y="1007312"/>
            <a:chExt cx="3969319" cy="675184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 rotWithShape="1">
            <a:blip r:embed="rId3"/>
            <a:srcRect b="81842"/>
            <a:stretch/>
          </p:blipFill>
          <p:spPr>
            <a:xfrm>
              <a:off x="3676807" y="1007312"/>
              <a:ext cx="3969319" cy="675184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841109" y="1159751"/>
              <a:ext cx="856343" cy="333660"/>
            </a:xfrm>
            <a:prstGeom prst="rect">
              <a:avLst/>
            </a:prstGeom>
            <a:noFill/>
            <a:ln w="15240">
              <a:solidFill>
                <a:srgbClr val="EF7D1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Inhaltsplatzhalter 6"/>
          <p:cNvSpPr txBox="1">
            <a:spLocks/>
          </p:cNvSpPr>
          <p:nvPr/>
        </p:nvSpPr>
        <p:spPr>
          <a:xfrm>
            <a:off x="2960087" y="1183742"/>
            <a:ext cx="1021919" cy="3428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spc="5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Zustand!</a:t>
            </a:r>
            <a:endParaRPr lang="de-DE" sz="1000" spc="5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3" name="Gerade Verbindung 10"/>
          <p:cNvCxnSpPr/>
          <p:nvPr/>
        </p:nvCxnSpPr>
        <p:spPr>
          <a:xfrm flipH="1">
            <a:off x="3852672" y="1310708"/>
            <a:ext cx="429770" cy="0"/>
          </a:xfrm>
          <a:prstGeom prst="line">
            <a:avLst/>
          </a:prstGeom>
          <a:ln w="1651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596640" y="1995734"/>
            <a:ext cx="8119872" cy="4653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extends </a:t>
            </a:r>
            <a:r>
              <a:rPr lang="en-US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React.Component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render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() 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&lt;div&gt;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&lt;input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value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this.state.password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onChange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{e=&gt;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this.onPasswordChange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e.target.value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)}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/&gt;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&lt;/div&gt;;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onPasswordChange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newPassword</a:t>
            </a: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 </a:t>
            </a: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this.setState</a:t>
            </a:r>
            <a:r>
              <a:rPr lang="en-US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({password: </a:t>
            </a:r>
            <a:r>
              <a:rPr lang="en-US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newPassword</a:t>
            </a:r>
            <a:r>
              <a:rPr lang="en-US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});</a:t>
            </a:r>
            <a:endParaRPr lang="en-US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}  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endParaRPr lang="en-US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12304" y="3357780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Input mit Wert aus State befüllen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12304" y="3696334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Event </a:t>
            </a:r>
            <a:r>
              <a:rPr lang="de-DE" sz="16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Listener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2304" y="5612839"/>
            <a:ext cx="3396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3. Zustand neu setzen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cxnSp>
        <p:nvCxnSpPr>
          <p:cNvPr id="38" name="Gerade Verbindung 37"/>
          <p:cNvCxnSpPr/>
          <p:nvPr/>
        </p:nvCxnSpPr>
        <p:spPr>
          <a:xfrm>
            <a:off x="9924288" y="5782116"/>
            <a:ext cx="1917192" cy="0"/>
          </a:xfrm>
          <a:prstGeom prst="line">
            <a:avLst/>
          </a:prstGeom>
          <a:ln w="25400">
            <a:solidFill>
              <a:srgbClr val="0252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1841480" y="2562239"/>
            <a:ext cx="0" cy="3219877"/>
          </a:xfrm>
          <a:prstGeom prst="line">
            <a:avLst/>
          </a:prstGeom>
          <a:ln w="25400">
            <a:solidFill>
              <a:srgbClr val="02524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6960108" y="2548978"/>
            <a:ext cx="4881372" cy="0"/>
          </a:xfrm>
          <a:prstGeom prst="line">
            <a:avLst/>
          </a:prstGeom>
          <a:ln w="25400">
            <a:solidFill>
              <a:srgbClr val="025249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hteck 47"/>
          <p:cNvSpPr/>
          <p:nvPr/>
        </p:nvSpPr>
        <p:spPr>
          <a:xfrm>
            <a:off x="10082784" y="2379701"/>
            <a:ext cx="1427520" cy="338554"/>
          </a:xfrm>
          <a:prstGeom prst="rect">
            <a:avLst/>
          </a:prstGeom>
          <a:ln>
            <a:solidFill>
              <a:srgbClr val="02524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 rendern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bis hier her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73682" y="1743456"/>
            <a:ext cx="108446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JSX für Komponenten (statt Template-Sprache)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können als Funktionen oder Klassen gebaut werden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haben Properties und einen internen Zustand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Es gibt kein Zwei-Wege-</a:t>
            </a:r>
            <a:r>
              <a:rPr lang="de-DE" sz="28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Databinding</a:t>
            </a:r>
            <a:endParaRPr lang="de-DE" sz="28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Das Ändern des Zustands löst erneutes Rendern der Komponente aus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8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Es wird immer die ganze Komponente neu gerendert</a:t>
            </a:r>
          </a:p>
        </p:txBody>
      </p:sp>
    </p:spTree>
    <p:extLst>
      <p:ext uri="{BB962C8B-B14F-4D97-AF65-F5344CB8AC3E}">
        <p14:creationId xmlns:p14="http://schemas.microsoft.com/office/powerpoint/2010/main" val="11150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 und Rendern</a:t>
            </a:r>
            <a:endParaRPr lang="de-DE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170350" y="3636804"/>
            <a:ext cx="1345623" cy="42377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6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PasswordForm</a:t>
            </a:r>
            <a:endParaRPr lang="de-DE" sz="14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cxnSp>
        <p:nvCxnSpPr>
          <p:cNvPr id="5" name="Gerade Verbindung 10"/>
          <p:cNvCxnSpPr/>
          <p:nvPr/>
        </p:nvCxnSpPr>
        <p:spPr>
          <a:xfrm flipH="1">
            <a:off x="1564343" y="3791066"/>
            <a:ext cx="446208" cy="0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/>
          <p:nvPr/>
        </p:nvCxnSpPr>
        <p:spPr>
          <a:xfrm flipV="1">
            <a:off x="2010551" y="2088491"/>
            <a:ext cx="0" cy="3722142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6"/>
          <p:cNvSpPr txBox="1">
            <a:spLocks/>
          </p:cNvSpPr>
          <p:nvPr/>
        </p:nvSpPr>
        <p:spPr>
          <a:xfrm>
            <a:off x="2132470" y="3522053"/>
            <a:ext cx="1276159" cy="527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CheckLabelList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Gerade Verbindung 10"/>
          <p:cNvCxnSpPr/>
          <p:nvPr/>
        </p:nvCxnSpPr>
        <p:spPr>
          <a:xfrm flipV="1">
            <a:off x="3618846" y="2886490"/>
            <a:ext cx="0" cy="14784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0"/>
          <p:cNvCxnSpPr/>
          <p:nvPr/>
        </p:nvCxnSpPr>
        <p:spPr>
          <a:xfrm>
            <a:off x="3408629" y="3635067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6"/>
          <p:cNvSpPr txBox="1">
            <a:spLocks/>
          </p:cNvSpPr>
          <p:nvPr/>
        </p:nvSpPr>
        <p:spPr>
          <a:xfrm>
            <a:off x="555004" y="4192860"/>
            <a:ext cx="576314" cy="333660"/>
          </a:xfrm>
          <a:prstGeom prst="rect">
            <a:avLst/>
          </a:prstGeom>
          <a:noFill/>
          <a:ln>
            <a:solidFill>
              <a:srgbClr val="EF7D1D"/>
            </a:solidFill>
          </a:ln>
        </p:spPr>
        <p:txBody>
          <a:bodyPr vert="horz" lIns="0" tIns="0" rIns="0" bIns="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14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endParaRPr lang="de-DE" sz="14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Inhaltsplatzhalter 6"/>
          <p:cNvSpPr txBox="1">
            <a:spLocks/>
          </p:cNvSpPr>
          <p:nvPr/>
        </p:nvSpPr>
        <p:spPr>
          <a:xfrm>
            <a:off x="3751165" y="3204742"/>
            <a:ext cx="998256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951622" y="3199405"/>
            <a:ext cx="0" cy="24798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0"/>
          <p:cNvCxnSpPr/>
          <p:nvPr/>
        </p:nvCxnSpPr>
        <p:spPr>
          <a:xfrm>
            <a:off x="4741405" y="3323395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6"/>
          <p:cNvSpPr txBox="1">
            <a:spLocks/>
          </p:cNvSpPr>
          <p:nvPr/>
        </p:nvSpPr>
        <p:spPr>
          <a:xfrm>
            <a:off x="4023857" y="2343788"/>
            <a:ext cx="657170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input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6" name="Gerade Verbindung 10"/>
          <p:cNvCxnSpPr/>
          <p:nvPr/>
        </p:nvCxnSpPr>
        <p:spPr>
          <a:xfrm flipV="1">
            <a:off x="4951622" y="2187778"/>
            <a:ext cx="0" cy="493486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0"/>
          <p:cNvCxnSpPr/>
          <p:nvPr/>
        </p:nvCxnSpPr>
        <p:spPr>
          <a:xfrm>
            <a:off x="4741405" y="2434521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/>
        </p:nvCxnSpPr>
        <p:spPr>
          <a:xfrm flipH="1" flipV="1">
            <a:off x="2010551" y="2071191"/>
            <a:ext cx="3151290" cy="15362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0"/>
          <p:cNvCxnSpPr/>
          <p:nvPr/>
        </p:nvCxnSpPr>
        <p:spPr>
          <a:xfrm flipH="1">
            <a:off x="2010551" y="5808696"/>
            <a:ext cx="3151288" cy="0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0"/>
          <p:cNvCxnSpPr/>
          <p:nvPr/>
        </p:nvCxnSpPr>
        <p:spPr>
          <a:xfrm>
            <a:off x="3618846" y="2886490"/>
            <a:ext cx="1514684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0"/>
          <p:cNvCxnSpPr/>
          <p:nvPr/>
        </p:nvCxnSpPr>
        <p:spPr>
          <a:xfrm flipV="1">
            <a:off x="3618846" y="4359690"/>
            <a:ext cx="1514684" cy="52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0"/>
          <p:cNvCxnSpPr/>
          <p:nvPr/>
        </p:nvCxnSpPr>
        <p:spPr>
          <a:xfrm>
            <a:off x="4951622" y="3439983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0"/>
          <p:cNvCxnSpPr/>
          <p:nvPr/>
        </p:nvCxnSpPr>
        <p:spPr>
          <a:xfrm>
            <a:off x="4951622" y="3199260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0"/>
          <p:cNvCxnSpPr/>
          <p:nvPr/>
        </p:nvCxnSpPr>
        <p:spPr>
          <a:xfrm>
            <a:off x="4951622" y="2187778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0"/>
          <p:cNvCxnSpPr/>
          <p:nvPr/>
        </p:nvCxnSpPr>
        <p:spPr>
          <a:xfrm>
            <a:off x="4951622" y="2681264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70" y="2090428"/>
            <a:ext cx="3969319" cy="3718268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421256" y="2242867"/>
            <a:ext cx="856343" cy="333660"/>
          </a:xfrm>
          <a:prstGeom prst="rect">
            <a:avLst/>
          </a:prstGeom>
          <a:noFill/>
          <a:ln w="15240">
            <a:solidFill>
              <a:srgbClr val="EF7D1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1"/>
          <p:cNvCxnSpPr/>
          <p:nvPr/>
        </p:nvCxnSpPr>
        <p:spPr>
          <a:xfrm flipV="1">
            <a:off x="843161" y="3926467"/>
            <a:ext cx="12192" cy="268225"/>
          </a:xfrm>
          <a:prstGeom prst="line">
            <a:avLst/>
          </a:prstGeom>
          <a:ln w="15240">
            <a:solidFill>
              <a:srgbClr val="EF7D1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 und Rendern</a:t>
            </a:r>
            <a:endParaRPr lang="de-DE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170350" y="3636804"/>
            <a:ext cx="1345623" cy="42377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6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PasswordForm</a:t>
            </a:r>
            <a:endParaRPr lang="de-DE" sz="14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cxnSp>
        <p:nvCxnSpPr>
          <p:cNvPr id="5" name="Gerade Verbindung 10"/>
          <p:cNvCxnSpPr/>
          <p:nvPr/>
        </p:nvCxnSpPr>
        <p:spPr>
          <a:xfrm flipH="1">
            <a:off x="1564343" y="3791066"/>
            <a:ext cx="446208" cy="0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/>
          <p:nvPr/>
        </p:nvCxnSpPr>
        <p:spPr>
          <a:xfrm flipV="1">
            <a:off x="2010551" y="2088491"/>
            <a:ext cx="0" cy="3722142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6"/>
          <p:cNvSpPr txBox="1">
            <a:spLocks/>
          </p:cNvSpPr>
          <p:nvPr/>
        </p:nvSpPr>
        <p:spPr>
          <a:xfrm>
            <a:off x="2132470" y="3522053"/>
            <a:ext cx="1276159" cy="527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CheckLabelList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Gerade Verbindung 10"/>
          <p:cNvCxnSpPr/>
          <p:nvPr/>
        </p:nvCxnSpPr>
        <p:spPr>
          <a:xfrm flipV="1">
            <a:off x="3618846" y="2886490"/>
            <a:ext cx="0" cy="14784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0"/>
          <p:cNvCxnSpPr/>
          <p:nvPr/>
        </p:nvCxnSpPr>
        <p:spPr>
          <a:xfrm>
            <a:off x="3408629" y="3635067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6"/>
          <p:cNvSpPr txBox="1">
            <a:spLocks/>
          </p:cNvSpPr>
          <p:nvPr/>
        </p:nvSpPr>
        <p:spPr>
          <a:xfrm>
            <a:off x="555004" y="4192860"/>
            <a:ext cx="576314" cy="333660"/>
          </a:xfrm>
          <a:prstGeom prst="rect">
            <a:avLst/>
          </a:prstGeom>
          <a:noFill/>
          <a:ln>
            <a:solidFill>
              <a:srgbClr val="EF7D1D"/>
            </a:solidFill>
          </a:ln>
        </p:spPr>
        <p:txBody>
          <a:bodyPr vert="horz" lIns="0" tIns="0" rIns="0" bIns="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14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endParaRPr lang="de-DE" sz="14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Inhaltsplatzhalter 6"/>
          <p:cNvSpPr txBox="1">
            <a:spLocks/>
          </p:cNvSpPr>
          <p:nvPr/>
        </p:nvSpPr>
        <p:spPr>
          <a:xfrm>
            <a:off x="3751165" y="3204742"/>
            <a:ext cx="998256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CheckLabel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951622" y="3199405"/>
            <a:ext cx="0" cy="24798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0"/>
          <p:cNvCxnSpPr/>
          <p:nvPr/>
        </p:nvCxnSpPr>
        <p:spPr>
          <a:xfrm>
            <a:off x="4741405" y="3323395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6"/>
          <p:cNvSpPr txBox="1">
            <a:spLocks/>
          </p:cNvSpPr>
          <p:nvPr/>
        </p:nvSpPr>
        <p:spPr>
          <a:xfrm>
            <a:off x="4023857" y="2343788"/>
            <a:ext cx="657170" cy="232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400" spc="50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input</a:t>
            </a:r>
            <a:endParaRPr lang="de-DE" sz="1400" spc="50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6" name="Gerade Verbindung 10"/>
          <p:cNvCxnSpPr/>
          <p:nvPr/>
        </p:nvCxnSpPr>
        <p:spPr>
          <a:xfrm flipV="1">
            <a:off x="4951622" y="2187778"/>
            <a:ext cx="0" cy="493486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0"/>
          <p:cNvCxnSpPr/>
          <p:nvPr/>
        </p:nvCxnSpPr>
        <p:spPr>
          <a:xfrm>
            <a:off x="4741405" y="2434521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/>
        </p:nvCxnSpPr>
        <p:spPr>
          <a:xfrm flipH="1" flipV="1">
            <a:off x="2010551" y="2071191"/>
            <a:ext cx="3151290" cy="15362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0"/>
          <p:cNvCxnSpPr/>
          <p:nvPr/>
        </p:nvCxnSpPr>
        <p:spPr>
          <a:xfrm flipH="1">
            <a:off x="2010551" y="5808696"/>
            <a:ext cx="3151288" cy="0"/>
          </a:xfrm>
          <a:prstGeom prst="line">
            <a:avLst/>
          </a:prstGeom>
          <a:ln w="25400">
            <a:solidFill>
              <a:srgbClr val="EF7D1D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0"/>
          <p:cNvCxnSpPr/>
          <p:nvPr/>
        </p:nvCxnSpPr>
        <p:spPr>
          <a:xfrm>
            <a:off x="3618846" y="2886490"/>
            <a:ext cx="1514684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0"/>
          <p:cNvCxnSpPr/>
          <p:nvPr/>
        </p:nvCxnSpPr>
        <p:spPr>
          <a:xfrm flipV="1">
            <a:off x="3618846" y="4359690"/>
            <a:ext cx="1514684" cy="5231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0"/>
          <p:cNvCxnSpPr/>
          <p:nvPr/>
        </p:nvCxnSpPr>
        <p:spPr>
          <a:xfrm>
            <a:off x="4951622" y="3439983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0"/>
          <p:cNvCxnSpPr/>
          <p:nvPr/>
        </p:nvCxnSpPr>
        <p:spPr>
          <a:xfrm>
            <a:off x="4951622" y="3199260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0"/>
          <p:cNvCxnSpPr/>
          <p:nvPr/>
        </p:nvCxnSpPr>
        <p:spPr>
          <a:xfrm>
            <a:off x="4951622" y="2187778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0"/>
          <p:cNvCxnSpPr/>
          <p:nvPr/>
        </p:nvCxnSpPr>
        <p:spPr>
          <a:xfrm>
            <a:off x="4951622" y="2681264"/>
            <a:ext cx="210217" cy="0"/>
          </a:xfrm>
          <a:prstGeom prst="line">
            <a:avLst/>
          </a:prstGeom>
          <a:ln w="15240">
            <a:solidFill>
              <a:srgbClr val="41719C"/>
            </a:solidFill>
            <a:prstDash val="sysDash"/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70" y="2090428"/>
            <a:ext cx="3969319" cy="3718268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421256" y="2242867"/>
            <a:ext cx="856343" cy="333660"/>
          </a:xfrm>
          <a:prstGeom prst="rect">
            <a:avLst/>
          </a:prstGeom>
          <a:noFill/>
          <a:ln w="15240">
            <a:solidFill>
              <a:srgbClr val="EF7D1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1"/>
          <p:cNvCxnSpPr/>
          <p:nvPr/>
        </p:nvCxnSpPr>
        <p:spPr>
          <a:xfrm flipV="1">
            <a:off x="843161" y="3926467"/>
            <a:ext cx="12192" cy="268225"/>
          </a:xfrm>
          <a:prstGeom prst="line">
            <a:avLst/>
          </a:prstGeom>
          <a:ln w="15240">
            <a:solidFill>
              <a:srgbClr val="EF7D1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55004" y="5961888"/>
            <a:ext cx="11107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TODO: Mögliche Lösung mit einzelnen </a:t>
            </a:r>
            <a:r>
              <a:rPr lang="de-DE" dirty="0" err="1" smtClean="0"/>
              <a:t>Listenern</a:t>
            </a:r>
            <a:r>
              <a:rPr lang="de-DE" dirty="0" smtClean="0"/>
              <a:t> zeigen (</a:t>
            </a:r>
            <a:r>
              <a:rPr lang="de-DE" dirty="0" err="1" smtClean="0"/>
              <a:t>CheckLabel</a:t>
            </a:r>
            <a:r>
              <a:rPr lang="de-DE" dirty="0" smtClean="0"/>
              <a:t> lauscht auf State oder </a:t>
            </a:r>
            <a:r>
              <a:rPr lang="de-DE" dirty="0" err="1" smtClean="0"/>
              <a:t>input</a:t>
            </a:r>
            <a:r>
              <a:rPr lang="de-DE" dirty="0" smtClean="0"/>
              <a:t>, Button lauscht etc.)</a:t>
            </a:r>
          </a:p>
          <a:p>
            <a:endParaRPr lang="de-DE" dirty="0"/>
          </a:p>
          <a:p>
            <a:r>
              <a:rPr lang="de-DE" dirty="0" err="1" smtClean="0"/>
              <a:t>Listener</a:t>
            </a:r>
            <a:r>
              <a:rPr lang="de-DE" dirty="0" smtClean="0"/>
              <a:t> machen </a:t>
            </a:r>
            <a:r>
              <a:rPr lang="de-DE" dirty="0" err="1" smtClean="0"/>
              <a:t>addRemove</a:t>
            </a:r>
            <a:r>
              <a:rPr lang="de-DE" dirty="0" smtClean="0"/>
              <a:t>-Class, vielleicht sogar fiktives </a:t>
            </a:r>
            <a:r>
              <a:rPr lang="de-DE" dirty="0" err="1" smtClean="0"/>
              <a:t>jquery</a:t>
            </a:r>
            <a:r>
              <a:rPr lang="de-DE" dirty="0" smtClean="0"/>
              <a:t> </a:t>
            </a:r>
            <a:r>
              <a:rPr lang="de-DE" dirty="0" err="1" smtClean="0"/>
              <a:t>beispiel</a:t>
            </a:r>
            <a:r>
              <a:rPr lang="de-DE" smtClean="0"/>
              <a:t> 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0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http://</a:t>
            </a:r>
            <a:r>
              <a:rPr lang="de-DE" dirty="0" err="1" smtClean="0"/>
              <a:t>reactbuch.de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42" y="369454"/>
            <a:ext cx="3337315" cy="4849091"/>
          </a:xfrm>
          <a:prstGeom prst="rect">
            <a:avLst/>
          </a:prstGeom>
          <a:ln>
            <a:solidFill>
              <a:srgbClr val="36544F"/>
            </a:solidFill>
          </a:ln>
          <a:effectLst>
            <a:outerShdw blurRad="50800" dist="88900" dir="2700000" algn="tl" rotWithShape="0">
              <a:srgbClr val="025249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 und Rendern</a:t>
            </a:r>
            <a:endParaRPr lang="de-DE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1621198" y="2502948"/>
            <a:ext cx="6547442" cy="2069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100">
                <a:solidFill>
                  <a:srgbClr val="6B8CA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de-DE" sz="1600" b="1" spc="50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Hier Passwort-Feld als Komponenten-</a:t>
            </a:r>
            <a:r>
              <a:rPr lang="de-DE" sz="16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Tree</a:t>
            </a:r>
            <a:r>
              <a:rPr lang="de-DE" sz="1600" b="1" spc="50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darstellen mit </a:t>
            </a:r>
            <a:r>
              <a:rPr lang="de-DE" sz="16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Listener</a:t>
            </a:r>
            <a:r>
              <a:rPr lang="de-DE" sz="1600" b="1" spc="50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1600" b="1" spc="50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nnach</a:t>
            </a:r>
            <a:r>
              <a:rPr lang="de-DE" sz="1600" b="1" spc="50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oben Input =&gt; Password form</a:t>
            </a:r>
            <a:endParaRPr lang="de-DE" sz="1400" b="1" spc="50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Kommunikation/Datenfluss in </a:t>
            </a:r>
            <a:r>
              <a:rPr lang="de-DE" dirty="0" err="1" smtClean="0"/>
              <a:t>React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303520" y="2023872"/>
            <a:ext cx="368198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Modell (Zustand)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115568" y="2023872"/>
            <a:ext cx="368198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67456" y="3785616"/>
            <a:ext cx="368198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Komponente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15" y="2567556"/>
            <a:ext cx="5470914" cy="38991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09600" y="4998720"/>
            <a:ext cx="666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Modell anzeigen: „ganzes Modell“ wird gerendert</a:t>
            </a:r>
          </a:p>
          <a:p>
            <a:r>
              <a:rPr lang="de-DE" dirty="0" smtClean="0"/>
              <a:t>Vergleich mit “klassischem“ MVC, wo nur teile neu gerendert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3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Event System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487168" y="707136"/>
            <a:ext cx="5683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25249"/>
                </a:solidFill>
              </a:rPr>
              <a:t>Syntethischer</a:t>
            </a:r>
            <a:r>
              <a:rPr lang="de-DE" dirty="0" smtClean="0">
                <a:solidFill>
                  <a:srgbClr val="025249"/>
                </a:solidFill>
              </a:rPr>
              <a:t> </a:t>
            </a:r>
            <a:r>
              <a:rPr lang="de-DE" dirty="0" err="1" smtClean="0">
                <a:solidFill>
                  <a:srgbClr val="025249"/>
                </a:solidFill>
              </a:rPr>
              <a:t>event</a:t>
            </a:r>
            <a:endParaRPr lang="de-DE" dirty="0" smtClean="0">
              <a:solidFill>
                <a:srgbClr val="025249"/>
              </a:solidFill>
            </a:endParaRPr>
          </a:p>
          <a:p>
            <a:r>
              <a:rPr lang="de-DE" dirty="0">
                <a:solidFill>
                  <a:srgbClr val="025249"/>
                </a:solidFill>
              </a:rPr>
              <a:t>	</a:t>
            </a:r>
            <a:r>
              <a:rPr lang="de-DE" dirty="0" smtClean="0">
                <a:solidFill>
                  <a:srgbClr val="025249"/>
                </a:solidFill>
              </a:rPr>
              <a:t>verhält sich überall identisch</a:t>
            </a:r>
          </a:p>
          <a:p>
            <a:endParaRPr lang="de-DE" dirty="0">
              <a:solidFill>
                <a:srgbClr val="025249"/>
              </a:solidFill>
            </a:endParaRPr>
          </a:p>
          <a:p>
            <a:r>
              <a:rPr lang="de-DE" dirty="0" smtClean="0">
                <a:solidFill>
                  <a:srgbClr val="025249"/>
                </a:solidFill>
              </a:rPr>
              <a:t>Teilweise </a:t>
            </a:r>
            <a:r>
              <a:rPr lang="de-DE" dirty="0" err="1" smtClean="0">
                <a:solidFill>
                  <a:srgbClr val="025249"/>
                </a:solidFill>
              </a:rPr>
              <a:t>vereinfheitlichte</a:t>
            </a:r>
            <a:r>
              <a:rPr lang="de-DE" dirty="0" smtClean="0">
                <a:solidFill>
                  <a:srgbClr val="025249"/>
                </a:solidFill>
              </a:rPr>
              <a:t> Namen/Semantiken (</a:t>
            </a:r>
            <a:r>
              <a:rPr lang="de-DE" dirty="0" err="1" smtClean="0">
                <a:solidFill>
                  <a:srgbClr val="025249"/>
                </a:solidFill>
              </a:rPr>
              <a:t>onChange</a:t>
            </a:r>
            <a:r>
              <a:rPr lang="de-DE" dirty="0" smtClean="0">
                <a:solidFill>
                  <a:srgbClr val="025249"/>
                </a:solidFill>
              </a:rPr>
              <a:t>)</a:t>
            </a:r>
          </a:p>
          <a:p>
            <a:endParaRPr lang="de-DE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0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 JAVASCRIPT LIBRARY FOR BUILDING</a:t>
            </a:r>
          </a:p>
          <a:p>
            <a:pPr algn="ctr"/>
            <a:r>
              <a:rPr lang="de-DE" sz="4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USER INTERFACES</a:t>
            </a: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SINGLE PAGE APPLICATIONS</a:t>
            </a:r>
            <a:endParaRPr lang="de-DE" sz="4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OPEN SOURCE VON FACEBOOK</a:t>
            </a:r>
          </a:p>
          <a:p>
            <a:pPr algn="ctr"/>
            <a:r>
              <a:rPr lang="de-DE" sz="3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de-DE" sz="32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facebook.github.io</a:t>
            </a:r>
            <a:r>
              <a:rPr lang="de-DE" sz="3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32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endParaRPr lang="de-DE" sz="28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46842" y="2514713"/>
            <a:ext cx="8634095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39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 15.0</a:t>
            </a:r>
            <a:endParaRPr lang="de-DE" sz="36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Version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350190" y="1596366"/>
            <a:ext cx="343074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8800" b="1" dirty="0" smtClean="0">
                <a:solidFill>
                  <a:srgbClr val="5AB88F"/>
                </a:solidFill>
                <a:latin typeface="Montserrat" charset="0"/>
                <a:ea typeface="Montserrat" charset="0"/>
                <a:cs typeface="Montserrat" charset="0"/>
              </a:rPr>
              <a:t>0.14.8</a:t>
            </a:r>
            <a:endParaRPr lang="de-DE" sz="1600" b="1" dirty="0">
              <a:solidFill>
                <a:srgbClr val="5AB88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3487" y="248528"/>
            <a:ext cx="14574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6600" b="1" dirty="0" smtClean="0">
                <a:solidFill>
                  <a:srgbClr val="5AB88F"/>
                </a:solidFill>
                <a:latin typeface="Montserrat" charset="0"/>
                <a:ea typeface="Montserrat" charset="0"/>
                <a:cs typeface="Montserrat" charset="0"/>
              </a:rPr>
              <a:t>0.3</a:t>
            </a:r>
            <a:endParaRPr lang="de-DE" sz="1100" b="1" dirty="0">
              <a:solidFill>
                <a:srgbClr val="5AB88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371303" y="1170308"/>
            <a:ext cx="2409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05 | 2013 – OPEN SOURCE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19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im Einsatz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9377"/>
            <a:ext cx="2383437" cy="2190717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82" y="489377"/>
            <a:ext cx="2383437" cy="2190717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254646"/>
            <a:ext cx="2383437" cy="2190716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282" y="3254646"/>
            <a:ext cx="2383437" cy="2190717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363" y="489377"/>
            <a:ext cx="2383437" cy="2190717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363" y="3254645"/>
            <a:ext cx="2383437" cy="2190717"/>
          </a:xfrm>
          <a:prstGeom prst="rect">
            <a:avLst/>
          </a:prstGeom>
          <a:effectLst>
            <a:outerShdw blurRad="50800" dist="76200" dir="2700000" algn="tl" rotWithShape="0">
              <a:srgbClr val="025249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2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62785" y="2803037"/>
            <a:ext cx="966642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b="1" dirty="0" smtClean="0">
                <a:solidFill>
                  <a:srgbClr val="5AB88F"/>
                </a:solidFill>
                <a:latin typeface="Source Sans Pro" charset="0"/>
                <a:ea typeface="Source Sans Pro" charset="0"/>
                <a:cs typeface="Source Sans Pro" charset="0"/>
              </a:rPr>
              <a:t>V</a:t>
            </a:r>
            <a:r>
              <a:rPr lang="de-DE" sz="199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M</a:t>
            </a:r>
            <a:r>
              <a:rPr lang="de-DE" sz="19900" b="1" dirty="0" smtClean="0">
                <a:solidFill>
                  <a:srgbClr val="5AB88F"/>
                </a:solidFill>
                <a:latin typeface="Source Sans Pro" charset="0"/>
                <a:ea typeface="Source Sans Pro" charset="0"/>
                <a:cs typeface="Source Sans Pro" charset="0"/>
              </a:rPr>
              <a:t>V</a:t>
            </a:r>
            <a:r>
              <a:rPr lang="de-DE" sz="199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endParaRPr lang="de-DE" sz="32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Macintosh PowerPoint</Application>
  <PresentationFormat>Breitbild</PresentationFormat>
  <Paragraphs>287</Paragraphs>
  <Slides>33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Calibri</vt:lpstr>
      <vt:lpstr>Montserrat</vt:lpstr>
      <vt:lpstr>Source Code Pro</vt:lpstr>
      <vt:lpstr>Source Code Pro Medium</vt:lpstr>
      <vt:lpstr>Source Sans Pro</vt:lpstr>
      <vt:lpstr>Source Sans Pro Semibold</vt:lpstr>
      <vt:lpstr>Arial</vt:lpstr>
      <vt:lpstr>Office-Design</vt:lpstr>
      <vt:lpstr>PowerPoint-Präsentation</vt:lpstr>
      <vt:lpstr>PowerPoint-Präsentation</vt:lpstr>
      <vt:lpstr>http://reactbuch.de</vt:lpstr>
      <vt:lpstr>PowerPoint-Präsentation</vt:lpstr>
      <vt:lpstr>PowerPoint-Präsentation</vt:lpstr>
      <vt:lpstr>PowerPoint-Präsentation</vt:lpstr>
      <vt:lpstr>Aktuelle Version</vt:lpstr>
      <vt:lpstr>React im Einsatz</vt:lpstr>
      <vt:lpstr>PowerPoint-Präsentation</vt:lpstr>
      <vt:lpstr>Wiederverwendbare Komponenten</vt:lpstr>
      <vt:lpstr>Anwendungen aus Komponenten komponiert</vt:lpstr>
      <vt:lpstr>Schritt für Schritt</vt:lpstr>
      <vt:lpstr>Eine React Komponente</vt:lpstr>
      <vt:lpstr>Eine React Komponente</vt:lpstr>
      <vt:lpstr>Eine React Komponente</vt:lpstr>
      <vt:lpstr>Komponente Rendern</vt:lpstr>
      <vt:lpstr>Komponente Rendern</vt:lpstr>
      <vt:lpstr>Komponenten: Properties</vt:lpstr>
      <vt:lpstr>Komponenten: Properties</vt:lpstr>
      <vt:lpstr>Komponenten Verwenden</vt:lpstr>
      <vt:lpstr>Komponenten Listen</vt:lpstr>
      <vt:lpstr>Komponenten Klassen</vt:lpstr>
      <vt:lpstr>Zustand von Komponenten</vt:lpstr>
      <vt:lpstr>Beispiel: Passwort Feld</vt:lpstr>
      <vt:lpstr>Zustand: Eingabefeld</vt:lpstr>
      <vt:lpstr>Zustand: Eingabefeld</vt:lpstr>
      <vt:lpstr>Zusammenfassung bis hier her</vt:lpstr>
      <vt:lpstr>Zustand und Rendern</vt:lpstr>
      <vt:lpstr>Zustand und Rendern</vt:lpstr>
      <vt:lpstr>Zustand und Rendern</vt:lpstr>
      <vt:lpstr>Kommunikation/Datenfluss in React</vt:lpstr>
      <vt:lpstr>Das Event System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58</cp:revision>
  <cp:lastPrinted>2016-03-28T16:20:04Z</cp:lastPrinted>
  <dcterms:created xsi:type="dcterms:W3CDTF">2016-03-28T15:59:53Z</dcterms:created>
  <dcterms:modified xsi:type="dcterms:W3CDTF">2016-04-07T16:21:21Z</dcterms:modified>
</cp:coreProperties>
</file>