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37"/>
  </p:notesMasterIdLst>
  <p:sldIdLst>
    <p:sldId id="256" r:id="rId2"/>
    <p:sldId id="403" r:id="rId3"/>
    <p:sldId id="400" r:id="rId4"/>
    <p:sldId id="405" r:id="rId5"/>
    <p:sldId id="406" r:id="rId6"/>
    <p:sldId id="407" r:id="rId7"/>
    <p:sldId id="404" r:id="rId8"/>
    <p:sldId id="409" r:id="rId9"/>
    <p:sldId id="410" r:id="rId10"/>
    <p:sldId id="411" r:id="rId11"/>
    <p:sldId id="408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12" r:id="rId21"/>
    <p:sldId id="423" r:id="rId22"/>
    <p:sldId id="424" r:id="rId23"/>
    <p:sldId id="425" r:id="rId24"/>
    <p:sldId id="426" r:id="rId25"/>
    <p:sldId id="427" r:id="rId26"/>
    <p:sldId id="431" r:id="rId27"/>
    <p:sldId id="428" r:id="rId28"/>
    <p:sldId id="429" r:id="rId29"/>
    <p:sldId id="430" r:id="rId30"/>
    <p:sldId id="421" r:id="rId31"/>
    <p:sldId id="384" r:id="rId32"/>
    <p:sldId id="396" r:id="rId33"/>
    <p:sldId id="388" r:id="rId34"/>
    <p:sldId id="389" r:id="rId35"/>
    <p:sldId id="314" r:id="rId36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44F"/>
    <a:srgbClr val="EF7D1D"/>
    <a:srgbClr val="C14026"/>
    <a:srgbClr val="D4EBE9"/>
    <a:srgbClr val="5AB88F"/>
    <a:srgbClr val="E99866"/>
    <a:srgbClr val="025249"/>
    <a:srgbClr val="41719C"/>
    <a:srgbClr val="57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/>
    <p:restoredTop sz="85142" autoAdjust="0"/>
  </p:normalViewPr>
  <p:slideViewPr>
    <p:cSldViewPr snapToGrid="0" snapToObjects="1">
      <p:cViewPr varScale="1">
        <p:scale>
          <a:sx n="126" d="100"/>
          <a:sy n="126" d="100"/>
        </p:scale>
        <p:origin x="320" y="1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54BB-5908-0843-BA41-B7E7E599A04D}" type="datetimeFigureOut">
              <a:rPr lang="de-DE" smtClean="0"/>
              <a:t>15.04.18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E9B5-BB04-A741-9555-7CF01DDDA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6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08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979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17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872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810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740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637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728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484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01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698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155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078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182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4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175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757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131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295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838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271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73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906000" cy="790222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96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790223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6067778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06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45719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</p:spTree>
    <p:extLst>
      <p:ext uri="{BB962C8B-B14F-4D97-AF65-F5344CB8AC3E}">
        <p14:creationId xmlns:p14="http://schemas.microsoft.com/office/powerpoint/2010/main" val="11766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6067777"/>
            <a:ext cx="9906000" cy="790223"/>
          </a:xfrm>
        </p:spPr>
        <p:txBody>
          <a:bodyPr>
            <a:normAutofit/>
          </a:bodyPr>
          <a:lstStyle/>
          <a:p>
            <a:r>
              <a:rPr lang="de-DE" sz="1400" spc="80" dirty="0">
                <a:solidFill>
                  <a:srgbClr val="D4EBE9"/>
                </a:solidFill>
              </a:rPr>
              <a:t>JAX MAINZ | SEPTEMBER 2017 | @NILSHARTMANN    </a:t>
            </a:r>
          </a:p>
        </p:txBody>
      </p:sp>
      <p:sp>
        <p:nvSpPr>
          <p:cNvPr id="3" name="Rechteck 2"/>
          <p:cNvSpPr/>
          <p:nvPr/>
        </p:nvSpPr>
        <p:spPr>
          <a:xfrm>
            <a:off x="1221049" y="1084260"/>
            <a:ext cx="7463903" cy="3080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9419" b="1" dirty="0" err="1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React</a:t>
            </a:r>
            <a:endParaRPr lang="de-DE" sz="2925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383853" y="1461216"/>
            <a:ext cx="464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 | https://</a:t>
            </a:r>
            <a:r>
              <a:rPr lang="de-DE" b="1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nilshartmann.net</a:t>
            </a:r>
            <a:r>
              <a:rPr lang="de-DE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</a:p>
        </p:txBody>
      </p:sp>
      <p:sp>
        <p:nvSpPr>
          <p:cNvPr id="8" name="Rechteck 7"/>
          <p:cNvSpPr/>
          <p:nvPr/>
        </p:nvSpPr>
        <p:spPr>
          <a:xfrm>
            <a:off x="5236063" y="5024945"/>
            <a:ext cx="336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b="1" dirty="0" err="1">
                <a:solidFill>
                  <a:srgbClr val="025249"/>
                </a:solidFill>
              </a:rPr>
              <a:t>Slides</a:t>
            </a:r>
            <a:r>
              <a:rPr lang="de-DE" b="1" dirty="0">
                <a:solidFill>
                  <a:srgbClr val="025249"/>
                </a:solidFill>
              </a:rPr>
              <a:t>: http://</a:t>
            </a:r>
            <a:r>
              <a:rPr lang="de-DE" b="1" dirty="0" err="1">
                <a:solidFill>
                  <a:srgbClr val="025249"/>
                </a:solidFill>
              </a:rPr>
              <a:t>bit.ly</a:t>
            </a:r>
            <a:r>
              <a:rPr lang="de-DE" b="1" dirty="0">
                <a:solidFill>
                  <a:srgbClr val="025249"/>
                </a:solidFill>
              </a:rPr>
              <a:t>/</a:t>
            </a:r>
            <a:r>
              <a:rPr lang="de-DE" b="1" dirty="0" err="1">
                <a:solidFill>
                  <a:srgbClr val="025249"/>
                </a:solidFill>
              </a:rPr>
              <a:t>bedcon-react</a:t>
            </a:r>
            <a:endParaRPr lang="de-DE" b="1" dirty="0">
              <a:solidFill>
                <a:srgbClr val="025249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383853" y="3699153"/>
            <a:ext cx="8390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36544F"/>
                </a:solidFill>
                <a:latin typeface="Montserrat" charset="0"/>
                <a:ea typeface="Montserrat" charset="0"/>
                <a:cs typeface="Montserrat" charset="0"/>
              </a:rPr>
              <a:t>IN </a:t>
            </a:r>
            <a:r>
              <a:rPr lang="de-DE" sz="4400" b="1" dirty="0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ENTERPRISE</a:t>
            </a:r>
            <a:r>
              <a:rPr lang="de-DE" sz="2800" b="1" dirty="0">
                <a:solidFill>
                  <a:srgbClr val="36544F"/>
                </a:solidFill>
                <a:latin typeface="Montserrat" charset="0"/>
                <a:ea typeface="Montserrat" charset="0"/>
                <a:cs typeface="Montserrat" charset="0"/>
              </a:rPr>
              <a:t>-ANWENDUNGEN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6B5E82F-BA51-5441-B3A3-8C82554D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975" y="1161525"/>
            <a:ext cx="1876890" cy="93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96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Große Anwendungen in mehrere Module zerlegen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Publish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nach Nexus</a:t>
            </a:r>
          </a:p>
        </p:txBody>
      </p:sp>
    </p:spTree>
    <p:extLst>
      <p:ext uri="{BB962C8B-B14F-4D97-AF65-F5344CB8AC3E}">
        <p14:creationId xmlns:p14="http://schemas.microsoft.com/office/powerpoint/2010/main" val="248764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Asynchrone Importe</a:t>
            </a:r>
          </a:p>
        </p:txBody>
      </p:sp>
      <p:sp>
        <p:nvSpPr>
          <p:cNvPr id="4" name="Rechteck 3"/>
          <p:cNvSpPr/>
          <p:nvPr/>
        </p:nvSpPr>
        <p:spPr>
          <a:xfrm>
            <a:off x="316153" y="3342358"/>
            <a:ext cx="9273693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Code Splitting</a:t>
            </a:r>
            <a:endParaRPr lang="de-DE" sz="20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59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480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Asynchrones Laden von Modulen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Erlaubt das dynamische Nachladen von Code-Teilen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Beim Start der Anwendung nur direkt benötigte Teile laden (Minimalversion)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Weitere Teile werden erst bei Benutzerinteraktion oder im Hintergrund geladen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Basiert auf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dynamic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import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(Nicht Standard, aber Stage 3)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reactjs.org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docs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/code-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splitting.html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webpack.js.org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guides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/code-splitting/</a:t>
            </a:r>
          </a:p>
        </p:txBody>
      </p:sp>
    </p:spTree>
    <p:extLst>
      <p:ext uri="{BB962C8B-B14F-4D97-AF65-F5344CB8AC3E}">
        <p14:creationId xmlns:p14="http://schemas.microsoft.com/office/powerpoint/2010/main" val="4133332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3523784" y="1974205"/>
            <a:ext cx="6032810" cy="1500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calculator.js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(a, b)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a+b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 JS Modul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calculator.js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 Modul dynamisch importieren - 1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8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3523784" y="1974205"/>
            <a:ext cx="6032810" cy="30008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calculator.js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(a, b)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a+b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Verwender</a:t>
            </a:r>
          </a:p>
          <a:p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(7,8));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 JS Modul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calculator.js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</a:t>
            </a:r>
          </a:p>
        </p:txBody>
      </p:sp>
      <p:sp>
        <p:nvSpPr>
          <p:cNvPr id="10" name="Rechteck 9"/>
          <p:cNvSpPr/>
          <p:nvPr/>
        </p:nvSpPr>
        <p:spPr>
          <a:xfrm>
            <a:off x="227063" y="3413088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Zum Vergleich: </a:t>
            </a:r>
            <a:r>
              <a:rPr lang="de-DE" sz="16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statischer 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Import</a:t>
            </a:r>
            <a:endParaRPr lang="de-DE" sz="1600" b="1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 Modul dynamisch importieren - 2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0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3523784" y="1974205"/>
            <a:ext cx="6032810" cy="47513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calculator.js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default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(a, b)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a+b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Verwender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"./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";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(7,8));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Verwender (asynchroner Import)</a:t>
            </a:r>
          </a:p>
          <a:p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then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calculatorModule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=&gt;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calculatorModule.default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calculator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(7, 8));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 JS Modul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calculator.js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)</a:t>
            </a:r>
          </a:p>
        </p:txBody>
      </p:sp>
      <p:sp>
        <p:nvSpPr>
          <p:cNvPr id="10" name="Rechteck 9"/>
          <p:cNvSpPr/>
          <p:nvPr/>
        </p:nvSpPr>
        <p:spPr>
          <a:xfrm>
            <a:off x="227063" y="3413088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Zum Vergleich: statischer Import</a:t>
            </a:r>
            <a:endParaRPr lang="de-DE" sz="1600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 Modul dynamisch importieren - 3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D9C3DC-AFDF-FE46-8E82-589D1F82E9BB}"/>
              </a:ext>
            </a:extLst>
          </p:cNvPr>
          <p:cNvSpPr/>
          <p:nvPr/>
        </p:nvSpPr>
        <p:spPr>
          <a:xfrm>
            <a:off x="227062" y="5666302"/>
            <a:ext cx="34813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2. Modul steht  zur Verfügung</a:t>
            </a:r>
            <a:endParaRPr lang="de-DE" sz="1600" b="1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5B59A4F-0A76-944D-89BF-D4C31FB61BB2}"/>
              </a:ext>
            </a:extLst>
          </p:cNvPr>
          <p:cNvSpPr/>
          <p:nvPr/>
        </p:nvSpPr>
        <p:spPr>
          <a:xfrm>
            <a:off x="227063" y="5186507"/>
            <a:ext cx="3040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1. Modul wird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asyncron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geladen</a:t>
            </a:r>
            <a:endParaRPr lang="de-DE" sz="1600" b="1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C1F68DC-0877-EF4F-B6CB-68C1A94785A4}"/>
              </a:ext>
            </a:extLst>
          </p:cNvPr>
          <p:cNvSpPr/>
          <p:nvPr/>
        </p:nvSpPr>
        <p:spPr>
          <a:xfrm>
            <a:off x="227062" y="2978001"/>
            <a:ext cx="8916937" cy="1393902"/>
          </a:xfrm>
          <a:prstGeom prst="rect">
            <a:avLst/>
          </a:prstGeom>
          <a:solidFill>
            <a:srgbClr val="D4EBE9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514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480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Nachladen von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-Komponenten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Erfordert die Darstellung von Platzhaltern, bis die eigentliche Komponente geladen ist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Wenn die eigentliche Komponente geladen ist, muss die umschließende Komponente neu dargestellt werden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Geladene Komponente kann in den State gesetzt werden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Alternativ </a:t>
            </a:r>
            <a:r>
              <a:rPr lang="de-DE" sz="2400" i="1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forceUpdate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zum neuen rendern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Fertige Lösung: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react-loadable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(https://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github.com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jamiebuilds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react-loadable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9535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2048933" y="1974205"/>
            <a:ext cx="7857067" cy="4501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async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componentDidMount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b="1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await</a:t>
            </a:r>
            <a:r>
              <a:rPr lang="de-DE" sz="1625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b="1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</a:t>
            </a:r>
            <a:r>
              <a:rPr lang="de-DE" sz="1625" b="1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setState</a:t>
            </a:r>
            <a:endParaRPr lang="de-DE" sz="1625" b="1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({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result.default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Eine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Loader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-Komponente nachladen - 1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F1238-F20D-4C40-A752-8B565FC07501}"/>
              </a:ext>
            </a:extLst>
          </p:cNvPr>
          <p:cNvSpPr/>
          <p:nvPr/>
        </p:nvSpPr>
        <p:spPr>
          <a:xfrm>
            <a:off x="227063" y="2699087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laden</a:t>
            </a:r>
          </a:p>
        </p:txBody>
      </p:sp>
    </p:spTree>
    <p:extLst>
      <p:ext uri="{BB962C8B-B14F-4D97-AF65-F5344CB8AC3E}">
        <p14:creationId xmlns:p14="http://schemas.microsoft.com/office/powerpoint/2010/main" val="2277244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2048933" y="1974205"/>
            <a:ext cx="7857067" cy="4501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async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componentDidMount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await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({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result.default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if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(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this.state.GreetingComposer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{...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&lt;span&gt;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...&lt;/span&gt;;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Eine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Loader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-Komponente nachladen - 2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F1238-F20D-4C40-A752-8B565FC07501}"/>
              </a:ext>
            </a:extLst>
          </p:cNvPr>
          <p:cNvSpPr/>
          <p:nvPr/>
        </p:nvSpPr>
        <p:spPr>
          <a:xfrm>
            <a:off x="227063" y="2699087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laden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EBCFC4-DE2C-6340-A7CD-3447EF0B2922}"/>
              </a:ext>
            </a:extLst>
          </p:cNvPr>
          <p:cNvSpPr/>
          <p:nvPr/>
        </p:nvSpPr>
        <p:spPr>
          <a:xfrm>
            <a:off x="203199" y="4515938"/>
            <a:ext cx="24426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anzeigen oder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Platzhalter</a:t>
            </a:r>
          </a:p>
        </p:txBody>
      </p:sp>
    </p:spTree>
    <p:extLst>
      <p:ext uri="{BB962C8B-B14F-4D97-AF65-F5344CB8AC3E}">
        <p14:creationId xmlns:p14="http://schemas.microsoft.com/office/powerpoint/2010/main" val="2000042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Splitting</a:t>
            </a:r>
          </a:p>
        </p:txBody>
      </p:sp>
      <p:sp>
        <p:nvSpPr>
          <p:cNvPr id="4" name="Rechteck 3"/>
          <p:cNvSpPr/>
          <p:nvPr/>
        </p:nvSpPr>
        <p:spPr>
          <a:xfrm>
            <a:off x="2048933" y="1974205"/>
            <a:ext cx="7857067" cy="47513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async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componentDidMount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await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("./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endParaRPr lang="de-DE" sz="1625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({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result.default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});</a:t>
            </a:r>
          </a:p>
          <a:p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if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{...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&lt;span&gt;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...&lt;/span&gt;;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LoadableGreetingComposer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initialName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="Klaus" /&gt;</a:t>
            </a:r>
          </a:p>
        </p:txBody>
      </p:sp>
      <p:sp>
        <p:nvSpPr>
          <p:cNvPr id="7" name="Rechteck 6"/>
          <p:cNvSpPr/>
          <p:nvPr/>
        </p:nvSpPr>
        <p:spPr>
          <a:xfrm>
            <a:off x="227063" y="1974205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Eine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Loader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Beispiel: Eine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-Komponente nachladen - 3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7B0E194-C514-6846-932C-B4E64F67CA27}"/>
              </a:ext>
            </a:extLst>
          </p:cNvPr>
          <p:cNvSpPr/>
          <p:nvPr/>
        </p:nvSpPr>
        <p:spPr>
          <a:xfrm>
            <a:off x="203200" y="6386952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Verwendung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F1238-F20D-4C40-A752-8B565FC07501}"/>
              </a:ext>
            </a:extLst>
          </p:cNvPr>
          <p:cNvSpPr/>
          <p:nvPr/>
        </p:nvSpPr>
        <p:spPr>
          <a:xfrm>
            <a:off x="227063" y="2699087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laden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EBCFC4-DE2C-6340-A7CD-3447EF0B2922}"/>
              </a:ext>
            </a:extLst>
          </p:cNvPr>
          <p:cNvSpPr/>
          <p:nvPr/>
        </p:nvSpPr>
        <p:spPr>
          <a:xfrm>
            <a:off x="203199" y="4515938"/>
            <a:ext cx="24426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Ziel-Komponente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anzeigen oder</a:t>
            </a: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Platzhalter</a:t>
            </a:r>
          </a:p>
        </p:txBody>
      </p:sp>
    </p:spTree>
    <p:extLst>
      <p:ext uri="{BB962C8B-B14F-4D97-AF65-F5344CB8AC3E}">
        <p14:creationId xmlns:p14="http://schemas.microsoft.com/office/powerpoint/2010/main" val="182777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/>
              <a:t>@</a:t>
            </a:r>
            <a:r>
              <a:rPr lang="de-DE" spc="80" dirty="0" err="1"/>
              <a:t>nilshartmann</a:t>
            </a:r>
            <a:endParaRPr lang="de-DE" spc="80" dirty="0"/>
          </a:p>
        </p:txBody>
      </p:sp>
      <p:sp>
        <p:nvSpPr>
          <p:cNvPr id="3" name="Textfeld 2"/>
          <p:cNvSpPr txBox="1"/>
          <p:nvPr/>
        </p:nvSpPr>
        <p:spPr>
          <a:xfrm>
            <a:off x="2843287" y="420867"/>
            <a:ext cx="4219424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</a:t>
            </a:r>
          </a:p>
          <a:p>
            <a:pPr algn="ctr"/>
            <a:r>
              <a:rPr lang="de-DE" sz="24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Programmierer aus Hamburg</a:t>
            </a: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 </a:t>
            </a: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JavaScript, </a:t>
            </a:r>
            <a:r>
              <a:rPr lang="de-DE" sz="2400" b="1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b="1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Trainings, Workshops</a:t>
            </a: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000" b="1" dirty="0" err="1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nils@nilshartmann.net</a:t>
            </a:r>
            <a:endParaRPr lang="de-DE" sz="2000" b="1" dirty="0">
              <a:solidFill>
                <a:srgbClr val="57A2C5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000" b="1" dirty="0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https://</a:t>
            </a:r>
            <a:r>
              <a:rPr lang="de-DE" sz="2000" b="1" dirty="0" err="1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github.com</a:t>
            </a:r>
            <a:r>
              <a:rPr lang="de-DE" sz="2000" b="1" dirty="0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000" b="1" dirty="0" err="1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nilshartmann</a:t>
            </a:r>
            <a:endParaRPr lang="de-DE" sz="2800" b="1" dirty="0">
              <a:solidFill>
                <a:srgbClr val="57A2C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98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Bundle-Größe optimieren</a:t>
            </a:r>
          </a:p>
        </p:txBody>
      </p:sp>
      <p:sp>
        <p:nvSpPr>
          <p:cNvPr id="4" name="Rechteck 3"/>
          <p:cNvSpPr/>
          <p:nvPr/>
        </p:nvSpPr>
        <p:spPr>
          <a:xfrm>
            <a:off x="274008" y="3661664"/>
            <a:ext cx="938269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8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Build</a:t>
            </a:r>
            <a:r>
              <a:rPr lang="de-DE" sz="88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Optimierung</a:t>
            </a:r>
            <a:endParaRPr lang="de-DE" sz="16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475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432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Problem: Große Bundle-Datei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Browser muss viele Daten laden (</a:t>
            </a:r>
            <a:r>
              <a:rPr lang="de-DE" sz="2400" dirty="0">
                <a:solidFill>
                  <a:srgbClr val="C14026"/>
                </a:solidFill>
                <a:latin typeface="Source Sans Pro" charset="0"/>
                <a:ea typeface="Source Sans Pro" charset="0"/>
                <a:cs typeface="Source Sans Pro" charset="0"/>
              </a:rPr>
              <a:t>Netzwerk!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Browser muss große JavaScript-Datei parsen (</a:t>
            </a:r>
            <a:r>
              <a:rPr lang="de-DE" sz="2400" dirty="0">
                <a:solidFill>
                  <a:srgbClr val="C14026"/>
                </a:solidFill>
                <a:latin typeface="Source Sans Pro" charset="0"/>
                <a:ea typeface="Source Sans Pro" charset="0"/>
                <a:cs typeface="Source Sans Pro" charset="0"/>
              </a:rPr>
              <a:t>CPU!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Browser muss das JavaScript ausführen (</a:t>
            </a:r>
            <a:r>
              <a:rPr lang="de-DE" sz="2400" dirty="0">
                <a:solidFill>
                  <a:srgbClr val="C14026"/>
                </a:solidFill>
                <a:latin typeface="Source Sans Pro" charset="0"/>
                <a:ea typeface="Source Sans Pro" charset="0"/>
                <a:cs typeface="Source Sans Pro" charset="0"/>
              </a:rPr>
              <a:t>CPU!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...erst jetzt ist die Anwendung bereit!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444BC8A-FBD6-F74C-9127-8D3826774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16" y="1859237"/>
            <a:ext cx="4989384" cy="118052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499438E-4C2B-7D46-98B2-B575939E66B2}"/>
              </a:ext>
            </a:extLst>
          </p:cNvPr>
          <p:cNvSpPr/>
          <p:nvPr/>
        </p:nvSpPr>
        <p:spPr>
          <a:xfrm>
            <a:off x="4044778" y="2298357"/>
            <a:ext cx="1816443" cy="481913"/>
          </a:xfrm>
          <a:prstGeom prst="ellipse">
            <a:avLst/>
          </a:prstGeom>
          <a:noFill/>
          <a:ln w="25400">
            <a:solidFill>
              <a:srgbClr val="C14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794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1: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Production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-Mode von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4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9" y="2189780"/>
            <a:ext cx="3536322" cy="20005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webpack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--mode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production</a:t>
            </a:r>
            <a:endParaRPr lang="de-DE" sz="1625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entry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. . .,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output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 . . . },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production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A20927-7AA2-0A46-9B4E-9ABBFBF12A3E}"/>
              </a:ext>
            </a:extLst>
          </p:cNvPr>
          <p:cNvSpPr/>
          <p:nvPr/>
        </p:nvSpPr>
        <p:spPr>
          <a:xfrm>
            <a:off x="203200" y="2189780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Kommandozeile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2851500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oder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EC9DE88-C0F8-E64C-A55B-65F0FE888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839" y="4400124"/>
            <a:ext cx="5557699" cy="96159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884E1A4-4512-C248-8C89-EC9A3A024AE5}"/>
              </a:ext>
            </a:extLst>
          </p:cNvPr>
          <p:cNvSpPr/>
          <p:nvPr/>
        </p:nvSpPr>
        <p:spPr>
          <a:xfrm>
            <a:off x="7389615" y="4744721"/>
            <a:ext cx="1581665" cy="304800"/>
          </a:xfrm>
          <a:prstGeom prst="ellipse">
            <a:avLst/>
          </a:prstGeom>
          <a:noFill/>
          <a:ln w="25400">
            <a:solidFill>
              <a:srgbClr val="C14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C2BFC49-32D2-8D4C-8BC2-1145E2CB1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839" y="5571516"/>
            <a:ext cx="5557699" cy="11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77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2: Source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Maps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auslagern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Browser lädt Source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Maps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erst wenn benötigt</a:t>
            </a:r>
          </a:p>
          <a:p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8" y="2189780"/>
            <a:ext cx="5267183" cy="1500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entry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. . .,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output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 . . . },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mode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production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devtool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source-map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// oder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none</a:t>
            </a:r>
            <a:endParaRPr lang="de-DE" sz="1625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2096491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81953A4-D964-C94C-BA6D-1EA5DB85F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839" y="3960997"/>
            <a:ext cx="4785728" cy="121648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884E1A4-4512-C248-8C89-EC9A3A024AE5}"/>
              </a:ext>
            </a:extLst>
          </p:cNvPr>
          <p:cNvSpPr/>
          <p:nvPr/>
        </p:nvSpPr>
        <p:spPr>
          <a:xfrm>
            <a:off x="6404920" y="4695573"/>
            <a:ext cx="1565190" cy="198702"/>
          </a:xfrm>
          <a:prstGeom prst="ellipse">
            <a:avLst/>
          </a:prstGeom>
          <a:noFill/>
          <a:ln w="25400">
            <a:solidFill>
              <a:srgbClr val="C14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F5FF806-9066-E54C-918E-EACCACDCD847}"/>
              </a:ext>
            </a:extLst>
          </p:cNvPr>
          <p:cNvSpPr/>
          <p:nvPr/>
        </p:nvSpPr>
        <p:spPr>
          <a:xfrm>
            <a:off x="203199" y="396099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Ergebnis...</a:t>
            </a:r>
          </a:p>
        </p:txBody>
      </p:sp>
    </p:spTree>
    <p:extLst>
      <p:ext uri="{BB962C8B-B14F-4D97-AF65-F5344CB8AC3E}">
        <p14:creationId xmlns:p14="http://schemas.microsoft.com/office/powerpoint/2010/main" val="2591481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2: Source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Maps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auslagern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Browser lädt Source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Maps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erst wenn benötigt</a:t>
            </a:r>
          </a:p>
          <a:p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8" y="2189780"/>
            <a:ext cx="5267183" cy="1500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entry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. . .,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output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 . . . },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mode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</a:t>
            </a:r>
            <a:r>
              <a:rPr lang="de-DE" sz="1625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production</a:t>
            </a:r>
            <a:r>
              <a:rPr lang="de-DE" sz="1625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",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devtool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source-map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// oder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none</a:t>
            </a:r>
            <a:endParaRPr lang="de-DE" sz="1625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2096491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81953A4-D964-C94C-BA6D-1EA5DB85F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839" y="3960997"/>
            <a:ext cx="4785728" cy="121648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884E1A4-4512-C248-8C89-EC9A3A024AE5}"/>
              </a:ext>
            </a:extLst>
          </p:cNvPr>
          <p:cNvSpPr/>
          <p:nvPr/>
        </p:nvSpPr>
        <p:spPr>
          <a:xfrm>
            <a:off x="6404920" y="4695573"/>
            <a:ext cx="1565190" cy="198702"/>
          </a:xfrm>
          <a:prstGeom prst="ellipse">
            <a:avLst/>
          </a:prstGeom>
          <a:noFill/>
          <a:ln w="25400">
            <a:solidFill>
              <a:srgbClr val="C14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10DABC-02F6-4148-B1A2-3273CEA69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838" y="5339607"/>
            <a:ext cx="4785730" cy="967419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5F5FF806-9066-E54C-918E-EACCACDCD847}"/>
              </a:ext>
            </a:extLst>
          </p:cNvPr>
          <p:cNvSpPr/>
          <p:nvPr/>
        </p:nvSpPr>
        <p:spPr>
          <a:xfrm>
            <a:off x="203199" y="396099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Ergebnis...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3977762-E2BA-C141-B38E-92334C14FCA7}"/>
              </a:ext>
            </a:extLst>
          </p:cNvPr>
          <p:cNvSpPr/>
          <p:nvPr/>
        </p:nvSpPr>
        <p:spPr>
          <a:xfrm>
            <a:off x="203198" y="533960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...immer noch groß</a:t>
            </a:r>
          </a:p>
        </p:txBody>
      </p:sp>
    </p:spTree>
    <p:extLst>
      <p:ext uri="{BB962C8B-B14F-4D97-AF65-F5344CB8AC3E}">
        <p14:creationId xmlns:p14="http://schemas.microsoft.com/office/powerpoint/2010/main" val="1165649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3: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Externals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9" y="2189780"/>
            <a:ext cx="3536322" cy="20005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webpack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--mode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production</a:t>
            </a:r>
            <a:endParaRPr lang="de-DE" sz="1625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entry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. . .,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output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 . . . },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production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A20927-7AA2-0A46-9B4E-9ABBFBF12A3E}"/>
              </a:ext>
            </a:extLst>
          </p:cNvPr>
          <p:cNvSpPr/>
          <p:nvPr/>
        </p:nvSpPr>
        <p:spPr>
          <a:xfrm>
            <a:off x="203200" y="2189780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Kommandozeile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2851500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oder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42D2BBD-A703-A746-BDEC-2AE4C4D5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532" y="4296722"/>
            <a:ext cx="5598626" cy="109823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884E1A4-4512-C248-8C89-EC9A3A024AE5}"/>
              </a:ext>
            </a:extLst>
          </p:cNvPr>
          <p:cNvSpPr/>
          <p:nvPr/>
        </p:nvSpPr>
        <p:spPr>
          <a:xfrm>
            <a:off x="7833360" y="4754881"/>
            <a:ext cx="1107440" cy="193040"/>
          </a:xfrm>
          <a:prstGeom prst="ellipse">
            <a:avLst/>
          </a:prstGeom>
          <a:noFill/>
          <a:ln w="25400">
            <a:solidFill>
              <a:srgbClr val="C14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435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3 (alternative):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Vendor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800" b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Chunk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9F2A1D-3266-904C-8A63-FC6B2AE36F06}"/>
              </a:ext>
            </a:extLst>
          </p:cNvPr>
          <p:cNvSpPr/>
          <p:nvPr/>
        </p:nvSpPr>
        <p:spPr>
          <a:xfrm>
            <a:off x="3184839" y="2189780"/>
            <a:ext cx="3536322" cy="20005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webpack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--mode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production</a:t>
            </a:r>
            <a:endParaRPr lang="de-DE" sz="1625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module.exports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entry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. . .,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output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{ . . . },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mode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production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A20927-7AA2-0A46-9B4E-9ABBFBF12A3E}"/>
              </a:ext>
            </a:extLst>
          </p:cNvPr>
          <p:cNvSpPr/>
          <p:nvPr/>
        </p:nvSpPr>
        <p:spPr>
          <a:xfrm>
            <a:off x="203200" y="2189780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Kommandozeile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D84A73-9040-5D4E-BB0F-0BD87DBDD82C}"/>
              </a:ext>
            </a:extLst>
          </p:cNvPr>
          <p:cNvSpPr/>
          <p:nvPr/>
        </p:nvSpPr>
        <p:spPr>
          <a:xfrm>
            <a:off x="203199" y="2851500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oder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webpack.config.js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42D2BBD-A703-A746-BDEC-2AE4C4D5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532" y="4296722"/>
            <a:ext cx="5598626" cy="109823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884E1A4-4512-C248-8C89-EC9A3A024AE5}"/>
              </a:ext>
            </a:extLst>
          </p:cNvPr>
          <p:cNvSpPr/>
          <p:nvPr/>
        </p:nvSpPr>
        <p:spPr>
          <a:xfrm>
            <a:off x="7833360" y="4754881"/>
            <a:ext cx="1107440" cy="193040"/>
          </a:xfrm>
          <a:prstGeom prst="ellipse">
            <a:avLst/>
          </a:prstGeom>
          <a:noFill/>
          <a:ln w="25400">
            <a:solidFill>
              <a:srgbClr val="C14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53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4: Mehr Code Splitting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A20927-7AA2-0A46-9B4E-9ABBFBF12A3E}"/>
              </a:ext>
            </a:extLst>
          </p:cNvPr>
          <p:cNvSpPr/>
          <p:nvPr/>
        </p:nvSpPr>
        <p:spPr>
          <a:xfrm>
            <a:off x="4439920" y="2066670"/>
            <a:ext cx="24426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Schritt 1-3 bekommt man fast umsonst</a:t>
            </a:r>
          </a:p>
          <a:p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Code Splitting bedeutet Änderung im Code!</a:t>
            </a:r>
          </a:p>
          <a:p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523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Caching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A20927-7AA2-0A46-9B4E-9ABBFBF12A3E}"/>
              </a:ext>
            </a:extLst>
          </p:cNvPr>
          <p:cNvSpPr/>
          <p:nvPr/>
        </p:nvSpPr>
        <p:spPr>
          <a:xfrm>
            <a:off x="4439920" y="2066670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Chunk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1600" b="1" dirty="0" err="1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Hashes</a:t>
            </a:r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verwenden</a:t>
            </a:r>
          </a:p>
          <a:p>
            <a:endParaRPr lang="de-DE" sz="1600" b="1" dirty="0">
              <a:solidFill>
                <a:srgbClr val="025249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54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476EE8-56D3-6B4B-96CF-37D8320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Bundle </a:t>
            </a:r>
            <a:r>
              <a:rPr lang="de-DE" dirty="0" err="1"/>
              <a:t>optimierung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67A1B-D6D0-E944-A000-32106BEED299}"/>
              </a:ext>
            </a:extLst>
          </p:cNvPr>
          <p:cNvSpPr/>
          <p:nvPr/>
        </p:nvSpPr>
        <p:spPr>
          <a:xfrm>
            <a:off x="203200" y="1068059"/>
            <a:ext cx="925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Bonus: Commit-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Id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in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index.html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0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Anwendungen</a:t>
            </a:r>
          </a:p>
        </p:txBody>
      </p:sp>
      <p:sp>
        <p:nvSpPr>
          <p:cNvPr id="4" name="Rechteck 3"/>
          <p:cNvSpPr/>
          <p:nvPr/>
        </p:nvSpPr>
        <p:spPr>
          <a:xfrm>
            <a:off x="1584604" y="3342358"/>
            <a:ext cx="6886822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Enterprise</a:t>
            </a:r>
            <a:endParaRPr lang="de-DE" sz="20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67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für </a:t>
            </a:r>
            <a:r>
              <a:rPr lang="de-DE" sz="39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</a:t>
            </a:r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-Anwendungen</a:t>
            </a:r>
          </a:p>
        </p:txBody>
      </p:sp>
      <p:sp>
        <p:nvSpPr>
          <p:cNvPr id="4" name="Rechteck 3"/>
          <p:cNvSpPr/>
          <p:nvPr/>
        </p:nvSpPr>
        <p:spPr>
          <a:xfrm>
            <a:off x="1584604" y="3342358"/>
            <a:ext cx="7167347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endParaRPr lang="de-DE" sz="20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421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React</a:t>
            </a:r>
            <a:r>
              <a:rPr lang="de-DE" dirty="0"/>
              <a:t>: Properties</a:t>
            </a:r>
          </a:p>
        </p:txBody>
      </p:sp>
      <p:sp>
        <p:nvSpPr>
          <p:cNvPr id="4" name="Rechteck 3"/>
          <p:cNvSpPr/>
          <p:nvPr/>
        </p:nvSpPr>
        <p:spPr>
          <a:xfrm>
            <a:off x="2897506" y="1982301"/>
            <a:ext cx="6721221" cy="22506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GreetingList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GreetingListProps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props.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greetings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.map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(...)}&lt;/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table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. . . };</a:t>
            </a:r>
          </a:p>
          <a:p>
            <a:r>
              <a:rPr lang="de-DE" sz="1625" b="1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GreetingListProps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greetings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[]</a:t>
            </a:r>
          </a:p>
          <a:p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3249" y="3572478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 definieren</a:t>
            </a:r>
          </a:p>
        </p:txBody>
      </p:sp>
      <p:sp>
        <p:nvSpPr>
          <p:cNvPr id="10" name="Rechteck 9"/>
          <p:cNvSpPr/>
          <p:nvPr/>
        </p:nvSpPr>
        <p:spPr>
          <a:xfrm>
            <a:off x="93249" y="4835323"/>
            <a:ext cx="24426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Überprüfung zur </a:t>
            </a:r>
            <a:r>
              <a:rPr lang="de-DE" sz="16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Compile</a:t>
            </a:r>
            <a:r>
              <a:rPr lang="de-DE" sz="16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-Zeit</a:t>
            </a:r>
          </a:p>
          <a:p>
            <a:r>
              <a:rPr lang="de-DE" sz="1600" b="1" dirty="0">
                <a:solidFill>
                  <a:srgbClr val="36544F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(auch direkt in der IDE)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Properties als Typen in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337A60-CB03-0C4C-B392-BAAAC474D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06" y="4684212"/>
            <a:ext cx="5667374" cy="209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88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React</a:t>
            </a:r>
            <a:r>
              <a:rPr lang="de-DE" dirty="0"/>
              <a:t>: Properties &amp; State</a:t>
            </a:r>
          </a:p>
        </p:txBody>
      </p:sp>
      <p:sp>
        <p:nvSpPr>
          <p:cNvPr id="4" name="Rechteck 3"/>
          <p:cNvSpPr/>
          <p:nvPr/>
        </p:nvSpPr>
        <p:spPr>
          <a:xfrm>
            <a:off x="2897506" y="2584707"/>
            <a:ext cx="6721221" cy="22506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PasswordFormProps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restrictions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Restriction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[];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onPasswordSet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password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void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PasswordFormState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password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?: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3249" y="258470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1. Typen definieren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Komponenten-Klassen als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Generics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Typ für Properties und State </a:t>
            </a:r>
          </a:p>
        </p:txBody>
      </p:sp>
    </p:spTree>
    <p:extLst>
      <p:ext uri="{BB962C8B-B14F-4D97-AF65-F5344CB8AC3E}">
        <p14:creationId xmlns:p14="http://schemas.microsoft.com/office/powerpoint/2010/main" val="1943807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React</a:t>
            </a:r>
            <a:r>
              <a:rPr lang="de-DE" dirty="0"/>
              <a:t>: Properties &amp; State</a:t>
            </a:r>
          </a:p>
        </p:txBody>
      </p:sp>
      <p:sp>
        <p:nvSpPr>
          <p:cNvPr id="4" name="Rechteck 3"/>
          <p:cNvSpPr/>
          <p:nvPr/>
        </p:nvSpPr>
        <p:spPr>
          <a:xfrm>
            <a:off x="2897506" y="2584707"/>
            <a:ext cx="6721221" cy="3500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 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initialName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onSave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=&gt;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void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GreetingComposerState</a:t>
            </a:r>
            <a:r>
              <a:rPr lang="de-DE" sz="1625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&lt;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GreetingComposerProps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de-DE" sz="1625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GreetingComposerState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 {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. . .</a:t>
            </a: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</p:txBody>
      </p:sp>
      <p:sp>
        <p:nvSpPr>
          <p:cNvPr id="7" name="Rechteck 6"/>
          <p:cNvSpPr/>
          <p:nvPr/>
        </p:nvSpPr>
        <p:spPr>
          <a:xfrm>
            <a:off x="93249" y="2584707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1. Typen definieren</a:t>
            </a:r>
          </a:p>
        </p:txBody>
      </p:sp>
      <p:sp>
        <p:nvSpPr>
          <p:cNvPr id="10" name="Rechteck 9"/>
          <p:cNvSpPr/>
          <p:nvPr/>
        </p:nvSpPr>
        <p:spPr>
          <a:xfrm>
            <a:off x="93249" y="4835323"/>
            <a:ext cx="2442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2. Typen als Parameter angeben</a:t>
            </a:r>
            <a:endParaRPr lang="de-DE" sz="1600" b="1" dirty="0">
              <a:solidFill>
                <a:srgbClr val="36544F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Komponenten-Klassen als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Generics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Typ für Properties und State </a:t>
            </a:r>
          </a:p>
        </p:txBody>
      </p:sp>
    </p:spTree>
    <p:extLst>
      <p:ext uri="{BB962C8B-B14F-4D97-AF65-F5344CB8AC3E}">
        <p14:creationId xmlns:p14="http://schemas.microsoft.com/office/powerpoint/2010/main" val="1930636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React</a:t>
            </a:r>
            <a:r>
              <a:rPr lang="de-DE" dirty="0"/>
              <a:t>: Properties &amp; State</a:t>
            </a:r>
          </a:p>
        </p:txBody>
      </p:sp>
      <p:sp>
        <p:nvSpPr>
          <p:cNvPr id="4" name="Rechteck 3"/>
          <p:cNvSpPr/>
          <p:nvPr/>
        </p:nvSpPr>
        <p:spPr>
          <a:xfrm>
            <a:off x="2755838" y="1775774"/>
            <a:ext cx="6721221" cy="47513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Properties sind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read-only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this.props.initialName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null;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Nur bekannte Properties dürfen verwendet werden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x =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this.props.not_here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State muss vollständig initialisiert werden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""}; 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greeting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fehlt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darf nur im Konstruktor verwendet werden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this.state.name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""; // außerhalb des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Cstr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Elemente im State müssen korrekten Typ haben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7}); // 7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is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not a 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Unbekannte Elemente dürfen nicht in den State gesetzt werden</a:t>
            </a:r>
          </a:p>
          <a:p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this.setState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de-DE" sz="1625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notHere</a:t>
            </a:r>
            <a:r>
              <a:rPr lang="de-DE" sz="1625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'invalid'});</a:t>
            </a:r>
          </a:p>
          <a:p>
            <a:endParaRPr lang="de-DE" sz="1625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3249" y="1766842"/>
            <a:ext cx="2442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25249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Potentielle Fehler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200" y="1026060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Typische Fehler, die durch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aufgedeckt werden</a:t>
            </a:r>
          </a:p>
        </p:txBody>
      </p:sp>
    </p:spTree>
    <p:extLst>
      <p:ext uri="{BB962C8B-B14F-4D97-AF65-F5344CB8AC3E}">
        <p14:creationId xmlns:p14="http://schemas.microsoft.com/office/powerpoint/2010/main" val="1616093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/>
              <a:t>HTTPS://NILSHARTMANN.NET | @</a:t>
            </a:r>
            <a:r>
              <a:rPr lang="de-DE" spc="80" dirty="0" err="1"/>
              <a:t>nilshartmann</a:t>
            </a:r>
            <a:endParaRPr lang="de-DE" spc="80" dirty="0"/>
          </a:p>
        </p:txBody>
      </p:sp>
      <p:sp>
        <p:nvSpPr>
          <p:cNvPr id="3" name="Rechteck 2"/>
          <p:cNvSpPr/>
          <p:nvPr/>
        </p:nvSpPr>
        <p:spPr>
          <a:xfrm>
            <a:off x="1154048" y="1029940"/>
            <a:ext cx="7597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Vielen Dank!</a:t>
            </a:r>
          </a:p>
        </p:txBody>
      </p:sp>
      <p:sp>
        <p:nvSpPr>
          <p:cNvPr id="4" name="Rechteck 3"/>
          <p:cNvSpPr/>
          <p:nvPr/>
        </p:nvSpPr>
        <p:spPr>
          <a:xfrm>
            <a:off x="1089604" y="3337398"/>
            <a:ext cx="7726794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6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Fragen?</a:t>
            </a:r>
          </a:p>
        </p:txBody>
      </p:sp>
      <p:sp>
        <p:nvSpPr>
          <p:cNvPr id="6" name="Rechteck 5"/>
          <p:cNvSpPr/>
          <p:nvPr/>
        </p:nvSpPr>
        <p:spPr>
          <a:xfrm>
            <a:off x="3461727" y="1836717"/>
            <a:ext cx="2982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000" b="1" dirty="0">
                <a:solidFill>
                  <a:srgbClr val="025249"/>
                </a:solidFill>
              </a:rPr>
              <a:t>http://</a:t>
            </a:r>
            <a:r>
              <a:rPr lang="de-DE" sz="2000" b="1" dirty="0" err="1">
                <a:solidFill>
                  <a:srgbClr val="025249"/>
                </a:solidFill>
              </a:rPr>
              <a:t>bit.ly</a:t>
            </a:r>
            <a:r>
              <a:rPr lang="de-DE" sz="2000" b="1" dirty="0">
                <a:solidFill>
                  <a:srgbClr val="025249"/>
                </a:solidFill>
              </a:rPr>
              <a:t>/</a:t>
            </a:r>
            <a:r>
              <a:rPr lang="de-DE" sz="2000" b="1" dirty="0" err="1">
                <a:solidFill>
                  <a:srgbClr val="025249"/>
                </a:solidFill>
              </a:rPr>
              <a:t>bedcon-react</a:t>
            </a:r>
            <a:endParaRPr lang="de-DE" sz="2000" b="1" dirty="0">
              <a:solidFill>
                <a:srgbClr val="02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50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Enterprise Anwendungen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Enterprise Anwendungen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Große Code-Basis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Viele Entwickler, mehrere Teams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Langliebig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Oftmals In-House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Eher "konservativ" (neuster Internet-Hype muss nicht integriert werden)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9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Enterprise Anwendungen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Herausforderungen: beim Entwickeln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Wartbarkeit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Mehrere Entwickler und Teams müssen Code bearbeiten und verstehen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Am besten auch noch nach einem Jahr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Neue Team-Mitglieder müssen Code verstehen</a:t>
            </a:r>
          </a:p>
        </p:txBody>
      </p:sp>
    </p:spTree>
    <p:extLst>
      <p:ext uri="{BB962C8B-B14F-4D97-AF65-F5344CB8AC3E}">
        <p14:creationId xmlns:p14="http://schemas.microsoft.com/office/powerpoint/2010/main" val="158346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Enterprise Anwendungen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1963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Herausforderungen: zur Laufzeit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Performance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Bundle Größen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Auswirkung auf Start der Anwendung</a:t>
            </a:r>
          </a:p>
        </p:txBody>
      </p:sp>
    </p:spTree>
    <p:extLst>
      <p:ext uri="{BB962C8B-B14F-4D97-AF65-F5344CB8AC3E}">
        <p14:creationId xmlns:p14="http://schemas.microsoft.com/office/powerpoint/2010/main" val="161781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54049" y="5173629"/>
            <a:ext cx="759790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für </a:t>
            </a:r>
            <a:r>
              <a:rPr lang="de-DE" sz="39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React</a:t>
            </a:r>
            <a:r>
              <a:rPr lang="de-DE" sz="39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-Anwendungen</a:t>
            </a:r>
          </a:p>
        </p:txBody>
      </p:sp>
      <p:sp>
        <p:nvSpPr>
          <p:cNvPr id="4" name="Rechteck 3"/>
          <p:cNvSpPr/>
          <p:nvPr/>
        </p:nvSpPr>
        <p:spPr>
          <a:xfrm>
            <a:off x="1154049" y="3291558"/>
            <a:ext cx="78582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Code Struktur</a:t>
            </a:r>
            <a:endParaRPr lang="de-DE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09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B1926-A913-1C49-8B4D-8023C7D67CD2}"/>
              </a:ext>
            </a:extLst>
          </p:cNvPr>
          <p:cNvSpPr/>
          <p:nvPr/>
        </p:nvSpPr>
        <p:spPr>
          <a:xfrm>
            <a:off x="203200" y="1068059"/>
            <a:ext cx="9259626" cy="5284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Komponente als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Self-Contained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System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Möglichst viel Logik in Komponente lassen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Sehr einfach zu verstehen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Möglichkeiten,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render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zu strukturieren: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Mehrere Funktionen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Mehrere Komponenten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"Private" Komponenten </a:t>
            </a:r>
            <a:r>
              <a:rPr lang="de-DE" sz="2400" dirty="0" err="1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uU</a:t>
            </a: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 in selber Datei lassen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Falls Datei zu groß, in eigenes Modul verschieben, aber im selben Ordner lassen</a:t>
            </a:r>
          </a:p>
          <a:p>
            <a:pPr marL="457200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Alles was fachlich zu einer Einheit gehört, in einem Ordner lassen</a:t>
            </a:r>
          </a:p>
          <a:p>
            <a:pPr marL="914400" lvl="1" indent="-45720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Keine Trennung nach technischen Artefakten</a:t>
            </a:r>
          </a:p>
        </p:txBody>
      </p:sp>
    </p:spTree>
    <p:extLst>
      <p:ext uri="{BB962C8B-B14F-4D97-AF65-F5344CB8AC3E}">
        <p14:creationId xmlns:p14="http://schemas.microsoft.com/office/powerpoint/2010/main" val="304577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Struktur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C440B1-8FEC-A146-B56F-2ED65B98AB97}"/>
              </a:ext>
            </a:extLst>
          </p:cNvPr>
          <p:cNvSpPr/>
          <p:nvPr/>
        </p:nvSpPr>
        <p:spPr>
          <a:xfrm>
            <a:off x="203200" y="1068059"/>
            <a:ext cx="9259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Code-Basis strukturieren: </a:t>
            </a:r>
            <a:r>
              <a:rPr lang="de-DE" sz="28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Component</a:t>
            </a:r>
            <a:r>
              <a:rPr lang="de-DE" sz="28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Folder Pattern</a:t>
            </a:r>
            <a:endParaRPr lang="de-DE" sz="2400" dirty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3EC6C14-E7E3-2140-947F-B33D7164BBDA}"/>
              </a:ext>
            </a:extLst>
          </p:cNvPr>
          <p:cNvSpPr/>
          <p:nvPr/>
        </p:nvSpPr>
        <p:spPr>
          <a:xfrm>
            <a:off x="2476500" y="2967335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medium.com</a:t>
            </a:r>
            <a:r>
              <a:rPr lang="de-DE" dirty="0"/>
              <a:t>/</a:t>
            </a:r>
            <a:r>
              <a:rPr lang="de-DE" dirty="0" err="1"/>
              <a:t>styled-components</a:t>
            </a:r>
            <a:r>
              <a:rPr lang="de-DE" dirty="0"/>
              <a:t>/component-folder-pattern-ee42df37ec68</a:t>
            </a:r>
          </a:p>
        </p:txBody>
      </p:sp>
    </p:spTree>
    <p:extLst>
      <p:ext uri="{BB962C8B-B14F-4D97-AF65-F5344CB8AC3E}">
        <p14:creationId xmlns:p14="http://schemas.microsoft.com/office/powerpoint/2010/main" val="250973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1517</Words>
  <Application>Microsoft Macintosh PowerPoint</Application>
  <PresentationFormat>A4-Papier (210 x 297 mm)</PresentationFormat>
  <Paragraphs>376</Paragraphs>
  <Slides>35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Montserrat</vt:lpstr>
      <vt:lpstr>Source Code Pro Medium</vt:lpstr>
      <vt:lpstr>Source Sans Pro</vt:lpstr>
      <vt:lpstr>Source Sans Pro Semibold</vt:lpstr>
      <vt:lpstr>Office-Design</vt:lpstr>
      <vt:lpstr>JAX MAINZ | SEPTEMBER 2017 | @NILSHARTMANN    </vt:lpstr>
      <vt:lpstr>@nilshartmann</vt:lpstr>
      <vt:lpstr>PowerPoint-Präsentation</vt:lpstr>
      <vt:lpstr>Enterprise Anwendungen</vt:lpstr>
      <vt:lpstr>Enterprise Anwendungen</vt:lpstr>
      <vt:lpstr>Enterprise Anwendungen</vt:lpstr>
      <vt:lpstr>PowerPoint-Präsentation</vt:lpstr>
      <vt:lpstr>Code Struktur</vt:lpstr>
      <vt:lpstr>Code Struktur</vt:lpstr>
      <vt:lpstr>Code Struktur</vt:lpstr>
      <vt:lpstr>PowerPoint-Präsentation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Code Splitting</vt:lpstr>
      <vt:lpstr>PowerPoint-Präsentation</vt:lpstr>
      <vt:lpstr>Bundle optimierung</vt:lpstr>
      <vt:lpstr>Bundle optimierung</vt:lpstr>
      <vt:lpstr>Bundle optimierung</vt:lpstr>
      <vt:lpstr>Bundle optimierung</vt:lpstr>
      <vt:lpstr>Bundle optimierung</vt:lpstr>
      <vt:lpstr>Bundle optimierung</vt:lpstr>
      <vt:lpstr>Bundle optimierung</vt:lpstr>
      <vt:lpstr>Bundle optimierung</vt:lpstr>
      <vt:lpstr>Bundle optimierung</vt:lpstr>
      <vt:lpstr>PowerPoint-Präsentation</vt:lpstr>
      <vt:lpstr>TypeScript und React: Properties</vt:lpstr>
      <vt:lpstr>TypeScript und React: Properties &amp; State</vt:lpstr>
      <vt:lpstr>TypeScript und React: Properties &amp; State</vt:lpstr>
      <vt:lpstr>TypeScript und React: Properties &amp; State</vt:lpstr>
      <vt:lpstr>HTTPS://NILSHARTMANN.NET | @nilshartmann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302</cp:revision>
  <cp:lastPrinted>2017-09-21T15:46:15Z</cp:lastPrinted>
  <dcterms:created xsi:type="dcterms:W3CDTF">2016-03-28T15:59:53Z</dcterms:created>
  <dcterms:modified xsi:type="dcterms:W3CDTF">2018-04-15T20:11:19Z</dcterms:modified>
</cp:coreProperties>
</file>