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68"/>
  </p:notesMasterIdLst>
  <p:sldIdLst>
    <p:sldId id="256" r:id="rId2"/>
    <p:sldId id="403" r:id="rId3"/>
    <p:sldId id="400" r:id="rId4"/>
    <p:sldId id="405" r:id="rId5"/>
    <p:sldId id="406" r:id="rId6"/>
    <p:sldId id="471" r:id="rId7"/>
    <p:sldId id="404" r:id="rId8"/>
    <p:sldId id="467" r:id="rId9"/>
    <p:sldId id="472" r:id="rId10"/>
    <p:sldId id="474" r:id="rId11"/>
    <p:sldId id="478" r:id="rId12"/>
    <p:sldId id="477" r:id="rId13"/>
    <p:sldId id="479" r:id="rId14"/>
    <p:sldId id="482" r:id="rId15"/>
    <p:sldId id="473" r:id="rId16"/>
    <p:sldId id="481" r:id="rId17"/>
    <p:sldId id="483" r:id="rId18"/>
    <p:sldId id="484" r:id="rId19"/>
    <p:sldId id="485" r:id="rId20"/>
    <p:sldId id="486" r:id="rId21"/>
    <p:sldId id="487" r:id="rId22"/>
    <p:sldId id="411" r:id="rId23"/>
    <p:sldId id="476" r:id="rId24"/>
    <p:sldId id="468" r:id="rId25"/>
    <p:sldId id="466" r:id="rId26"/>
    <p:sldId id="432" r:id="rId27"/>
    <p:sldId id="460" r:id="rId28"/>
    <p:sldId id="459" r:id="rId29"/>
    <p:sldId id="461" r:id="rId30"/>
    <p:sldId id="462" r:id="rId31"/>
    <p:sldId id="421" r:id="rId32"/>
    <p:sldId id="384" r:id="rId33"/>
    <p:sldId id="437" r:id="rId34"/>
    <p:sldId id="438" r:id="rId35"/>
    <p:sldId id="439" r:id="rId36"/>
    <p:sldId id="389" r:id="rId37"/>
    <p:sldId id="412" r:id="rId38"/>
    <p:sldId id="423" r:id="rId39"/>
    <p:sldId id="424" r:id="rId40"/>
    <p:sldId id="425" r:id="rId41"/>
    <p:sldId id="426" r:id="rId42"/>
    <p:sldId id="427" r:id="rId43"/>
    <p:sldId id="442" r:id="rId44"/>
    <p:sldId id="408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49" r:id="rId54"/>
    <p:sldId id="443" r:id="rId55"/>
    <p:sldId id="450" r:id="rId56"/>
    <p:sldId id="451" r:id="rId57"/>
    <p:sldId id="452" r:id="rId58"/>
    <p:sldId id="444" r:id="rId59"/>
    <p:sldId id="456" r:id="rId60"/>
    <p:sldId id="453" r:id="rId61"/>
    <p:sldId id="457" r:id="rId62"/>
    <p:sldId id="458" r:id="rId63"/>
    <p:sldId id="463" r:id="rId64"/>
    <p:sldId id="464" r:id="rId65"/>
    <p:sldId id="465" r:id="rId66"/>
    <p:sldId id="314" r:id="rId67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1D"/>
    <a:srgbClr val="36544F"/>
    <a:srgbClr val="41719C"/>
    <a:srgbClr val="D4EBE9"/>
    <a:srgbClr val="C14026"/>
    <a:srgbClr val="5AB88F"/>
    <a:srgbClr val="E99866"/>
    <a:srgbClr val="025249"/>
    <a:srgbClr val="57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8"/>
    <p:restoredTop sz="85142" autoAdjust="0"/>
  </p:normalViewPr>
  <p:slideViewPr>
    <p:cSldViewPr snapToGrid="0" snapToObjects="1">
      <p:cViewPr varScale="1">
        <p:scale>
          <a:sx n="91" d="100"/>
          <a:sy n="91" d="100"/>
        </p:scale>
        <p:origin x="192" y="9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6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99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1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56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0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9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5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0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5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88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5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27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38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40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392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20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8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1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2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8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86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7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67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87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9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0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0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96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79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7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7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57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10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400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37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28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53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3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436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658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038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4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436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24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259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72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488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3231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000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75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8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96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13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builds/react-loadabl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@NILSHARTMANN    </a:t>
            </a:r>
          </a:p>
        </p:txBody>
      </p:sp>
      <p:sp>
        <p:nvSpPr>
          <p:cNvPr id="3" name="Rechteck 2"/>
          <p:cNvSpPr/>
          <p:nvPr/>
        </p:nvSpPr>
        <p:spPr>
          <a:xfrm>
            <a:off x="1221049" y="1084260"/>
            <a:ext cx="7463903" cy="308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419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de-DE" sz="2925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83853" y="14612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| https://</a:t>
            </a:r>
            <a:r>
              <a:rPr lang="de-DE" b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</p:txBody>
      </p:sp>
      <p:sp>
        <p:nvSpPr>
          <p:cNvPr id="8" name="Rechteck 7"/>
          <p:cNvSpPr/>
          <p:nvPr/>
        </p:nvSpPr>
        <p:spPr>
          <a:xfrm>
            <a:off x="1369620" y="5024945"/>
            <a:ext cx="7229800" cy="8801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b="1" dirty="0" err="1">
                <a:solidFill>
                  <a:srgbClr val="36544F"/>
                </a:solidFill>
              </a:rPr>
              <a:t>Slides</a:t>
            </a:r>
            <a:r>
              <a:rPr lang="de-DE" b="1" dirty="0">
                <a:solidFill>
                  <a:srgbClr val="36544F"/>
                </a:solidFill>
              </a:rPr>
              <a:t>: http://</a:t>
            </a:r>
            <a:r>
              <a:rPr lang="de-DE" b="1" dirty="0" err="1">
                <a:solidFill>
                  <a:srgbClr val="36544F"/>
                </a:solidFill>
              </a:rPr>
              <a:t>bit.ly</a:t>
            </a:r>
            <a:r>
              <a:rPr lang="de-DE" b="1" dirty="0">
                <a:solidFill>
                  <a:srgbClr val="36544F"/>
                </a:solidFill>
              </a:rPr>
              <a:t>/jax2018-react-enterprise</a:t>
            </a:r>
          </a:p>
          <a:p>
            <a:pPr algn="r">
              <a:lnSpc>
                <a:spcPct val="150000"/>
              </a:lnSpc>
            </a:pPr>
            <a:r>
              <a:rPr lang="de-DE" b="1" dirty="0">
                <a:solidFill>
                  <a:srgbClr val="36544F"/>
                </a:solidFill>
              </a:rPr>
              <a:t>Source Code: 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b="1" dirty="0" err="1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b="1" dirty="0">
              <a:solidFill>
                <a:srgbClr val="36544F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83853" y="3699153"/>
            <a:ext cx="839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IN ENTERPRISE-ANWENDUNGEN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B5E82F-BA51-5441-B3A3-8C82554D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5" y="1161525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92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E15630-5AB0-064D-98D8-CB342895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227" y="1806723"/>
            <a:ext cx="5518345" cy="455573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7FB316-5D70-9849-84A2-1D4714458CDC}"/>
              </a:ext>
            </a:extLst>
          </p:cNvPr>
          <p:cNvSpPr/>
          <p:nvPr/>
        </p:nvSpPr>
        <p:spPr>
          <a:xfrm>
            <a:off x="2997005" y="6329232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41719C"/>
                </a:solidFill>
              </a:rPr>
              <a:t>https://</a:t>
            </a:r>
            <a:r>
              <a:rPr lang="de-DE" sz="1400" dirty="0" err="1">
                <a:solidFill>
                  <a:srgbClr val="41719C"/>
                </a:solidFill>
              </a:rPr>
              <a:t>twitter.com</a:t>
            </a:r>
            <a:r>
              <a:rPr lang="de-DE" sz="1400" dirty="0">
                <a:solidFill>
                  <a:srgbClr val="41719C"/>
                </a:solidFill>
              </a:rPr>
              <a:t>/</a:t>
            </a:r>
            <a:r>
              <a:rPr lang="de-DE" sz="1400" dirty="0" err="1">
                <a:solidFill>
                  <a:srgbClr val="41719C"/>
                </a:solidFill>
              </a:rPr>
              <a:t>dan_abramov</a:t>
            </a:r>
            <a:r>
              <a:rPr lang="de-DE" sz="1400" dirty="0">
                <a:solidFill>
                  <a:srgbClr val="41719C"/>
                </a:solidFill>
              </a:rPr>
              <a:t>/</a:t>
            </a:r>
            <a:r>
              <a:rPr lang="de-DE" sz="1400" dirty="0" err="1">
                <a:solidFill>
                  <a:srgbClr val="41719C"/>
                </a:solidFill>
              </a:rPr>
              <a:t>status</a:t>
            </a:r>
            <a:r>
              <a:rPr lang="de-DE" sz="1400" dirty="0">
                <a:solidFill>
                  <a:srgbClr val="41719C"/>
                </a:solidFill>
              </a:rPr>
              <a:t>/944931372820549632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CB8E4B-262B-B147-ADD1-10CD5916C4ED}"/>
              </a:ext>
            </a:extLst>
          </p:cNvPr>
          <p:cNvSpPr/>
          <p:nvPr/>
        </p:nvSpPr>
        <p:spPr>
          <a:xfrm>
            <a:off x="5345723" y="2453054"/>
            <a:ext cx="1856935" cy="304214"/>
          </a:xfrm>
          <a:prstGeom prst="rect">
            <a:avLst/>
          </a:prstGeom>
          <a:solidFill>
            <a:srgbClr val="EF7D1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BE95F4-00B1-8044-97E5-799B66251F20}"/>
              </a:ext>
            </a:extLst>
          </p:cNvPr>
          <p:cNvSpPr/>
          <p:nvPr/>
        </p:nvSpPr>
        <p:spPr>
          <a:xfrm>
            <a:off x="2797467" y="2757268"/>
            <a:ext cx="4405191" cy="304214"/>
          </a:xfrm>
          <a:prstGeom prst="rect">
            <a:avLst/>
          </a:prstGeom>
          <a:solidFill>
            <a:srgbClr val="EF7D1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DA042A3-7EFC-9642-8989-9FDBC71D8C23}"/>
              </a:ext>
            </a:extLst>
          </p:cNvPr>
          <p:cNvSpPr/>
          <p:nvPr/>
        </p:nvSpPr>
        <p:spPr>
          <a:xfrm>
            <a:off x="2797467" y="3061482"/>
            <a:ext cx="1661991" cy="324553"/>
          </a:xfrm>
          <a:prstGeom prst="rect">
            <a:avLst/>
          </a:prstGeom>
          <a:solidFill>
            <a:srgbClr val="EF7D1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166B2-A35A-8247-9628-F3B182DD400F}"/>
              </a:ext>
            </a:extLst>
          </p:cNvPr>
          <p:cNvSpPr/>
          <p:nvPr/>
        </p:nvSpPr>
        <p:spPr>
          <a:xfrm>
            <a:off x="923256" y="2231234"/>
            <a:ext cx="781951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de-DE" sz="4000" dirty="0">
                <a:solidFill>
                  <a:srgbClr val="41719C"/>
                </a:solidFill>
              </a:rPr>
              <a:t>Was passt für </a:t>
            </a:r>
            <a:r>
              <a:rPr lang="de-DE" sz="4000" i="1" dirty="0">
                <a:solidFill>
                  <a:srgbClr val="41719C"/>
                </a:solidFill>
              </a:rPr>
              <a:t>Euer Team</a:t>
            </a:r>
            <a:r>
              <a:rPr lang="de-DE" sz="4000" dirty="0">
                <a:solidFill>
                  <a:srgbClr val="41719C"/>
                </a:solidFill>
              </a:rPr>
              <a:t> am besten?</a:t>
            </a:r>
          </a:p>
        </p:txBody>
      </p:sp>
    </p:spTree>
    <p:extLst>
      <p:ext uri="{BB962C8B-B14F-4D97-AF65-F5344CB8AC3E}">
        <p14:creationId xmlns:p14="http://schemas.microsoft.com/office/powerpoint/2010/main" val="155889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A77592-BD6A-5245-A5D4-092502491A4C}"/>
              </a:ext>
            </a:extLst>
          </p:cNvPr>
          <p:cNvSpPr/>
          <p:nvPr/>
        </p:nvSpPr>
        <p:spPr>
          <a:xfrm>
            <a:off x="203200" y="1806723"/>
            <a:ext cx="9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"Facebook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has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30,000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react</a:t>
            </a:r>
            <a:r>
              <a:rPr lang="de-DE" b="1" i="1" dirty="0">
                <a:solidFill>
                  <a:srgbClr val="EF7D1D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. </a:t>
            </a:r>
          </a:p>
          <a:p>
            <a:pPr algn="ctr"/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How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do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you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manage large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project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directories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with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many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i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components</a:t>
            </a:r>
            <a:r>
              <a:rPr lang="de-DE" b="1" i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?"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17DC7C-EBB3-214B-9398-29C954E61112}"/>
              </a:ext>
            </a:extLst>
          </p:cNvPr>
          <p:cNvSpPr/>
          <p:nvPr/>
        </p:nvSpPr>
        <p:spPr>
          <a:xfrm>
            <a:off x="203200" y="2984889"/>
            <a:ext cx="955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"...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JS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unique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can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be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imported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absolutely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any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other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file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in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source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This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means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filenames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are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relatively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verbose, e.g.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require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('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AdsManagerPrivacyDialogButton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'), ...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You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might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think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 a terrible </a:t>
            </a:r>
            <a:r>
              <a:rPr lang="de-DE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idea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but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actually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works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great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for</a:t>
            </a:r>
            <a:r>
              <a:rPr lang="de-DE" b="1" dirty="0">
                <a:solidFill>
                  <a:srgbClr val="36544F"/>
                </a:solidFill>
                <a:latin typeface="Source Sans Pro Semibold" panose="020B0503030403020204" pitchFamily="34" charset="77"/>
              </a:rPr>
              <a:t> </a:t>
            </a:r>
            <a:r>
              <a:rPr lang="de-DE" b="1" dirty="0" err="1">
                <a:solidFill>
                  <a:srgbClr val="36544F"/>
                </a:solidFill>
                <a:latin typeface="Source Sans Pro Semibold" panose="020B0503030403020204" pitchFamily="34" charset="77"/>
              </a:rPr>
              <a:t>us</a:t>
            </a:r>
            <a:r>
              <a:rPr lang="de-DE" dirty="0">
                <a:solidFill>
                  <a:srgbClr val="36544F"/>
                </a:solidFill>
                <a:latin typeface="Source Sans Pro" panose="020B0503030403020204" pitchFamily="34" charset="77"/>
              </a:rPr>
              <a:t>. ..." 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www.reddit.com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14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comments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/6al7h2/facebook_has_30000_react_components_how_do_you/)</a:t>
            </a:r>
          </a:p>
          <a:p>
            <a:endParaRPr lang="de-DE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08268E-3939-9144-B7D9-2DB460D11EB8}"/>
              </a:ext>
            </a:extLst>
          </p:cNvPr>
          <p:cNvSpPr/>
          <p:nvPr/>
        </p:nvSpPr>
        <p:spPr>
          <a:xfrm>
            <a:off x="203200" y="1589649"/>
            <a:ext cx="9550400" cy="3642009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rgbClr val="41719C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166B2-A35A-8247-9628-F3B182DD400F}"/>
              </a:ext>
            </a:extLst>
          </p:cNvPr>
          <p:cNvSpPr/>
          <p:nvPr/>
        </p:nvSpPr>
        <p:spPr>
          <a:xfrm>
            <a:off x="923256" y="2231234"/>
            <a:ext cx="781951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de-DE" sz="4000" dirty="0">
                <a:solidFill>
                  <a:srgbClr val="41719C"/>
                </a:solidFill>
              </a:rPr>
              <a:t>Was passt für </a:t>
            </a:r>
            <a:r>
              <a:rPr lang="de-DE" sz="4000" i="1" dirty="0">
                <a:solidFill>
                  <a:srgbClr val="41719C"/>
                </a:solidFill>
              </a:rPr>
              <a:t>Euer Team</a:t>
            </a:r>
            <a:r>
              <a:rPr lang="de-DE" sz="4000" dirty="0">
                <a:solidFill>
                  <a:srgbClr val="41719C"/>
                </a:solidFill>
              </a:rPr>
              <a:t> am besten?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33FF95-40B9-E34B-A421-BB8979D15D47}"/>
              </a:ext>
            </a:extLst>
          </p:cNvPr>
          <p:cNvSpPr/>
          <p:nvPr/>
        </p:nvSpPr>
        <p:spPr>
          <a:xfrm>
            <a:off x="923257" y="3776432"/>
            <a:ext cx="7819512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If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you’re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just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starting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project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don't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spend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more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than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five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minutes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 on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choosing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file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structure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If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you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feel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completely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stuck,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start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by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keeping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all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files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in a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single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folder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In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general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,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it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a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good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idea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keep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files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that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often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change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together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close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to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each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other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. This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principle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is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</a:t>
            </a:r>
            <a:r>
              <a:rPr lang="de-DE" sz="2000" b="1" i="1" dirty="0" err="1">
                <a:solidFill>
                  <a:srgbClr val="41719C"/>
                </a:solidFill>
                <a:latin typeface="Source Sans Pro Semibold" panose="020B0503030403020204" pitchFamily="34" charset="77"/>
              </a:rPr>
              <a:t>called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 “</a:t>
            </a:r>
            <a:r>
              <a:rPr lang="de-DE" sz="2000" b="1" i="1" dirty="0" err="1">
                <a:solidFill>
                  <a:srgbClr val="EF7D1D"/>
                </a:solidFill>
                <a:latin typeface="Source Sans Pro Semibold" panose="020B0503030403020204" pitchFamily="34" charset="77"/>
              </a:rPr>
              <a:t>colocation</a:t>
            </a:r>
            <a:r>
              <a:rPr lang="de-DE" sz="2000" b="1" i="1" dirty="0">
                <a:solidFill>
                  <a:srgbClr val="41719C"/>
                </a:solidFill>
                <a:latin typeface="Source Sans Pro Semibold" panose="020B0503030403020204" pitchFamily="34" charset="77"/>
              </a:rPr>
              <a:t>”.</a:t>
            </a:r>
          </a:p>
          <a:p>
            <a:endParaRPr lang="de-DE" sz="2000" dirty="0">
              <a:solidFill>
                <a:srgbClr val="41719C"/>
              </a:solidFill>
              <a:latin typeface="Source Sans Pro" panose="020B0503030403020204" pitchFamily="34" charset="77"/>
            </a:endParaRPr>
          </a:p>
          <a:p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(https://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reactjs.org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docs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/</a:t>
            </a:r>
            <a:r>
              <a:rPr lang="de-DE" sz="16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faq-structure.html</a:t>
            </a:r>
            <a:r>
              <a:rPr lang="de-DE" sz="1600" dirty="0">
                <a:solidFill>
                  <a:srgbClr val="41719C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87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"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Colocation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": Komponenten in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0C56D7-1D86-F04D-8FB0-5B5482AF8120}"/>
              </a:ext>
            </a:extLst>
          </p:cNvPr>
          <p:cNvSpPr/>
          <p:nvPr/>
        </p:nvSpPr>
        <p:spPr>
          <a:xfrm>
            <a:off x="813763" y="6550880"/>
            <a:ext cx="5885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Grafik Inspiriert von: https://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pbs.twimg.com</a:t>
            </a:r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media</a:t>
            </a:r>
            <a:r>
              <a:rPr lang="de-DE" sz="1000" dirty="0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1000" dirty="0" err="1">
                <a:solidFill>
                  <a:srgbClr val="5AB88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DCXJ_tjXoAAoBbu.jpg</a:t>
            </a:r>
            <a:endParaRPr lang="de-DE" sz="1000" dirty="0">
              <a:solidFill>
                <a:srgbClr val="5AB88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20FB3FF-C320-7C48-8111-846E7AD0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3" y="2605861"/>
            <a:ext cx="8110647" cy="394501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1170A52-1873-5E48-8E7A-5B618460FD56}"/>
              </a:ext>
            </a:extLst>
          </p:cNvPr>
          <p:cNvSpPr/>
          <p:nvPr/>
        </p:nvSpPr>
        <p:spPr>
          <a:xfrm>
            <a:off x="813764" y="2022166"/>
            <a:ext cx="2737746" cy="24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00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Klassische Aufteilung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267D0A-8306-2A4B-9350-E3C09A8B6D70}"/>
              </a:ext>
            </a:extLst>
          </p:cNvPr>
          <p:cNvSpPr/>
          <p:nvPr/>
        </p:nvSpPr>
        <p:spPr>
          <a:xfrm>
            <a:off x="6011374" y="2022166"/>
            <a:ext cx="2737746" cy="24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00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Aufteilung </a:t>
            </a:r>
            <a:r>
              <a:rPr lang="de-DE" sz="160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 Komponenten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- 1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Starten: Alles in der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render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-Funktion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073443" y="3004628"/>
            <a:ext cx="7759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&lt;&gt;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  &lt;h1&gt;</a:t>
            </a:r>
            <a:r>
              <a:rPr lang="de-DE" b="1" dirty="0" err="1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Greeting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</a:t>
            </a:r>
            <a:r>
              <a:rPr lang="de-DE" b="1" dirty="0" err="1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for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{</a:t>
            </a:r>
            <a:r>
              <a:rPr lang="de-DE" b="1" dirty="0" err="1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name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}&lt;/h1&gt;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  &lt;div </a:t>
            </a:r>
            <a:r>
              <a:rPr lang="de-DE" b="1" dirty="0" err="1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className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="..."&gt;{</a:t>
            </a:r>
            <a:r>
              <a:rPr lang="de-DE" b="1" dirty="0" err="1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greeting</a:t>
            </a:r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}&lt;/div&gt;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           &lt;/&gt;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14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- 2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Ggf. auslagern in einzelne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Render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Funktionen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"Umstrittener" Ansatz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Vorteil: State und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Props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vorhanden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035149" y="2990560"/>
            <a:ext cx="78357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renderName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renderPhrase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{ </a:t>
            </a:r>
            <a:r>
              <a:rPr lang="de-DE" b="1" dirty="0" err="1">
                <a:solidFill>
                  <a:srgbClr val="EF7D1D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this.renderName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{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this.renderPhrase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53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- 3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"Private Komponenten" extrahieren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In einer Datei, aber nicht exportiert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1333694" y="2667004"/>
            <a:ext cx="8129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endParaRPr lang="de-DE" dirty="0">
              <a:solidFill>
                <a:srgbClr val="36544F"/>
              </a:solidFill>
              <a:latin typeface="Source Code Pro Medium" panose="020B0509030403020204" pitchFamily="49" charset="0"/>
              <a:ea typeface="Source Code Pro Medium" panose="020B0509030403020204" pitchFamily="49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&lt;&gt;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name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="..."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GreetingTitle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phrase</a:t>
            </a:r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="..."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  &lt;/&gt;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34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- 4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Komponenten extrahieren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Wenn Datei zu groß wird oder Komponenten wiederverwendet werden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203201" y="3173441"/>
            <a:ext cx="92596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{...}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GreetingName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GreetingPhrase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6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- 1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Gruppieren nach Fachlichkeit/Feature (nicht technisch!)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Nicht zu stark schachteln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323187" y="5481407"/>
            <a:ext cx="925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1D5C19-6F8E-B44E-B475-3365DF04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141910"/>
            <a:ext cx="3524508" cy="1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- 2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index.js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 exportiert "sichtbare" Komponente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49A43B-33A9-7749-8ADF-810082BCB921}"/>
              </a:ext>
            </a:extLst>
          </p:cNvPr>
          <p:cNvSpPr/>
          <p:nvPr/>
        </p:nvSpPr>
        <p:spPr>
          <a:xfrm>
            <a:off x="323187" y="5481407"/>
            <a:ext cx="925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r>
              <a:rPr lang="de-DE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Code Pro Medium" charset="0"/>
              </a:rPr>
              <a:t>  </a:t>
            </a:r>
            <a:endParaRPr lang="de-DE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15024D-9408-2E43-AC87-785B3A63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7" y="2956802"/>
            <a:ext cx="3545428" cy="21459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6DA805-386D-344C-8D6F-2CDAF82B645A}"/>
              </a:ext>
            </a:extLst>
          </p:cNvPr>
          <p:cNvSpPr/>
          <p:nvPr/>
        </p:nvSpPr>
        <p:spPr>
          <a:xfrm>
            <a:off x="942535" y="4375052"/>
            <a:ext cx="1659988" cy="379828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1E98-1D94-9247-8A32-161FF8C8A0BE}"/>
              </a:ext>
            </a:extLst>
          </p:cNvPr>
          <p:cNvSpPr/>
          <p:nvPr/>
        </p:nvSpPr>
        <p:spPr>
          <a:xfrm>
            <a:off x="4006578" y="2956802"/>
            <a:ext cx="925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index.js</a:t>
            </a:r>
            <a:endParaRPr lang="de-DE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6653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Evolution einer Komponente / Anwendung - 3</a:t>
            </a:r>
          </a:p>
          <a:p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Aufteilen in Verzeichnisse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Alles "relevante" kommt in das Verzeichnis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Auch </a:t>
            </a:r>
            <a:r>
              <a:rPr lang="de-DE" sz="2800" dirty="0" err="1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Redux</a:t>
            </a:r>
            <a:r>
              <a:rPr lang="de-DE" sz="2800" dirty="0">
                <a:solidFill>
                  <a:srgbClr val="36544F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-Dateien (umstritten!), CSS, Tests...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095823-C62A-EC48-9C24-C3A5D520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2998469"/>
            <a:ext cx="3862363" cy="35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384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Große Anwendungen in mehrere (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npm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Module zerlegen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"Fachliche" Verzeichnisse können Kandidaten sein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Module können in (private)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Registry veröffentlicht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z.B. Nexus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npm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publish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--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registry</a:t>
            </a:r>
            <a:r>
              <a:rPr lang="de-DE" sz="2000" dirty="0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 https://</a:t>
            </a:r>
            <a:r>
              <a:rPr lang="de-DE" sz="2000" dirty="0" err="1">
                <a:solidFill>
                  <a:srgbClr val="36544F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Source Sans Pro" charset="0"/>
              </a:rPr>
              <a:t>our-nexus.com</a:t>
            </a:r>
            <a:endParaRPr lang="de-DE" sz="2000" dirty="0">
              <a:solidFill>
                <a:srgbClr val="36544F"/>
              </a:solidFill>
              <a:latin typeface="Source Code Pro Medium" panose="020B0509030403020204" pitchFamily="49" charset="0"/>
              <a:ea typeface="Source Code Pro Medium" panose="020B0509030403020204" pitchFamily="49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Guter Kandidat: Komponentenbibliothek mit wirklich wiederverwendbaren Komponenten</a:t>
            </a:r>
          </a:p>
        </p:txBody>
      </p:sp>
    </p:spTree>
    <p:extLst>
      <p:ext uri="{BB962C8B-B14F-4D97-AF65-F5344CB8AC3E}">
        <p14:creationId xmlns:p14="http://schemas.microsoft.com/office/powerpoint/2010/main" val="248764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npm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link: Module lokal (zum Testen) verwenden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Problem: langer turn-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around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beim Arbeiten mit Registry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npm</a:t>
            </a:r>
            <a:r>
              <a:rPr lang="de-DE" sz="2400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link 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Code Pro" panose="020B0509030403020204" pitchFamily="49" charset="0"/>
                <a:cs typeface="Source Sans Pro" charset="0"/>
              </a:rPr>
              <a:t>/ </a:t>
            </a:r>
            <a:r>
              <a:rPr lang="de-DE" sz="2400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yarn</a:t>
            </a:r>
            <a:r>
              <a:rPr lang="de-DE" sz="2400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link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Verwendet Modul aus lokalem Verzeichnis/Workspace statt Registry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F7D7BA-277D-F94F-89D3-6AE2AD64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40896"/>
            <a:ext cx="4618433" cy="25770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BE869E-BD59-7A4B-89CD-D3096232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60" y="3612760"/>
            <a:ext cx="4618433" cy="257702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CB6042B-18C8-754C-B191-AC017C5186DF}"/>
              </a:ext>
            </a:extLst>
          </p:cNvPr>
          <p:cNvSpPr/>
          <p:nvPr/>
        </p:nvSpPr>
        <p:spPr>
          <a:xfrm>
            <a:off x="231336" y="3854551"/>
            <a:ext cx="965200" cy="243840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CD2E9F-4ED9-D649-8954-D93ADD64298D}"/>
              </a:ext>
            </a:extLst>
          </p:cNvPr>
          <p:cNvSpPr/>
          <p:nvPr/>
        </p:nvSpPr>
        <p:spPr>
          <a:xfrm>
            <a:off x="5130892" y="3782161"/>
            <a:ext cx="2620406" cy="302159"/>
          </a:xfrm>
          <a:prstGeom prst="rect">
            <a:avLst/>
          </a:prstGeom>
          <a:noFill/>
          <a:ln w="25400">
            <a:solidFill>
              <a:srgbClr val="EF7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41A8EF-4CD9-1141-8431-186071C71EF6}"/>
              </a:ext>
            </a:extLst>
          </p:cNvPr>
          <p:cNvSpPr/>
          <p:nvPr/>
        </p:nvSpPr>
        <p:spPr>
          <a:xfrm>
            <a:off x="160995" y="6317799"/>
            <a:ext cx="3848295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Bereitstellen: </a:t>
            </a:r>
            <a:r>
              <a:rPr lang="de-DE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1794D5-5ACD-BF4D-8DDE-58A9FF4E5F91}"/>
              </a:ext>
            </a:extLst>
          </p:cNvPr>
          <p:cNvSpPr/>
          <p:nvPr/>
        </p:nvSpPr>
        <p:spPr>
          <a:xfrm>
            <a:off x="5138159" y="6320314"/>
            <a:ext cx="4470075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Schritt 2: Verwenden: </a:t>
            </a:r>
            <a:r>
              <a:rPr lang="de-DE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yarn</a:t>
            </a:r>
            <a:r>
              <a:rPr lang="de-DE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link modul-name</a:t>
            </a:r>
          </a:p>
        </p:txBody>
      </p:sp>
    </p:spTree>
    <p:extLst>
      <p:ext uri="{BB962C8B-B14F-4D97-AF65-F5344CB8AC3E}">
        <p14:creationId xmlns:p14="http://schemas.microsoft.com/office/powerpoint/2010/main" val="580879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Format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576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Prettier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Code-Formatierung für diverse Formate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prettier.io</a:t>
            </a:r>
            <a:r>
              <a:rPr lang="de-DE" sz="2400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Einheitlicher Code-Stil über Team-/Modulgrenzen hinweg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Von Kommandozeile oder IDE oder Commit-Hook aufgerufen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Gerade mit JSX sehr praktisch, Einrücken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etc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immer korrekt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Nebeneffekt: wird der Code nicht formatiert, enthält er einen (Syntax-)Fehler</a:t>
            </a:r>
            <a:b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1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 vermeiden &amp; behandeln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3291558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40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63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Mode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Neue Komponente: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React.StrictMode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(16.3)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Nur im Development Modus aktiv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Warnt vor typischen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-Fehlern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-Hooks, die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deprecated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sind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Wird künftig wohl noch weitere Prüfungen geben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203200" y="3919027"/>
            <a:ext cx="653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// hier kommt die Anwendung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React.StrictMode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ACE499-D00B-D744-BF2E-C1B53E8D6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15" r="2856" b="22973"/>
          <a:stretch/>
        </p:blipFill>
        <p:spPr>
          <a:xfrm>
            <a:off x="4775199" y="5284872"/>
            <a:ext cx="4973717" cy="1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  <a:endParaRPr lang="de-DE" sz="2400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1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2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Hook seit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16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Fängt Fehler auf, die beim rendern in einer 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unterliegenden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Komponente aufgetreten sind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componentDidCatch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errorInfo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hasError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true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this.state.hasError</a:t>
            </a:r>
            <a:r>
              <a:rPr lang="de-DE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&lt;h1&gt;Ein Fehler aufgetreten!&lt;/h1&gt;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: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this.props.children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D3BFD-1A23-4E4C-A054-5B58BA61CEF6}"/>
              </a:ext>
            </a:extLst>
          </p:cNvPr>
          <p:cNvSpPr/>
          <p:nvPr/>
        </p:nvSpPr>
        <p:spPr>
          <a:xfrm>
            <a:off x="444941" y="3625716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Lifecycle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Hook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(könnte Fehler z.B. auch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 einen Server schicken/alarmieren)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168C9B-6E26-EC46-AC8E-197C01AAEE2A}"/>
              </a:ext>
            </a:extLst>
          </p:cNvPr>
          <p:cNvSpPr/>
          <p:nvPr/>
        </p:nvSpPr>
        <p:spPr>
          <a:xfrm>
            <a:off x="444940" y="5255224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Fehlermeldung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anzeigen</a:t>
            </a:r>
          </a:p>
        </p:txBody>
      </p:sp>
    </p:spTree>
    <p:extLst>
      <p:ext uri="{BB962C8B-B14F-4D97-AF65-F5344CB8AC3E}">
        <p14:creationId xmlns:p14="http://schemas.microsoft.com/office/powerpoint/2010/main" val="8658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6886822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Enterprise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6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Boundaries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96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Globale Fehlerbehandlung: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componentDidCatch</a:t>
            </a:r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Verwendung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1E18A-0267-E34A-8BD2-E3ED8077D7C1}"/>
              </a:ext>
            </a:extLst>
          </p:cNvPr>
          <p:cNvSpPr/>
          <p:nvPr/>
        </p:nvSpPr>
        <p:spPr>
          <a:xfrm>
            <a:off x="3091765" y="3068179"/>
            <a:ext cx="6532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FachlicheKomponenten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.... /&gt;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</a:t>
            </a:r>
            <a:r>
              <a:rPr lang="de-DE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ErrorHandler</a:t>
            </a:r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31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716734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8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1982301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(...)}&lt;/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};</a:t>
            </a:r>
          </a:p>
          <a:p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[]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357247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definieren</a:t>
            </a:r>
          </a:p>
        </p:txBody>
      </p:sp>
      <p:sp>
        <p:nvSpPr>
          <p:cNvPr id="10" name="Rechteck 9"/>
          <p:cNvSpPr/>
          <p:nvPr/>
        </p:nvSpPr>
        <p:spPr>
          <a:xfrm>
            <a:off x="93249" y="4835323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Überprüfung zur </a:t>
            </a:r>
            <a:r>
              <a:rPr lang="de-DE" sz="16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Compile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-Zeit</a:t>
            </a:r>
          </a:p>
          <a:p>
            <a:r>
              <a:rPr lang="de-DE" sz="1600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(auch direkt in der IDE)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als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37A60-CB03-0C4C-B392-BAAAC474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6" y="4684212"/>
            <a:ext cx="5667374" cy="20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50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für Properties und State definieren 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3791035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3248" y="5013629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Typen angeben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Komponenten-Klasse angeben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2119F2-109B-C247-8DE1-D3E9E5376CCC}"/>
              </a:ext>
            </a:extLst>
          </p:cNvPr>
          <p:cNvSpPr/>
          <p:nvPr/>
        </p:nvSpPr>
        <p:spPr>
          <a:xfrm>
            <a:off x="93249" y="376868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für State</a:t>
            </a:r>
          </a:p>
        </p:txBody>
      </p:sp>
    </p:spTree>
    <p:extLst>
      <p:ext uri="{BB962C8B-B14F-4D97-AF65-F5344CB8AC3E}">
        <p14:creationId xmlns:p14="http://schemas.microsoft.com/office/powerpoint/2010/main" val="106481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readonly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State initialisieren (optional)</a:t>
            </a:r>
          </a:p>
        </p:txBody>
      </p:sp>
    </p:spTree>
    <p:extLst>
      <p:ext uri="{BB962C8B-B14F-4D97-AF65-F5344CB8AC3E}">
        <p14:creationId xmlns:p14="http://schemas.microsoft.com/office/powerpoint/2010/main" val="1415455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755838" y="1775774"/>
            <a:ext cx="6721221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Properties sind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read-only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null;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Nur bekannte Properties dürfen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x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this.props.not_here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State muss vollständig initialisiert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""}; 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fehlt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darf nur im Konstruktor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""; // außerhalb des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Cstr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Elemente im State müssen korrekten Typ haben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7}); // 7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Unbekannte Elemente dürfen nicht in den State gesetzt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'invalid'});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176684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Potentielle Fehler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Typische Fehler, die durch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aufgedeckt werden</a:t>
            </a:r>
          </a:p>
        </p:txBody>
      </p:sp>
    </p:spTree>
    <p:extLst>
      <p:ext uri="{BB962C8B-B14F-4D97-AF65-F5344CB8AC3E}">
        <p14:creationId xmlns:p14="http://schemas.microsoft.com/office/powerpoint/2010/main" val="3612819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Bundle-Größe optimieren</a:t>
            </a:r>
          </a:p>
        </p:txBody>
      </p:sp>
      <p:sp>
        <p:nvSpPr>
          <p:cNvPr id="4" name="Rechteck 3"/>
          <p:cNvSpPr/>
          <p:nvPr/>
        </p:nvSpPr>
        <p:spPr>
          <a:xfrm>
            <a:off x="274008" y="3661664"/>
            <a:ext cx="938269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8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Optimierung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104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32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Problem: Große Bundle-Datei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viele Daten laden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Netzwerk!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große JavaScript-Datei parsen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das JavaScript ausführen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...erst jetzt ist die Anwendung bereit!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44BC8A-FBD6-F74C-9127-8D382677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81"/>
          <a:stretch/>
        </p:blipFill>
        <p:spPr>
          <a:xfrm>
            <a:off x="725616" y="1859237"/>
            <a:ext cx="4989384" cy="9210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99438E-4C2B-7D46-98B2-B575939E66B2}"/>
              </a:ext>
            </a:extLst>
          </p:cNvPr>
          <p:cNvSpPr/>
          <p:nvPr/>
        </p:nvSpPr>
        <p:spPr>
          <a:xfrm>
            <a:off x="4044778" y="2298357"/>
            <a:ext cx="1816443" cy="481913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C9DE88-C0F8-E64C-A55B-65F0FE888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67"/>
          <a:stretch/>
        </p:blipFill>
        <p:spPr>
          <a:xfrm>
            <a:off x="3184839" y="4400124"/>
            <a:ext cx="5557699" cy="64939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389615" y="4744721"/>
            <a:ext cx="1581665" cy="30480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C2BFC49-32D2-8D4C-8BC2-1145E2C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39" y="5571516"/>
            <a:ext cx="5557699" cy="11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40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Enterprise Anwendungen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Große Code-Basis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Viele Entwickler, mehrere Teams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Langlebig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9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z.B.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1953A4-D964-C94C-BA6D-1EA5DB85F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85"/>
          <a:stretch/>
        </p:blipFill>
        <p:spPr>
          <a:xfrm>
            <a:off x="3184839" y="4062526"/>
            <a:ext cx="4785728" cy="48190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6658144" y="3989133"/>
            <a:ext cx="1439035" cy="338554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5FF806-9066-E54C-918E-EACCACDCD847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8C44A6-54A2-E140-892F-1EC56485A738}"/>
              </a:ext>
            </a:extLst>
          </p:cNvPr>
          <p:cNvSpPr/>
          <p:nvPr/>
        </p:nvSpPr>
        <p:spPr>
          <a:xfrm>
            <a:off x="203200" y="5441549"/>
            <a:ext cx="9259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4 ist das Standard im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77"/>
                <a:ea typeface="Source Sans Pro" charset="0"/>
                <a:cs typeface="Source Sans Pro" charset="0"/>
              </a:rPr>
              <a:t>Production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Mode (wenn nichts anderes konfiguriert ist)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3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z.B.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0DABC-02F6-4148-B1A2-3273CEA6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38" y="5339607"/>
            <a:ext cx="4785730" cy="96741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3977762-E2BA-C141-B38E-92334C14FCA7}"/>
              </a:ext>
            </a:extLst>
          </p:cNvPr>
          <p:cNvSpPr/>
          <p:nvPr/>
        </p:nvSpPr>
        <p:spPr>
          <a:xfrm>
            <a:off x="203198" y="53396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...aber immer noch groß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FB1F784-9202-6D41-9CC4-97913ACC3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5"/>
          <a:stretch/>
        </p:blipFill>
        <p:spPr>
          <a:xfrm>
            <a:off x="3184839" y="4062526"/>
            <a:ext cx="4785728" cy="48190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8788066-B916-2647-915A-DB1C9C6E6A07}"/>
              </a:ext>
            </a:extLst>
          </p:cNvPr>
          <p:cNvSpPr/>
          <p:nvPr/>
        </p:nvSpPr>
        <p:spPr>
          <a:xfrm>
            <a:off x="6658144" y="3989133"/>
            <a:ext cx="1439035" cy="338554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32827A9-CA79-DE4F-9940-425B2A102C55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</p:spTree>
    <p:extLst>
      <p:ext uri="{BB962C8B-B14F-4D97-AF65-F5344CB8AC3E}">
        <p14:creationId xmlns:p14="http://schemas.microsoft.com/office/powerpoint/2010/main" val="298956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01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Externe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Libs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nicht ins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Bundle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Stattdessen z.B. über CDN laden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Können sehr gut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gecacht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werden (vom Browser u.a.)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parallele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Laden möglich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3041642"/>
            <a:ext cx="6548441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externals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-dom":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script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src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="https://.../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react-dom.prod.min.js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/&gt;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302132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D0A1E4-A3BA-0D47-B6DB-C6CACEBD7881}"/>
              </a:ext>
            </a:extLst>
          </p:cNvPr>
          <p:cNvSpPr/>
          <p:nvPr/>
        </p:nvSpPr>
        <p:spPr>
          <a:xfrm>
            <a:off x="203199" y="4971013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2DDF6F-D208-7149-B7E5-206E459F0081}"/>
              </a:ext>
            </a:extLst>
          </p:cNvPr>
          <p:cNvSpPr/>
          <p:nvPr/>
        </p:nvSpPr>
        <p:spPr>
          <a:xfrm>
            <a:off x="98469" y="2855742"/>
            <a:ext cx="9467562" cy="2982350"/>
          </a:xfrm>
          <a:prstGeom prst="rect">
            <a:avLst/>
          </a:prstGeom>
          <a:solidFill>
            <a:srgbClr val="D4EBE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C8825D-4C4B-0440-B45A-D5B60A19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64"/>
          <a:stretch/>
        </p:blipFill>
        <p:spPr>
          <a:xfrm>
            <a:off x="2032936" y="3777569"/>
            <a:ext cx="5598626" cy="6922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A1D3B97-15FF-7446-A5B4-26424633E8C6}"/>
              </a:ext>
            </a:extLst>
          </p:cNvPr>
          <p:cNvSpPr/>
          <p:nvPr/>
        </p:nvSpPr>
        <p:spPr>
          <a:xfrm>
            <a:off x="6751711" y="4250397"/>
            <a:ext cx="1107440" cy="19304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 Importe</a:t>
            </a:r>
          </a:p>
        </p:txBody>
      </p:sp>
      <p:sp>
        <p:nvSpPr>
          <p:cNvPr id="4" name="Rechteck 3"/>
          <p:cNvSpPr/>
          <p:nvPr/>
        </p:nvSpPr>
        <p:spPr>
          <a:xfrm>
            <a:off x="316153" y="3342358"/>
            <a:ext cx="927369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Splitting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9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Asynchrones Laden von Modulen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Erlaubt das dynamische Nachladen von Code-Teilen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Beim Start der Anwendung nur direkt benötigte Teile laden (Minimalversion)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Weitere Teile werden erst bei Benutzerinteraktion oder im Hintergrund geladen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Basiert auf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(Nicht Standard, aber Stage 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splitting.html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webpack.js.org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guides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/code-splitting/</a:t>
            </a:r>
          </a:p>
        </p:txBody>
      </p:sp>
    </p:spTree>
    <p:extLst>
      <p:ext uri="{BB962C8B-B14F-4D97-AF65-F5344CB8AC3E}">
        <p14:creationId xmlns:p14="http://schemas.microsoft.com/office/powerpoint/2010/main" val="413333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0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statischer 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 (asynchroner Import)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then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 8));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statischer Import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D9C3DC-AFDF-FE46-8E82-589D1F82E9BB}"/>
              </a:ext>
            </a:extLst>
          </p:cNvPr>
          <p:cNvSpPr/>
          <p:nvPr/>
        </p:nvSpPr>
        <p:spPr>
          <a:xfrm>
            <a:off x="227062" y="5666302"/>
            <a:ext cx="348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Modul steht  zur Verfügung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B59A4F-0A76-944D-89BF-D4C31FB61BB2}"/>
              </a:ext>
            </a:extLst>
          </p:cNvPr>
          <p:cNvSpPr/>
          <p:nvPr/>
        </p:nvSpPr>
        <p:spPr>
          <a:xfrm>
            <a:off x="227063" y="5186507"/>
            <a:ext cx="304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Modul wird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asyncron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geladen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1F68DC-0877-EF4F-B6CB-68C1A94785A4}"/>
              </a:ext>
            </a:extLst>
          </p:cNvPr>
          <p:cNvSpPr/>
          <p:nvPr/>
        </p:nvSpPr>
        <p:spPr>
          <a:xfrm>
            <a:off x="227062" y="2978001"/>
            <a:ext cx="8916937" cy="1393902"/>
          </a:xfrm>
          <a:prstGeom prst="rect">
            <a:avLst/>
          </a:prstGeom>
          <a:solidFill>
            <a:srgbClr val="D4EBE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514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Nachladen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die Darstellung von Platzhaltern, bis die eigentliche Komponente geladen ist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Wenn die eigentliche Komponente geladen ist, muss die umschließende Komponente neu dargestellt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Geladene Komponente kann in den State gesetzt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Alternativ </a:t>
            </a:r>
            <a:r>
              <a:rPr lang="de-DE" sz="2400" i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forceUpdate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neuen rendern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github.com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jamiebuilds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53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</p:txBody>
      </p:sp>
    </p:spTree>
    <p:extLst>
      <p:ext uri="{BB962C8B-B14F-4D97-AF65-F5344CB8AC3E}">
        <p14:creationId xmlns:p14="http://schemas.microsoft.com/office/powerpoint/2010/main" val="1583460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setState</a:t>
            </a:r>
            <a:endParaRPr lang="de-DE" sz="1625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</p:spTree>
    <p:extLst>
      <p:ext uri="{BB962C8B-B14F-4D97-AF65-F5344CB8AC3E}">
        <p14:creationId xmlns:p14="http://schemas.microsoft.com/office/powerpoint/2010/main" val="2277244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2000042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="Klaus" /&gt;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B0E194-C514-6846-932C-B4E64F67CA27}"/>
              </a:ext>
            </a:extLst>
          </p:cNvPr>
          <p:cNvSpPr/>
          <p:nvPr/>
        </p:nvSpPr>
        <p:spPr>
          <a:xfrm>
            <a:off x="203200" y="638695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1827778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*/ 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Ausgabe-Datei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bennenen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03200" y="2922350"/>
            <a:ext cx="24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Gewünschten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Namen beim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 als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Kommentar angeben</a:t>
            </a:r>
          </a:p>
        </p:txBody>
      </p:sp>
    </p:spTree>
    <p:extLst>
      <p:ext uri="{BB962C8B-B14F-4D97-AF65-F5344CB8AC3E}">
        <p14:creationId xmlns:p14="http://schemas.microsoft.com/office/powerpoint/2010/main" val="2960944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79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1152811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BBD416-8ED5-4642-A4F0-D3D68E53B3ED}"/>
              </a:ext>
            </a:extLst>
          </p:cNvPr>
          <p:cNvSpPr/>
          <p:nvPr/>
        </p:nvSpPr>
        <p:spPr>
          <a:xfrm>
            <a:off x="203199" y="51201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Die 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  <a:sym typeface="Wingdings" pitchFamily="2" charset="2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: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LoadingComponent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3432940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https://github.com/jamiebuilds/react-loadable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Fehler-Handling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Vor-Laden von Komponenten 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Unterstützung für Server-Site Rendering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BBD416-8ED5-4642-A4F0-D3D68E53B3ED}"/>
              </a:ext>
            </a:extLst>
          </p:cNvPr>
          <p:cNvSpPr/>
          <p:nvPr/>
        </p:nvSpPr>
        <p:spPr>
          <a:xfrm>
            <a:off x="203199" y="51201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Die 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826D22-D0BC-9144-972A-1F6AE0884DCF}"/>
              </a:ext>
            </a:extLst>
          </p:cNvPr>
          <p:cNvSpPr/>
          <p:nvPr/>
        </p:nvSpPr>
        <p:spPr>
          <a:xfrm>
            <a:off x="2892995" y="3414468"/>
            <a:ext cx="7857067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error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"Error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" :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...";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  <a:sym typeface="Wingdings" pitchFamily="2" charset="2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  <a:sym typeface="Wingdings" pitchFamily="2" charset="2"/>
              </a:rPr>
              <a:t>LoadingComponent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02E24CE-BC68-3144-AEDF-CF6F3E25EF98}"/>
              </a:ext>
            </a:extLst>
          </p:cNvPr>
          <p:cNvSpPr/>
          <p:nvPr/>
        </p:nvSpPr>
        <p:spPr>
          <a:xfrm>
            <a:off x="203199" y="6326804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8148931-8662-3A40-BB42-037B884ED9F3}"/>
              </a:ext>
            </a:extLst>
          </p:cNvPr>
          <p:cNvSpPr/>
          <p:nvPr/>
        </p:nvSpPr>
        <p:spPr>
          <a:xfrm>
            <a:off x="156046" y="3638841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Loading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</p:spTree>
    <p:extLst>
      <p:ext uri="{BB962C8B-B14F-4D97-AF65-F5344CB8AC3E}">
        <p14:creationId xmlns:p14="http://schemas.microsoft.com/office/powerpoint/2010/main" val="2848918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04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76694-E897-D247-BD7E-D7928E7E2BBF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http://localhost:8000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566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zur Laufzeit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Performance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Bundle Größen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Auswirkung auf Start der Anwendung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96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Code Splitting mit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Router und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Loadable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B03578-A6DD-8B46-89E0-769C83A841A1}"/>
              </a:ext>
            </a:extLst>
          </p:cNvPr>
          <p:cNvSpPr/>
          <p:nvPr/>
        </p:nvSpPr>
        <p:spPr>
          <a:xfrm>
            <a:off x="379829" y="2013090"/>
            <a:ext cx="9526172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pages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GreetingApp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LoadableDisplayPage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&lt;Route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="/"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LoadableAdminPage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&lt;/Router&gt;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0CF758B-5BA7-D649-BA80-3113D89AFF74}"/>
              </a:ext>
            </a:extLst>
          </p:cNvPr>
          <p:cNvSpPr/>
          <p:nvPr/>
        </p:nvSpPr>
        <p:spPr>
          <a:xfrm>
            <a:off x="98469" y="1974205"/>
            <a:ext cx="9467562" cy="454011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07578E-39E0-1D40-9F9C-7AA445A3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50" y="3059352"/>
            <a:ext cx="6337344" cy="17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9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342358"/>
            <a:ext cx="990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86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3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</p:spTree>
    <p:extLst>
      <p:ext uri="{BB962C8B-B14F-4D97-AF65-F5344CB8AC3E}">
        <p14:creationId xmlns:p14="http://schemas.microsoft.com/office/powerpoint/2010/main" val="1974387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478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eindeutige Dateinamen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Hash-Namen mit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generieren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index.html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mit erzeugten Files generieren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425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"[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].[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chunkhash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].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plugins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[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HtmlWebpackPlugin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filename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template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})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]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Eindeutige Namen erzeugen: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C46A7C-7B47-E344-A33E-557337AEF1DB}"/>
              </a:ext>
            </a:extLst>
          </p:cNvPr>
          <p:cNvSpPr/>
          <p:nvPr/>
        </p:nvSpPr>
        <p:spPr>
          <a:xfrm>
            <a:off x="203199" y="508611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generieren:</a:t>
            </a:r>
          </a:p>
        </p:txBody>
      </p:sp>
    </p:spTree>
    <p:extLst>
      <p:ext uri="{BB962C8B-B14F-4D97-AF65-F5344CB8AC3E}">
        <p14:creationId xmlns:p14="http://schemas.microsoft.com/office/powerpoint/2010/main" val="3572430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</p:spTree>
    <p:extLst>
      <p:ext uri="{BB962C8B-B14F-4D97-AF65-F5344CB8AC3E}">
        <p14:creationId xmlns:p14="http://schemas.microsoft.com/office/powerpoint/2010/main" val="1527650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D4FEE-EA04-E84F-B4C9-A2647B2AEB41}"/>
              </a:ext>
            </a:extLst>
          </p:cNvPr>
          <p:cNvSpPr txBox="1"/>
          <p:nvPr/>
        </p:nvSpPr>
        <p:spPr>
          <a:xfrm>
            <a:off x="203200" y="1026060"/>
            <a:ext cx="9499600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Browser Request vermeiden:  JavaScript im Browser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Cache-Header im Server setzen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054D4B-9128-D348-B8D2-9562F3B3B51A}"/>
              </a:ext>
            </a:extLst>
          </p:cNvPr>
          <p:cNvSpPr/>
          <p:nvPr/>
        </p:nvSpPr>
        <p:spPr>
          <a:xfrm>
            <a:off x="3184838" y="3420658"/>
            <a:ext cx="6548441" cy="325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sent_http_content_type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html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epoch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application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javascript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 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text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max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listen ...;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$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expires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54528C-2711-A04C-8D29-788F9C7596AA}"/>
              </a:ext>
            </a:extLst>
          </p:cNvPr>
          <p:cNvSpPr/>
          <p:nvPr/>
        </p:nvSpPr>
        <p:spPr>
          <a:xfrm>
            <a:off x="203199" y="340033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Beispiel: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nginx</a:t>
            </a:r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62AAE-3725-1E4F-A9BF-EF55681D3FFA}"/>
              </a:ext>
            </a:extLst>
          </p:cNvPr>
          <p:cNvSpPr/>
          <p:nvPr/>
        </p:nvSpPr>
        <p:spPr>
          <a:xfrm>
            <a:off x="0" y="6533048"/>
            <a:ext cx="9551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(https://</a:t>
            </a:r>
            <a:r>
              <a:rPr lang="de-DE" sz="1200" dirty="0" err="1"/>
              <a:t>www.digitalocean.com</a:t>
            </a:r>
            <a:r>
              <a:rPr lang="de-DE" sz="1200" dirty="0"/>
              <a:t>/</a:t>
            </a:r>
            <a:r>
              <a:rPr lang="de-DE" sz="1200" dirty="0" err="1"/>
              <a:t>community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/how-to-implement-browser-caching-with-nginx-s-header-module-on-centos-7)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FA8BC6A-8BE4-1D43-90CC-0F3418C39962}"/>
              </a:ext>
            </a:extLst>
          </p:cNvPr>
          <p:cNvSpPr/>
          <p:nvPr/>
        </p:nvSpPr>
        <p:spPr>
          <a:xfrm>
            <a:off x="98474" y="1026060"/>
            <a:ext cx="9634805" cy="5783987"/>
          </a:xfrm>
          <a:prstGeom prst="rect">
            <a:avLst/>
          </a:prstGeom>
          <a:solidFill>
            <a:srgbClr val="D4EBE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698FA7-29F9-3847-8693-75C7AA0B8A49}"/>
              </a:ext>
            </a:extLst>
          </p:cNvPr>
          <p:cNvSpPr txBox="1"/>
          <p:nvPr/>
        </p:nvSpPr>
        <p:spPr>
          <a:xfrm>
            <a:off x="2574388" y="3165206"/>
            <a:ext cx="3949114" cy="14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Demo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http://localhost:9000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26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1089604" y="3337398"/>
            <a:ext cx="772679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2857713" y="1836717"/>
            <a:ext cx="419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>
                <a:solidFill>
                  <a:srgbClr val="025249"/>
                </a:solidFill>
              </a:rPr>
              <a:t>bit.ly</a:t>
            </a:r>
            <a:r>
              <a:rPr lang="de-DE" sz="2000" b="1" dirty="0">
                <a:solidFill>
                  <a:srgbClr val="025249"/>
                </a:solidFill>
              </a:rPr>
              <a:t>/jax2018-react-enterprise</a:t>
            </a: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469043"/>
            <a:ext cx="7597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github.com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/</a:t>
            </a:r>
            <a:r>
              <a:rPr lang="de-DE" sz="2000" b="1" dirty="0" err="1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react-greeting-example</a:t>
            </a:r>
            <a:endParaRPr lang="de-DE" sz="2000" b="1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4145604"/>
            <a:ext cx="990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8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Beispiel Anwendung</a:t>
            </a:r>
            <a:endParaRPr lang="de-DE" sz="1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861400-DBB3-A648-9F9F-2106CFFF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42" y="156359"/>
            <a:ext cx="5757516" cy="37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54049" y="3291558"/>
            <a:ext cx="78582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Struktur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Es gibt kein "richtig" oder "falsch"</a:t>
            </a: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endParaRPr lang="de-DE" sz="28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4010</Words>
  <Application>Microsoft Macintosh PowerPoint</Application>
  <PresentationFormat>A4-Papier (210 x 297 mm)</PresentationFormat>
  <Paragraphs>916</Paragraphs>
  <Slides>66</Slides>
  <Notes>56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7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Code Pro Semibold</vt:lpstr>
      <vt:lpstr>Source Sans Pro</vt:lpstr>
      <vt:lpstr>Source Sans Pro Semibold</vt:lpstr>
      <vt:lpstr>Wingdings</vt:lpstr>
      <vt:lpstr>Office-Design</vt:lpstr>
      <vt:lpstr>JAX MAINZ | April 2018 | @NILSHARTMANN    </vt:lpstr>
      <vt:lpstr>@nilshartmann</vt:lpstr>
      <vt:lpstr>PowerPoint-Präsentation</vt:lpstr>
      <vt:lpstr>Enterprise Anwendungen</vt:lpstr>
      <vt:lpstr>Enterprise Anwendungen</vt:lpstr>
      <vt:lpstr>Enterprise Anwendungen</vt:lpstr>
      <vt:lpstr>PowerPoint-Präsentation</vt:lpstr>
      <vt:lpstr>PowerPoint-Präsentation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Struktur</vt:lpstr>
      <vt:lpstr>Code Format</vt:lpstr>
      <vt:lpstr>PowerPoint-Präsentation</vt:lpstr>
      <vt:lpstr>React Strict Mode</vt:lpstr>
      <vt:lpstr>React Strict Mode</vt:lpstr>
      <vt:lpstr>Error Boundaries</vt:lpstr>
      <vt:lpstr>Error Boundaries</vt:lpstr>
      <vt:lpstr>Error Boundaries</vt:lpstr>
      <vt:lpstr>PowerPoint-Präsentation</vt:lpstr>
      <vt:lpstr>TypeScript und React: Properties</vt:lpstr>
      <vt:lpstr>TypeScript und React: Properties &amp; State</vt:lpstr>
      <vt:lpstr>TypeScript und React: Properties &amp; State</vt:lpstr>
      <vt:lpstr>TypeScript und React: Properties &amp; State</vt:lpstr>
      <vt:lpstr>TypeScript und React: Properties &amp; State</vt:lpstr>
      <vt:lpstr>PowerPoint-Präsentation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PowerPoint-Präsentation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PowerPoint-Präsentation</vt:lpstr>
      <vt:lpstr>Caching</vt:lpstr>
      <vt:lpstr>Caching</vt:lpstr>
      <vt:lpstr>Caching</vt:lpstr>
      <vt:lpstr>Caching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361</cp:revision>
  <cp:lastPrinted>2017-09-21T15:46:15Z</cp:lastPrinted>
  <dcterms:created xsi:type="dcterms:W3CDTF">2016-03-28T15:59:53Z</dcterms:created>
  <dcterms:modified xsi:type="dcterms:W3CDTF">2018-04-25T10:22:17Z</dcterms:modified>
</cp:coreProperties>
</file>