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61" r:id="rId2"/>
    <p:sldId id="297" r:id="rId3"/>
    <p:sldId id="316" r:id="rId4"/>
    <p:sldId id="320" r:id="rId5"/>
    <p:sldId id="333" r:id="rId6"/>
    <p:sldId id="358" r:id="rId7"/>
    <p:sldId id="359" r:id="rId8"/>
    <p:sldId id="337" r:id="rId9"/>
    <p:sldId id="338" r:id="rId10"/>
    <p:sldId id="336" r:id="rId11"/>
    <p:sldId id="361" r:id="rId12"/>
    <p:sldId id="362" r:id="rId13"/>
    <p:sldId id="360" r:id="rId14"/>
    <p:sldId id="321" r:id="rId15"/>
    <p:sldId id="351" r:id="rId16"/>
    <p:sldId id="352" r:id="rId17"/>
    <p:sldId id="355" r:id="rId18"/>
    <p:sldId id="366" r:id="rId19"/>
    <p:sldId id="370" r:id="rId20"/>
    <p:sldId id="369" r:id="rId21"/>
    <p:sldId id="353" r:id="rId22"/>
    <p:sldId id="354" r:id="rId23"/>
    <p:sldId id="367" r:id="rId24"/>
    <p:sldId id="356" r:id="rId25"/>
    <p:sldId id="368" r:id="rId26"/>
    <p:sldId id="322" r:id="rId27"/>
    <p:sldId id="349" r:id="rId28"/>
    <p:sldId id="365" r:id="rId29"/>
    <p:sldId id="348" r:id="rId30"/>
    <p:sldId id="328" r:id="rId31"/>
    <p:sldId id="329" r:id="rId32"/>
    <p:sldId id="340" r:id="rId33"/>
    <p:sldId id="341" r:id="rId34"/>
    <p:sldId id="339" r:id="rId35"/>
    <p:sldId id="330" r:id="rId36"/>
    <p:sldId id="357" r:id="rId37"/>
    <p:sldId id="345" r:id="rId38"/>
    <p:sldId id="346" r:id="rId39"/>
    <p:sldId id="342" r:id="rId40"/>
    <p:sldId id="344" r:id="rId41"/>
    <p:sldId id="347" r:id="rId42"/>
    <p:sldId id="343" r:id="rId43"/>
    <p:sldId id="323" r:id="rId44"/>
    <p:sldId id="326" r:id="rId45"/>
    <p:sldId id="327" r:id="rId46"/>
    <p:sldId id="331" r:id="rId47"/>
    <p:sldId id="332" r:id="rId48"/>
    <p:sldId id="324" r:id="rId49"/>
    <p:sldId id="363" r:id="rId50"/>
    <p:sldId id="364" r:id="rId51"/>
    <p:sldId id="325" r:id="rId52"/>
    <p:sldId id="319" r:id="rId5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36F"/>
    <a:srgbClr val="984807"/>
    <a:srgbClr val="8B4206"/>
    <a:srgbClr val="0E67A8"/>
    <a:srgbClr val="BEB7B1"/>
    <a:srgbClr val="F6F2EE"/>
    <a:srgbClr val="FAFAFA"/>
    <a:srgbClr val="FF9933"/>
    <a:srgbClr val="FFCC66"/>
    <a:srgbClr val="B0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9" autoAdjust="0"/>
    <p:restoredTop sz="94665" autoAdjust="0"/>
  </p:normalViewPr>
  <p:slideViewPr>
    <p:cSldViewPr snapToGrid="0" snapToObjects="1">
      <p:cViewPr>
        <p:scale>
          <a:sx n="104" d="100"/>
          <a:sy n="104" d="100"/>
        </p:scale>
        <p:origin x="-2168" y="-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F969-709D-9F43-81DA-83D53B741884}" type="datetimeFigureOut">
              <a:rPr lang="de-DE" smtClean="0"/>
              <a:pPr/>
              <a:t>04.10.14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1F43E-8147-014C-998C-EEBCEB3C8A9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6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CF4D-E844-B540-ADAD-4EED08FD3682}" type="datetimeFigureOut">
              <a:rPr lang="de-DE" smtClean="0"/>
              <a:pPr/>
              <a:t>04.10.14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4CF-F871-3D47-A661-2FEA5BB7AC1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54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7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5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7675"/>
          </a:xfrm>
          <a:prstGeom prst="rect">
            <a:avLst/>
          </a:prstGeom>
        </p:spPr>
        <p:txBody>
          <a:bodyPr lIns="0" rIns="0"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57200" y="1181100"/>
            <a:ext cx="8229600" cy="505301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41082" y="6460996"/>
            <a:ext cx="8229600" cy="0"/>
          </a:xfrm>
          <a:prstGeom prst="line">
            <a:avLst/>
          </a:prstGeom>
          <a:ln>
            <a:solidFill>
              <a:srgbClr val="8B4206">
                <a:alpha val="2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529252" y="6510809"/>
            <a:ext cx="4157548" cy="184666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BEB7B1"/>
                </a:solidFill>
              </a:rPr>
              <a:t>RENÉ</a:t>
            </a:r>
            <a:r>
              <a:rPr lang="de-DE" sz="1200" baseline="0" dirty="0" smtClean="0">
                <a:solidFill>
                  <a:srgbClr val="BEB7B1"/>
                </a:solidFill>
              </a:rPr>
              <a:t> PREISSEL, NILS HARTMANN | W-JAX 07. NOVEMBER  2014</a:t>
            </a:r>
            <a:endParaRPr lang="de-DE" sz="1200" dirty="0">
              <a:solidFill>
                <a:srgbClr val="BEB7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0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18031"/>
            <a:ext cx="8229600" cy="533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57200" y="912313"/>
            <a:ext cx="8229600" cy="0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457200" y="254934"/>
            <a:ext cx="8229600" cy="6394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2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7773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77736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7773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773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773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773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emanticmerg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-scm.com/docs/git-confi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obandlauren.com/2013/09/18/git-flow-managing-multiple-hotfixes/" TargetMode="External"/><Relationship Id="rId4" Type="http://schemas.openxmlformats.org/officeDocument/2006/relationships/hyperlink" Target="https://github.com/petervanderdoes/gitflow" TargetMode="External"/><Relationship Id="rId5" Type="http://schemas.openxmlformats.org/officeDocument/2006/relationships/hyperlink" Target="http://www.syntevo.com/smartgit/documentation/6/show?page=git-flow" TargetMode="External"/><Relationship Id="rId6" Type="http://schemas.openxmlformats.org/officeDocument/2006/relationships/hyperlink" Target="https://groups.google.com/forum/%23!topic/gitflow-users/I9sErOSzYz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vie/gitflow/issues/3%23issuecomment-170055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nvie.com/posts/a-successful-git-branching-model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ciomantic/git-hub" TargetMode="External"/><Relationship Id="rId4" Type="http://schemas.openxmlformats.org/officeDocument/2006/relationships/hyperlink" Target="https://www.atlassian.com/de/git/workflows%23!workflow-fork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sociomantic.com/blog/2014/05/git-triangular-workflow/%23.VCEg7yt_v0A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itbucket.org/atlassian/jgit-flow/wiki/Home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lblue.bandlem.com/2013/11/embedding-jgit.html" TargetMode="External"/><Relationship Id="rId4" Type="http://schemas.openxmlformats.org/officeDocument/2006/relationships/hyperlink" Target="https://bitbucket.org/atlassian/jgit-flow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peakerdeck.com/alblue/embedding-jgit-into-java-application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joberstar/grgit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W-JAX 2014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897945"/>
            <a:ext cx="8229600" cy="2942657"/>
          </a:xfrm>
          <a:prstGeom prst="rect">
            <a:avLst/>
          </a:prstGeom>
          <a:solidFill>
            <a:srgbClr val="BEB7B1"/>
          </a:solidFill>
          <a:ln>
            <a:noFill/>
          </a:ln>
          <a:effectLst>
            <a:glow rad="203200">
              <a:srgbClr val="77736F">
                <a:alpha val="75000"/>
              </a:srgbClr>
            </a:glo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400" u="sng" dirty="0" smtClean="0"/>
          </a:p>
          <a:p>
            <a:pPr marL="400050" lvl="1" indent="0">
              <a:buFont typeface="Arial"/>
              <a:buNone/>
            </a:pPr>
            <a:r>
              <a:rPr lang="de-DE" u="sng" dirty="0" smtClean="0"/>
              <a:t>Powerworkshop</a:t>
            </a:r>
            <a:endParaRPr lang="de-DE" sz="4400" b="1" u="sng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sz="4400" b="1" dirty="0" smtClean="0">
                <a:solidFill>
                  <a:srgbClr val="984807"/>
                </a:solidFill>
              </a:rPr>
              <a:t>Werden Sie </a:t>
            </a:r>
            <a:r>
              <a:rPr lang="de-DE" sz="4400" b="1" dirty="0" err="1" smtClean="0">
                <a:solidFill>
                  <a:srgbClr val="984807"/>
                </a:solidFill>
              </a:rPr>
              <a:t>Git</a:t>
            </a:r>
            <a:r>
              <a:rPr lang="de-DE" sz="4400" b="1" dirty="0" smtClean="0">
                <a:solidFill>
                  <a:srgbClr val="984807"/>
                </a:solidFill>
              </a:rPr>
              <a:t> Experte</a:t>
            </a:r>
          </a:p>
          <a:p>
            <a:pPr marL="400050" lvl="1" indent="0">
              <a:buFont typeface="Arial"/>
              <a:buNone/>
            </a:pPr>
            <a:endParaRPr lang="de-DE" sz="200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endParaRPr lang="de-DE" dirty="0" smtClean="0"/>
          </a:p>
          <a:p>
            <a:pPr marL="400050" lvl="1" indent="0">
              <a:lnSpc>
                <a:spcPct val="80000"/>
              </a:lnSpc>
              <a:buNone/>
            </a:pPr>
            <a:r>
              <a:rPr lang="de-DE" dirty="0"/>
              <a:t>René </a:t>
            </a:r>
            <a:r>
              <a:rPr lang="de-DE" dirty="0" err="1" smtClean="0"/>
              <a:t>Preißel</a:t>
            </a:r>
            <a:r>
              <a:rPr lang="de-DE" dirty="0" smtClean="0"/>
              <a:t> (</a:t>
            </a:r>
            <a:r>
              <a:rPr lang="de-DE" dirty="0" err="1" smtClean="0"/>
              <a:t>eToSquare</a:t>
            </a:r>
            <a:r>
              <a:rPr lang="de-DE" dirty="0" smtClean="0"/>
              <a:t>)</a:t>
            </a:r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dirty="0" smtClean="0"/>
              <a:t>Nils Hartmann (Techniker Krankenkasse)</a:t>
            </a:r>
          </a:p>
          <a:p>
            <a:pPr marL="0" indent="0">
              <a:buFont typeface="Arial"/>
              <a:buNone/>
            </a:pPr>
            <a:endParaRPr lang="de-DE" sz="2000" dirty="0" smtClean="0"/>
          </a:p>
          <a:p>
            <a:pPr marL="0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9072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2 - KONFLIKTE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pPr marL="0" indent="0">
              <a:buNone/>
            </a:pPr>
            <a:r>
              <a:rPr lang="de-DE" dirty="0" err="1" smtClean="0"/>
              <a:t>Merge</a:t>
            </a:r>
            <a:r>
              <a:rPr lang="de-DE" dirty="0" smtClean="0"/>
              <a:t>-Konflikte lösen</a:t>
            </a:r>
          </a:p>
          <a:p>
            <a:pPr marL="457200" lvl="1" indent="-457200"/>
            <a:r>
              <a:rPr lang="de-DE" dirty="0" err="1"/>
              <a:t>merge.conflictstyle</a:t>
            </a:r>
            <a:r>
              <a:rPr lang="de-DE" dirty="0"/>
              <a:t> </a:t>
            </a:r>
            <a:r>
              <a:rPr lang="de-DE" dirty="0" smtClean="0"/>
              <a:t>diff3</a:t>
            </a:r>
          </a:p>
          <a:p>
            <a:pPr marL="857250" lvl="2" indent="-457200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--global </a:t>
            </a:r>
            <a:r>
              <a:rPr lang="de-DE" dirty="0" err="1"/>
              <a:t>merge.conflictstyle</a:t>
            </a:r>
            <a:r>
              <a:rPr lang="de-DE" dirty="0"/>
              <a:t> diff3</a:t>
            </a:r>
            <a:endParaRPr lang="de-DE" dirty="0" smtClean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Externes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-tool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rerere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84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MERGE-TOOL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Aufruf von </a:t>
            </a:r>
            <a:r>
              <a:rPr lang="de-DE" dirty="0" err="1" smtClean="0"/>
              <a:t>Merge</a:t>
            </a:r>
            <a:r>
              <a:rPr lang="de-DE" dirty="0" smtClean="0"/>
              <a:t>-Tool über </a:t>
            </a:r>
            <a:r>
              <a:rPr lang="de-DE" dirty="0" err="1" smtClean="0"/>
              <a:t>Cmd</a:t>
            </a:r>
            <a:r>
              <a:rPr lang="de-DE" dirty="0" smtClean="0"/>
              <a:t>-Line: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mergetool</a:t>
            </a:r>
            <a:r>
              <a:rPr lang="de-DE" dirty="0" smtClean="0"/>
              <a:t> –-tool=$BASE $LOCAL $REMOTE $MERGED</a:t>
            </a:r>
          </a:p>
          <a:p>
            <a:r>
              <a:rPr lang="de-DE" dirty="0" smtClean="0"/>
              <a:t>Über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:</a:t>
            </a:r>
          </a:p>
          <a:p>
            <a:r>
              <a:rPr lang="de-DE" dirty="0" smtClean="0"/>
              <a:t>Registrieren: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</a:t>
            </a:r>
            <a:r>
              <a:rPr lang="de-DE" dirty="0" err="1" smtClean="0"/>
              <a:t>merge.tool.NAME.cmd</a:t>
            </a:r>
            <a:endParaRPr lang="de-DE" dirty="0" smtClean="0"/>
          </a:p>
          <a:p>
            <a:r>
              <a:rPr lang="de-DE" dirty="0" smtClean="0"/>
              <a:t>Default setzen: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</a:t>
            </a:r>
            <a:r>
              <a:rPr lang="de-DE" dirty="0" err="1" smtClean="0"/>
              <a:t>mergetool</a:t>
            </a:r>
            <a:r>
              <a:rPr lang="de-DE" dirty="0" smtClean="0"/>
              <a:t> NAME </a:t>
            </a:r>
          </a:p>
          <a:p>
            <a:r>
              <a:rPr lang="de-DE" dirty="0" smtClean="0"/>
              <a:t>Kandidaten</a:t>
            </a:r>
          </a:p>
          <a:p>
            <a:pPr lvl="1"/>
            <a:r>
              <a:rPr lang="de-DE" dirty="0"/>
              <a:t>P4merge (http://</a:t>
            </a:r>
            <a:r>
              <a:rPr lang="de-DE" dirty="0" err="1"/>
              <a:t>www.perforce.com</a:t>
            </a:r>
            <a:r>
              <a:rPr lang="de-DE" dirty="0"/>
              <a:t>/</a:t>
            </a:r>
            <a:r>
              <a:rPr lang="de-DE" dirty="0" err="1"/>
              <a:t>product</a:t>
            </a:r>
            <a:r>
              <a:rPr lang="de-DE" dirty="0"/>
              <a:t>/</a:t>
            </a:r>
            <a:r>
              <a:rPr lang="de-DE" dirty="0" err="1"/>
              <a:t>components</a:t>
            </a:r>
            <a:r>
              <a:rPr lang="de-DE" dirty="0"/>
              <a:t>/</a:t>
            </a:r>
            <a:r>
              <a:rPr lang="de-DE" dirty="0" err="1"/>
              <a:t>perforce</a:t>
            </a:r>
            <a:r>
              <a:rPr lang="de-DE" dirty="0"/>
              <a:t>-</a:t>
            </a:r>
            <a:r>
              <a:rPr lang="de-DE" dirty="0" err="1"/>
              <a:t>visual</a:t>
            </a:r>
            <a:r>
              <a:rPr lang="de-DE" dirty="0"/>
              <a:t>-</a:t>
            </a:r>
            <a:r>
              <a:rPr lang="de-DE" dirty="0" err="1"/>
              <a:t>merge</a:t>
            </a:r>
            <a:r>
              <a:rPr lang="de-DE" dirty="0"/>
              <a:t>-</a:t>
            </a:r>
            <a:r>
              <a:rPr lang="de-DE" dirty="0" err="1"/>
              <a:t>and</a:t>
            </a:r>
            <a:r>
              <a:rPr lang="de-DE" dirty="0"/>
              <a:t>-</a:t>
            </a:r>
            <a:r>
              <a:rPr lang="de-DE" dirty="0" err="1"/>
              <a:t>diff</a:t>
            </a:r>
            <a:r>
              <a:rPr lang="de-DE" dirty="0"/>
              <a:t>-</a:t>
            </a:r>
            <a:r>
              <a:rPr lang="de-DE" dirty="0" smtClean="0"/>
              <a:t>tools)</a:t>
            </a:r>
          </a:p>
          <a:p>
            <a:pPr lvl="1"/>
            <a:r>
              <a:rPr lang="de-DE" dirty="0" err="1" smtClean="0"/>
              <a:t>Meld</a:t>
            </a:r>
            <a:r>
              <a:rPr lang="de-DE" dirty="0"/>
              <a:t> (http://</a:t>
            </a:r>
            <a:r>
              <a:rPr lang="de-DE" dirty="0" err="1"/>
              <a:t>meldmerge.org</a:t>
            </a:r>
            <a:r>
              <a:rPr lang="de-DE" dirty="0" smtClean="0"/>
              <a:t>/)</a:t>
            </a:r>
          </a:p>
          <a:p>
            <a:pPr lvl="1"/>
            <a:r>
              <a:rPr lang="de-DE" dirty="0" err="1" smtClean="0"/>
              <a:t>Semanticmerge</a:t>
            </a:r>
            <a:r>
              <a:rPr lang="de-DE" dirty="0" smtClean="0"/>
              <a:t> (Kommerziell, nie </a:t>
            </a:r>
            <a:r>
              <a:rPr lang="de-DE" dirty="0"/>
              <a:t>benutzt) </a:t>
            </a:r>
            <a:r>
              <a:rPr lang="de-DE" dirty="0">
                <a:hlinkClick r:id="rId2"/>
              </a:rPr>
              <a:t>http://www.semanticmerge.com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32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MERGE-TOOL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86" y="1155855"/>
            <a:ext cx="7067900" cy="48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9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2 - RERERE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rerere</a:t>
            </a:r>
            <a:r>
              <a:rPr lang="de-DE" dirty="0"/>
              <a:t> („Reuse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 smtClean="0"/>
              <a:t>resolution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Konfliktlösungen abspeichern</a:t>
            </a:r>
          </a:p>
          <a:p>
            <a:pPr lvl="1"/>
            <a:r>
              <a:rPr lang="de-DE" dirty="0" smtClean="0"/>
              <a:t>Problem: Lösungen werden nur lokal gespeichert</a:t>
            </a:r>
          </a:p>
          <a:p>
            <a:r>
              <a:rPr lang="de-DE" dirty="0" smtClean="0"/>
              <a:t>Einschalten global oder pro </a:t>
            </a:r>
            <a:r>
              <a:rPr lang="de-DE" dirty="0" err="1" smtClean="0"/>
              <a:t>Repo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--global </a:t>
            </a:r>
            <a:r>
              <a:rPr lang="de-DE" dirty="0" err="1"/>
              <a:t>rerere.enabled</a:t>
            </a:r>
            <a:r>
              <a:rPr lang="de-DE" dirty="0"/>
              <a:t> </a:t>
            </a:r>
            <a:r>
              <a:rPr lang="de-DE" dirty="0" err="1" smtClean="0"/>
              <a:t>true</a:t>
            </a:r>
            <a:endParaRPr lang="de-DE" dirty="0" smtClean="0"/>
          </a:p>
          <a:p>
            <a:r>
              <a:rPr lang="de-DE" dirty="0" smtClean="0"/>
              <a:t>Nochmaliges ausführen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–</a:t>
            </a:r>
            <a:r>
              <a:rPr lang="de-DE" dirty="0" err="1" smtClean="0"/>
              <a:t>conflict</a:t>
            </a:r>
            <a:r>
              <a:rPr lang="de-DE" dirty="0" smtClean="0"/>
              <a:t>=diff3 </a:t>
            </a:r>
            <a:r>
              <a:rPr lang="de-DE" dirty="0" err="1" smtClean="0"/>
              <a:t>readme.txt</a:t>
            </a:r>
            <a:endParaRPr lang="de-DE" dirty="0" smtClean="0"/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rerere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20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REMOTES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Upstream-Branches</a:t>
            </a:r>
            <a:r>
              <a:rPr lang="de-DE" dirty="0" smtClean="0"/>
              <a:t>: Veränderungen seit </a:t>
            </a:r>
            <a:r>
              <a:rPr lang="de-DE" dirty="0" err="1" smtClean="0"/>
              <a:t>Git</a:t>
            </a:r>
            <a:r>
              <a:rPr lang="de-DE" dirty="0" smtClean="0"/>
              <a:t> 1.7</a:t>
            </a:r>
          </a:p>
          <a:p>
            <a:r>
              <a:rPr lang="de-DE" dirty="0" smtClean="0"/>
              <a:t>OK </a:t>
            </a:r>
            <a:r>
              <a:rPr lang="de-DE" dirty="0" err="1" smtClean="0"/>
              <a:t>ls</a:t>
            </a:r>
            <a:r>
              <a:rPr lang="de-DE" dirty="0" smtClean="0"/>
              <a:t>-remote </a:t>
            </a:r>
            <a:r>
              <a:rPr lang="de-DE" dirty="0"/>
              <a:t>-&gt; vorab sehen welche </a:t>
            </a:r>
            <a:r>
              <a:rPr lang="de-DE" dirty="0" err="1"/>
              <a:t>Branches</a:t>
            </a:r>
            <a:r>
              <a:rPr lang="de-DE" dirty="0"/>
              <a:t> es gibt</a:t>
            </a:r>
          </a:p>
          <a:p>
            <a:r>
              <a:rPr lang="de-DE" dirty="0" smtClean="0"/>
              <a:t>OK remote </a:t>
            </a:r>
            <a:r>
              <a:rPr lang="de-DE" dirty="0" err="1"/>
              <a:t>add</a:t>
            </a:r>
            <a:r>
              <a:rPr lang="de-DE" dirty="0"/>
              <a:t>, update, -&gt; Remote-Tracking-</a:t>
            </a:r>
            <a:r>
              <a:rPr lang="de-DE" dirty="0" err="1"/>
              <a:t>Branches</a:t>
            </a:r>
            <a:r>
              <a:rPr lang="de-DE" dirty="0"/>
              <a:t> zeigen</a:t>
            </a:r>
          </a:p>
          <a:p>
            <a:r>
              <a:rPr lang="de-DE" dirty="0" smtClean="0"/>
              <a:t>Tracking-</a:t>
            </a:r>
            <a:r>
              <a:rPr lang="de-DE" dirty="0" err="1" smtClean="0"/>
              <a:t>Branches</a:t>
            </a:r>
            <a:r>
              <a:rPr lang="de-DE" dirty="0" smtClean="0"/>
              <a:t>: </a:t>
            </a:r>
            <a:r>
              <a:rPr lang="de-DE" dirty="0" err="1" smtClean="0"/>
              <a:t>branch</a:t>
            </a:r>
            <a:r>
              <a:rPr lang="de-DE" dirty="0" smtClean="0"/>
              <a:t> --set-</a:t>
            </a:r>
            <a:r>
              <a:rPr lang="de-DE" dirty="0" err="1" smtClean="0"/>
              <a:t>upstream</a:t>
            </a:r>
            <a:endParaRPr lang="de-DE" dirty="0" smtClean="0"/>
          </a:p>
          <a:p>
            <a:r>
              <a:rPr lang="de-DE" dirty="0" err="1" smtClean="0"/>
              <a:t>branch</a:t>
            </a:r>
            <a:r>
              <a:rPr lang="de-DE" dirty="0" smtClean="0"/>
              <a:t> -</a:t>
            </a:r>
            <a:r>
              <a:rPr lang="de-DE" dirty="0" err="1" smtClean="0"/>
              <a:t>vv</a:t>
            </a:r>
            <a:r>
              <a:rPr lang="de-DE" dirty="0" smtClean="0"/>
              <a:t> -&gt; Verbindung zu tracking-</a:t>
            </a:r>
            <a:r>
              <a:rPr lang="de-DE" dirty="0" err="1" smtClean="0"/>
              <a:t>Branches</a:t>
            </a:r>
            <a:r>
              <a:rPr lang="de-DE" dirty="0" smtClean="0"/>
              <a:t> anzeigen</a:t>
            </a:r>
          </a:p>
          <a:p>
            <a:r>
              <a:rPr lang="de-DE" dirty="0" smtClean="0"/>
              <a:t>OK push </a:t>
            </a:r>
            <a:r>
              <a:rPr lang="de-DE" dirty="0"/>
              <a:t>-&gt; </a:t>
            </a:r>
            <a:r>
              <a:rPr lang="de-DE" dirty="0" err="1"/>
              <a:t>push.default</a:t>
            </a:r>
            <a:r>
              <a:rPr lang="de-DE" dirty="0"/>
              <a:t> Optionen erklären</a:t>
            </a:r>
          </a:p>
          <a:p>
            <a:r>
              <a:rPr lang="de-DE" dirty="0" err="1"/>
              <a:t>refspecs</a:t>
            </a:r>
            <a:r>
              <a:rPr lang="de-DE" dirty="0"/>
              <a:t> erklären -&gt; + Zeichen</a:t>
            </a:r>
          </a:p>
          <a:p>
            <a:r>
              <a:rPr lang="de-DE" dirty="0" err="1"/>
              <a:t>fetch</a:t>
            </a:r>
            <a:r>
              <a:rPr lang="de-DE" dirty="0"/>
              <a:t> -&gt; ohne benanntes Remote -&gt; FETCH_HEAD</a:t>
            </a:r>
          </a:p>
          <a:p>
            <a:r>
              <a:rPr lang="de-DE" dirty="0" smtClean="0"/>
              <a:t>OK pull </a:t>
            </a:r>
            <a:r>
              <a:rPr lang="de-DE" dirty="0"/>
              <a:t>-&gt; </a:t>
            </a:r>
            <a:r>
              <a:rPr lang="de-DE" dirty="0" err="1"/>
              <a:t>pull.rebase</a:t>
            </a:r>
            <a:r>
              <a:rPr lang="de-DE" dirty="0"/>
              <a:t> -&gt; </a:t>
            </a:r>
            <a:r>
              <a:rPr lang="de-DE" dirty="0" err="1" smtClean="0"/>
              <a:t>branch.autosetuprebase</a:t>
            </a:r>
            <a:endParaRPr lang="de-DE" dirty="0" smtClean="0"/>
          </a:p>
          <a:p>
            <a:r>
              <a:rPr lang="de-DE" dirty="0" smtClean="0"/>
              <a:t>BEISPIEL: Arbeiten mit </a:t>
            </a:r>
            <a:r>
              <a:rPr lang="de-DE" b="1" dirty="0" smtClean="0"/>
              <a:t>zwei</a:t>
            </a:r>
            <a:r>
              <a:rPr lang="de-DE" dirty="0" smtClean="0"/>
              <a:t> </a:t>
            </a:r>
            <a:r>
              <a:rPr lang="de-DE" dirty="0" err="1" smtClean="0"/>
              <a:t>Remotes</a:t>
            </a:r>
            <a:r>
              <a:rPr lang="de-DE" dirty="0" smtClean="0"/>
              <a:t>!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Fork</a:t>
            </a:r>
            <a:r>
              <a:rPr lang="de-DE" dirty="0" smtClean="0"/>
              <a:t> </a:t>
            </a:r>
            <a:r>
              <a:rPr lang="de-DE" dirty="0" smtClean="0"/>
              <a:t>Workflow</a:t>
            </a:r>
          </a:p>
          <a:p>
            <a:r>
              <a:rPr lang="de-DE" dirty="0"/>
              <a:t>REFSPEC-BEISPIELE:</a:t>
            </a:r>
          </a:p>
          <a:p>
            <a:pPr lvl="1"/>
            <a:r>
              <a:rPr lang="de-DE" dirty="0"/>
              <a:t>GERRIT http://</a:t>
            </a:r>
            <a:r>
              <a:rPr lang="de-DE" dirty="0" err="1"/>
              <a:t>gerrit.googlecode.com</a:t>
            </a:r>
            <a:r>
              <a:rPr lang="de-DE" dirty="0"/>
              <a:t>/</a:t>
            </a:r>
            <a:r>
              <a:rPr lang="de-DE" dirty="0" err="1"/>
              <a:t>svn</a:t>
            </a:r>
            <a:r>
              <a:rPr lang="de-DE" dirty="0"/>
              <a:t>/</a:t>
            </a:r>
            <a:r>
              <a:rPr lang="de-DE" dirty="0" err="1"/>
              <a:t>documentation</a:t>
            </a:r>
            <a:r>
              <a:rPr lang="de-DE" dirty="0"/>
              <a:t>/2.1/user-</a:t>
            </a:r>
            <a:r>
              <a:rPr lang="de-DE" dirty="0" err="1"/>
              <a:t>upload.html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00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REMOTES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Hintergrund: </a:t>
            </a:r>
            <a:r>
              <a:rPr lang="de-DE" dirty="0" err="1" smtClean="0"/>
              <a:t>Austauch</a:t>
            </a:r>
            <a:r>
              <a:rPr lang="de-DE" dirty="0" smtClean="0"/>
              <a:t> mit Remote-Repository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Was ist ein Remote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 smtClean="0"/>
              <a:t>Woher kommt ein Remote?</a:t>
            </a:r>
          </a:p>
          <a:p>
            <a:pPr lvl="1"/>
            <a:r>
              <a:rPr lang="de-DE" dirty="0" err="1"/>
              <a:t>c</a:t>
            </a:r>
            <a:r>
              <a:rPr lang="de-DE" dirty="0" err="1" smtClean="0"/>
              <a:t>lonen</a:t>
            </a:r>
            <a:endParaRPr lang="de-DE" dirty="0" smtClean="0"/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add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remote -v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add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remote update</a:t>
            </a:r>
          </a:p>
          <a:p>
            <a:pPr lvl="1"/>
            <a:r>
              <a:rPr lang="de-DE" dirty="0" smtClean="0"/>
              <a:t>Mittlerweile identisch mit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  <a:p>
            <a:pPr lvl="1"/>
            <a:r>
              <a:rPr lang="de-DE" dirty="0"/>
              <a:t>http://stackoverflow.com/a/17512004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rm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remote-name </a:t>
            </a:r>
            <a:r>
              <a:rPr lang="de-DE" dirty="0" err="1" smtClean="0"/>
              <a:t>vs</a:t>
            </a:r>
            <a:r>
              <a:rPr lang="de-DE" dirty="0" smtClean="0"/>
              <a:t> URL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77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REMOTES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ls</a:t>
            </a:r>
            <a:r>
              <a:rPr lang="de-DE" dirty="0" smtClean="0"/>
              <a:t>-remote</a:t>
            </a:r>
          </a:p>
          <a:p>
            <a:pPr lvl="1"/>
            <a:r>
              <a:rPr lang="de-DE" dirty="0" smtClean="0"/>
              <a:t>Zeigt an, welche Referenzen es in einem Remote Repository gibt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ls</a:t>
            </a:r>
            <a:r>
              <a:rPr lang="de-DE" dirty="0"/>
              <a:t>-remote </a:t>
            </a:r>
            <a:r>
              <a:rPr lang="de-DE" dirty="0" err="1"/>
              <a:t>fw</a:t>
            </a:r>
            <a:r>
              <a:rPr lang="de-DE" dirty="0"/>
              <a:t> \*pull\</a:t>
            </a:r>
            <a:r>
              <a:rPr lang="de-DE" dirty="0" smtClean="0"/>
              <a:t>*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21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REFSPEC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Default </a:t>
            </a:r>
            <a:r>
              <a:rPr lang="de-DE" dirty="0" err="1" smtClean="0"/>
              <a:t>Refspec</a:t>
            </a:r>
            <a:r>
              <a:rPr lang="de-DE" dirty="0" smtClean="0"/>
              <a:t> beim remote </a:t>
            </a:r>
            <a:r>
              <a:rPr lang="de-DE" dirty="0" err="1" smtClean="0"/>
              <a:t>add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+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heads</a:t>
            </a:r>
            <a:r>
              <a:rPr lang="de-DE" dirty="0"/>
              <a:t>/*: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remotes</a:t>
            </a:r>
            <a:r>
              <a:rPr lang="de-DE" dirty="0" smtClean="0"/>
              <a:t>/</a:t>
            </a:r>
            <a:r>
              <a:rPr lang="de-DE" dirty="0" err="1" smtClean="0">
                <a:solidFill>
                  <a:srgbClr val="FF0000"/>
                </a:solidFill>
              </a:rPr>
              <a:t>origin</a:t>
            </a:r>
            <a:r>
              <a:rPr lang="de-DE" dirty="0" smtClean="0"/>
              <a:t>/</a:t>
            </a:r>
            <a:r>
              <a:rPr lang="de-DE" dirty="0"/>
              <a:t>*</a:t>
            </a:r>
          </a:p>
          <a:p>
            <a:r>
              <a:rPr lang="de-DE" dirty="0" smtClean="0"/>
              <a:t>+ = beim Pull wird ggf. ein </a:t>
            </a:r>
            <a:r>
              <a:rPr lang="de-DE" dirty="0" err="1" smtClean="0"/>
              <a:t>Merge</a:t>
            </a:r>
            <a:r>
              <a:rPr lang="de-DE" dirty="0" smtClean="0"/>
              <a:t> durchgeführt. Ohne plus: nur ff</a:t>
            </a:r>
          </a:p>
          <a:p>
            <a:r>
              <a:rPr lang="de-DE" dirty="0" smtClean="0"/>
              <a:t>Welche Referenzen gibt es?</a:t>
            </a:r>
          </a:p>
          <a:p>
            <a:pPr lvl="1"/>
            <a:r>
              <a:rPr lang="de-DE" dirty="0" err="1" smtClean="0"/>
              <a:t>Branches</a:t>
            </a:r>
            <a:r>
              <a:rPr lang="de-DE" dirty="0" smtClean="0"/>
              <a:t>: </a:t>
            </a:r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heads</a:t>
            </a:r>
            <a:endParaRPr lang="de-DE" dirty="0" smtClean="0"/>
          </a:p>
          <a:p>
            <a:pPr lvl="1"/>
            <a:r>
              <a:rPr lang="de-DE" dirty="0" smtClean="0"/>
              <a:t>Tags: </a:t>
            </a:r>
            <a:r>
              <a:rPr lang="de-DE" dirty="0" err="1" smtClean="0"/>
              <a:t>refs</a:t>
            </a:r>
            <a:r>
              <a:rPr lang="de-DE" dirty="0" smtClean="0"/>
              <a:t>/tags</a:t>
            </a:r>
          </a:p>
          <a:p>
            <a:pPr lvl="1"/>
            <a:r>
              <a:rPr lang="de-DE" dirty="0" smtClean="0"/>
              <a:t>Notes: </a:t>
            </a:r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Pullrequest</a:t>
            </a:r>
            <a:r>
              <a:rPr lang="de-DE" dirty="0" smtClean="0"/>
              <a:t>: </a:t>
            </a:r>
            <a:r>
              <a:rPr lang="de-DE" dirty="0" err="1" smtClean="0"/>
              <a:t>refs</a:t>
            </a:r>
            <a:r>
              <a:rPr lang="de-DE" dirty="0" smtClean="0"/>
              <a:t>/pull</a:t>
            </a:r>
          </a:p>
          <a:p>
            <a:pPr lvl="1"/>
            <a:r>
              <a:rPr lang="de-DE" dirty="0" smtClean="0"/>
              <a:t>Gerrit: </a:t>
            </a:r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for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70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REFSPEC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Definiert, welche Referenzen vom Server geholt </a:t>
            </a:r>
            <a:r>
              <a:rPr lang="de-DE" dirty="0" err="1" smtClean="0"/>
              <a:t>bzw</a:t>
            </a:r>
            <a:r>
              <a:rPr lang="de-DE" dirty="0" smtClean="0"/>
              <a:t> zum Server geschrieben werden</a:t>
            </a:r>
          </a:p>
          <a:p>
            <a:r>
              <a:rPr lang="de-DE" dirty="0" smtClean="0"/>
              <a:t>Default-Wert beim Neuanlegen: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48" y="4243574"/>
            <a:ext cx="8653022" cy="74015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98405" y="3677149"/>
            <a:ext cx="219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Source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03006" y="3710441"/>
            <a:ext cx="219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Destination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1709730" y="2896156"/>
            <a:ext cx="4274324" cy="1150325"/>
          </a:xfrm>
          <a:custGeom>
            <a:avLst/>
            <a:gdLst>
              <a:gd name="connsiteX0" fmla="*/ 0 w 4274324"/>
              <a:gd name="connsiteY0" fmla="*/ 1150325 h 1150325"/>
              <a:gd name="connsiteX1" fmla="*/ 61061 w 4274324"/>
              <a:gd name="connsiteY1" fmla="*/ 1064848 h 1150325"/>
              <a:gd name="connsiteX2" fmla="*/ 73274 w 4274324"/>
              <a:gd name="connsiteY2" fmla="*/ 1003793 h 1150325"/>
              <a:gd name="connsiteX3" fmla="*/ 232034 w 4274324"/>
              <a:gd name="connsiteY3" fmla="*/ 845050 h 1150325"/>
              <a:gd name="connsiteX4" fmla="*/ 280884 w 4274324"/>
              <a:gd name="connsiteY4" fmla="*/ 783995 h 1150325"/>
              <a:gd name="connsiteX5" fmla="*/ 647254 w 4274324"/>
              <a:gd name="connsiteY5" fmla="*/ 539775 h 1150325"/>
              <a:gd name="connsiteX6" fmla="*/ 708316 w 4274324"/>
              <a:gd name="connsiteY6" fmla="*/ 503142 h 1150325"/>
              <a:gd name="connsiteX7" fmla="*/ 757166 w 4274324"/>
              <a:gd name="connsiteY7" fmla="*/ 466509 h 1150325"/>
              <a:gd name="connsiteX8" fmla="*/ 1013625 w 4274324"/>
              <a:gd name="connsiteY8" fmla="*/ 344399 h 1150325"/>
              <a:gd name="connsiteX9" fmla="*/ 1135749 w 4274324"/>
              <a:gd name="connsiteY9" fmla="*/ 271133 h 1150325"/>
              <a:gd name="connsiteX10" fmla="*/ 1697517 w 4274324"/>
              <a:gd name="connsiteY10" fmla="*/ 100179 h 1150325"/>
              <a:gd name="connsiteX11" fmla="*/ 1807428 w 4274324"/>
              <a:gd name="connsiteY11" fmla="*/ 63546 h 1150325"/>
              <a:gd name="connsiteX12" fmla="*/ 2161586 w 4274324"/>
              <a:gd name="connsiteY12" fmla="*/ 26913 h 1150325"/>
              <a:gd name="connsiteX13" fmla="*/ 2308135 w 4274324"/>
              <a:gd name="connsiteY13" fmla="*/ 2491 h 1150325"/>
              <a:gd name="connsiteX14" fmla="*/ 3272911 w 4274324"/>
              <a:gd name="connsiteY14" fmla="*/ 26913 h 1150325"/>
              <a:gd name="connsiteX15" fmla="*/ 3370609 w 4274324"/>
              <a:gd name="connsiteY15" fmla="*/ 39124 h 1150325"/>
              <a:gd name="connsiteX16" fmla="*/ 3456096 w 4274324"/>
              <a:gd name="connsiteY16" fmla="*/ 100179 h 1150325"/>
              <a:gd name="connsiteX17" fmla="*/ 3468308 w 4274324"/>
              <a:gd name="connsiteY17" fmla="*/ 161234 h 1150325"/>
              <a:gd name="connsiteX18" fmla="*/ 3480521 w 4274324"/>
              <a:gd name="connsiteY18" fmla="*/ 197867 h 1150325"/>
              <a:gd name="connsiteX19" fmla="*/ 3492733 w 4274324"/>
              <a:gd name="connsiteY19" fmla="*/ 271133 h 1150325"/>
              <a:gd name="connsiteX20" fmla="*/ 3541582 w 4274324"/>
              <a:gd name="connsiteY20" fmla="*/ 368821 h 1150325"/>
              <a:gd name="connsiteX21" fmla="*/ 3602644 w 4274324"/>
              <a:gd name="connsiteY21" fmla="*/ 478720 h 1150325"/>
              <a:gd name="connsiteX22" fmla="*/ 3614856 w 4274324"/>
              <a:gd name="connsiteY22" fmla="*/ 515353 h 1150325"/>
              <a:gd name="connsiteX23" fmla="*/ 3639281 w 4274324"/>
              <a:gd name="connsiteY23" fmla="*/ 551986 h 1150325"/>
              <a:gd name="connsiteX24" fmla="*/ 3651493 w 4274324"/>
              <a:gd name="connsiteY24" fmla="*/ 613041 h 1150325"/>
              <a:gd name="connsiteX25" fmla="*/ 3724768 w 4274324"/>
              <a:gd name="connsiteY25" fmla="*/ 686307 h 1150325"/>
              <a:gd name="connsiteX26" fmla="*/ 3761405 w 4274324"/>
              <a:gd name="connsiteY26" fmla="*/ 759573 h 1150325"/>
              <a:gd name="connsiteX27" fmla="*/ 3798042 w 4274324"/>
              <a:gd name="connsiteY27" fmla="*/ 783995 h 1150325"/>
              <a:gd name="connsiteX28" fmla="*/ 3871316 w 4274324"/>
              <a:gd name="connsiteY28" fmla="*/ 832839 h 1150325"/>
              <a:gd name="connsiteX29" fmla="*/ 3956802 w 4274324"/>
              <a:gd name="connsiteY29" fmla="*/ 881683 h 1150325"/>
              <a:gd name="connsiteX30" fmla="*/ 4030076 w 4274324"/>
              <a:gd name="connsiteY30" fmla="*/ 893894 h 1150325"/>
              <a:gd name="connsiteX31" fmla="*/ 4139988 w 4274324"/>
              <a:gd name="connsiteY31" fmla="*/ 979371 h 1150325"/>
              <a:gd name="connsiteX32" fmla="*/ 4213262 w 4274324"/>
              <a:gd name="connsiteY32" fmla="*/ 1003793 h 1150325"/>
              <a:gd name="connsiteX33" fmla="*/ 4249899 w 4274324"/>
              <a:gd name="connsiteY33" fmla="*/ 1052637 h 1150325"/>
              <a:gd name="connsiteX34" fmla="*/ 4274324 w 4274324"/>
              <a:gd name="connsiteY34" fmla="*/ 1089270 h 115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74324" h="1150325">
                <a:moveTo>
                  <a:pt x="0" y="1150325"/>
                </a:moveTo>
                <a:cubicBezTo>
                  <a:pt x="20354" y="1121833"/>
                  <a:pt x="45400" y="1096166"/>
                  <a:pt x="61061" y="1064848"/>
                </a:cubicBezTo>
                <a:cubicBezTo>
                  <a:pt x="70344" y="1046285"/>
                  <a:pt x="61760" y="1021061"/>
                  <a:pt x="73274" y="1003793"/>
                </a:cubicBezTo>
                <a:cubicBezTo>
                  <a:pt x="82095" y="990563"/>
                  <a:pt x="216913" y="863949"/>
                  <a:pt x="232034" y="845050"/>
                </a:cubicBezTo>
                <a:cubicBezTo>
                  <a:pt x="248317" y="824698"/>
                  <a:pt x="260530" y="800276"/>
                  <a:pt x="280884" y="783995"/>
                </a:cubicBezTo>
                <a:cubicBezTo>
                  <a:pt x="331436" y="743558"/>
                  <a:pt x="581809" y="579037"/>
                  <a:pt x="647254" y="539775"/>
                </a:cubicBezTo>
                <a:cubicBezTo>
                  <a:pt x="667608" y="527564"/>
                  <a:pt x="688566" y="516307"/>
                  <a:pt x="708316" y="503142"/>
                </a:cubicBezTo>
                <a:cubicBezTo>
                  <a:pt x="725252" y="491853"/>
                  <a:pt x="739426" y="476487"/>
                  <a:pt x="757166" y="466509"/>
                </a:cubicBezTo>
                <a:cubicBezTo>
                  <a:pt x="1117103" y="264067"/>
                  <a:pt x="723484" y="497088"/>
                  <a:pt x="1013625" y="344399"/>
                </a:cubicBezTo>
                <a:cubicBezTo>
                  <a:pt x="1055635" y="322291"/>
                  <a:pt x="1091467" y="288240"/>
                  <a:pt x="1135749" y="271133"/>
                </a:cubicBezTo>
                <a:cubicBezTo>
                  <a:pt x="1604657" y="89984"/>
                  <a:pt x="1407842" y="182934"/>
                  <a:pt x="1697517" y="100179"/>
                </a:cubicBezTo>
                <a:cubicBezTo>
                  <a:pt x="1734650" y="89571"/>
                  <a:pt x="1769770" y="72104"/>
                  <a:pt x="1807428" y="63546"/>
                </a:cubicBezTo>
                <a:cubicBezTo>
                  <a:pt x="1931199" y="35419"/>
                  <a:pt x="2034013" y="34885"/>
                  <a:pt x="2161586" y="26913"/>
                </a:cubicBezTo>
                <a:cubicBezTo>
                  <a:pt x="2210436" y="18772"/>
                  <a:pt x="2258616" y="3118"/>
                  <a:pt x="2308135" y="2491"/>
                </a:cubicBezTo>
                <a:cubicBezTo>
                  <a:pt x="2618604" y="-1439"/>
                  <a:pt x="2954587" y="-4916"/>
                  <a:pt x="3272911" y="26913"/>
                </a:cubicBezTo>
                <a:cubicBezTo>
                  <a:pt x="3305568" y="30178"/>
                  <a:pt x="3338043" y="35054"/>
                  <a:pt x="3370609" y="39124"/>
                </a:cubicBezTo>
                <a:cubicBezTo>
                  <a:pt x="3411419" y="52726"/>
                  <a:pt x="3429754" y="52769"/>
                  <a:pt x="3456096" y="100179"/>
                </a:cubicBezTo>
                <a:cubicBezTo>
                  <a:pt x="3466176" y="118321"/>
                  <a:pt x="3463274" y="141099"/>
                  <a:pt x="3468308" y="161234"/>
                </a:cubicBezTo>
                <a:cubicBezTo>
                  <a:pt x="3471430" y="173721"/>
                  <a:pt x="3476450" y="185656"/>
                  <a:pt x="3480521" y="197867"/>
                </a:cubicBezTo>
                <a:cubicBezTo>
                  <a:pt x="3484592" y="222289"/>
                  <a:pt x="3484405" y="247817"/>
                  <a:pt x="3492733" y="271133"/>
                </a:cubicBezTo>
                <a:cubicBezTo>
                  <a:pt x="3504979" y="305419"/>
                  <a:pt x="3525299" y="336258"/>
                  <a:pt x="3541582" y="368821"/>
                </a:cubicBezTo>
                <a:cubicBezTo>
                  <a:pt x="3584782" y="455213"/>
                  <a:pt x="3563072" y="419369"/>
                  <a:pt x="3602644" y="478720"/>
                </a:cubicBezTo>
                <a:cubicBezTo>
                  <a:pt x="3606715" y="490931"/>
                  <a:pt x="3609099" y="503841"/>
                  <a:pt x="3614856" y="515353"/>
                </a:cubicBezTo>
                <a:cubicBezTo>
                  <a:pt x="3621420" y="528480"/>
                  <a:pt x="3634127" y="538244"/>
                  <a:pt x="3639281" y="551986"/>
                </a:cubicBezTo>
                <a:cubicBezTo>
                  <a:pt x="3646569" y="571419"/>
                  <a:pt x="3640349" y="595532"/>
                  <a:pt x="3651493" y="613041"/>
                </a:cubicBezTo>
                <a:cubicBezTo>
                  <a:pt x="3670038" y="642180"/>
                  <a:pt x="3724768" y="686307"/>
                  <a:pt x="3724768" y="686307"/>
                </a:cubicBezTo>
                <a:cubicBezTo>
                  <a:pt x="3734701" y="716103"/>
                  <a:pt x="3737730" y="735901"/>
                  <a:pt x="3761405" y="759573"/>
                </a:cubicBezTo>
                <a:cubicBezTo>
                  <a:pt x="3771784" y="769951"/>
                  <a:pt x="3785830" y="775854"/>
                  <a:pt x="3798042" y="783995"/>
                </a:cubicBezTo>
                <a:cubicBezTo>
                  <a:pt x="3840970" y="848382"/>
                  <a:pt x="3797714" y="801299"/>
                  <a:pt x="3871316" y="832839"/>
                </a:cubicBezTo>
                <a:cubicBezTo>
                  <a:pt x="3941273" y="862817"/>
                  <a:pt x="3872285" y="856331"/>
                  <a:pt x="3956802" y="881683"/>
                </a:cubicBezTo>
                <a:cubicBezTo>
                  <a:pt x="3980519" y="888797"/>
                  <a:pt x="4005651" y="889824"/>
                  <a:pt x="4030076" y="893894"/>
                </a:cubicBezTo>
                <a:cubicBezTo>
                  <a:pt x="4061688" y="925502"/>
                  <a:pt x="4096168" y="964766"/>
                  <a:pt x="4139988" y="979371"/>
                </a:cubicBezTo>
                <a:lnTo>
                  <a:pt x="4213262" y="1003793"/>
                </a:lnTo>
                <a:cubicBezTo>
                  <a:pt x="4225474" y="1020074"/>
                  <a:pt x="4238068" y="1036076"/>
                  <a:pt x="4249899" y="1052637"/>
                </a:cubicBezTo>
                <a:cubicBezTo>
                  <a:pt x="4258430" y="1064579"/>
                  <a:pt x="4274324" y="1089270"/>
                  <a:pt x="4274324" y="108927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6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REFSPEC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+ </a:t>
            </a:r>
            <a:r>
              <a:rPr lang="de-DE" dirty="0" err="1" smtClean="0"/>
              <a:t>Fetch</a:t>
            </a:r>
            <a:r>
              <a:rPr lang="de-DE" dirty="0" smtClean="0"/>
              <a:t>: Aktualisiert Tracking-</a:t>
            </a:r>
            <a:r>
              <a:rPr lang="de-DE" dirty="0" err="1" smtClean="0"/>
              <a:t>Branch</a:t>
            </a:r>
            <a:r>
              <a:rPr lang="de-DE" dirty="0" smtClean="0"/>
              <a:t> auch, wenn kein fast-forward möglich</a:t>
            </a:r>
          </a:p>
          <a:p>
            <a:r>
              <a:rPr lang="de-DE" dirty="0" smtClean="0"/>
              <a:t>+ Push: Führt einen ‚</a:t>
            </a:r>
            <a:r>
              <a:rPr lang="de-DE" dirty="0" err="1" smtClean="0"/>
              <a:t>force</a:t>
            </a:r>
            <a:r>
              <a:rPr lang="de-DE" dirty="0" smtClean="0"/>
              <a:t>-push‘ durch (analog push –f)</a:t>
            </a:r>
          </a:p>
          <a:p>
            <a:pPr lvl="1"/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48" y="4243574"/>
            <a:ext cx="8653022" cy="74015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98405" y="3677149"/>
            <a:ext cx="219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Source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03006" y="3710441"/>
            <a:ext cx="219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Destination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1709730" y="2896156"/>
            <a:ext cx="4274324" cy="1150325"/>
          </a:xfrm>
          <a:custGeom>
            <a:avLst/>
            <a:gdLst>
              <a:gd name="connsiteX0" fmla="*/ 0 w 4274324"/>
              <a:gd name="connsiteY0" fmla="*/ 1150325 h 1150325"/>
              <a:gd name="connsiteX1" fmla="*/ 61061 w 4274324"/>
              <a:gd name="connsiteY1" fmla="*/ 1064848 h 1150325"/>
              <a:gd name="connsiteX2" fmla="*/ 73274 w 4274324"/>
              <a:gd name="connsiteY2" fmla="*/ 1003793 h 1150325"/>
              <a:gd name="connsiteX3" fmla="*/ 232034 w 4274324"/>
              <a:gd name="connsiteY3" fmla="*/ 845050 h 1150325"/>
              <a:gd name="connsiteX4" fmla="*/ 280884 w 4274324"/>
              <a:gd name="connsiteY4" fmla="*/ 783995 h 1150325"/>
              <a:gd name="connsiteX5" fmla="*/ 647254 w 4274324"/>
              <a:gd name="connsiteY5" fmla="*/ 539775 h 1150325"/>
              <a:gd name="connsiteX6" fmla="*/ 708316 w 4274324"/>
              <a:gd name="connsiteY6" fmla="*/ 503142 h 1150325"/>
              <a:gd name="connsiteX7" fmla="*/ 757166 w 4274324"/>
              <a:gd name="connsiteY7" fmla="*/ 466509 h 1150325"/>
              <a:gd name="connsiteX8" fmla="*/ 1013625 w 4274324"/>
              <a:gd name="connsiteY8" fmla="*/ 344399 h 1150325"/>
              <a:gd name="connsiteX9" fmla="*/ 1135749 w 4274324"/>
              <a:gd name="connsiteY9" fmla="*/ 271133 h 1150325"/>
              <a:gd name="connsiteX10" fmla="*/ 1697517 w 4274324"/>
              <a:gd name="connsiteY10" fmla="*/ 100179 h 1150325"/>
              <a:gd name="connsiteX11" fmla="*/ 1807428 w 4274324"/>
              <a:gd name="connsiteY11" fmla="*/ 63546 h 1150325"/>
              <a:gd name="connsiteX12" fmla="*/ 2161586 w 4274324"/>
              <a:gd name="connsiteY12" fmla="*/ 26913 h 1150325"/>
              <a:gd name="connsiteX13" fmla="*/ 2308135 w 4274324"/>
              <a:gd name="connsiteY13" fmla="*/ 2491 h 1150325"/>
              <a:gd name="connsiteX14" fmla="*/ 3272911 w 4274324"/>
              <a:gd name="connsiteY14" fmla="*/ 26913 h 1150325"/>
              <a:gd name="connsiteX15" fmla="*/ 3370609 w 4274324"/>
              <a:gd name="connsiteY15" fmla="*/ 39124 h 1150325"/>
              <a:gd name="connsiteX16" fmla="*/ 3456096 w 4274324"/>
              <a:gd name="connsiteY16" fmla="*/ 100179 h 1150325"/>
              <a:gd name="connsiteX17" fmla="*/ 3468308 w 4274324"/>
              <a:gd name="connsiteY17" fmla="*/ 161234 h 1150325"/>
              <a:gd name="connsiteX18" fmla="*/ 3480521 w 4274324"/>
              <a:gd name="connsiteY18" fmla="*/ 197867 h 1150325"/>
              <a:gd name="connsiteX19" fmla="*/ 3492733 w 4274324"/>
              <a:gd name="connsiteY19" fmla="*/ 271133 h 1150325"/>
              <a:gd name="connsiteX20" fmla="*/ 3541582 w 4274324"/>
              <a:gd name="connsiteY20" fmla="*/ 368821 h 1150325"/>
              <a:gd name="connsiteX21" fmla="*/ 3602644 w 4274324"/>
              <a:gd name="connsiteY21" fmla="*/ 478720 h 1150325"/>
              <a:gd name="connsiteX22" fmla="*/ 3614856 w 4274324"/>
              <a:gd name="connsiteY22" fmla="*/ 515353 h 1150325"/>
              <a:gd name="connsiteX23" fmla="*/ 3639281 w 4274324"/>
              <a:gd name="connsiteY23" fmla="*/ 551986 h 1150325"/>
              <a:gd name="connsiteX24" fmla="*/ 3651493 w 4274324"/>
              <a:gd name="connsiteY24" fmla="*/ 613041 h 1150325"/>
              <a:gd name="connsiteX25" fmla="*/ 3724768 w 4274324"/>
              <a:gd name="connsiteY25" fmla="*/ 686307 h 1150325"/>
              <a:gd name="connsiteX26" fmla="*/ 3761405 w 4274324"/>
              <a:gd name="connsiteY26" fmla="*/ 759573 h 1150325"/>
              <a:gd name="connsiteX27" fmla="*/ 3798042 w 4274324"/>
              <a:gd name="connsiteY27" fmla="*/ 783995 h 1150325"/>
              <a:gd name="connsiteX28" fmla="*/ 3871316 w 4274324"/>
              <a:gd name="connsiteY28" fmla="*/ 832839 h 1150325"/>
              <a:gd name="connsiteX29" fmla="*/ 3956802 w 4274324"/>
              <a:gd name="connsiteY29" fmla="*/ 881683 h 1150325"/>
              <a:gd name="connsiteX30" fmla="*/ 4030076 w 4274324"/>
              <a:gd name="connsiteY30" fmla="*/ 893894 h 1150325"/>
              <a:gd name="connsiteX31" fmla="*/ 4139988 w 4274324"/>
              <a:gd name="connsiteY31" fmla="*/ 979371 h 1150325"/>
              <a:gd name="connsiteX32" fmla="*/ 4213262 w 4274324"/>
              <a:gd name="connsiteY32" fmla="*/ 1003793 h 1150325"/>
              <a:gd name="connsiteX33" fmla="*/ 4249899 w 4274324"/>
              <a:gd name="connsiteY33" fmla="*/ 1052637 h 1150325"/>
              <a:gd name="connsiteX34" fmla="*/ 4274324 w 4274324"/>
              <a:gd name="connsiteY34" fmla="*/ 1089270 h 115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74324" h="1150325">
                <a:moveTo>
                  <a:pt x="0" y="1150325"/>
                </a:moveTo>
                <a:cubicBezTo>
                  <a:pt x="20354" y="1121833"/>
                  <a:pt x="45400" y="1096166"/>
                  <a:pt x="61061" y="1064848"/>
                </a:cubicBezTo>
                <a:cubicBezTo>
                  <a:pt x="70344" y="1046285"/>
                  <a:pt x="61760" y="1021061"/>
                  <a:pt x="73274" y="1003793"/>
                </a:cubicBezTo>
                <a:cubicBezTo>
                  <a:pt x="82095" y="990563"/>
                  <a:pt x="216913" y="863949"/>
                  <a:pt x="232034" y="845050"/>
                </a:cubicBezTo>
                <a:cubicBezTo>
                  <a:pt x="248317" y="824698"/>
                  <a:pt x="260530" y="800276"/>
                  <a:pt x="280884" y="783995"/>
                </a:cubicBezTo>
                <a:cubicBezTo>
                  <a:pt x="331436" y="743558"/>
                  <a:pt x="581809" y="579037"/>
                  <a:pt x="647254" y="539775"/>
                </a:cubicBezTo>
                <a:cubicBezTo>
                  <a:pt x="667608" y="527564"/>
                  <a:pt x="688566" y="516307"/>
                  <a:pt x="708316" y="503142"/>
                </a:cubicBezTo>
                <a:cubicBezTo>
                  <a:pt x="725252" y="491853"/>
                  <a:pt x="739426" y="476487"/>
                  <a:pt x="757166" y="466509"/>
                </a:cubicBezTo>
                <a:cubicBezTo>
                  <a:pt x="1117103" y="264067"/>
                  <a:pt x="723484" y="497088"/>
                  <a:pt x="1013625" y="344399"/>
                </a:cubicBezTo>
                <a:cubicBezTo>
                  <a:pt x="1055635" y="322291"/>
                  <a:pt x="1091467" y="288240"/>
                  <a:pt x="1135749" y="271133"/>
                </a:cubicBezTo>
                <a:cubicBezTo>
                  <a:pt x="1604657" y="89984"/>
                  <a:pt x="1407842" y="182934"/>
                  <a:pt x="1697517" y="100179"/>
                </a:cubicBezTo>
                <a:cubicBezTo>
                  <a:pt x="1734650" y="89571"/>
                  <a:pt x="1769770" y="72104"/>
                  <a:pt x="1807428" y="63546"/>
                </a:cubicBezTo>
                <a:cubicBezTo>
                  <a:pt x="1931199" y="35419"/>
                  <a:pt x="2034013" y="34885"/>
                  <a:pt x="2161586" y="26913"/>
                </a:cubicBezTo>
                <a:cubicBezTo>
                  <a:pt x="2210436" y="18772"/>
                  <a:pt x="2258616" y="3118"/>
                  <a:pt x="2308135" y="2491"/>
                </a:cubicBezTo>
                <a:cubicBezTo>
                  <a:pt x="2618604" y="-1439"/>
                  <a:pt x="2954587" y="-4916"/>
                  <a:pt x="3272911" y="26913"/>
                </a:cubicBezTo>
                <a:cubicBezTo>
                  <a:pt x="3305568" y="30178"/>
                  <a:pt x="3338043" y="35054"/>
                  <a:pt x="3370609" y="39124"/>
                </a:cubicBezTo>
                <a:cubicBezTo>
                  <a:pt x="3411419" y="52726"/>
                  <a:pt x="3429754" y="52769"/>
                  <a:pt x="3456096" y="100179"/>
                </a:cubicBezTo>
                <a:cubicBezTo>
                  <a:pt x="3466176" y="118321"/>
                  <a:pt x="3463274" y="141099"/>
                  <a:pt x="3468308" y="161234"/>
                </a:cubicBezTo>
                <a:cubicBezTo>
                  <a:pt x="3471430" y="173721"/>
                  <a:pt x="3476450" y="185656"/>
                  <a:pt x="3480521" y="197867"/>
                </a:cubicBezTo>
                <a:cubicBezTo>
                  <a:pt x="3484592" y="222289"/>
                  <a:pt x="3484405" y="247817"/>
                  <a:pt x="3492733" y="271133"/>
                </a:cubicBezTo>
                <a:cubicBezTo>
                  <a:pt x="3504979" y="305419"/>
                  <a:pt x="3525299" y="336258"/>
                  <a:pt x="3541582" y="368821"/>
                </a:cubicBezTo>
                <a:cubicBezTo>
                  <a:pt x="3584782" y="455213"/>
                  <a:pt x="3563072" y="419369"/>
                  <a:pt x="3602644" y="478720"/>
                </a:cubicBezTo>
                <a:cubicBezTo>
                  <a:pt x="3606715" y="490931"/>
                  <a:pt x="3609099" y="503841"/>
                  <a:pt x="3614856" y="515353"/>
                </a:cubicBezTo>
                <a:cubicBezTo>
                  <a:pt x="3621420" y="528480"/>
                  <a:pt x="3634127" y="538244"/>
                  <a:pt x="3639281" y="551986"/>
                </a:cubicBezTo>
                <a:cubicBezTo>
                  <a:pt x="3646569" y="571419"/>
                  <a:pt x="3640349" y="595532"/>
                  <a:pt x="3651493" y="613041"/>
                </a:cubicBezTo>
                <a:cubicBezTo>
                  <a:pt x="3670038" y="642180"/>
                  <a:pt x="3724768" y="686307"/>
                  <a:pt x="3724768" y="686307"/>
                </a:cubicBezTo>
                <a:cubicBezTo>
                  <a:pt x="3734701" y="716103"/>
                  <a:pt x="3737730" y="735901"/>
                  <a:pt x="3761405" y="759573"/>
                </a:cubicBezTo>
                <a:cubicBezTo>
                  <a:pt x="3771784" y="769951"/>
                  <a:pt x="3785830" y="775854"/>
                  <a:pt x="3798042" y="783995"/>
                </a:cubicBezTo>
                <a:cubicBezTo>
                  <a:pt x="3840970" y="848382"/>
                  <a:pt x="3797714" y="801299"/>
                  <a:pt x="3871316" y="832839"/>
                </a:cubicBezTo>
                <a:cubicBezTo>
                  <a:pt x="3941273" y="862817"/>
                  <a:pt x="3872285" y="856331"/>
                  <a:pt x="3956802" y="881683"/>
                </a:cubicBezTo>
                <a:cubicBezTo>
                  <a:pt x="3980519" y="888797"/>
                  <a:pt x="4005651" y="889824"/>
                  <a:pt x="4030076" y="893894"/>
                </a:cubicBezTo>
                <a:cubicBezTo>
                  <a:pt x="4061688" y="925502"/>
                  <a:pt x="4096168" y="964766"/>
                  <a:pt x="4139988" y="979371"/>
                </a:cubicBezTo>
                <a:lnTo>
                  <a:pt x="4213262" y="1003793"/>
                </a:lnTo>
                <a:cubicBezTo>
                  <a:pt x="4225474" y="1020074"/>
                  <a:pt x="4238068" y="1036076"/>
                  <a:pt x="4249899" y="1052637"/>
                </a:cubicBezTo>
                <a:cubicBezTo>
                  <a:pt x="4258430" y="1064579"/>
                  <a:pt x="4274324" y="1089270"/>
                  <a:pt x="4274324" y="108927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/>
          <p:cNvSpPr/>
          <p:nvPr/>
        </p:nvSpPr>
        <p:spPr>
          <a:xfrm>
            <a:off x="0" y="4079773"/>
            <a:ext cx="598405" cy="7435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27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448755" y="1489193"/>
            <a:ext cx="6238045" cy="207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spc="30" dirty="0">
                <a:ln w="3175" cmpd="sng">
                  <a:noFill/>
                </a:ln>
                <a:solidFill>
                  <a:srgbClr val="984807"/>
                </a:solidFill>
              </a:rPr>
              <a:t>René </a:t>
            </a:r>
            <a:r>
              <a:rPr lang="de-DE" sz="2400" b="1" spc="30" dirty="0" err="1" smtClean="0">
                <a:ln w="3175" cmpd="sng">
                  <a:noFill/>
                </a:ln>
                <a:solidFill>
                  <a:srgbClr val="984807"/>
                </a:solidFill>
              </a:rPr>
              <a:t>Preißel</a:t>
            </a:r>
            <a:r>
              <a:rPr lang="de-DE" sz="2400" b="1" spc="30" dirty="0" smtClean="0">
                <a:ln w="3175" cmpd="sng">
                  <a:noFill/>
                </a:ln>
                <a:solidFill>
                  <a:srgbClr val="984807"/>
                </a:solidFill>
              </a:rPr>
              <a:t> </a:t>
            </a:r>
            <a:r>
              <a:rPr lang="de-DE" sz="2400" dirty="0" smtClean="0"/>
              <a:t>| </a:t>
            </a:r>
            <a:r>
              <a:rPr lang="de-DE" sz="2400" b="1" dirty="0" smtClean="0"/>
              <a:t>Freiberuflicher </a:t>
            </a:r>
            <a:r>
              <a:rPr lang="de-DE" sz="2400" b="1" dirty="0"/>
              <a:t>Softwarearchitekt, Entwickler und </a:t>
            </a:r>
            <a:r>
              <a:rPr lang="de-DE" sz="2400" b="1" dirty="0" smtClean="0"/>
              <a:t>Trainer</a:t>
            </a:r>
          </a:p>
          <a:p>
            <a:pPr marL="0" indent="0">
              <a:buNone/>
            </a:pPr>
            <a:r>
              <a:rPr lang="de-DE" sz="2000" dirty="0" smtClean="0"/>
              <a:t>Co-Autor des Buchs „</a:t>
            </a:r>
            <a:r>
              <a:rPr lang="de-DE" sz="2000" dirty="0" err="1" smtClean="0"/>
              <a:t>Git</a:t>
            </a:r>
            <a:r>
              <a:rPr lang="de-DE" sz="2000" dirty="0" smtClean="0"/>
              <a:t>: Dezentrale Versionsverwaltung im Team – Grundlagen und Workflows“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rene.preissel@etosquare.de</a:t>
            </a: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endParaRPr lang="de-DE" sz="2400" dirty="0"/>
          </a:p>
        </p:txBody>
      </p:sp>
      <p:pic>
        <p:nvPicPr>
          <p:cNvPr id="4" name="Bild 3" descr="rene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18507"/>
          <a:stretch/>
        </p:blipFill>
        <p:spPr>
          <a:xfrm>
            <a:off x="800116" y="1614594"/>
            <a:ext cx="1541653" cy="1641111"/>
          </a:xfrm>
          <a:prstGeom prst="rect">
            <a:avLst/>
          </a:prstGeom>
        </p:spPr>
      </p:pic>
      <p:pic>
        <p:nvPicPr>
          <p:cNvPr id="5" name="Bild 4" descr="nils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56"/>
          <a:stretch/>
        </p:blipFill>
        <p:spPr>
          <a:xfrm>
            <a:off x="800116" y="3917577"/>
            <a:ext cx="1541653" cy="164111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2448755" y="3803212"/>
            <a:ext cx="6238046" cy="230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spc="30" dirty="0" smtClean="0">
                <a:solidFill>
                  <a:srgbClr val="984807"/>
                </a:solidFill>
              </a:rPr>
              <a:t>Nils Hartmann </a:t>
            </a:r>
            <a:r>
              <a:rPr lang="de-DE" sz="2200" dirty="0" smtClean="0"/>
              <a:t>| </a:t>
            </a:r>
            <a:r>
              <a:rPr lang="de-DE" sz="2200" b="1" dirty="0" smtClean="0"/>
              <a:t>Java-Softwareentwickler, Techniker Krankenkasse </a:t>
            </a:r>
          </a:p>
          <a:p>
            <a:pPr marL="0" indent="0">
              <a:buNone/>
            </a:pPr>
            <a:r>
              <a:rPr lang="de-DE" sz="2000" dirty="0" smtClean="0"/>
              <a:t>Schwerpunkte: </a:t>
            </a:r>
            <a:r>
              <a:rPr lang="de-DE" sz="2000" dirty="0" err="1" smtClean="0"/>
              <a:t>OSGi</a:t>
            </a:r>
            <a:r>
              <a:rPr lang="de-DE" sz="2000" dirty="0" smtClean="0"/>
              <a:t>, 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und </a:t>
            </a:r>
            <a:r>
              <a:rPr lang="de-DE" sz="2000" dirty="0" err="1" smtClean="0"/>
              <a:t>Build</a:t>
            </a:r>
            <a:r>
              <a:rPr lang="de-DE" sz="2000" dirty="0" smtClean="0"/>
              <a:t>-Management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nils@nilshartmann.net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REFSPEC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Alle </a:t>
            </a:r>
            <a:r>
              <a:rPr lang="de-DE" dirty="0" err="1" smtClean="0"/>
              <a:t>Pullrequest</a:t>
            </a:r>
            <a:r>
              <a:rPr lang="de-DE" dirty="0" smtClean="0"/>
              <a:t> von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fetchen</a:t>
            </a:r>
            <a:r>
              <a:rPr lang="de-DE" dirty="0" smtClean="0"/>
              <a:t> und unter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pr</a:t>
            </a:r>
            <a:r>
              <a:rPr lang="de-DE" dirty="0" smtClean="0"/>
              <a:t>/NUMMER ablegen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refs</a:t>
            </a:r>
            <a:r>
              <a:rPr lang="de-DE" dirty="0" smtClean="0"/>
              <a:t>/pull/*/</a:t>
            </a:r>
            <a:r>
              <a:rPr lang="de-DE" dirty="0" err="1" smtClean="0"/>
              <a:t>head:remotes</a:t>
            </a:r>
            <a:r>
              <a:rPr lang="de-DE" dirty="0" smtClean="0"/>
              <a:t>/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pr</a:t>
            </a:r>
            <a:r>
              <a:rPr lang="de-DE" dirty="0" smtClean="0"/>
              <a:t>/*</a:t>
            </a:r>
          </a:p>
          <a:p>
            <a:pPr lvl="1"/>
            <a:r>
              <a:rPr lang="de-DE" dirty="0" smtClean="0"/>
              <a:t>Alle Tags </a:t>
            </a:r>
            <a:r>
              <a:rPr lang="de-DE" dirty="0" err="1" smtClean="0"/>
              <a:t>fetchen</a:t>
            </a:r>
            <a:endParaRPr lang="de-DE" dirty="0" smtClean="0"/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refs</a:t>
            </a:r>
            <a:r>
              <a:rPr lang="de-DE" dirty="0" smtClean="0"/>
              <a:t>/tags/*:</a:t>
            </a:r>
            <a:r>
              <a:rPr lang="de-DE" dirty="0" err="1" smtClean="0"/>
              <a:t>refs</a:t>
            </a:r>
            <a:r>
              <a:rPr lang="de-DE" dirty="0" smtClean="0"/>
              <a:t>/tags*</a:t>
            </a:r>
          </a:p>
          <a:p>
            <a:pPr lvl="1"/>
            <a:r>
              <a:rPr lang="de-DE" dirty="0" smtClean="0"/>
              <a:t>(Identisch mit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--tags)</a:t>
            </a:r>
          </a:p>
          <a:p>
            <a:pPr lvl="1"/>
            <a:r>
              <a:rPr lang="de-DE" dirty="0" smtClean="0"/>
              <a:t>Aktuellen </a:t>
            </a:r>
            <a:r>
              <a:rPr lang="de-DE" dirty="0" err="1" smtClean="0"/>
              <a:t>Branch</a:t>
            </a:r>
            <a:r>
              <a:rPr lang="de-DE" dirty="0" smtClean="0"/>
              <a:t> zum Gerrit Review pushen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HEAD:refs</a:t>
            </a:r>
            <a:r>
              <a:rPr lang="de-DE" dirty="0" smtClean="0"/>
              <a:t>/</a:t>
            </a:r>
            <a:r>
              <a:rPr lang="de-DE" dirty="0" err="1" smtClean="0"/>
              <a:t>for</a:t>
            </a:r>
            <a:r>
              <a:rPr lang="de-DE" dirty="0" smtClean="0"/>
              <a:t>/feature-1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1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FETCH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Fetch</a:t>
            </a:r>
            <a:r>
              <a:rPr lang="de-DE" dirty="0" smtClean="0"/>
              <a:t> ohne benanntes Remote</a:t>
            </a:r>
          </a:p>
          <a:p>
            <a:r>
              <a:rPr lang="de-DE" dirty="0" err="1" smtClean="0"/>
              <a:t>Prune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 smtClean="0"/>
              <a:t>FETCH_HEAD</a:t>
            </a:r>
            <a:endParaRPr lang="de-DE" dirty="0" smtClean="0"/>
          </a:p>
          <a:p>
            <a:r>
              <a:rPr lang="de-DE" dirty="0"/>
              <a:t>Nur Tags, die auf </a:t>
            </a:r>
            <a:r>
              <a:rPr lang="de-DE" dirty="0" err="1"/>
              <a:t>gefetchte</a:t>
            </a:r>
            <a:r>
              <a:rPr lang="de-DE" dirty="0"/>
              <a:t> Objekte zeigen, werden ebenfalls </a:t>
            </a:r>
            <a:r>
              <a:rPr lang="de-DE" dirty="0" err="1"/>
              <a:t>gefecht</a:t>
            </a:r>
            <a:endParaRPr lang="de-DE" dirty="0"/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–tags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refs</a:t>
            </a:r>
            <a:r>
              <a:rPr lang="de-DE" dirty="0" smtClean="0"/>
              <a:t>/tags/*:</a:t>
            </a:r>
            <a:r>
              <a:rPr lang="de-DE" dirty="0" err="1" smtClean="0"/>
              <a:t>refs</a:t>
            </a:r>
            <a:r>
              <a:rPr lang="de-DE" dirty="0" smtClean="0"/>
              <a:t>/tags/*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404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TRACKING BRANCHES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Einrichten eines Tracking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Beim Push:</a:t>
            </a:r>
          </a:p>
          <a:p>
            <a:pPr lvl="2"/>
            <a:r>
              <a:rPr lang="de-DE" dirty="0" err="1"/>
              <a:t>git</a:t>
            </a:r>
            <a:r>
              <a:rPr lang="de-DE" dirty="0"/>
              <a:t> push --set-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/f4</a:t>
            </a:r>
          </a:p>
          <a:p>
            <a:pPr lvl="1"/>
            <a:r>
              <a:rPr lang="de-DE" dirty="0" smtClean="0"/>
              <a:t>Beim Erzeugen eines </a:t>
            </a:r>
            <a:r>
              <a:rPr lang="de-DE" dirty="0" err="1" smtClean="0"/>
              <a:t>Branches</a:t>
            </a:r>
            <a:r>
              <a:rPr lang="de-DE" dirty="0" smtClean="0"/>
              <a:t> (Remote-</a:t>
            </a:r>
            <a:r>
              <a:rPr lang="de-DE" dirty="0" err="1" smtClean="0"/>
              <a:t>Branch</a:t>
            </a:r>
            <a:r>
              <a:rPr lang="de-DE" dirty="0" smtClean="0"/>
              <a:t> muss vorhanden sein):</a:t>
            </a:r>
          </a:p>
          <a:p>
            <a:pPr lvl="2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-b f4 --track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features</a:t>
            </a:r>
            <a:r>
              <a:rPr lang="de-DE" dirty="0"/>
              <a:t>/</a:t>
            </a:r>
            <a:r>
              <a:rPr lang="de-DE" dirty="0" smtClean="0"/>
              <a:t>f4</a:t>
            </a:r>
          </a:p>
          <a:p>
            <a:pPr lvl="2"/>
            <a:r>
              <a:rPr lang="de-DE" dirty="0" smtClean="0"/>
              <a:t>DEFAULT-VERHALTEN !!!</a:t>
            </a:r>
          </a:p>
          <a:p>
            <a:pPr lvl="1"/>
            <a:r>
              <a:rPr lang="de-DE" dirty="0" smtClean="0"/>
              <a:t>Im Nachhinein (Remote-</a:t>
            </a:r>
            <a:r>
              <a:rPr lang="de-DE" dirty="0" err="1" smtClean="0"/>
              <a:t>Branch</a:t>
            </a:r>
            <a:r>
              <a:rPr lang="de-DE" dirty="0" smtClean="0"/>
              <a:t> muss vorhanden sein):</a:t>
            </a:r>
          </a:p>
          <a:p>
            <a:pPr lvl="2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--set-</a:t>
            </a:r>
            <a:r>
              <a:rPr lang="de-DE" dirty="0" err="1"/>
              <a:t>upstream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/</a:t>
            </a:r>
            <a:r>
              <a:rPr lang="de-DE" dirty="0" err="1"/>
              <a:t>features</a:t>
            </a:r>
            <a:r>
              <a:rPr lang="de-DE" dirty="0"/>
              <a:t>/</a:t>
            </a:r>
            <a:r>
              <a:rPr lang="de-DE" dirty="0" smtClean="0"/>
              <a:t>f4</a:t>
            </a:r>
          </a:p>
          <a:p>
            <a:pPr marL="914400" lvl="2" indent="0">
              <a:buNone/>
            </a:pPr>
            <a:endParaRPr lang="de-DE" dirty="0" smtClean="0"/>
          </a:p>
          <a:p>
            <a:pPr lvl="2"/>
            <a:endParaRPr lang="de-DE" dirty="0"/>
          </a:p>
          <a:p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/>
              <a:t>-</a:t>
            </a:r>
            <a:r>
              <a:rPr lang="de-DE" dirty="0" err="1"/>
              <a:t>vv</a:t>
            </a:r>
            <a:r>
              <a:rPr lang="de-DE" dirty="0"/>
              <a:t> -&gt; Verbindung zu tracking-</a:t>
            </a:r>
            <a:r>
              <a:rPr lang="de-DE" dirty="0" err="1"/>
              <a:t>Branches</a:t>
            </a:r>
            <a:r>
              <a:rPr lang="de-DE" dirty="0"/>
              <a:t> anzeigen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683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PULL =&gt; FETCH / MERGE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3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&lt;</a:t>
            </a:r>
            <a:r>
              <a:rPr lang="de-DE" dirty="0" err="1"/>
              <a:t>repository</a:t>
            </a:r>
            <a:r>
              <a:rPr lang="de-DE" dirty="0"/>
              <a:t>&gt; </a:t>
            </a:r>
            <a:r>
              <a:rPr lang="de-DE" dirty="0" err="1"/>
              <a:t>argument</a:t>
            </a:r>
            <a:r>
              <a:rPr lang="de-DE" dirty="0"/>
              <a:t>, </a:t>
            </a:r>
            <a:r>
              <a:rPr lang="de-DE" dirty="0" err="1"/>
              <a:t>branch</a:t>
            </a:r>
            <a:r>
              <a:rPr lang="de-DE" dirty="0"/>
              <a:t>.*.remote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consulted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defaults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.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</a:t>
            </a:r>
            <a:r>
              <a:rPr lang="de-DE" dirty="0" err="1"/>
              <a:t>with</a:t>
            </a:r>
            <a:r>
              <a:rPr lang="de-DE" dirty="0"/>
              <a:t> &lt;</a:t>
            </a:r>
            <a:r>
              <a:rPr lang="de-DE" dirty="0" err="1"/>
              <a:t>refspec</a:t>
            </a:r>
            <a:r>
              <a:rPr lang="de-DE" dirty="0"/>
              <a:t>&gt;... </a:t>
            </a:r>
            <a:r>
              <a:rPr lang="de-DE" dirty="0" err="1"/>
              <a:t>arguments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--all, --</a:t>
            </a:r>
            <a:r>
              <a:rPr lang="de-DE" dirty="0" err="1"/>
              <a:t>mirror</a:t>
            </a:r>
            <a:r>
              <a:rPr lang="de-DE" dirty="0"/>
              <a:t>, --tags </a:t>
            </a:r>
            <a:r>
              <a:rPr lang="de-DE" dirty="0" err="1"/>
              <a:t>options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finds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&lt;</a:t>
            </a:r>
            <a:r>
              <a:rPr lang="de-DE" dirty="0" err="1"/>
              <a:t>refspec</a:t>
            </a:r>
            <a:r>
              <a:rPr lang="de-DE" dirty="0"/>
              <a:t>&gt;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consulting</a:t>
            </a:r>
            <a:r>
              <a:rPr lang="de-DE" dirty="0"/>
              <a:t> remote.*.push </a:t>
            </a:r>
            <a:r>
              <a:rPr lang="de-DE" dirty="0" err="1"/>
              <a:t>configuration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found</a:t>
            </a:r>
            <a:r>
              <a:rPr lang="de-DE" dirty="0"/>
              <a:t>, </a:t>
            </a:r>
            <a:r>
              <a:rPr lang="de-DE" dirty="0" err="1"/>
              <a:t>honors</a:t>
            </a:r>
            <a:r>
              <a:rPr lang="de-DE" dirty="0"/>
              <a:t> </a:t>
            </a:r>
            <a:r>
              <a:rPr lang="de-DE" dirty="0" err="1"/>
              <a:t>push.default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(See </a:t>
            </a:r>
            <a:r>
              <a:rPr lang="de-DE" dirty="0" err="1"/>
              <a:t>git-config</a:t>
            </a:r>
            <a:r>
              <a:rPr lang="de-DE" dirty="0"/>
              <a:t>[1]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push.default</a:t>
            </a:r>
            <a:r>
              <a:rPr lang="de-DE" dirty="0"/>
              <a:t>).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5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push &lt;remote&gt; &lt;</a:t>
            </a:r>
            <a:r>
              <a:rPr lang="de-DE" dirty="0" err="1" smtClean="0"/>
              <a:t>branch</a:t>
            </a:r>
            <a:r>
              <a:rPr lang="de-DE" dirty="0"/>
              <a:t>&gt;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Force-push –f</a:t>
            </a:r>
          </a:p>
          <a:p>
            <a:r>
              <a:rPr lang="de-DE" dirty="0" smtClean="0"/>
              <a:t>Remote </a:t>
            </a:r>
            <a:r>
              <a:rPr lang="de-DE" dirty="0" err="1" smtClean="0"/>
              <a:t>Branch</a:t>
            </a:r>
            <a:r>
              <a:rPr lang="de-DE" dirty="0" smtClean="0"/>
              <a:t> löschen :</a:t>
            </a:r>
            <a:r>
              <a:rPr lang="de-DE" dirty="0" err="1" smtClean="0"/>
              <a:t>branch</a:t>
            </a:r>
            <a:endParaRPr lang="de-DE" dirty="0" smtClean="0"/>
          </a:p>
          <a:p>
            <a:r>
              <a:rPr lang="de-DE" dirty="0" err="1" smtClean="0"/>
              <a:t>Branch</a:t>
            </a:r>
            <a:r>
              <a:rPr lang="de-DE" dirty="0" smtClean="0"/>
              <a:t> auf anderen </a:t>
            </a:r>
            <a:r>
              <a:rPr lang="de-DE" dirty="0" err="1" smtClean="0"/>
              <a:t>Branch</a:t>
            </a:r>
            <a:r>
              <a:rPr lang="de-DE" dirty="0" smtClean="0"/>
              <a:t> pushen: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push remote </a:t>
            </a:r>
            <a:r>
              <a:rPr lang="de-DE" dirty="0" err="1" smtClean="0"/>
              <a:t>lokalerBranch:remoteBranch</a:t>
            </a:r>
            <a:endParaRPr lang="de-DE" dirty="0" smtClean="0"/>
          </a:p>
          <a:p>
            <a:pPr lvl="1"/>
            <a:r>
              <a:rPr lang="de-DE" dirty="0" smtClean="0"/>
              <a:t>Ändert nicht den Tracking-</a:t>
            </a:r>
            <a:r>
              <a:rPr lang="de-DE" dirty="0" err="1" smtClean="0"/>
              <a:t>Branch</a:t>
            </a:r>
            <a:r>
              <a:rPr lang="de-DE" dirty="0" smtClean="0"/>
              <a:t> !!!</a:t>
            </a:r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007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PUSH.DEFAULT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dirty="0" err="1"/>
              <a:t>push.default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push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refspec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. Different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well-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;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in a </a:t>
            </a:r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push </a:t>
            </a:r>
            <a:r>
              <a:rPr lang="de-DE" dirty="0" err="1"/>
              <a:t>destination</a:t>
            </a:r>
            <a:r>
              <a:rPr lang="de-DE" dirty="0"/>
              <a:t>),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.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nothing</a:t>
            </a:r>
            <a:r>
              <a:rPr lang="de-DE" dirty="0"/>
              <a:t> - do not push </a:t>
            </a:r>
            <a:r>
              <a:rPr lang="de-DE" dirty="0" err="1"/>
              <a:t>anything</a:t>
            </a:r>
            <a:r>
              <a:rPr lang="de-DE" dirty="0"/>
              <a:t> (</a:t>
            </a:r>
            <a:r>
              <a:rPr lang="de-DE" dirty="0" err="1"/>
              <a:t>error</a:t>
            </a:r>
            <a:r>
              <a:rPr lang="de-DE" dirty="0"/>
              <a:t> out) </a:t>
            </a:r>
            <a:r>
              <a:rPr lang="de-DE" dirty="0" err="1"/>
              <a:t>unless</a:t>
            </a:r>
            <a:r>
              <a:rPr lang="de-DE" dirty="0"/>
              <a:t> a </a:t>
            </a:r>
            <a:r>
              <a:rPr lang="de-DE" dirty="0" err="1"/>
              <a:t>refspec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</a:t>
            </a:r>
            <a:r>
              <a:rPr lang="de-DE" dirty="0" err="1"/>
              <a:t>meant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mistakes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explicit.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current</a:t>
            </a:r>
            <a:r>
              <a:rPr lang="de-DE" dirty="0"/>
              <a:t> -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update a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name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end. Works in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non-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upstream</a:t>
            </a:r>
            <a:r>
              <a:rPr lang="de-DE" dirty="0"/>
              <a:t> -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whose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@{</a:t>
            </a:r>
            <a:r>
              <a:rPr lang="de-DE" dirty="0" err="1"/>
              <a:t>upstream</a:t>
            </a:r>
            <a:r>
              <a:rPr lang="de-DE" dirty="0"/>
              <a:t>}). This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sense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pull </a:t>
            </a:r>
            <a:r>
              <a:rPr lang="de-DE" dirty="0" err="1"/>
              <a:t>from</a:t>
            </a:r>
            <a:r>
              <a:rPr lang="de-DE" dirty="0"/>
              <a:t> (i.e.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simple - in </a:t>
            </a: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branch’s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different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remote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different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remote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pull </a:t>
            </a:r>
            <a:r>
              <a:rPr lang="de-DE" dirty="0" err="1"/>
              <a:t>from</a:t>
            </a:r>
            <a:r>
              <a:rPr lang="de-DE" dirty="0"/>
              <a:t>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safest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beginners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in </a:t>
            </a:r>
            <a:r>
              <a:rPr lang="de-DE" dirty="0" err="1"/>
              <a:t>Git</a:t>
            </a:r>
            <a:r>
              <a:rPr lang="de-DE" dirty="0"/>
              <a:t> 2.0.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matching</a:t>
            </a:r>
            <a:r>
              <a:rPr lang="de-DE" dirty="0"/>
              <a:t> - push all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name</a:t>
            </a:r>
            <a:r>
              <a:rPr lang="de-DE" dirty="0"/>
              <a:t> on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. This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out (e.g.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push </a:t>
            </a:r>
            <a:r>
              <a:rPr lang="de-DE" dirty="0" err="1"/>
              <a:t>maint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push </a:t>
            </a:r>
            <a:r>
              <a:rPr lang="de-DE" dirty="0" err="1"/>
              <a:t>to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maint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push out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out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push,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finish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push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unfinished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 Also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outside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, but not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2.0 (simple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).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http://git-scm.com/docs/git-</a:t>
            </a:r>
            <a:r>
              <a:rPr lang="de-DE" dirty="0" smtClean="0">
                <a:hlinkClick r:id="rId2"/>
              </a:rPr>
              <a:t>config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93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PUSH.DEFAULT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Push.default</a:t>
            </a:r>
            <a:endParaRPr lang="de-DE" dirty="0" smtClean="0"/>
          </a:p>
          <a:p>
            <a:pPr lvl="1"/>
            <a:r>
              <a:rPr lang="de-DE" dirty="0" smtClean="0"/>
              <a:t>Simple: Nur aktueller </a:t>
            </a:r>
            <a:r>
              <a:rPr lang="de-DE" dirty="0" err="1" smtClean="0"/>
              <a:t>Branch</a:t>
            </a:r>
            <a:r>
              <a:rPr lang="de-DE" dirty="0" smtClean="0"/>
              <a:t>, sofern der lokale </a:t>
            </a:r>
            <a:r>
              <a:rPr lang="de-DE" dirty="0" err="1" smtClean="0"/>
              <a:t>Branch</a:t>
            </a:r>
            <a:r>
              <a:rPr lang="de-DE" dirty="0" smtClean="0"/>
              <a:t>-Namen dem Tracking-</a:t>
            </a:r>
            <a:r>
              <a:rPr lang="de-DE" dirty="0" err="1" smtClean="0"/>
              <a:t>Branchnamen</a:t>
            </a:r>
            <a:r>
              <a:rPr lang="de-DE" dirty="0" smtClean="0"/>
              <a:t> entspricht</a:t>
            </a:r>
            <a:endParaRPr lang="de-DE" dirty="0" smtClean="0"/>
          </a:p>
          <a:p>
            <a:pPr lvl="1"/>
            <a:r>
              <a:rPr lang="de-DE" dirty="0" err="1" smtClean="0"/>
              <a:t>Matching</a:t>
            </a:r>
            <a:r>
              <a:rPr lang="de-DE" dirty="0" smtClean="0"/>
              <a:t>: Alle </a:t>
            </a:r>
            <a:r>
              <a:rPr lang="de-DE" dirty="0" err="1" smtClean="0"/>
              <a:t>Branches</a:t>
            </a:r>
            <a:r>
              <a:rPr lang="de-DE" dirty="0" smtClean="0"/>
              <a:t>, zu denen es ein Remote-</a:t>
            </a:r>
            <a:r>
              <a:rPr lang="de-DE" dirty="0" err="1" smtClean="0"/>
              <a:t>Branch</a:t>
            </a:r>
            <a:r>
              <a:rPr lang="de-DE" dirty="0" smtClean="0"/>
              <a:t> gleichen Namens gibt</a:t>
            </a:r>
          </a:p>
          <a:p>
            <a:r>
              <a:rPr lang="de-DE" dirty="0" smtClean="0"/>
              <a:t>Vor </a:t>
            </a:r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smtClean="0"/>
              <a:t>2.0: war </a:t>
            </a:r>
            <a:r>
              <a:rPr lang="de-DE" dirty="0" err="1" smtClean="0"/>
              <a:t>matching</a:t>
            </a:r>
            <a:r>
              <a:rPr lang="de-DE" dirty="0" smtClean="0"/>
              <a:t> der Default,</a:t>
            </a:r>
          </a:p>
          <a:p>
            <a:r>
              <a:rPr lang="de-DE" dirty="0" smtClean="0"/>
              <a:t>Seit 2.0 ist simple der </a:t>
            </a:r>
            <a:r>
              <a:rPr lang="de-DE" dirty="0" err="1" smtClean="0"/>
              <a:t>default</a:t>
            </a:r>
            <a:endParaRPr lang="de-DE" dirty="0" smtClean="0"/>
          </a:p>
          <a:p>
            <a:r>
              <a:rPr lang="de-DE" dirty="0"/>
              <a:t>http://</a:t>
            </a:r>
            <a:r>
              <a:rPr lang="de-DE" dirty="0" err="1"/>
              <a:t>blog.nicoschuele.com</a:t>
            </a:r>
            <a:r>
              <a:rPr lang="de-DE" dirty="0"/>
              <a:t>/</a:t>
            </a:r>
            <a:r>
              <a:rPr lang="de-DE" dirty="0" err="1"/>
              <a:t>posts</a:t>
            </a:r>
            <a:r>
              <a:rPr lang="de-DE" dirty="0"/>
              <a:t>/git-2-0-changes-push-default-to-simple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173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WTF ??!!!?!?!?!?!?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 marL="0" indent="0" algn="ctr">
              <a:buNone/>
            </a:pPr>
            <a:endParaRPr lang="de-DE" dirty="0" smtClean="0">
              <a:latin typeface="Courier New"/>
              <a:cs typeface="Courier New"/>
            </a:endParaRPr>
          </a:p>
          <a:p>
            <a:pPr marL="0" indent="0" algn="ctr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>
                <a:latin typeface="Courier New"/>
                <a:cs typeface="Courier New"/>
              </a:rPr>
              <a:t>checkout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origin</a:t>
            </a:r>
            <a:r>
              <a:rPr lang="de-DE" dirty="0" smtClean="0">
                <a:latin typeface="Courier New"/>
                <a:cs typeface="Courier New"/>
              </a:rPr>
              <a:t>/</a:t>
            </a:r>
            <a:r>
              <a:rPr lang="de-DE" dirty="0" err="1">
                <a:latin typeface="Courier New"/>
                <a:cs typeface="Courier New"/>
              </a:rPr>
              <a:t>branchname</a:t>
            </a:r>
            <a:endParaRPr lang="de-DE" dirty="0">
              <a:latin typeface="Courier New"/>
              <a:cs typeface="Courier New"/>
            </a:endParaRPr>
          </a:p>
          <a:p>
            <a:pPr marL="0" indent="0" algn="ctr">
              <a:buNone/>
            </a:pPr>
            <a:endParaRPr lang="de-DE" dirty="0" smtClean="0">
              <a:latin typeface="Courier New"/>
              <a:cs typeface="Courier New"/>
            </a:endParaRPr>
          </a:p>
          <a:p>
            <a:pPr marL="0" indent="0" algn="ctr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>
                <a:latin typeface="Courier New"/>
                <a:cs typeface="Courier New"/>
              </a:rPr>
              <a:t>pull </a:t>
            </a:r>
            <a:r>
              <a:rPr lang="de-DE" dirty="0" err="1" smtClean="0">
                <a:latin typeface="Courier New"/>
                <a:cs typeface="Courier New"/>
              </a:rPr>
              <a:t>origin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branchname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 algn="ctr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 algn="ctr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push </a:t>
            </a:r>
            <a:r>
              <a:rPr lang="de-DE" dirty="0" err="1" smtClean="0">
                <a:latin typeface="Courier New"/>
                <a:cs typeface="Courier New"/>
              </a:rPr>
              <a:t>origin</a:t>
            </a:r>
            <a:r>
              <a:rPr lang="de-DE" dirty="0" smtClean="0">
                <a:latin typeface="Courier New"/>
                <a:cs typeface="Courier New"/>
              </a:rPr>
              <a:t> :</a:t>
            </a:r>
            <a:r>
              <a:rPr lang="de-DE" dirty="0" err="1" smtClean="0">
                <a:latin typeface="Courier New"/>
                <a:cs typeface="Courier New"/>
              </a:rPr>
              <a:t>branchname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47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BRANCHSTRATEGIE: ENTWICKLUNGSPROZESS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RENE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44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875276" y="1181100"/>
            <a:ext cx="5170950" cy="52052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internas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Objekt-Datenbank, </a:t>
            </a:r>
            <a:r>
              <a:rPr lang="de-DE" dirty="0" err="1" smtClean="0"/>
              <a:t>Branches</a:t>
            </a:r>
            <a:r>
              <a:rPr lang="de-DE" dirty="0" smtClean="0"/>
              <a:t>, </a:t>
            </a:r>
            <a:r>
              <a:rPr lang="de-DE" dirty="0" err="1" smtClean="0"/>
              <a:t>Merges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300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Branch</a:t>
            </a:r>
            <a:r>
              <a:rPr lang="de-DE" dirty="0" smtClean="0"/>
              <a:t>-Strategien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Einbinden von Projekten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submodules</a:t>
            </a:r>
            <a:r>
              <a:rPr lang="de-DE" dirty="0" smtClean="0"/>
              <a:t> und </a:t>
            </a:r>
            <a:r>
              <a:rPr lang="de-DE" dirty="0" err="1" smtClean="0"/>
              <a:t>subtrees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APIs: Alternativen zur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Buildtools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maven</a:t>
            </a:r>
            <a:r>
              <a:rPr lang="de-DE" dirty="0" smtClean="0"/>
              <a:t> und </a:t>
            </a:r>
            <a:r>
              <a:rPr lang="de-DE" dirty="0" err="1" smtClean="0"/>
              <a:t>gradle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600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Fragen &amp; Diskussionen: jederzeit!</a:t>
            </a:r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1023295" y="1418679"/>
            <a:ext cx="2457892" cy="4583664"/>
            <a:chOff x="1032498" y="1455487"/>
            <a:chExt cx="2457892" cy="4583664"/>
          </a:xfrm>
        </p:grpSpPr>
        <p:sp>
          <p:nvSpPr>
            <p:cNvPr id="5" name="Abgerundetes Rechteck 4"/>
            <p:cNvSpPr/>
            <p:nvPr/>
          </p:nvSpPr>
          <p:spPr>
            <a:xfrm>
              <a:off x="1032498" y="1455487"/>
              <a:ext cx="2457892" cy="458366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984807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pic>
          <p:nvPicPr>
            <p:cNvPr id="4" name="Bild 3" descr="2014-02-01 14_14_58_histoy-view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7" t="7370" r="26354" b="1918"/>
            <a:stretch/>
          </p:blipFill>
          <p:spPr>
            <a:xfrm>
              <a:off x="1338375" y="1562321"/>
              <a:ext cx="1791263" cy="4397403"/>
            </a:xfrm>
            <a:prstGeom prst="rect">
              <a:avLst/>
            </a:prstGeom>
            <a:noFill/>
            <a:ln w="38100" cmpd="sng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0604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RELEASEPROZESS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Durchlaufende </a:t>
            </a:r>
            <a:r>
              <a:rPr lang="de-DE" dirty="0" err="1"/>
              <a:t>Branches</a:t>
            </a:r>
            <a:r>
              <a:rPr lang="de-DE" dirty="0"/>
              <a:t> + </a:t>
            </a:r>
            <a:r>
              <a:rPr lang="de-DE" dirty="0" err="1"/>
              <a:t>Bugfixes</a:t>
            </a:r>
            <a:r>
              <a:rPr lang="de-DE" dirty="0"/>
              <a:t> (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 err="1"/>
              <a:t>n</a:t>
            </a:r>
            <a:r>
              <a:rPr lang="de-DE" dirty="0"/>
              <a:t> aktive Releases (Produktgeschäft) </a:t>
            </a:r>
            <a:r>
              <a:rPr lang="de-DE" dirty="0" err="1"/>
              <a:t>vs</a:t>
            </a:r>
            <a:r>
              <a:rPr lang="de-DE" dirty="0"/>
              <a:t> 1 aktives Release (Projektgeschäft; 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/>
              <a:t>[Exkurs als Alternative/Beispiel für </a:t>
            </a:r>
            <a:r>
              <a:rPr lang="de-DE" dirty="0" err="1"/>
              <a:t>n</a:t>
            </a:r>
            <a:r>
              <a:rPr lang="de-DE" dirty="0"/>
              <a:t> aktive Releases 'extrem'] Linux-</a:t>
            </a:r>
            <a:r>
              <a:rPr lang="de-DE" dirty="0" err="1"/>
              <a:t>Branches</a:t>
            </a:r>
            <a:r>
              <a:rPr lang="de-DE" dirty="0"/>
              <a:t> als Beispiel</a:t>
            </a:r>
          </a:p>
          <a:p>
            <a:r>
              <a:rPr lang="de-DE" dirty="0"/>
              <a:t>Cherry-</a:t>
            </a:r>
            <a:r>
              <a:rPr lang="de-DE" dirty="0" err="1"/>
              <a:t>Picking</a:t>
            </a:r>
            <a:r>
              <a:rPr lang="de-DE" dirty="0"/>
              <a:t> für </a:t>
            </a:r>
            <a:r>
              <a:rPr lang="de-DE" dirty="0" err="1"/>
              <a:t>Backports</a:t>
            </a:r>
            <a:endParaRPr lang="de-DE" dirty="0"/>
          </a:p>
          <a:p>
            <a:r>
              <a:rPr lang="de-DE" dirty="0"/>
              <a:t>Wie gehe ich mit </a:t>
            </a:r>
            <a:r>
              <a:rPr lang="de-DE" dirty="0" err="1"/>
              <a:t>Bugfixes</a:t>
            </a:r>
            <a:r>
              <a:rPr lang="de-DE" dirty="0"/>
              <a:t> um</a:t>
            </a:r>
          </a:p>
          <a:p>
            <a:endParaRPr lang="de-DE" dirty="0"/>
          </a:p>
          <a:p>
            <a:r>
              <a:rPr lang="de-DE" dirty="0"/>
              <a:t>Übung: Release untersuchen, z.B. "Erzeugen Sie ein </a:t>
            </a:r>
            <a:r>
              <a:rPr lang="de-DE" dirty="0" err="1"/>
              <a:t>Releasenotes</a:t>
            </a:r>
            <a:r>
              <a:rPr lang="de-DE" dirty="0"/>
              <a:t> für Release XYZ", "Prüfen Sie, ob </a:t>
            </a:r>
            <a:r>
              <a:rPr lang="de-DE" dirty="0" err="1"/>
              <a:t>Bugfix</a:t>
            </a:r>
            <a:r>
              <a:rPr lang="de-DE" dirty="0"/>
              <a:t> XY im Release ZZZ vorhanden sind", "Stellen Sie sicher, dass </a:t>
            </a:r>
            <a:r>
              <a:rPr lang="de-DE" dirty="0" err="1"/>
              <a:t>Bugfix</a:t>
            </a:r>
            <a:r>
              <a:rPr lang="de-DE" dirty="0"/>
              <a:t> ??? im kommenden Release enthalten ist"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565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1 - BRANCHES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Master: Fertige Releases</a:t>
            </a:r>
          </a:p>
          <a:p>
            <a:r>
              <a:rPr lang="de-DE" dirty="0" err="1" smtClean="0"/>
              <a:t>Develop</a:t>
            </a:r>
            <a:r>
              <a:rPr lang="de-DE" dirty="0" smtClean="0"/>
              <a:t>: für die Entwicklung</a:t>
            </a:r>
          </a:p>
          <a:p>
            <a:r>
              <a:rPr lang="de-DE" dirty="0" smtClean="0"/>
              <a:t>Auf </a:t>
            </a:r>
            <a:r>
              <a:rPr lang="de-DE" dirty="0" err="1" smtClean="0"/>
              <a:t>Develop</a:t>
            </a:r>
            <a:r>
              <a:rPr lang="de-DE" dirty="0" smtClean="0"/>
              <a:t>: </a:t>
            </a:r>
            <a:r>
              <a:rPr lang="de-DE" dirty="0" err="1" smtClean="0"/>
              <a:t>ggf</a:t>
            </a:r>
            <a:r>
              <a:rPr lang="de-DE" dirty="0" smtClean="0"/>
              <a:t> Feature-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Verweis auf vorherigen Abschnitt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629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2 – RELEASE ERZEUGEN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erstellen</a:t>
            </a:r>
          </a:p>
          <a:p>
            <a:r>
              <a:rPr lang="de-DE" dirty="0" smtClean="0"/>
              <a:t>Release stabilisieren</a:t>
            </a:r>
          </a:p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auf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auf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16525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3 - HOTFIXES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Hotfix-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r>
              <a:rPr lang="de-DE" dirty="0" smtClean="0"/>
              <a:t>Ein Hotfix-</a:t>
            </a:r>
            <a:r>
              <a:rPr lang="de-DE" dirty="0" err="1" smtClean="0"/>
              <a:t>Branch</a:t>
            </a:r>
            <a:r>
              <a:rPr lang="de-DE" dirty="0" smtClean="0"/>
              <a:t> ist ein Feature-</a:t>
            </a:r>
            <a:r>
              <a:rPr lang="de-DE" dirty="0" err="1" smtClean="0"/>
              <a:t>Branch</a:t>
            </a:r>
            <a:r>
              <a:rPr lang="de-DE" dirty="0" smtClean="0"/>
              <a:t> („</a:t>
            </a:r>
            <a:r>
              <a:rPr lang="de-DE" dirty="0" err="1" smtClean="0"/>
              <a:t>hotfix</a:t>
            </a:r>
            <a:r>
              <a:rPr lang="de-DE" dirty="0" smtClean="0"/>
              <a:t>/issue-666“)</a:t>
            </a:r>
          </a:p>
          <a:p>
            <a:r>
              <a:rPr lang="de-DE" dirty="0" smtClean="0"/>
              <a:t>Problem mit zurück </a:t>
            </a:r>
            <a:r>
              <a:rPr lang="de-DE" dirty="0" err="1" smtClean="0"/>
              <a:t>mergen</a:t>
            </a:r>
            <a:r>
              <a:rPr lang="de-DE" dirty="0" smtClean="0"/>
              <a:t>, während der Release-</a:t>
            </a:r>
            <a:r>
              <a:rPr lang="de-DE" dirty="0" err="1" smtClean="0"/>
              <a:t>Branch</a:t>
            </a:r>
            <a:r>
              <a:rPr lang="de-DE" dirty="0" smtClean="0"/>
              <a:t> aktiv ist:</a:t>
            </a:r>
          </a:p>
          <a:p>
            <a:pPr lvl="1"/>
            <a:r>
              <a:rPr lang="de-DE" dirty="0">
                <a:hlinkClick r:id="rId2"/>
              </a:rPr>
              <a:t>https://github.com/nvie/gitflow/issues/3#issuecomment-</a:t>
            </a:r>
            <a:r>
              <a:rPr lang="de-DE" dirty="0" smtClean="0">
                <a:hlinkClick r:id="rId2"/>
              </a:rPr>
              <a:t>170055</a:t>
            </a:r>
            <a:endParaRPr lang="de-DE" dirty="0" smtClean="0"/>
          </a:p>
          <a:p>
            <a:r>
              <a:rPr lang="de-DE" dirty="0" smtClean="0"/>
              <a:t>Multiple Hotfixes:</a:t>
            </a:r>
          </a:p>
          <a:p>
            <a:pPr lvl="1"/>
            <a:r>
              <a:rPr lang="de-DE" dirty="0">
                <a:hlinkClick r:id="rId3"/>
              </a:rPr>
              <a:t>http://robandlauren.com/2013/09/18/git-flow-managing-multiple-hotfixes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https://github.com/petervanderdoes/</a:t>
            </a:r>
            <a:r>
              <a:rPr lang="de-DE" dirty="0" smtClean="0">
                <a:hlinkClick r:id="rId4"/>
              </a:rPr>
              <a:t>gitflow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Support </a:t>
            </a:r>
            <a:r>
              <a:rPr lang="de-DE" dirty="0" err="1" smtClean="0"/>
              <a:t>Branches</a:t>
            </a:r>
            <a:r>
              <a:rPr lang="de-DE" dirty="0" smtClean="0"/>
              <a:t>:</a:t>
            </a:r>
          </a:p>
          <a:p>
            <a:pPr marL="457200" lvl="1" indent="0">
              <a:buNone/>
            </a:pPr>
            <a:r>
              <a:rPr lang="de-DE" dirty="0">
                <a:hlinkClick r:id="rId5"/>
              </a:rPr>
              <a:t>http://www.syntevo.com/smartgit/documentation/6/show?page=git-</a:t>
            </a:r>
            <a:r>
              <a:rPr lang="de-DE" dirty="0" smtClean="0">
                <a:hlinkClick r:id="rId5"/>
              </a:rPr>
              <a:t>flow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>
                <a:hlinkClick r:id="rId6"/>
              </a:rPr>
              <a:t>https://groups.google.com/forum/#!topic/gitflow-users/</a:t>
            </a:r>
            <a:r>
              <a:rPr lang="de-DE" dirty="0" smtClean="0">
                <a:hlinkClick r:id="rId6"/>
              </a:rPr>
              <a:t>I9sErOSzYzE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343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GITFLOW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Branch</a:t>
            </a:r>
            <a:r>
              <a:rPr lang="de-DE" dirty="0" smtClean="0"/>
              <a:t> Modell</a:t>
            </a:r>
          </a:p>
          <a:p>
            <a:pPr lvl="1"/>
            <a:r>
              <a:rPr lang="de-DE" dirty="0">
                <a:hlinkClick r:id="rId2"/>
              </a:rPr>
              <a:t>http://nvie.com/posts/a-successful-git-branching-model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26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/>
              <a:t>/Command-Line-Arguments</a:t>
            </a:r>
          </a:p>
          <a:p>
            <a:r>
              <a:rPr lang="de-DE" dirty="0" smtClean="0"/>
              <a:t>Installation 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Repository anlegen: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r>
              <a:rPr lang="de-DE" dirty="0" smtClean="0"/>
              <a:t>-&gt;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/>
            <a:r>
              <a:rPr lang="de-DE" dirty="0" smtClean="0"/>
              <a:t>Muss in jedem Klon gemacht werden...</a:t>
            </a:r>
            <a:endParaRPr lang="de-DE" dirty="0"/>
          </a:p>
          <a:p>
            <a:r>
              <a:rPr lang="de-DE" dirty="0" smtClean="0"/>
              <a:t>Feature starten:</a:t>
            </a:r>
          </a:p>
          <a:p>
            <a:r>
              <a:rPr lang="de-DE" dirty="0" smtClean="0"/>
              <a:t>Feature bearbeiten: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finish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 </a:t>
            </a:r>
            <a:r>
              <a:rPr lang="de-DE" dirty="0" err="1" smtClean="0">
                <a:sym typeface="Wingdings"/>
              </a:rPr>
              <a:t>develop-Branch</a:t>
            </a:r>
            <a:r>
              <a:rPr lang="de-DE" dirty="0" smtClean="0">
                <a:sym typeface="Wingdings"/>
              </a:rPr>
              <a:t> holen</a:t>
            </a:r>
            <a:endParaRPr lang="de-DE" dirty="0" smtClean="0"/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Feature beenden:</a:t>
            </a:r>
          </a:p>
          <a:p>
            <a:pPr lvl="1"/>
            <a:r>
              <a:rPr lang="de-DE" dirty="0" err="1" smtClean="0"/>
              <a:t>Ggf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–i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finish</a:t>
            </a:r>
          </a:p>
          <a:p>
            <a:pPr lvl="2"/>
            <a:r>
              <a:rPr lang="de-DE" dirty="0" smtClean="0"/>
              <a:t>KEIN –ff-</a:t>
            </a:r>
            <a:r>
              <a:rPr lang="de-DE" dirty="0" err="1" smtClean="0"/>
              <a:t>only</a:t>
            </a:r>
            <a:r>
              <a:rPr lang="de-DE" dirty="0" smtClean="0"/>
              <a:t>!!!</a:t>
            </a:r>
          </a:p>
          <a:p>
            <a:r>
              <a:rPr lang="de-DE" dirty="0" smtClean="0"/>
              <a:t>Release starten</a:t>
            </a:r>
          </a:p>
          <a:p>
            <a:r>
              <a:rPr lang="de-DE" dirty="0" smtClean="0"/>
              <a:t>Release beenden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316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EXKURS: FEATURE-ID IN COMMIT MSG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3270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FLOW: CHANGE LOG ERZEUGEN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log ...</a:t>
            </a:r>
          </a:p>
          <a:p>
            <a:r>
              <a:rPr lang="de-DE" dirty="0" smtClean="0"/>
              <a:t>First-Parent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58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FLOW: BUGFIXES BACKPORT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Cherry Pick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146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BRANCH STRATEGIE: PRODUKT /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GitFlow</a:t>
            </a:r>
            <a:r>
              <a:rPr lang="de-DE" dirty="0" smtClean="0"/>
              <a:t> eignet sich gut dafür, wenn man ein Produkt (oder auch ein Projekt) in genau einer Version verwendet. Man hat immer ein Release in Produktion, für das man </a:t>
            </a:r>
            <a:r>
              <a:rPr lang="de-DE" dirty="0" err="1" smtClean="0"/>
              <a:t>Bugfixes</a:t>
            </a:r>
            <a:r>
              <a:rPr lang="de-DE" dirty="0" smtClean="0"/>
              <a:t> macht. Parallel dazu gibt es nur die Weiterentwicklung auf dem </a:t>
            </a:r>
            <a:r>
              <a:rPr lang="de-DE" dirty="0" err="1" smtClean="0"/>
              <a:t>develop-Branch</a:t>
            </a:r>
            <a:r>
              <a:rPr lang="de-DE" dirty="0" smtClean="0"/>
              <a:t> die zum nächsten Release führt</a:t>
            </a:r>
          </a:p>
          <a:p>
            <a:r>
              <a:rPr lang="de-DE" dirty="0" smtClean="0"/>
              <a:t>Für Produkte, die in mehreren Versionen gepflegt werden sollen, mehrere Release-</a:t>
            </a:r>
            <a:r>
              <a:rPr lang="de-DE" dirty="0" err="1" smtClean="0"/>
              <a:t>Branches</a:t>
            </a:r>
            <a:r>
              <a:rPr lang="de-DE" dirty="0" smtClean="0"/>
              <a:t> z.B. bei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/>
              <a:t>http://</a:t>
            </a:r>
            <a:r>
              <a:rPr lang="de-DE" dirty="0" err="1"/>
              <a:t>blogs.atlassian.com</a:t>
            </a:r>
            <a:r>
              <a:rPr lang="de-DE" dirty="0"/>
              <a:t>/2013/10/</a:t>
            </a:r>
            <a:r>
              <a:rPr lang="de-DE" dirty="0" err="1"/>
              <a:t>inside</a:t>
            </a:r>
            <a:r>
              <a:rPr lang="de-DE" dirty="0"/>
              <a:t>-</a:t>
            </a:r>
            <a:r>
              <a:rPr lang="de-DE" dirty="0" err="1"/>
              <a:t>atlassian</a:t>
            </a:r>
            <a:r>
              <a:rPr lang="de-DE" dirty="0"/>
              <a:t>-feature-</a:t>
            </a:r>
            <a:r>
              <a:rPr lang="de-DE" dirty="0" err="1"/>
              <a:t>branching</a:t>
            </a:r>
            <a:r>
              <a:rPr lang="de-DE" dirty="0"/>
              <a:t>-on-</a:t>
            </a:r>
            <a:r>
              <a:rPr lang="de-DE" dirty="0" err="1"/>
              <a:t>the</a:t>
            </a:r>
            <a:r>
              <a:rPr lang="de-DE" dirty="0"/>
              <a:t>-</a:t>
            </a:r>
            <a:r>
              <a:rPr lang="de-DE" dirty="0" err="1"/>
              <a:t>stash</a:t>
            </a:r>
            <a:r>
              <a:rPr lang="de-DE" dirty="0"/>
              <a:t>-team/</a:t>
            </a:r>
          </a:p>
        </p:txBody>
      </p:sp>
    </p:spTree>
    <p:extLst>
      <p:ext uri="{BB962C8B-B14F-4D97-AF65-F5344CB8AC3E}">
        <p14:creationId xmlns:p14="http://schemas.microsoft.com/office/powerpoint/2010/main" val="85820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merge</a:t>
            </a:r>
            <a:r>
              <a:rPr lang="de-DE" dirty="0"/>
              <a:t>-base, </a:t>
            </a:r>
            <a:r>
              <a:rPr lang="de-DE" dirty="0" err="1"/>
              <a:t>merge</a:t>
            </a:r>
            <a:r>
              <a:rPr lang="de-DE" dirty="0"/>
              <a:t>-file</a:t>
            </a:r>
          </a:p>
          <a:p>
            <a:pPr lvl="1"/>
            <a:r>
              <a:rPr lang="de-DE" dirty="0" err="1" smtClean="0"/>
              <a:t>merge.conflictstyle</a:t>
            </a:r>
            <a:r>
              <a:rPr lang="de-DE" dirty="0" smtClean="0"/>
              <a:t> </a:t>
            </a:r>
            <a:r>
              <a:rPr lang="de-DE" dirty="0"/>
              <a:t>diff3</a:t>
            </a:r>
          </a:p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 smtClean="0"/>
              <a:t>ours</a:t>
            </a:r>
            <a:endParaRPr lang="de-DE" dirty="0" smtClean="0"/>
          </a:p>
          <a:p>
            <a:r>
              <a:rPr lang="de-DE" dirty="0" err="1" smtClean="0"/>
              <a:t>Checkout</a:t>
            </a:r>
            <a:r>
              <a:rPr lang="de-DE" dirty="0" smtClean="0"/>
              <a:t> HEAD =&gt; </a:t>
            </a:r>
            <a:r>
              <a:rPr lang="de-DE" dirty="0" err="1" smtClean="0"/>
              <a:t>staged</a:t>
            </a:r>
            <a:r>
              <a:rPr lang="de-DE" dirty="0" smtClean="0"/>
              <a:t> automatisch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First-</a:t>
            </a:r>
            <a:r>
              <a:rPr lang="de-DE" dirty="0" err="1" smtClean="0"/>
              <a:t>parent</a:t>
            </a:r>
            <a:r>
              <a:rPr lang="de-DE" dirty="0" smtClean="0"/>
              <a:t> Historie!!!!!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5505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 STRATEGIE: ALTERNATIVEN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dirty="0" smtClean="0"/>
              <a:t> Klone/</a:t>
            </a:r>
            <a:r>
              <a:rPr lang="de-DE" dirty="0" err="1" smtClean="0"/>
              <a:t>Pullrequest</a:t>
            </a:r>
            <a:r>
              <a:rPr lang="de-DE" dirty="0" smtClean="0"/>
              <a:t>-Workflow – für </a:t>
            </a:r>
            <a:r>
              <a:rPr lang="de-DE" dirty="0" err="1" smtClean="0"/>
              <a:t>Contributor</a:t>
            </a:r>
            <a:endParaRPr lang="de-DE" dirty="0" smtClean="0"/>
          </a:p>
          <a:p>
            <a:pPr lvl="1"/>
            <a:r>
              <a:rPr lang="de-DE" dirty="0" smtClean="0"/>
              <a:t>„Privaten“ Klon erzeugen</a:t>
            </a:r>
          </a:p>
          <a:p>
            <a:pPr lvl="1"/>
            <a:r>
              <a:rPr lang="de-DE" dirty="0" smtClean="0"/>
              <a:t>Änderungen auf einem Topic-</a:t>
            </a:r>
            <a:r>
              <a:rPr lang="de-DE" dirty="0" err="1" smtClean="0"/>
              <a:t>Branch</a:t>
            </a:r>
            <a:r>
              <a:rPr lang="de-DE" dirty="0" smtClean="0"/>
              <a:t> machen</a:t>
            </a:r>
          </a:p>
          <a:p>
            <a:pPr lvl="1"/>
            <a:r>
              <a:rPr lang="de-DE" dirty="0" smtClean="0"/>
              <a:t>Änderungen ins private </a:t>
            </a:r>
            <a:r>
              <a:rPr lang="de-DE" dirty="0" err="1" smtClean="0"/>
              <a:t>Repo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r>
              <a:rPr lang="de-DE" dirty="0" smtClean="0"/>
              <a:t> pushen</a:t>
            </a:r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in „ursprüngliches“ </a:t>
            </a:r>
            <a:r>
              <a:rPr lang="de-DE" dirty="0" err="1" smtClean="0"/>
              <a:t>Repo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Manueller Abgleich zwischen den </a:t>
            </a:r>
            <a:r>
              <a:rPr lang="de-DE" dirty="0" err="1" smtClean="0"/>
              <a:t>Repos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35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ALTERNATIVE: GITHUB KLONE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 smtClean="0">
                <a:hlinkClick r:id="rId2"/>
              </a:rPr>
              <a:t>Forking Workflow, Triangular Workflow, Integration Manager Workflow</a:t>
            </a:r>
            <a:endParaRPr lang="de-DE" dirty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r>
              <a:rPr lang="de-DE" dirty="0">
                <a:hlinkClick r:id="rId2"/>
              </a:rPr>
              <a:t>http://git-scm.com/book/en/Distributed-Git-Distributed-Workflows#Integration-Manager-Workflow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://www.sociomantic.com/blog/2014/05/git-triangular-workflow/#.</a:t>
            </a:r>
            <a:r>
              <a:rPr lang="de-DE" dirty="0" smtClean="0">
                <a:hlinkClick r:id="rId2"/>
              </a:rPr>
              <a:t>VCEg7yt_v0A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https://github.com/sociomantic/git-</a:t>
            </a:r>
            <a:r>
              <a:rPr lang="de-DE" dirty="0" smtClean="0">
                <a:hlinkClick r:id="rId3"/>
              </a:rPr>
              <a:t>hub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https://www.atlassian.com/de/git/workflows#!workflow-</a:t>
            </a:r>
            <a:r>
              <a:rPr lang="de-DE" dirty="0" smtClean="0">
                <a:hlinkClick r:id="rId4"/>
              </a:rPr>
              <a:t>forking</a:t>
            </a:r>
            <a:endParaRPr lang="de-DE" dirty="0" smtClean="0"/>
          </a:p>
          <a:p>
            <a:r>
              <a:rPr lang="de-DE" dirty="0" smtClean="0"/>
              <a:t>Vorteil: nur „echte“ Projekt-Mitglieder haben direkten Zugriff auf das </a:t>
            </a:r>
            <a:r>
              <a:rPr lang="de-DE" dirty="0" err="1" smtClean="0"/>
              <a:t>Repo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Workflow für </a:t>
            </a:r>
            <a:r>
              <a:rPr lang="de-DE" dirty="0" err="1" smtClean="0"/>
              <a:t>Contributor</a:t>
            </a:r>
            <a:endParaRPr lang="de-DE" dirty="0" smtClean="0"/>
          </a:p>
          <a:p>
            <a:pPr lvl="1"/>
            <a:r>
              <a:rPr lang="de-DE" dirty="0" smtClean="0"/>
              <a:t>„Privaten“ Klon erzeugen (</a:t>
            </a:r>
            <a:r>
              <a:rPr lang="de-DE" dirty="0" err="1" smtClean="0"/>
              <a:t>origin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Änderungen auf einem Topic-</a:t>
            </a:r>
            <a:r>
              <a:rPr lang="de-DE" dirty="0" err="1" smtClean="0"/>
              <a:t>Branch</a:t>
            </a:r>
            <a:r>
              <a:rPr lang="de-DE" dirty="0" smtClean="0"/>
              <a:t> machen</a:t>
            </a:r>
          </a:p>
          <a:p>
            <a:pPr lvl="1"/>
            <a:r>
              <a:rPr lang="de-DE" dirty="0" smtClean="0"/>
              <a:t>Änderungen ins private </a:t>
            </a:r>
            <a:r>
              <a:rPr lang="de-DE" dirty="0" err="1" smtClean="0"/>
              <a:t>Repo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r>
              <a:rPr lang="de-DE" dirty="0" smtClean="0"/>
              <a:t> pushen</a:t>
            </a:r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in „ursprüngliches“ </a:t>
            </a:r>
            <a:r>
              <a:rPr lang="de-DE" dirty="0" err="1" smtClean="0"/>
              <a:t>Repo</a:t>
            </a:r>
            <a:r>
              <a:rPr lang="de-DE" dirty="0" smtClean="0"/>
              <a:t> (</a:t>
            </a:r>
            <a:r>
              <a:rPr lang="de-DE" dirty="0" err="1" smtClean="0"/>
              <a:t>upstream</a:t>
            </a:r>
            <a:r>
              <a:rPr lang="de-DE" dirty="0" smtClean="0"/>
              <a:t>) </a:t>
            </a:r>
            <a:r>
              <a:rPr lang="de-DE" dirty="0" err="1" smtClean="0"/>
              <a:t>erzuegen</a:t>
            </a:r>
            <a:endParaRPr lang="de-DE" dirty="0" smtClean="0"/>
          </a:p>
          <a:p>
            <a:pPr lvl="1"/>
            <a:r>
              <a:rPr lang="de-DE" dirty="0"/>
              <a:t>Manueller Abgleich zwischen den </a:t>
            </a:r>
            <a:r>
              <a:rPr lang="de-DE" dirty="0" err="1" smtClean="0"/>
              <a:t>Repos</a:t>
            </a:r>
            <a:endParaRPr lang="de-DE" dirty="0" smtClean="0"/>
          </a:p>
          <a:p>
            <a:pPr lvl="2"/>
            <a:r>
              <a:rPr lang="de-DE" dirty="0" err="1" smtClean="0"/>
              <a:t>Git</a:t>
            </a:r>
            <a:r>
              <a:rPr lang="de-DE" dirty="0" smtClean="0"/>
              <a:t> pull </a:t>
            </a:r>
            <a:r>
              <a:rPr lang="de-DE" dirty="0" err="1" smtClean="0"/>
              <a:t>origin</a:t>
            </a:r>
            <a:endParaRPr lang="de-DE" dirty="0" smtClean="0"/>
          </a:p>
          <a:p>
            <a:pPr lvl="2"/>
            <a:r>
              <a:rPr lang="de-DE" dirty="0" err="1" smtClean="0"/>
              <a:t>Ggf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Workflow für </a:t>
            </a:r>
            <a:r>
              <a:rPr lang="de-DE" dirty="0" err="1" smtClean="0"/>
              <a:t>Maintainer</a:t>
            </a:r>
            <a:endParaRPr lang="de-DE" dirty="0" smtClean="0"/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endParaRPr lang="de-DE" dirty="0"/>
          </a:p>
          <a:p>
            <a:pPr lvl="1"/>
            <a:r>
              <a:rPr lang="de-DE" dirty="0" smtClean="0"/>
              <a:t>Lokales Review (</a:t>
            </a:r>
            <a:r>
              <a:rPr lang="de-DE" dirty="0" err="1" smtClean="0"/>
              <a:t>fetch</a:t>
            </a:r>
            <a:r>
              <a:rPr lang="de-DE" dirty="0" smtClean="0"/>
              <a:t> des </a:t>
            </a:r>
            <a:r>
              <a:rPr lang="de-DE" dirty="0" err="1" smtClean="0"/>
              <a:t>Branches</a:t>
            </a:r>
            <a:r>
              <a:rPr lang="de-DE" dirty="0" smtClean="0"/>
              <a:t> aus dem </a:t>
            </a:r>
            <a:r>
              <a:rPr lang="de-DE" dirty="0" err="1" smtClean="0"/>
              <a:t>mantainer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Zwingend notwendig bei </a:t>
            </a:r>
            <a:r>
              <a:rPr lang="de-DE" dirty="0" err="1" smtClean="0"/>
              <a:t>Merge</a:t>
            </a:r>
            <a:r>
              <a:rPr lang="de-DE" dirty="0" smtClean="0"/>
              <a:t>-Konflikten</a:t>
            </a:r>
          </a:p>
          <a:p>
            <a:pPr lvl="1"/>
            <a:r>
              <a:rPr lang="de-DE" dirty="0" smtClean="0"/>
              <a:t>Guidelines für </a:t>
            </a:r>
            <a:r>
              <a:rPr lang="de-DE" dirty="0" err="1" smtClean="0"/>
              <a:t>Pullrequests</a:t>
            </a:r>
            <a:r>
              <a:rPr lang="de-DE" dirty="0" smtClean="0"/>
              <a:t>: ggf. </a:t>
            </a:r>
            <a:r>
              <a:rPr lang="de-DE" dirty="0" err="1" smtClean="0"/>
              <a:t>rebase</a:t>
            </a:r>
            <a:r>
              <a:rPr lang="de-DE" dirty="0" smtClean="0"/>
              <a:t>/</a:t>
            </a:r>
            <a:r>
              <a:rPr lang="de-DE" dirty="0" err="1" smtClean="0"/>
              <a:t>squash</a:t>
            </a:r>
            <a:r>
              <a:rPr lang="de-DE" dirty="0" smtClean="0"/>
              <a:t>, push –f erforderlich</a:t>
            </a:r>
          </a:p>
          <a:p>
            <a:r>
              <a:rPr lang="de-DE" dirty="0" smtClean="0"/>
              <a:t>Beispiel und guter Guide </a:t>
            </a:r>
            <a:r>
              <a:rPr lang="de-DE" dirty="0" err="1" smtClean="0"/>
              <a:t>bndtools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bndtools</a:t>
            </a:r>
            <a:r>
              <a:rPr lang="de-DE" dirty="0"/>
              <a:t>/</a:t>
            </a:r>
            <a:r>
              <a:rPr lang="de-DE" dirty="0" err="1"/>
              <a:t>bndtools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CONTRIBUTING.md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140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LINUX BRANCH 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</a:t>
            </a:r>
            <a:r>
              <a:rPr lang="de-DE" dirty="0" err="1"/>
              <a:t>git-scm.com</a:t>
            </a:r>
            <a:r>
              <a:rPr lang="de-DE" dirty="0"/>
              <a:t>/</a:t>
            </a:r>
            <a:r>
              <a:rPr lang="de-DE" dirty="0" err="1"/>
              <a:t>book</a:t>
            </a:r>
            <a:r>
              <a:rPr lang="de-DE" dirty="0"/>
              <a:t>/en/Distributed-Git-Distributed-Workflows#Dictator-and-Lieutenants-Workflow</a:t>
            </a:r>
          </a:p>
        </p:txBody>
      </p:sp>
    </p:spTree>
    <p:extLst>
      <p:ext uri="{BB962C8B-B14F-4D97-AF65-F5344CB8AC3E}">
        <p14:creationId xmlns:p14="http://schemas.microsoft.com/office/powerpoint/2010/main" val="758519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Submodules und </a:t>
            </a:r>
            <a:r>
              <a:rPr lang="de-DE" dirty="0" err="1" smtClean="0"/>
              <a:t>subtrees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Wie verwenden Sie Submodules oder </a:t>
            </a:r>
            <a:r>
              <a:rPr lang="de-DE" dirty="0" err="1"/>
              <a:t>Subtrees</a:t>
            </a:r>
            <a:r>
              <a:rPr lang="de-DE" dirty="0"/>
              <a:t> dazu, andere Projekte einzubinden? [Rene]</a:t>
            </a:r>
          </a:p>
          <a:p>
            <a:r>
              <a:rPr lang="de-DE" dirty="0"/>
              <a:t>In Java eher selten die Notwendigkeit, </a:t>
            </a:r>
            <a:r>
              <a:rPr lang="de-DE" dirty="0" err="1"/>
              <a:t>Sourcen</a:t>
            </a:r>
            <a:r>
              <a:rPr lang="de-DE" dirty="0"/>
              <a:t> aus anderen Projekten einzubinden </a:t>
            </a:r>
            <a:r>
              <a:rPr lang="de-DE" dirty="0" err="1"/>
              <a:t>bzw</a:t>
            </a:r>
            <a:r>
              <a:rPr lang="de-DE" dirty="0"/>
              <a:t> wird über andere Tools erledigt (</a:t>
            </a:r>
            <a:r>
              <a:rPr lang="de-DE" dirty="0" err="1"/>
              <a:t>Maven</a:t>
            </a:r>
            <a:r>
              <a:rPr lang="de-DE" dirty="0"/>
              <a:t> z.B.)</a:t>
            </a:r>
          </a:p>
          <a:p>
            <a:r>
              <a:rPr lang="de-DE" dirty="0"/>
              <a:t>Historisch wo kommt das her? In der Praxis eher in C/C++ relevant.</a:t>
            </a:r>
          </a:p>
          <a:p>
            <a:r>
              <a:rPr lang="de-DE" dirty="0"/>
              <a:t>Große </a:t>
            </a:r>
            <a:r>
              <a:rPr lang="de-DE" dirty="0" err="1"/>
              <a:t>Repositories</a:t>
            </a:r>
            <a:r>
              <a:rPr lang="de-DE" dirty="0"/>
              <a:t> aufteilen, weil sie sonst zu langsam werden</a:t>
            </a:r>
          </a:p>
          <a:p>
            <a:r>
              <a:rPr lang="de-DE" dirty="0"/>
              <a:t>Submodule &lt;&gt; </a:t>
            </a:r>
            <a:r>
              <a:rPr lang="de-DE" dirty="0" err="1"/>
              <a:t>Subtrees</a:t>
            </a:r>
            <a:endParaRPr lang="de-DE" dirty="0"/>
          </a:p>
          <a:p>
            <a:r>
              <a:rPr lang="de-DE" dirty="0" err="1"/>
              <a:t>Branching</a:t>
            </a:r>
            <a:r>
              <a:rPr lang="de-DE" dirty="0"/>
              <a:t>, Update auf neueste Version, Arbeiten</a:t>
            </a:r>
          </a:p>
          <a:p>
            <a:r>
              <a:rPr lang="de-DE" dirty="0"/>
              <a:t>(Write-</a:t>
            </a:r>
            <a:r>
              <a:rPr lang="de-DE" dirty="0" err="1"/>
              <a:t>Tree</a:t>
            </a:r>
            <a:r>
              <a:rPr lang="de-DE" dirty="0"/>
              <a:t> -&gt; Experte)</a:t>
            </a:r>
          </a:p>
          <a:p>
            <a:r>
              <a:rPr lang="de-DE" dirty="0"/>
              <a:t>Praxis-Beispiel: Bootstrap Repository in Java Webanwendung einbinden [Nils]</a:t>
            </a:r>
          </a:p>
          <a:p>
            <a:r>
              <a:rPr lang="de-DE" dirty="0"/>
              <a:t> - Zwei "äußere" </a:t>
            </a:r>
            <a:r>
              <a:rPr lang="de-DE" dirty="0" err="1"/>
              <a:t>Repositories</a:t>
            </a:r>
            <a:r>
              <a:rPr lang="de-DE" dirty="0"/>
              <a:t>, zeigen auf </a:t>
            </a:r>
            <a:r>
              <a:rPr lang="de-DE" dirty="0" err="1"/>
              <a:t>selbes</a:t>
            </a:r>
            <a:r>
              <a:rPr lang="de-DE" dirty="0"/>
              <a:t> Bootstrap-Repository</a:t>
            </a:r>
          </a:p>
          <a:p>
            <a:r>
              <a:rPr lang="de-DE" dirty="0"/>
              <a:t>Übung: jeweils mit </a:t>
            </a:r>
            <a:r>
              <a:rPr lang="de-DE" dirty="0" err="1"/>
              <a:t>subtree</a:t>
            </a:r>
            <a:r>
              <a:rPr lang="de-DE" dirty="0"/>
              <a:t> und </a:t>
            </a:r>
            <a:r>
              <a:rPr lang="de-DE" dirty="0" err="1"/>
              <a:t>submodule</a:t>
            </a:r>
            <a:r>
              <a:rPr lang="de-DE" dirty="0"/>
              <a:t> im "eingebunden" </a:t>
            </a:r>
            <a:r>
              <a:rPr lang="de-DE" dirty="0" err="1"/>
              <a:t>repository</a:t>
            </a:r>
            <a:r>
              <a:rPr lang="de-DE" dirty="0"/>
              <a:t> Änderung machen und </a:t>
            </a:r>
            <a:r>
              <a:rPr lang="de-DE" dirty="0" err="1"/>
              <a:t>committen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839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Beschreibung ... </a:t>
            </a:r>
          </a:p>
          <a:p>
            <a:r>
              <a:rPr lang="de-DE" dirty="0" smtClean="0"/>
              <a:t>Vorteil</a:t>
            </a:r>
          </a:p>
          <a:p>
            <a:r>
              <a:rPr lang="de-DE" dirty="0" smtClean="0"/>
              <a:t>Nachteil</a:t>
            </a:r>
          </a:p>
          <a:p>
            <a:r>
              <a:rPr lang="de-DE" dirty="0" smtClean="0"/>
              <a:t>Besonders </a:t>
            </a:r>
            <a:r>
              <a:rPr lang="de-DE" dirty="0" err="1" smtClean="0"/>
              <a:t>geignet</a:t>
            </a:r>
            <a:r>
              <a:rPr lang="de-DE" dirty="0" smtClean="0"/>
              <a:t> für...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349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Jeweils für </a:t>
            </a:r>
            <a:r>
              <a:rPr lang="de-DE" dirty="0" err="1" smtClean="0"/>
              <a:t>Subtree</a:t>
            </a:r>
            <a:r>
              <a:rPr lang="de-DE" dirty="0" smtClean="0"/>
              <a:t> und Submodule: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1: </a:t>
            </a:r>
            <a:r>
              <a:rPr lang="de-DE" dirty="0" err="1" smtClean="0"/>
              <a:t>Initiales</a:t>
            </a:r>
            <a:r>
              <a:rPr lang="de-DE" dirty="0" smtClean="0"/>
              <a:t> Hinzufügen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-Case 2: Klonen einen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3: Aktualisieren eines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4: Änderungen im eingebunden </a:t>
            </a:r>
            <a:r>
              <a:rPr lang="de-DE" dirty="0" err="1" smtClean="0"/>
              <a:t>Subrepo</a:t>
            </a:r>
            <a:r>
              <a:rPr lang="de-DE" dirty="0" smtClean="0"/>
              <a:t> durchführen, Änderungen im </a:t>
            </a:r>
            <a:r>
              <a:rPr lang="de-DE" dirty="0" err="1" smtClean="0"/>
              <a:t>Hauptrepo</a:t>
            </a:r>
            <a:r>
              <a:rPr lang="de-DE" dirty="0" smtClean="0"/>
              <a:t> </a:t>
            </a:r>
            <a:r>
              <a:rPr lang="de-DE" dirty="0" err="1" smtClean="0"/>
              <a:t>committen</a:t>
            </a:r>
            <a:r>
              <a:rPr lang="de-DE" dirty="0" smtClean="0"/>
              <a:t>, Änderungen des </a:t>
            </a:r>
            <a:r>
              <a:rPr lang="de-DE" dirty="0" err="1" smtClean="0"/>
              <a:t>subrepos</a:t>
            </a:r>
            <a:r>
              <a:rPr lang="de-DE" dirty="0" smtClean="0"/>
              <a:t> pushen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5: Änderungen im </a:t>
            </a:r>
            <a:r>
              <a:rPr lang="de-DE" dirty="0" err="1" smtClean="0"/>
              <a:t>Subrepo</a:t>
            </a:r>
            <a:r>
              <a:rPr lang="de-DE" dirty="0" smtClean="0"/>
              <a:t> (von außerhalb) in das Master-</a:t>
            </a:r>
            <a:r>
              <a:rPr lang="de-DE" dirty="0" err="1" smtClean="0"/>
              <a:t>Repo</a:t>
            </a:r>
            <a:r>
              <a:rPr lang="de-DE" dirty="0" smtClean="0"/>
              <a:t> holen =&gt; </a:t>
            </a:r>
            <a:r>
              <a:rPr lang="de-DE" dirty="0" err="1" smtClean="0"/>
              <a:t>Eingebundens</a:t>
            </a:r>
            <a:r>
              <a:rPr lang="de-DE" dirty="0" smtClean="0"/>
              <a:t> sub-</a:t>
            </a:r>
            <a:r>
              <a:rPr lang="de-DE" dirty="0" err="1" smtClean="0"/>
              <a:t>repo</a:t>
            </a:r>
            <a:r>
              <a:rPr lang="de-DE" dirty="0" smtClean="0"/>
              <a:t> aktualisieren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6: Entfernen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07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-release-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smtClean="0"/>
              <a:t>Konfiguration 1: Hinzufügen des </a:t>
            </a:r>
            <a:r>
              <a:rPr lang="de-DE" dirty="0" err="1" smtClean="0"/>
              <a:t>Plug-ins</a:t>
            </a:r>
            <a:r>
              <a:rPr lang="de-DE" dirty="0" smtClean="0"/>
              <a:t> zum </a:t>
            </a:r>
            <a:r>
              <a:rPr lang="de-DE" dirty="0" err="1" smtClean="0"/>
              <a:t>Pom</a:t>
            </a:r>
            <a:endParaRPr lang="de-DE" dirty="0" smtClean="0"/>
          </a:p>
          <a:p>
            <a:pPr lvl="1"/>
            <a:r>
              <a:rPr lang="de-DE" dirty="0" smtClean="0"/>
              <a:t>Voraussetzungen: </a:t>
            </a:r>
            <a:r>
              <a:rPr lang="de-DE" dirty="0" err="1" smtClean="0"/>
              <a:t>scm</a:t>
            </a:r>
            <a:r>
              <a:rPr lang="de-DE" dirty="0" smtClean="0"/>
              <a:t> &amp; </a:t>
            </a:r>
            <a:r>
              <a:rPr lang="de-DE" dirty="0" err="1" smtClean="0"/>
              <a:t>distributionManagement</a:t>
            </a:r>
            <a:endParaRPr lang="de-DE" dirty="0" smtClean="0"/>
          </a:p>
          <a:p>
            <a:pPr lvl="1"/>
            <a:r>
              <a:rPr lang="de-DE" dirty="0" smtClean="0"/>
              <a:t>Konfiguration, z.B. tag-name</a:t>
            </a:r>
          </a:p>
          <a:p>
            <a:r>
              <a:rPr lang="de-DE" dirty="0" smtClean="0"/>
              <a:t>Arbeitsweise 1: </a:t>
            </a:r>
            <a:r>
              <a:rPr lang="de-DE" dirty="0" err="1" smtClean="0"/>
              <a:t>prepare</a:t>
            </a:r>
            <a:endParaRPr lang="de-DE" dirty="0" smtClean="0"/>
          </a:p>
          <a:p>
            <a:pPr lvl="1"/>
            <a:r>
              <a:rPr lang="de-DE" dirty="0" smtClean="0"/>
              <a:t>Workspace „clean“?</a:t>
            </a:r>
          </a:p>
          <a:p>
            <a:pPr lvl="1"/>
            <a:r>
              <a:rPr lang="de-DE" dirty="0" smtClean="0"/>
              <a:t>SNAPSHOT =&gt; reale Version</a:t>
            </a:r>
          </a:p>
          <a:p>
            <a:pPr lvl="1"/>
            <a:r>
              <a:rPr lang="de-DE" dirty="0" err="1" smtClean="0"/>
              <a:t>Compile</a:t>
            </a:r>
            <a:r>
              <a:rPr lang="de-DE" dirty="0" smtClean="0"/>
              <a:t>, Test (vor </a:t>
            </a:r>
            <a:r>
              <a:rPr lang="de-DE" dirty="0" err="1" smtClean="0"/>
              <a:t>commit</a:t>
            </a:r>
            <a:r>
              <a:rPr lang="de-DE" dirty="0" smtClean="0"/>
              <a:t> &amp; Tag???)</a:t>
            </a:r>
          </a:p>
          <a:p>
            <a:pPr lvl="1"/>
            <a:r>
              <a:rPr lang="de-DE" dirty="0" smtClean="0"/>
              <a:t>Commit &amp; Tag</a:t>
            </a:r>
          </a:p>
          <a:p>
            <a:r>
              <a:rPr lang="de-DE" dirty="0" smtClean="0"/>
              <a:t>Arbeitsweise 2: </a:t>
            </a:r>
            <a:r>
              <a:rPr lang="de-DE" dirty="0" err="1" smtClean="0"/>
              <a:t>perform</a:t>
            </a:r>
            <a:endParaRPr lang="de-DE" dirty="0" smtClean="0"/>
          </a:p>
          <a:p>
            <a:pPr lvl="1"/>
            <a:r>
              <a:rPr lang="de-DE" dirty="0" smtClean="0"/>
              <a:t>Erneutes bauen in zweiter </a:t>
            </a:r>
            <a:r>
              <a:rPr lang="de-DE" dirty="0" err="1" smtClean="0"/>
              <a:t>Maven</a:t>
            </a:r>
            <a:r>
              <a:rPr lang="de-DE" dirty="0" smtClean="0"/>
              <a:t> Instanz</a:t>
            </a:r>
          </a:p>
          <a:p>
            <a:pPr lvl="1"/>
            <a:r>
              <a:rPr lang="de-DE" dirty="0" smtClean="0"/>
              <a:t>Push</a:t>
            </a:r>
          </a:p>
          <a:p>
            <a:r>
              <a:rPr lang="de-DE" dirty="0" smtClean="0"/>
              <a:t>Nachteil:</a:t>
            </a:r>
          </a:p>
          <a:p>
            <a:pPr lvl="1"/>
            <a:r>
              <a:rPr lang="de-DE" dirty="0" smtClean="0"/>
              <a:t>Zwei Phasen mit temporären Dateien dazwischen</a:t>
            </a:r>
          </a:p>
          <a:p>
            <a:pPr lvl="1"/>
            <a:r>
              <a:rPr lang="de-DE" dirty="0" smtClean="0"/>
              <a:t>Zweimal </a:t>
            </a:r>
            <a:r>
              <a:rPr lang="de-DE" dirty="0" err="1" smtClean="0"/>
              <a:t>compilieren</a:t>
            </a:r>
            <a:r>
              <a:rPr lang="de-DE" dirty="0" smtClean="0"/>
              <a:t> und testen</a:t>
            </a:r>
          </a:p>
          <a:p>
            <a:pPr lvl="1"/>
            <a:r>
              <a:rPr lang="de-DE" dirty="0" smtClean="0"/>
              <a:t>Nicht </a:t>
            </a:r>
            <a:r>
              <a:rPr lang="de-DE" dirty="0" err="1" smtClean="0"/>
              <a:t>Git</a:t>
            </a:r>
            <a:r>
              <a:rPr lang="de-DE" dirty="0" smtClean="0"/>
              <a:t>-Flow kompatibel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616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 </a:t>
            </a:r>
            <a:r>
              <a:rPr lang="de-DE" dirty="0" err="1" smtClean="0"/>
              <a:t>jgit-flow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https://bitbucket.org/atlassian/jgit-flow/wiki/</a:t>
            </a:r>
            <a:r>
              <a:rPr lang="de-DE" dirty="0" smtClean="0">
                <a:hlinkClick r:id="rId2"/>
              </a:rPr>
              <a:t>Home</a:t>
            </a:r>
            <a:endParaRPr lang="de-DE" dirty="0" smtClean="0"/>
          </a:p>
          <a:p>
            <a:r>
              <a:rPr lang="de-DE" dirty="0" smtClean="0"/>
              <a:t>Konfiguration im POM</a:t>
            </a:r>
          </a:p>
          <a:p>
            <a:r>
              <a:rPr lang="de-DE" dirty="0" smtClean="0"/>
              <a:t>Release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127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Architektur / </a:t>
            </a:r>
            <a:r>
              <a:rPr lang="de-DE" dirty="0" err="1" smtClean="0"/>
              <a:t>Porcelaine</a:t>
            </a:r>
            <a:r>
              <a:rPr lang="de-DE" dirty="0" smtClean="0"/>
              <a:t> API</a:t>
            </a:r>
          </a:p>
          <a:p>
            <a:pPr lvl="1"/>
            <a:r>
              <a:rPr lang="de-DE" dirty="0">
                <a:hlinkClick r:id="rId2"/>
              </a:rPr>
              <a:t>https://speakerdeck.com/alblue/embedding-jgit-into-java-</a:t>
            </a:r>
            <a:r>
              <a:rPr lang="de-DE" dirty="0" smtClean="0">
                <a:hlinkClick r:id="rId2"/>
              </a:rPr>
              <a:t>applications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http://alblue.bandlem.com/2013/11/embedding-</a:t>
            </a:r>
            <a:r>
              <a:rPr lang="de-DE" dirty="0" smtClean="0">
                <a:hlinkClick r:id="rId3"/>
              </a:rPr>
              <a:t>jgit.html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Flow </a:t>
            </a:r>
            <a:r>
              <a:rPr lang="de-DE" dirty="0" err="1" smtClean="0"/>
              <a:t>Api</a:t>
            </a:r>
            <a:r>
              <a:rPr lang="de-DE" dirty="0" smtClean="0"/>
              <a:t> von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https://bitbucket.org/atlassian/jgit-</a:t>
            </a:r>
            <a:r>
              <a:rPr lang="de-DE" dirty="0" smtClean="0">
                <a:hlinkClick r:id="rId4"/>
              </a:rPr>
              <a:t>flow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603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 -1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 POM + Download Link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0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457200" y="3675509"/>
            <a:ext cx="8229600" cy="2558604"/>
          </a:xfrm>
        </p:spPr>
        <p:txBody>
          <a:bodyPr>
            <a:normAutofit fontScale="55000" lnSpcReduction="2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endParaRPr lang="de-DE" dirty="0" smtClean="0"/>
          </a:p>
          <a:p>
            <a:pPr lvl="1"/>
            <a:r>
              <a:rPr lang="de-DE" dirty="0" err="1" smtClean="0"/>
              <a:t>Merge</a:t>
            </a:r>
            <a:r>
              <a:rPr lang="de-DE" dirty="0" smtClean="0"/>
              <a:t>-Commit: 2 oder mehr </a:t>
            </a:r>
            <a:r>
              <a:rPr lang="de-DE" dirty="0" err="1" smtClean="0"/>
              <a:t>Parents</a:t>
            </a:r>
            <a:endParaRPr lang="de-DE" dirty="0" smtClean="0"/>
          </a:p>
          <a:p>
            <a:pPr lvl="1"/>
            <a:r>
              <a:rPr lang="de-DE" dirty="0" smtClean="0"/>
              <a:t>--</a:t>
            </a:r>
            <a:r>
              <a:rPr lang="de-DE" dirty="0" err="1" smtClean="0"/>
              <a:t>no-commit</a:t>
            </a:r>
            <a:endParaRPr lang="de-DE" dirty="0" smtClean="0"/>
          </a:p>
          <a:p>
            <a:pPr lvl="1"/>
            <a:r>
              <a:rPr lang="de-DE" dirty="0" smtClean="0"/>
              <a:t>--log</a:t>
            </a:r>
          </a:p>
          <a:p>
            <a:pPr lvl="1"/>
            <a:r>
              <a:rPr lang="de-DE" dirty="0" smtClean="0"/>
              <a:t>--ff-</a:t>
            </a:r>
            <a:r>
              <a:rPr lang="de-DE" dirty="0" err="1" smtClean="0"/>
              <a:t>only</a:t>
            </a:r>
            <a:r>
              <a:rPr lang="de-DE" dirty="0" smtClean="0"/>
              <a:t> –ff –</a:t>
            </a:r>
            <a:r>
              <a:rPr lang="de-DE" dirty="0" err="1" smtClean="0"/>
              <a:t>no</a:t>
            </a:r>
            <a:r>
              <a:rPr lang="de-DE" dirty="0" smtClean="0"/>
              <a:t>-ff</a:t>
            </a:r>
          </a:p>
          <a:p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ours</a:t>
            </a:r>
            <a:r>
              <a:rPr lang="de-DE" dirty="0" smtClean="0"/>
              <a:t>“ vs. </a:t>
            </a:r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recursive</a:t>
            </a:r>
            <a:r>
              <a:rPr lang="de-DE" dirty="0" smtClean="0"/>
              <a:t>“ mit Option </a:t>
            </a:r>
            <a:r>
              <a:rPr lang="de-DE" dirty="0" err="1" smtClean="0"/>
              <a:t>ours</a:t>
            </a:r>
            <a:endParaRPr lang="de-DE" dirty="0" smtClean="0"/>
          </a:p>
          <a:p>
            <a:r>
              <a:rPr lang="de-DE" dirty="0" err="1" smtClean="0"/>
              <a:t>Merge-Commits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Parents</a:t>
            </a:r>
            <a:r>
              <a:rPr lang="de-DE" dirty="0" smtClean="0"/>
              <a:t> ^ ^2</a:t>
            </a:r>
          </a:p>
          <a:p>
            <a:pPr lvl="1"/>
            <a:r>
              <a:rPr lang="de-DE" dirty="0" smtClean="0"/>
              <a:t>First-Parent-</a:t>
            </a:r>
            <a:r>
              <a:rPr lang="de-DE" dirty="0" err="1" smtClean="0"/>
              <a:t>History</a:t>
            </a: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1343359" y="2259034"/>
            <a:ext cx="1453270" cy="402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59647" y="2283456"/>
            <a:ext cx="1453270" cy="402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796629" y="1336866"/>
            <a:ext cx="1453270" cy="402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>
            <a:stCxn id="6" idx="2"/>
            <a:endCxn id="4" idx="0"/>
          </p:cNvCxnSpPr>
          <p:nvPr/>
        </p:nvCxnSpPr>
        <p:spPr>
          <a:xfrm flipH="1">
            <a:off x="2069994" y="1739829"/>
            <a:ext cx="1453270" cy="519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6" idx="2"/>
            <a:endCxn id="5" idx="0"/>
          </p:cNvCxnSpPr>
          <p:nvPr/>
        </p:nvCxnSpPr>
        <p:spPr>
          <a:xfrm>
            <a:off x="3523264" y="1739829"/>
            <a:ext cx="763018" cy="54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74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 -1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 POM + Download Link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816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 / GROOVY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https://github.com/ajoberstar/</a:t>
            </a:r>
            <a:r>
              <a:rPr lang="de-DE" dirty="0" smtClean="0">
                <a:hlinkClick r:id="rId2"/>
              </a:rPr>
              <a:t>grgit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248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304727" y="3046069"/>
            <a:ext cx="4534547" cy="742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400" spc="30" dirty="0" smtClean="0">
                <a:ln>
                  <a:solidFill>
                    <a:srgbClr val="984807"/>
                  </a:solidFill>
                </a:ln>
                <a:solidFill>
                  <a:srgbClr val="984807"/>
                </a:solidFill>
              </a:rPr>
              <a:t>Fragen ?</a:t>
            </a:r>
            <a:endParaRPr lang="de-DE" sz="4400" spc="30" dirty="0">
              <a:ln>
                <a:solidFill>
                  <a:srgbClr val="984807"/>
                </a:solidFill>
              </a:ln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3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FF-MERGE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Nur eine Seite hat sich verändert =&gt; kein </a:t>
            </a:r>
            <a:r>
              <a:rPr lang="de-DE" dirty="0" err="1" smtClean="0"/>
              <a:t>Merge</a:t>
            </a:r>
            <a:r>
              <a:rPr lang="de-DE" dirty="0" smtClean="0"/>
              <a:t>-Commit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1737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FF-ONLY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Merge</a:t>
            </a:r>
            <a:r>
              <a:rPr lang="de-DE" dirty="0" smtClean="0"/>
              <a:t>-Commit erzwingen...</a:t>
            </a:r>
          </a:p>
          <a:p>
            <a:r>
              <a:rPr lang="de-DE" dirty="0" smtClean="0"/>
              <a:t>Warum: z.B. Dokumentation / First-Parent-</a:t>
            </a:r>
            <a:r>
              <a:rPr lang="de-DE" dirty="0" err="1" smtClean="0"/>
              <a:t>History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–log &lt;</a:t>
            </a:r>
            <a:r>
              <a:rPr lang="de-DE" dirty="0" err="1" smtClean="0"/>
              <a:t>n</a:t>
            </a:r>
            <a:r>
              <a:rPr lang="de-DE" dirty="0" smtClean="0"/>
              <a:t>&gt;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0209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MERGES-BASE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</a:t>
            </a:r>
          </a:p>
          <a:p>
            <a:r>
              <a:rPr lang="de-DE" dirty="0" smtClean="0"/>
              <a:t>Wo startet ein </a:t>
            </a:r>
            <a:r>
              <a:rPr lang="de-DE" dirty="0" err="1" smtClean="0"/>
              <a:t>Branch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 </a:t>
            </a:r>
            <a:r>
              <a:rPr lang="de-DE" dirty="0" err="1" smtClean="0"/>
              <a:t>master</a:t>
            </a:r>
            <a:r>
              <a:rPr lang="de-DE" dirty="0" smtClean="0"/>
              <a:t> HEAD</a:t>
            </a:r>
          </a:p>
          <a:p>
            <a:r>
              <a:rPr lang="de-DE" dirty="0" smtClean="0"/>
              <a:t>Anwendungsfall</a:t>
            </a:r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tag --points-</a:t>
            </a:r>
            <a:r>
              <a:rPr lang="de-DE" dirty="0" err="1" smtClean="0"/>
              <a:t>at</a:t>
            </a:r>
            <a:r>
              <a:rPr lang="de-DE" dirty="0" smtClean="0"/>
              <a:t> COMMIT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32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MERGES-FILE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Anwendungsfall?</a:t>
            </a:r>
          </a:p>
          <a:p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-file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03260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3127</Words>
  <Application>Microsoft Macintosh PowerPoint</Application>
  <PresentationFormat>Bildschirmpräsentation (4:3)</PresentationFormat>
  <Paragraphs>423</Paragraphs>
  <Slides>52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3" baseType="lpstr">
      <vt:lpstr>Benutzerdefiniertes Design</vt:lpstr>
      <vt:lpstr>W-JAX 2014</vt:lpstr>
      <vt:lpstr>VORSTELLUNG</vt:lpstr>
      <vt:lpstr>AGENDA</vt:lpstr>
      <vt:lpstr>GIT INTERNAS: MERGES</vt:lpstr>
      <vt:lpstr>GIT INTERNAS: MERGES 1</vt:lpstr>
      <vt:lpstr>GIT INTERNAS: FF-MERGE</vt:lpstr>
      <vt:lpstr>GIT INTERNAS: FF-ONLY</vt:lpstr>
      <vt:lpstr>GIT INTERNAS: MERGES-BASE</vt:lpstr>
      <vt:lpstr>GIT INTERNAS: MERGES-FILE</vt:lpstr>
      <vt:lpstr>GIT INTERNAS: MERGES 2 - KONFLIKTE</vt:lpstr>
      <vt:lpstr>GIT INTERNAS: MERGE-TOOL</vt:lpstr>
      <vt:lpstr>GIT INTERNAS: MERGE-TOOL</vt:lpstr>
      <vt:lpstr>GIT INTERNAS: MERGES 2 - RERERE</vt:lpstr>
      <vt:lpstr>GIT INTERNAS: REMOTES</vt:lpstr>
      <vt:lpstr>GIT INTERNAS: REMOTES</vt:lpstr>
      <vt:lpstr>GIT INTERNAS: REMOTES 2</vt:lpstr>
      <vt:lpstr>GIT INTERNAS: REFSPEC</vt:lpstr>
      <vt:lpstr>GIT INTERNAS: REFSPEC</vt:lpstr>
      <vt:lpstr>GIT INTERNAS: REFSPEC</vt:lpstr>
      <vt:lpstr>GIT INTERNAS: REFSPEC</vt:lpstr>
      <vt:lpstr>GIT INTERNAS: FETCH</vt:lpstr>
      <vt:lpstr>GIT INTERNAS: TRACKING BRANCHES</vt:lpstr>
      <vt:lpstr>GIT INTERNAS: PULL</vt:lpstr>
      <vt:lpstr>GIT INTERNAS: PUSH</vt:lpstr>
      <vt:lpstr>GIT INTERNAS: PUSH</vt:lpstr>
      <vt:lpstr>GIT INTERNAS: PUSH.DEFAULT</vt:lpstr>
      <vt:lpstr>GIT INTERNAS: PUSH.DEFAULT 2</vt:lpstr>
      <vt:lpstr>GIT INTERNAS: WTF ??!!!?!?!?!?!?</vt:lpstr>
      <vt:lpstr>BRANCHSTRATEGIE: ENTWICKLUNGSPROZESS</vt:lpstr>
      <vt:lpstr>BRANCHSTRATEGIE: RELEASEPROZESS</vt:lpstr>
      <vt:lpstr>RELEASEPROZESS 1 - BRANCHES</vt:lpstr>
      <vt:lpstr>RELEASEPROZESS 2 – RELEASE ERZEUGEN</vt:lpstr>
      <vt:lpstr>RELEASEPROZESS 3 - HOTFIXES</vt:lpstr>
      <vt:lpstr>BRANCHSTRATEGIE: GITFLOW</vt:lpstr>
      <vt:lpstr>GIT FLOW BEISPIEL</vt:lpstr>
      <vt:lpstr>EXKURS: FEATURE-ID IN COMMIT MSG</vt:lpstr>
      <vt:lpstr>GIT FLOW: CHANGE LOG ERZEUGEN</vt:lpstr>
      <vt:lpstr>GIT FLOW: BUGFIXES BACKPORT</vt:lpstr>
      <vt:lpstr>BRANCH STRATEGIE: PRODUKT / PROJEKT</vt:lpstr>
      <vt:lpstr>BRANCH STRATEGIE: ALTERNATIVEN</vt:lpstr>
      <vt:lpstr>ALTERNATIVE: GITHUB KLONE</vt:lpstr>
      <vt:lpstr>EXKURS: LINUX BRANCH MODELL</vt:lpstr>
      <vt:lpstr>Submodules und subtrees</vt:lpstr>
      <vt:lpstr>SUBTREES / SUBMODULES</vt:lpstr>
      <vt:lpstr>SUBTREES / SUBMODULES</vt:lpstr>
      <vt:lpstr>MAVEN...</vt:lpstr>
      <vt:lpstr>MAVEN jgit-flow</vt:lpstr>
      <vt:lpstr>GIT APIS: JGIT</vt:lpstr>
      <vt:lpstr>GIT APIS: JGIT -1</vt:lpstr>
      <vt:lpstr>GIT APIS: JGIT -1</vt:lpstr>
      <vt:lpstr>GIT APIS: JGIT / GROOVY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229</cp:revision>
  <cp:lastPrinted>2014-02-02T21:37:21Z</cp:lastPrinted>
  <dcterms:created xsi:type="dcterms:W3CDTF">2014-02-03T17:25:32Z</dcterms:created>
  <dcterms:modified xsi:type="dcterms:W3CDTF">2014-10-05T11:01:50Z</dcterms:modified>
</cp:coreProperties>
</file>