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61" r:id="rId2"/>
    <p:sldId id="297" r:id="rId3"/>
    <p:sldId id="316" r:id="rId4"/>
    <p:sldId id="320" r:id="rId5"/>
    <p:sldId id="333" r:id="rId6"/>
    <p:sldId id="337" r:id="rId7"/>
    <p:sldId id="338" r:id="rId8"/>
    <p:sldId id="336" r:id="rId9"/>
    <p:sldId id="321" r:id="rId10"/>
    <p:sldId id="322" r:id="rId11"/>
    <p:sldId id="328" r:id="rId12"/>
    <p:sldId id="329" r:id="rId13"/>
    <p:sldId id="340" r:id="rId14"/>
    <p:sldId id="341" r:id="rId15"/>
    <p:sldId id="339" r:id="rId16"/>
    <p:sldId id="330" r:id="rId17"/>
    <p:sldId id="345" r:id="rId18"/>
    <p:sldId id="346" r:id="rId19"/>
    <p:sldId id="342" r:id="rId20"/>
    <p:sldId id="344" r:id="rId21"/>
    <p:sldId id="347" r:id="rId22"/>
    <p:sldId id="343" r:id="rId23"/>
    <p:sldId id="323" r:id="rId24"/>
    <p:sldId id="326" r:id="rId25"/>
    <p:sldId id="327" r:id="rId26"/>
    <p:sldId id="331" r:id="rId27"/>
    <p:sldId id="332" r:id="rId28"/>
    <p:sldId id="324" r:id="rId29"/>
    <p:sldId id="325" r:id="rId30"/>
    <p:sldId id="319" r:id="rId3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77736F"/>
    <a:srgbClr val="984807"/>
    <a:srgbClr val="8B4206"/>
    <a:srgbClr val="0E67A8"/>
    <a:srgbClr val="BEB7B1"/>
    <a:srgbClr val="F6F2EE"/>
    <a:srgbClr val="FAFAFA"/>
    <a:srgbClr val="FF9933"/>
    <a:srgbClr val="FFCC66"/>
    <a:srgbClr val="B0A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39" autoAdjust="0"/>
    <p:restoredTop sz="94665" autoAdjust="0"/>
  </p:normalViewPr>
  <p:slideViewPr>
    <p:cSldViewPr snapToGrid="0" snapToObjects="1">
      <p:cViewPr varScale="1">
        <p:scale>
          <a:sx n="142" d="100"/>
          <a:sy n="142" d="100"/>
        </p:scale>
        <p:origin x="-10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CF969-709D-9F43-81DA-83D53B741884}" type="datetimeFigureOut">
              <a:rPr lang="de-DE" smtClean="0"/>
              <a:pPr/>
              <a:t>23.09.14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1F43E-8147-014C-998C-EEBCEB3C8A9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0675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CF4D-E844-B540-ADAD-4EED08FD3682}" type="datetimeFigureOut">
              <a:rPr lang="de-DE" smtClean="0"/>
              <a:pPr/>
              <a:t>23.09.14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164CF-F871-3D47-A661-2FEA5BB7AC1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9541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976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290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5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7675"/>
          </a:xfrm>
          <a:prstGeom prst="rect">
            <a:avLst/>
          </a:prstGeom>
        </p:spPr>
        <p:txBody>
          <a:bodyPr lIns="0" rIns="0"/>
          <a:lstStyle>
            <a:lvl1pPr algn="l">
              <a:defRPr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0"/>
          </p:nvPr>
        </p:nvSpPr>
        <p:spPr>
          <a:xfrm>
            <a:off x="457200" y="1181100"/>
            <a:ext cx="8229600" cy="5053013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441082" y="6460996"/>
            <a:ext cx="8229600" cy="0"/>
          </a:xfrm>
          <a:prstGeom prst="line">
            <a:avLst/>
          </a:prstGeom>
          <a:ln>
            <a:solidFill>
              <a:srgbClr val="8B4206">
                <a:alpha val="25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529252" y="6510809"/>
            <a:ext cx="4157548" cy="184666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pPr algn="r"/>
            <a:r>
              <a:rPr lang="de-DE" sz="1200" dirty="0" smtClean="0">
                <a:solidFill>
                  <a:srgbClr val="BEB7B1"/>
                </a:solidFill>
              </a:rPr>
              <a:t>RENÉ</a:t>
            </a:r>
            <a:r>
              <a:rPr lang="de-DE" sz="1200" baseline="0" dirty="0" smtClean="0">
                <a:solidFill>
                  <a:srgbClr val="BEB7B1"/>
                </a:solidFill>
              </a:rPr>
              <a:t> PREISSEL, NILS HARTMANN | W-JAX 07. NOVEMBER  2014</a:t>
            </a:r>
            <a:endParaRPr lang="de-DE" sz="1200" dirty="0">
              <a:solidFill>
                <a:srgbClr val="BEB7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78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09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6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18031"/>
            <a:ext cx="8229600" cy="5330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457200" y="912313"/>
            <a:ext cx="8229600" cy="0"/>
          </a:xfrm>
          <a:prstGeom prst="line">
            <a:avLst/>
          </a:prstGeom>
          <a:ln>
            <a:solidFill>
              <a:srgbClr val="98480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elplatzhalter 10"/>
          <p:cNvSpPr>
            <a:spLocks noGrp="1"/>
          </p:cNvSpPr>
          <p:nvPr>
            <p:ph type="title"/>
          </p:nvPr>
        </p:nvSpPr>
        <p:spPr>
          <a:xfrm>
            <a:off x="457200" y="254934"/>
            <a:ext cx="8229600" cy="6394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725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77736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kern="1200">
          <a:solidFill>
            <a:srgbClr val="77736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77736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77736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77736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77736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robandlauren.com/2013/09/18/git-flow-managing-multiple-hotfixes/" TargetMode="External"/><Relationship Id="rId4" Type="http://schemas.openxmlformats.org/officeDocument/2006/relationships/hyperlink" Target="https://github.com/petervanderdoes/gitflow" TargetMode="External"/><Relationship Id="rId5" Type="http://schemas.openxmlformats.org/officeDocument/2006/relationships/hyperlink" Target="http://www.syntevo.com/smartgit/documentation/6/show?page=git-flow" TargetMode="External"/><Relationship Id="rId6" Type="http://schemas.openxmlformats.org/officeDocument/2006/relationships/hyperlink" Target="https://groups.google.com/forum/%23!topic/gitflow-users/I9sErOSzYzE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nvie/gitflow/issues/3%23issuecomment-170055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nvie.com/posts/a-successful-git-branching-model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ciomantic/git-hub" TargetMode="External"/><Relationship Id="rId4" Type="http://schemas.openxmlformats.org/officeDocument/2006/relationships/hyperlink" Target="https://www.atlassian.com/de/git/workflows%23!workflow-forkin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sociomantic.com/blog/2014/05/git-triangular-workflow/%23.VCEg7yt_v0A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bitbucket.org/atlassian/jgit-flow/wiki/Hom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alblue.bandlem.com/2013/11/embedding-jgit.html" TargetMode="External"/><Relationship Id="rId4" Type="http://schemas.openxmlformats.org/officeDocument/2006/relationships/hyperlink" Target="https://bitbucket.org/atlassian/jgit-flow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speakerdeck.com/alblue/embedding-jgit-into-java-applications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joberstar/gr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W-JAX 2014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2897945"/>
            <a:ext cx="8229600" cy="2942657"/>
          </a:xfrm>
          <a:prstGeom prst="rect">
            <a:avLst/>
          </a:prstGeom>
          <a:solidFill>
            <a:srgbClr val="BEB7B1"/>
          </a:solidFill>
          <a:ln>
            <a:noFill/>
          </a:ln>
          <a:effectLst>
            <a:glow rad="203200">
              <a:srgbClr val="77736F">
                <a:alpha val="75000"/>
              </a:srgbClr>
            </a:glow>
          </a:effectLst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DE" sz="400" u="sng" dirty="0" smtClean="0"/>
          </a:p>
          <a:p>
            <a:pPr marL="400050" lvl="1" indent="0">
              <a:buFont typeface="Arial"/>
              <a:buNone/>
            </a:pPr>
            <a:r>
              <a:rPr lang="de-DE" u="sng" dirty="0" smtClean="0"/>
              <a:t>Powerworkshop</a:t>
            </a:r>
            <a:endParaRPr lang="de-DE" sz="4400" b="1" u="sng" dirty="0" smtClean="0"/>
          </a:p>
          <a:p>
            <a:pPr marL="400050" lvl="1" indent="0">
              <a:lnSpc>
                <a:spcPct val="80000"/>
              </a:lnSpc>
              <a:buFont typeface="Arial"/>
              <a:buNone/>
            </a:pPr>
            <a:r>
              <a:rPr lang="de-DE" sz="4400" b="1" dirty="0" smtClean="0">
                <a:solidFill>
                  <a:srgbClr val="984807"/>
                </a:solidFill>
              </a:rPr>
              <a:t>Werden Sie </a:t>
            </a:r>
            <a:r>
              <a:rPr lang="de-DE" sz="4400" b="1" dirty="0" err="1" smtClean="0">
                <a:solidFill>
                  <a:srgbClr val="984807"/>
                </a:solidFill>
              </a:rPr>
              <a:t>Git</a:t>
            </a:r>
            <a:r>
              <a:rPr lang="de-DE" sz="4400" b="1" dirty="0" smtClean="0">
                <a:solidFill>
                  <a:srgbClr val="984807"/>
                </a:solidFill>
              </a:rPr>
              <a:t> Experte</a:t>
            </a:r>
          </a:p>
          <a:p>
            <a:pPr marL="400050" lvl="1" indent="0">
              <a:buFont typeface="Arial"/>
              <a:buNone/>
            </a:pPr>
            <a:endParaRPr lang="de-DE" sz="200" dirty="0" smtClean="0"/>
          </a:p>
          <a:p>
            <a:pPr marL="400050" lvl="1" indent="0">
              <a:lnSpc>
                <a:spcPct val="80000"/>
              </a:lnSpc>
              <a:buFont typeface="Arial"/>
              <a:buNone/>
            </a:pPr>
            <a:endParaRPr lang="de-DE" dirty="0" smtClean="0"/>
          </a:p>
          <a:p>
            <a:pPr marL="400050" lvl="1" indent="0">
              <a:lnSpc>
                <a:spcPct val="80000"/>
              </a:lnSpc>
              <a:buNone/>
            </a:pPr>
            <a:r>
              <a:rPr lang="de-DE" dirty="0"/>
              <a:t>René </a:t>
            </a:r>
            <a:r>
              <a:rPr lang="de-DE" dirty="0" err="1" smtClean="0"/>
              <a:t>Preißel</a:t>
            </a:r>
            <a:r>
              <a:rPr lang="de-DE" dirty="0" smtClean="0"/>
              <a:t> (</a:t>
            </a:r>
            <a:r>
              <a:rPr lang="de-DE" dirty="0" err="1" smtClean="0"/>
              <a:t>eToSquare</a:t>
            </a:r>
            <a:r>
              <a:rPr lang="de-DE" dirty="0" smtClean="0"/>
              <a:t>)</a:t>
            </a:r>
          </a:p>
          <a:p>
            <a:pPr marL="400050" lvl="1" indent="0">
              <a:lnSpc>
                <a:spcPct val="80000"/>
              </a:lnSpc>
              <a:buFont typeface="Arial"/>
              <a:buNone/>
            </a:pPr>
            <a:r>
              <a:rPr lang="de-DE" dirty="0" smtClean="0"/>
              <a:t>Nils Hartmann (Techniker Krankenkasse)</a:t>
            </a:r>
          </a:p>
          <a:p>
            <a:pPr marL="0" indent="0">
              <a:buFont typeface="Arial"/>
              <a:buNone/>
            </a:pPr>
            <a:endParaRPr lang="de-DE" sz="2000" dirty="0" smtClean="0"/>
          </a:p>
          <a:p>
            <a:pPr marL="0" indent="0">
              <a:buFont typeface="Arial"/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190726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BRANCHSTRATEGIE: ENTWICKLUNGSPROZESS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RENE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931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BRANCHSTRATEGIE: RELEASEPROZESS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Durchlaufende </a:t>
            </a:r>
            <a:r>
              <a:rPr lang="de-DE" dirty="0" err="1"/>
              <a:t>Branches</a:t>
            </a:r>
            <a:r>
              <a:rPr lang="de-DE" dirty="0"/>
              <a:t> + </a:t>
            </a:r>
            <a:r>
              <a:rPr lang="de-DE" dirty="0" err="1"/>
              <a:t>Bugfixes</a:t>
            </a:r>
            <a:r>
              <a:rPr lang="de-DE" dirty="0"/>
              <a:t> (</a:t>
            </a:r>
            <a:r>
              <a:rPr lang="de-DE" dirty="0" err="1"/>
              <a:t>GitFlow</a:t>
            </a:r>
            <a:r>
              <a:rPr lang="de-DE" dirty="0"/>
              <a:t>)</a:t>
            </a:r>
          </a:p>
          <a:p>
            <a:r>
              <a:rPr lang="de-DE" dirty="0" err="1"/>
              <a:t>n</a:t>
            </a:r>
            <a:r>
              <a:rPr lang="de-DE" dirty="0"/>
              <a:t> aktive Releases (Produktgeschäft) </a:t>
            </a:r>
            <a:r>
              <a:rPr lang="de-DE" dirty="0" err="1"/>
              <a:t>vs</a:t>
            </a:r>
            <a:r>
              <a:rPr lang="de-DE" dirty="0"/>
              <a:t> 1 aktives Release (Projektgeschäft; </a:t>
            </a:r>
            <a:r>
              <a:rPr lang="de-DE" dirty="0" err="1"/>
              <a:t>GitFlow</a:t>
            </a:r>
            <a:r>
              <a:rPr lang="de-DE" dirty="0"/>
              <a:t>)</a:t>
            </a:r>
          </a:p>
          <a:p>
            <a:r>
              <a:rPr lang="de-DE" dirty="0"/>
              <a:t>[Exkurs als Alternative/Beispiel für </a:t>
            </a:r>
            <a:r>
              <a:rPr lang="de-DE" dirty="0" err="1"/>
              <a:t>n</a:t>
            </a:r>
            <a:r>
              <a:rPr lang="de-DE" dirty="0"/>
              <a:t> aktive Releases 'extrem'] Linux-</a:t>
            </a:r>
            <a:r>
              <a:rPr lang="de-DE" dirty="0" err="1"/>
              <a:t>Branches</a:t>
            </a:r>
            <a:r>
              <a:rPr lang="de-DE" dirty="0"/>
              <a:t> als Beispiel</a:t>
            </a:r>
          </a:p>
          <a:p>
            <a:r>
              <a:rPr lang="de-DE" dirty="0"/>
              <a:t>Cherry-</a:t>
            </a:r>
            <a:r>
              <a:rPr lang="de-DE" dirty="0" err="1"/>
              <a:t>Picking</a:t>
            </a:r>
            <a:r>
              <a:rPr lang="de-DE" dirty="0"/>
              <a:t> für </a:t>
            </a:r>
            <a:r>
              <a:rPr lang="de-DE" dirty="0" err="1"/>
              <a:t>Backports</a:t>
            </a:r>
            <a:endParaRPr lang="de-DE" dirty="0"/>
          </a:p>
          <a:p>
            <a:r>
              <a:rPr lang="de-DE" dirty="0"/>
              <a:t>Wie gehe ich mit </a:t>
            </a:r>
            <a:r>
              <a:rPr lang="de-DE" dirty="0" err="1"/>
              <a:t>Bugfixes</a:t>
            </a:r>
            <a:r>
              <a:rPr lang="de-DE" dirty="0"/>
              <a:t> um</a:t>
            </a:r>
          </a:p>
          <a:p>
            <a:endParaRPr lang="de-DE" dirty="0"/>
          </a:p>
          <a:p>
            <a:r>
              <a:rPr lang="de-DE" dirty="0"/>
              <a:t>Übung: Release untersuchen, z.B. "Erzeugen Sie ein </a:t>
            </a:r>
            <a:r>
              <a:rPr lang="de-DE" dirty="0" err="1"/>
              <a:t>Releasenotes</a:t>
            </a:r>
            <a:r>
              <a:rPr lang="de-DE" dirty="0"/>
              <a:t> für Release XYZ", "Prüfen Sie, ob </a:t>
            </a:r>
            <a:r>
              <a:rPr lang="de-DE" dirty="0" err="1"/>
              <a:t>Bugfix</a:t>
            </a:r>
            <a:r>
              <a:rPr lang="de-DE" dirty="0"/>
              <a:t> XY im Release ZZZ vorhanden sind", "Stellen Sie sicher, dass </a:t>
            </a:r>
            <a:r>
              <a:rPr lang="de-DE" dirty="0" err="1"/>
              <a:t>Bugfix</a:t>
            </a:r>
            <a:r>
              <a:rPr lang="de-DE" dirty="0"/>
              <a:t> ??? im kommenden Release enthalten ist"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565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RELEASEPROZESS 1 - BRANCHES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Master: Fertige Releases</a:t>
            </a:r>
          </a:p>
          <a:p>
            <a:r>
              <a:rPr lang="de-DE" dirty="0" err="1" smtClean="0"/>
              <a:t>Develop</a:t>
            </a:r>
            <a:r>
              <a:rPr lang="de-DE" dirty="0" smtClean="0"/>
              <a:t>: für die Entwicklung</a:t>
            </a:r>
          </a:p>
          <a:p>
            <a:r>
              <a:rPr lang="de-DE" dirty="0" smtClean="0"/>
              <a:t>Auf </a:t>
            </a:r>
            <a:r>
              <a:rPr lang="de-DE" dirty="0" err="1" smtClean="0"/>
              <a:t>Develop</a:t>
            </a:r>
            <a:r>
              <a:rPr lang="de-DE" dirty="0" smtClean="0"/>
              <a:t>: </a:t>
            </a:r>
            <a:r>
              <a:rPr lang="de-DE" dirty="0" err="1" smtClean="0"/>
              <a:t>ggf</a:t>
            </a:r>
            <a:r>
              <a:rPr lang="de-DE" dirty="0" smtClean="0"/>
              <a:t> Feature-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lvl="1"/>
            <a:r>
              <a:rPr lang="de-DE" dirty="0" smtClean="0"/>
              <a:t>Verweis auf vorherigen Abschnitt 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8629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RELEASEPROZESS 2 – RELEASE ERZEUGEN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Release-</a:t>
            </a:r>
            <a:r>
              <a:rPr lang="de-DE" dirty="0" err="1" smtClean="0"/>
              <a:t>Branch</a:t>
            </a:r>
            <a:r>
              <a:rPr lang="de-DE" dirty="0" smtClean="0"/>
              <a:t> erstellen</a:t>
            </a:r>
          </a:p>
          <a:p>
            <a:r>
              <a:rPr lang="de-DE" dirty="0" smtClean="0"/>
              <a:t>Release stabilisieren</a:t>
            </a:r>
          </a:p>
          <a:p>
            <a:r>
              <a:rPr lang="de-DE" dirty="0" smtClean="0"/>
              <a:t>Release-</a:t>
            </a:r>
            <a:r>
              <a:rPr lang="de-DE" dirty="0" err="1" smtClean="0"/>
              <a:t>Branch</a:t>
            </a:r>
            <a:r>
              <a:rPr lang="de-DE" dirty="0" smtClean="0"/>
              <a:t> auf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mergen</a:t>
            </a:r>
            <a:endParaRPr lang="de-DE" dirty="0" smtClean="0"/>
          </a:p>
          <a:p>
            <a:r>
              <a:rPr lang="de-DE" dirty="0" smtClean="0"/>
              <a:t>Release-</a:t>
            </a:r>
            <a:r>
              <a:rPr lang="de-DE" dirty="0" err="1" smtClean="0"/>
              <a:t>Branch</a:t>
            </a:r>
            <a:r>
              <a:rPr lang="de-DE" dirty="0" smtClean="0"/>
              <a:t> auf </a:t>
            </a:r>
            <a:r>
              <a:rPr lang="de-DE" dirty="0" err="1" smtClean="0"/>
              <a:t>develop</a:t>
            </a:r>
            <a:r>
              <a:rPr lang="de-DE" dirty="0" smtClean="0"/>
              <a:t> </a:t>
            </a:r>
            <a:r>
              <a:rPr lang="de-DE" dirty="0" err="1" smtClean="0"/>
              <a:t>mergen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16525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RELEASEPROZESS 3 - HOTFIXES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Hotfix-</a:t>
            </a:r>
            <a:r>
              <a:rPr lang="de-DE" dirty="0" err="1" smtClean="0"/>
              <a:t>Branch</a:t>
            </a:r>
            <a:endParaRPr lang="de-DE" dirty="0" smtClean="0"/>
          </a:p>
          <a:p>
            <a:pPr lvl="1"/>
            <a:r>
              <a:rPr lang="de-DE" dirty="0" smtClean="0"/>
              <a:t>Ein Hotfix-</a:t>
            </a:r>
            <a:r>
              <a:rPr lang="de-DE" dirty="0" err="1" smtClean="0"/>
              <a:t>Branch</a:t>
            </a:r>
            <a:r>
              <a:rPr lang="de-DE" dirty="0" smtClean="0"/>
              <a:t> ist ein Feature-</a:t>
            </a:r>
            <a:r>
              <a:rPr lang="de-DE" dirty="0" err="1" smtClean="0"/>
              <a:t>Branch</a:t>
            </a:r>
            <a:r>
              <a:rPr lang="de-DE" dirty="0" smtClean="0"/>
              <a:t> („</a:t>
            </a:r>
            <a:r>
              <a:rPr lang="de-DE" dirty="0" err="1" smtClean="0"/>
              <a:t>hotfix</a:t>
            </a:r>
            <a:r>
              <a:rPr lang="de-DE" dirty="0" smtClean="0"/>
              <a:t>/issue-666“)</a:t>
            </a:r>
          </a:p>
          <a:p>
            <a:r>
              <a:rPr lang="de-DE" dirty="0" smtClean="0"/>
              <a:t>Problem mit zurück </a:t>
            </a:r>
            <a:r>
              <a:rPr lang="de-DE" dirty="0" err="1" smtClean="0"/>
              <a:t>mergen</a:t>
            </a:r>
            <a:r>
              <a:rPr lang="de-DE" dirty="0" smtClean="0"/>
              <a:t>, während der Release-</a:t>
            </a:r>
            <a:r>
              <a:rPr lang="de-DE" dirty="0" err="1" smtClean="0"/>
              <a:t>Branch</a:t>
            </a:r>
            <a:r>
              <a:rPr lang="de-DE" dirty="0" smtClean="0"/>
              <a:t> aktiv ist:</a:t>
            </a:r>
          </a:p>
          <a:p>
            <a:pPr lvl="1"/>
            <a:r>
              <a:rPr lang="de-DE" dirty="0">
                <a:hlinkClick r:id="rId2"/>
              </a:rPr>
              <a:t>https://github.com/nvie/gitflow/issues/3#issuecomment-</a:t>
            </a:r>
            <a:r>
              <a:rPr lang="de-DE" dirty="0" smtClean="0">
                <a:hlinkClick r:id="rId2"/>
              </a:rPr>
              <a:t>170055</a:t>
            </a:r>
            <a:endParaRPr lang="de-DE" dirty="0" smtClean="0"/>
          </a:p>
          <a:p>
            <a:r>
              <a:rPr lang="de-DE" dirty="0" smtClean="0"/>
              <a:t>Multiple Hotfixes:</a:t>
            </a:r>
          </a:p>
          <a:p>
            <a:pPr lvl="1"/>
            <a:r>
              <a:rPr lang="de-DE" dirty="0">
                <a:hlinkClick r:id="rId3"/>
              </a:rPr>
              <a:t>http://robandlauren.com/2013/09/18/git-flow-managing-multiple-hotfixes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pPr lvl="1"/>
            <a:r>
              <a:rPr lang="de-DE" dirty="0">
                <a:hlinkClick r:id="rId4"/>
              </a:rPr>
              <a:t>https://github.com/petervanderdoes/</a:t>
            </a:r>
            <a:r>
              <a:rPr lang="de-DE" dirty="0" smtClean="0">
                <a:hlinkClick r:id="rId4"/>
              </a:rPr>
              <a:t>gitflow</a:t>
            </a:r>
            <a:endParaRPr lang="de-DE" dirty="0" smtClean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 smtClean="0"/>
              <a:t>Support </a:t>
            </a:r>
            <a:r>
              <a:rPr lang="de-DE" dirty="0" err="1" smtClean="0"/>
              <a:t>Branches</a:t>
            </a:r>
            <a:r>
              <a:rPr lang="de-DE" dirty="0" smtClean="0"/>
              <a:t>:</a:t>
            </a:r>
          </a:p>
          <a:p>
            <a:pPr marL="457200" lvl="1" indent="0">
              <a:buNone/>
            </a:pPr>
            <a:r>
              <a:rPr lang="de-DE" dirty="0">
                <a:hlinkClick r:id="rId5"/>
              </a:rPr>
              <a:t>http://www.syntevo.com/smartgit/documentation/6/show?page=git-</a:t>
            </a:r>
            <a:r>
              <a:rPr lang="de-DE" dirty="0" smtClean="0">
                <a:hlinkClick r:id="rId5"/>
              </a:rPr>
              <a:t>flow</a:t>
            </a:r>
            <a:endParaRPr lang="de-DE" dirty="0" smtClean="0"/>
          </a:p>
          <a:p>
            <a:pPr marL="457200" lvl="1" indent="0">
              <a:buNone/>
            </a:pPr>
            <a:r>
              <a:rPr lang="de-DE" dirty="0">
                <a:hlinkClick r:id="rId6"/>
              </a:rPr>
              <a:t>https://groups.google.com/forum/#!topic/gitflow-users/</a:t>
            </a:r>
            <a:r>
              <a:rPr lang="de-DE" dirty="0" smtClean="0">
                <a:hlinkClick r:id="rId6"/>
              </a:rPr>
              <a:t>I9sErOSzYzE</a:t>
            </a: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Scripte</a:t>
            </a:r>
            <a:r>
              <a:rPr lang="de-DE" dirty="0" smtClean="0"/>
              <a:t>:</a:t>
            </a:r>
          </a:p>
          <a:p>
            <a:pPr lvl="1"/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nvie</a:t>
            </a:r>
            <a:r>
              <a:rPr lang="de-DE" dirty="0"/>
              <a:t>/</a:t>
            </a:r>
            <a:r>
              <a:rPr lang="de-DE" dirty="0" err="1"/>
              <a:t>gitflow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8343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BRANCHSTRATEGIE: GITFLOW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Branch</a:t>
            </a:r>
            <a:r>
              <a:rPr lang="de-DE" dirty="0" smtClean="0"/>
              <a:t> Modell</a:t>
            </a:r>
          </a:p>
          <a:p>
            <a:pPr lvl="1"/>
            <a:r>
              <a:rPr lang="de-DE" dirty="0">
                <a:hlinkClick r:id="rId2"/>
              </a:rPr>
              <a:t>http://nvie.com/posts/a-successful-git-branching-model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Scripte</a:t>
            </a:r>
            <a:r>
              <a:rPr lang="de-DE" dirty="0" smtClean="0"/>
              <a:t>:</a:t>
            </a:r>
          </a:p>
          <a:p>
            <a:pPr lvl="1"/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nvie</a:t>
            </a:r>
            <a:r>
              <a:rPr lang="de-DE" dirty="0"/>
              <a:t>/</a:t>
            </a:r>
            <a:r>
              <a:rPr lang="de-DE" dirty="0" err="1"/>
              <a:t>gitflow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726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FLOW BEISPIEL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Installation</a:t>
            </a:r>
          </a:p>
          <a:p>
            <a:pPr lvl="1"/>
            <a:r>
              <a:rPr lang="de-DE" dirty="0" smtClean="0"/>
              <a:t>...</a:t>
            </a:r>
          </a:p>
          <a:p>
            <a:r>
              <a:rPr lang="de-DE" dirty="0" smtClean="0"/>
              <a:t>Repository anlegen:</a:t>
            </a:r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flow</a:t>
            </a:r>
            <a:r>
              <a:rPr lang="de-DE" dirty="0" smtClean="0"/>
              <a:t> </a:t>
            </a:r>
            <a:r>
              <a:rPr lang="de-DE" dirty="0" err="1" smtClean="0"/>
              <a:t>init</a:t>
            </a:r>
            <a:endParaRPr lang="de-DE" dirty="0" smtClean="0"/>
          </a:p>
          <a:p>
            <a:r>
              <a:rPr lang="de-DE" dirty="0" smtClean="0"/>
              <a:t>Feature starten:</a:t>
            </a:r>
          </a:p>
          <a:p>
            <a:pPr lvl="1"/>
            <a:r>
              <a:rPr lang="de-DE" dirty="0" smtClean="0"/>
              <a:t>...</a:t>
            </a:r>
          </a:p>
          <a:p>
            <a:r>
              <a:rPr lang="de-DE" dirty="0" smtClean="0"/>
              <a:t>Feature beenden:</a:t>
            </a:r>
          </a:p>
          <a:p>
            <a:pPr lvl="1"/>
            <a:r>
              <a:rPr lang="de-DE" dirty="0" smtClean="0"/>
              <a:t>...</a:t>
            </a:r>
          </a:p>
          <a:p>
            <a:r>
              <a:rPr lang="de-DE" dirty="0" smtClean="0"/>
              <a:t>Release starten</a:t>
            </a:r>
          </a:p>
          <a:p>
            <a:r>
              <a:rPr lang="de-DE" dirty="0" smtClean="0"/>
              <a:t>Release beenden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8316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FLOW: CHANGE LOG ERZEUGEN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log ...</a:t>
            </a:r>
          </a:p>
          <a:p>
            <a:r>
              <a:rPr lang="de-DE" dirty="0" smtClean="0"/>
              <a:t>First-Parent Historie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758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FLOW: BUGFIXES BACKPORT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Cherry Pick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3146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BRANCH STRATEGIE: PRODUKT / 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GitFlow</a:t>
            </a:r>
            <a:r>
              <a:rPr lang="de-DE" dirty="0" smtClean="0"/>
              <a:t> eignet sich gut dafür, wenn man ein Produkt (oder auch ein Projekt) in genau einer Version verwendet. </a:t>
            </a:r>
            <a:r>
              <a:rPr lang="de-DE" dirty="0" smtClean="0"/>
              <a:t>Man hat immer ein Release in Produktion, für das man </a:t>
            </a:r>
            <a:r>
              <a:rPr lang="de-DE" dirty="0" err="1" smtClean="0"/>
              <a:t>Bugfixes</a:t>
            </a:r>
            <a:r>
              <a:rPr lang="de-DE" dirty="0" smtClean="0"/>
              <a:t> macht. Parallel dazu gibt es nur die Weiterentwicklung auf dem </a:t>
            </a:r>
            <a:r>
              <a:rPr lang="de-DE" dirty="0" err="1" smtClean="0"/>
              <a:t>develop-Branch</a:t>
            </a:r>
            <a:r>
              <a:rPr lang="de-DE" dirty="0" smtClean="0"/>
              <a:t> die zum nächsten Release führt</a:t>
            </a:r>
          </a:p>
          <a:p>
            <a:r>
              <a:rPr lang="de-DE" dirty="0" smtClean="0"/>
              <a:t>Für Produkte, die in mehreren Versionen gepflegt werden sollen, mehrere Release-</a:t>
            </a:r>
            <a:r>
              <a:rPr lang="de-DE" dirty="0" err="1" smtClean="0"/>
              <a:t>Branches</a:t>
            </a:r>
            <a:r>
              <a:rPr lang="de-DE" dirty="0" smtClean="0"/>
              <a:t> z.B. bei </a:t>
            </a:r>
            <a:r>
              <a:rPr lang="de-DE" dirty="0" err="1" smtClean="0"/>
              <a:t>Atlassian</a:t>
            </a:r>
            <a:endParaRPr lang="de-DE" dirty="0" smtClean="0"/>
          </a:p>
          <a:p>
            <a:pPr lvl="1"/>
            <a:r>
              <a:rPr lang="de-DE" dirty="0"/>
              <a:t>http://</a:t>
            </a:r>
            <a:r>
              <a:rPr lang="de-DE" dirty="0" err="1"/>
              <a:t>blogs.atlassian.com</a:t>
            </a:r>
            <a:r>
              <a:rPr lang="de-DE" dirty="0"/>
              <a:t>/2013/10/</a:t>
            </a:r>
            <a:r>
              <a:rPr lang="de-DE" dirty="0" err="1"/>
              <a:t>inside</a:t>
            </a:r>
            <a:r>
              <a:rPr lang="de-DE" dirty="0"/>
              <a:t>-</a:t>
            </a:r>
            <a:r>
              <a:rPr lang="de-DE" dirty="0" err="1"/>
              <a:t>atlassian</a:t>
            </a:r>
            <a:r>
              <a:rPr lang="de-DE" dirty="0"/>
              <a:t>-feature-</a:t>
            </a:r>
            <a:r>
              <a:rPr lang="de-DE" dirty="0" err="1"/>
              <a:t>branching</a:t>
            </a:r>
            <a:r>
              <a:rPr lang="de-DE" dirty="0"/>
              <a:t>-on-</a:t>
            </a:r>
            <a:r>
              <a:rPr lang="de-DE" dirty="0" err="1"/>
              <a:t>the</a:t>
            </a:r>
            <a:r>
              <a:rPr lang="de-DE" dirty="0"/>
              <a:t>-</a:t>
            </a:r>
            <a:r>
              <a:rPr lang="de-DE" dirty="0" err="1"/>
              <a:t>stash</a:t>
            </a:r>
            <a:r>
              <a:rPr lang="de-DE" dirty="0"/>
              <a:t>-team/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20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2448755" y="1489193"/>
            <a:ext cx="6238045" cy="2073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spc="30" dirty="0">
                <a:ln w="3175" cmpd="sng">
                  <a:noFill/>
                </a:ln>
                <a:solidFill>
                  <a:srgbClr val="984807"/>
                </a:solidFill>
              </a:rPr>
              <a:t>René </a:t>
            </a:r>
            <a:r>
              <a:rPr lang="de-DE" sz="2400" b="1" spc="30" dirty="0" err="1" smtClean="0">
                <a:ln w="3175" cmpd="sng">
                  <a:noFill/>
                </a:ln>
                <a:solidFill>
                  <a:srgbClr val="984807"/>
                </a:solidFill>
              </a:rPr>
              <a:t>Preißel</a:t>
            </a:r>
            <a:r>
              <a:rPr lang="de-DE" sz="2400" b="1" spc="30" dirty="0" smtClean="0">
                <a:ln w="3175" cmpd="sng">
                  <a:noFill/>
                </a:ln>
                <a:solidFill>
                  <a:srgbClr val="984807"/>
                </a:solidFill>
              </a:rPr>
              <a:t> </a:t>
            </a:r>
            <a:r>
              <a:rPr lang="de-DE" sz="2400" dirty="0" smtClean="0"/>
              <a:t>| </a:t>
            </a:r>
            <a:r>
              <a:rPr lang="de-DE" sz="2400" b="1" dirty="0" smtClean="0"/>
              <a:t>Freiberuflicher </a:t>
            </a:r>
            <a:r>
              <a:rPr lang="de-DE" sz="2400" b="1" dirty="0"/>
              <a:t>Softwarearchitekt, Entwickler und </a:t>
            </a:r>
            <a:r>
              <a:rPr lang="de-DE" sz="2400" b="1" dirty="0" smtClean="0"/>
              <a:t>Trainer</a:t>
            </a:r>
          </a:p>
          <a:p>
            <a:pPr marL="0" indent="0">
              <a:buNone/>
            </a:pPr>
            <a:r>
              <a:rPr lang="de-DE" sz="2000" dirty="0" smtClean="0"/>
              <a:t>Co-Autor des Buchs „</a:t>
            </a:r>
            <a:r>
              <a:rPr lang="de-DE" sz="2000" dirty="0" err="1" smtClean="0"/>
              <a:t>Git</a:t>
            </a:r>
            <a:r>
              <a:rPr lang="de-DE" sz="2000" dirty="0" smtClean="0"/>
              <a:t>: Dezentrale Versionsverwaltung im Team – Grundlagen und Workflows“</a:t>
            </a:r>
          </a:p>
          <a:p>
            <a:pPr marL="0" indent="0">
              <a:buNone/>
            </a:pPr>
            <a:r>
              <a:rPr lang="de-DE" sz="2000" dirty="0" smtClean="0"/>
              <a:t>Kontakt: </a:t>
            </a:r>
            <a:r>
              <a:rPr lang="de-DE" sz="2000" dirty="0" err="1" smtClean="0"/>
              <a:t>rene.preissel@etosquare.de</a:t>
            </a:r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endParaRPr lang="de-DE" sz="2400" dirty="0"/>
          </a:p>
        </p:txBody>
      </p:sp>
      <p:pic>
        <p:nvPicPr>
          <p:cNvPr id="4" name="Bild 3" descr="rene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4" b="18507"/>
          <a:stretch/>
        </p:blipFill>
        <p:spPr>
          <a:xfrm>
            <a:off x="800116" y="1614594"/>
            <a:ext cx="1541653" cy="1641111"/>
          </a:xfrm>
          <a:prstGeom prst="rect">
            <a:avLst/>
          </a:prstGeom>
        </p:spPr>
      </p:pic>
      <p:pic>
        <p:nvPicPr>
          <p:cNvPr id="5" name="Bild 4" descr="nils.jpg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56"/>
          <a:stretch/>
        </p:blipFill>
        <p:spPr>
          <a:xfrm>
            <a:off x="800116" y="3917577"/>
            <a:ext cx="1541653" cy="1641111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2448755" y="3803212"/>
            <a:ext cx="6238046" cy="230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200" b="1" spc="30" dirty="0" smtClean="0">
                <a:solidFill>
                  <a:srgbClr val="984807"/>
                </a:solidFill>
              </a:rPr>
              <a:t>Nils Hartmann </a:t>
            </a:r>
            <a:r>
              <a:rPr lang="de-DE" sz="2200" dirty="0" smtClean="0"/>
              <a:t>| </a:t>
            </a:r>
            <a:r>
              <a:rPr lang="de-DE" sz="2200" b="1" dirty="0" smtClean="0"/>
              <a:t>Java-Softwareentwickler, Techniker Krankenkasse </a:t>
            </a:r>
          </a:p>
          <a:p>
            <a:pPr marL="0" indent="0">
              <a:buNone/>
            </a:pPr>
            <a:r>
              <a:rPr lang="de-DE" sz="2000" dirty="0" smtClean="0"/>
              <a:t>Schwerpunkte: </a:t>
            </a:r>
            <a:r>
              <a:rPr lang="de-DE" sz="2000" dirty="0" err="1" smtClean="0"/>
              <a:t>OSGi</a:t>
            </a:r>
            <a:r>
              <a:rPr lang="de-DE" sz="2000" dirty="0" smtClean="0"/>
              <a:t>, </a:t>
            </a:r>
            <a:r>
              <a:rPr lang="de-DE" sz="2000" dirty="0" err="1" smtClean="0"/>
              <a:t>Eclipse</a:t>
            </a:r>
            <a:r>
              <a:rPr lang="de-DE" sz="2000" dirty="0" smtClean="0"/>
              <a:t> und </a:t>
            </a:r>
            <a:r>
              <a:rPr lang="de-DE" sz="2000" dirty="0" err="1" smtClean="0"/>
              <a:t>Build</a:t>
            </a:r>
            <a:r>
              <a:rPr lang="de-DE" sz="2000" dirty="0" smtClean="0"/>
              <a:t>-Management</a:t>
            </a:r>
          </a:p>
          <a:p>
            <a:pPr marL="0" indent="0">
              <a:buNone/>
            </a:pPr>
            <a:r>
              <a:rPr lang="de-DE" sz="2000" dirty="0" smtClean="0"/>
              <a:t>Kontakt: </a:t>
            </a:r>
            <a:r>
              <a:rPr lang="de-DE" sz="2000" dirty="0" err="1" smtClean="0"/>
              <a:t>nils@nilshartmann.net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37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BRANCH STRATEGIE: ALTERNATIVEN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GitHub</a:t>
            </a:r>
            <a:r>
              <a:rPr lang="de-DE" dirty="0" smtClean="0"/>
              <a:t> Klone/</a:t>
            </a:r>
            <a:r>
              <a:rPr lang="de-DE" dirty="0" err="1" smtClean="0"/>
              <a:t>Pullrequest</a:t>
            </a:r>
            <a:r>
              <a:rPr lang="de-DE" dirty="0" smtClean="0"/>
              <a:t>-Workflow – für </a:t>
            </a:r>
            <a:r>
              <a:rPr lang="de-DE" dirty="0" err="1" smtClean="0"/>
              <a:t>Contributor</a:t>
            </a:r>
            <a:endParaRPr lang="de-DE" dirty="0" smtClean="0"/>
          </a:p>
          <a:p>
            <a:pPr lvl="1"/>
            <a:r>
              <a:rPr lang="de-DE" dirty="0" smtClean="0"/>
              <a:t>„Privaten“ Klon erzeugen</a:t>
            </a:r>
          </a:p>
          <a:p>
            <a:pPr lvl="1"/>
            <a:r>
              <a:rPr lang="de-DE" dirty="0" smtClean="0"/>
              <a:t>Änderungen auf einem Topic-</a:t>
            </a:r>
            <a:r>
              <a:rPr lang="de-DE" dirty="0" err="1" smtClean="0"/>
              <a:t>Branch</a:t>
            </a:r>
            <a:r>
              <a:rPr lang="de-DE" dirty="0" smtClean="0"/>
              <a:t> machen</a:t>
            </a:r>
          </a:p>
          <a:p>
            <a:pPr lvl="1"/>
            <a:r>
              <a:rPr lang="de-DE" dirty="0" smtClean="0"/>
              <a:t>Änderungen ins private </a:t>
            </a:r>
            <a:r>
              <a:rPr lang="de-DE" dirty="0" err="1" smtClean="0"/>
              <a:t>Repo</a:t>
            </a:r>
            <a:r>
              <a:rPr lang="de-DE" dirty="0" smtClean="0"/>
              <a:t> auf </a:t>
            </a:r>
            <a:r>
              <a:rPr lang="de-DE" dirty="0" err="1" smtClean="0"/>
              <a:t>GitHub</a:t>
            </a:r>
            <a:r>
              <a:rPr lang="de-DE" dirty="0" smtClean="0"/>
              <a:t> pushen</a:t>
            </a:r>
          </a:p>
          <a:p>
            <a:pPr lvl="1"/>
            <a:r>
              <a:rPr lang="de-DE" dirty="0" err="1" smtClean="0"/>
              <a:t>Pullrequest</a:t>
            </a:r>
            <a:r>
              <a:rPr lang="de-DE" dirty="0" smtClean="0"/>
              <a:t> in „ursprüngliches“ </a:t>
            </a:r>
            <a:r>
              <a:rPr lang="de-DE" dirty="0" err="1" smtClean="0"/>
              <a:t>Repo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Manueller Abgleich zwischen den </a:t>
            </a:r>
            <a:r>
              <a:rPr lang="de-DE" dirty="0" err="1" smtClean="0"/>
              <a:t>Repos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835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ALTERNATIVE: GITHUB KLONE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DE" dirty="0" smtClean="0">
                <a:hlinkClick r:id="rId2"/>
              </a:rPr>
              <a:t>Forking Workflow, Triangular Workflow, Integration Manager Workflow</a:t>
            </a:r>
            <a:endParaRPr lang="de-DE" dirty="0">
              <a:hlinkClick r:id="rId2"/>
            </a:endParaRPr>
          </a:p>
          <a:p>
            <a:endParaRPr lang="de-DE" dirty="0" smtClean="0">
              <a:hlinkClick r:id="rId2"/>
            </a:endParaRPr>
          </a:p>
          <a:p>
            <a:endParaRPr lang="de-DE" dirty="0" smtClean="0">
              <a:hlinkClick r:id="rId2"/>
            </a:endParaRPr>
          </a:p>
          <a:p>
            <a:r>
              <a:rPr lang="de-DE" dirty="0">
                <a:hlinkClick r:id="rId2"/>
              </a:rPr>
              <a:t>http://git-scm.com/book/en/Distributed-Git-Distributed-Workflows#Integration-Manager-Workflow</a:t>
            </a:r>
            <a:endParaRPr lang="de-DE" dirty="0" smtClean="0">
              <a:hlinkClick r:id="rId2"/>
            </a:endParaRPr>
          </a:p>
          <a:p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://www.sociomantic.com/blog/2014/05/git-triangular-workflow/#.</a:t>
            </a:r>
            <a:r>
              <a:rPr lang="de-DE" dirty="0" smtClean="0">
                <a:hlinkClick r:id="rId2"/>
              </a:rPr>
              <a:t>VCEg7yt_v0A</a:t>
            </a:r>
            <a:endParaRPr lang="de-DE" dirty="0" smtClean="0"/>
          </a:p>
          <a:p>
            <a:r>
              <a:rPr lang="de-DE" dirty="0">
                <a:hlinkClick r:id="rId3"/>
              </a:rPr>
              <a:t>https://github.com/sociomantic/git-</a:t>
            </a:r>
            <a:r>
              <a:rPr lang="de-DE" dirty="0" smtClean="0">
                <a:hlinkClick r:id="rId3"/>
              </a:rPr>
              <a:t>hub</a:t>
            </a:r>
            <a:endParaRPr lang="de-DE" dirty="0" smtClean="0"/>
          </a:p>
          <a:p>
            <a:r>
              <a:rPr lang="de-DE" dirty="0">
                <a:hlinkClick r:id="rId4"/>
              </a:rPr>
              <a:t>https://www.atlassian.com/de/git/workflows#!workflow-</a:t>
            </a:r>
            <a:r>
              <a:rPr lang="de-DE" dirty="0" smtClean="0">
                <a:hlinkClick r:id="rId4"/>
              </a:rPr>
              <a:t>forking</a:t>
            </a:r>
            <a:endParaRPr lang="de-DE" dirty="0" smtClean="0"/>
          </a:p>
          <a:p>
            <a:r>
              <a:rPr lang="de-DE" dirty="0" smtClean="0"/>
              <a:t>Vorteil: nur „echte“ Projekt-Mitglieder haben direkten Zugriff auf das </a:t>
            </a:r>
            <a:r>
              <a:rPr lang="de-DE" dirty="0" err="1" smtClean="0"/>
              <a:t>Repo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Workflow f</a:t>
            </a:r>
            <a:r>
              <a:rPr lang="de-DE" dirty="0" smtClean="0"/>
              <a:t>ür </a:t>
            </a:r>
            <a:r>
              <a:rPr lang="de-DE" dirty="0" err="1" smtClean="0"/>
              <a:t>Contributor</a:t>
            </a:r>
            <a:endParaRPr lang="de-DE" dirty="0" smtClean="0"/>
          </a:p>
          <a:p>
            <a:pPr lvl="1"/>
            <a:r>
              <a:rPr lang="de-DE" dirty="0" smtClean="0"/>
              <a:t>„Privaten“ Klon erzeugen (</a:t>
            </a:r>
            <a:r>
              <a:rPr lang="de-DE" dirty="0" err="1" smtClean="0"/>
              <a:t>origin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Änderungen auf einem Topic-</a:t>
            </a:r>
            <a:r>
              <a:rPr lang="de-DE" dirty="0" err="1" smtClean="0"/>
              <a:t>Branch</a:t>
            </a:r>
            <a:r>
              <a:rPr lang="de-DE" dirty="0" smtClean="0"/>
              <a:t> machen</a:t>
            </a:r>
          </a:p>
          <a:p>
            <a:pPr lvl="1"/>
            <a:r>
              <a:rPr lang="de-DE" dirty="0" smtClean="0"/>
              <a:t>Änderungen ins private </a:t>
            </a:r>
            <a:r>
              <a:rPr lang="de-DE" dirty="0" err="1" smtClean="0"/>
              <a:t>Repo</a:t>
            </a:r>
            <a:r>
              <a:rPr lang="de-DE" dirty="0" smtClean="0"/>
              <a:t> auf </a:t>
            </a:r>
            <a:r>
              <a:rPr lang="de-DE" dirty="0" err="1" smtClean="0"/>
              <a:t>GitHub</a:t>
            </a:r>
            <a:r>
              <a:rPr lang="de-DE" dirty="0" smtClean="0"/>
              <a:t> pushen</a:t>
            </a:r>
          </a:p>
          <a:p>
            <a:pPr lvl="1"/>
            <a:r>
              <a:rPr lang="de-DE" dirty="0" err="1" smtClean="0"/>
              <a:t>Pullrequest</a:t>
            </a:r>
            <a:r>
              <a:rPr lang="de-DE" dirty="0" smtClean="0"/>
              <a:t> in „ursprüngliches“ </a:t>
            </a:r>
            <a:r>
              <a:rPr lang="de-DE" dirty="0" err="1" smtClean="0"/>
              <a:t>Repo</a:t>
            </a:r>
            <a:r>
              <a:rPr lang="de-DE" dirty="0" smtClean="0"/>
              <a:t> (</a:t>
            </a:r>
            <a:r>
              <a:rPr lang="de-DE" dirty="0" err="1" smtClean="0"/>
              <a:t>upstream</a:t>
            </a:r>
            <a:r>
              <a:rPr lang="de-DE" dirty="0" smtClean="0"/>
              <a:t>) </a:t>
            </a:r>
            <a:r>
              <a:rPr lang="de-DE" dirty="0" err="1" smtClean="0"/>
              <a:t>erzuegen</a:t>
            </a:r>
            <a:endParaRPr lang="de-DE" dirty="0" smtClean="0"/>
          </a:p>
          <a:p>
            <a:pPr lvl="1"/>
            <a:r>
              <a:rPr lang="de-DE" dirty="0"/>
              <a:t>Manueller Abgleich zwischen den </a:t>
            </a:r>
            <a:r>
              <a:rPr lang="de-DE" dirty="0" err="1" smtClean="0"/>
              <a:t>Repos</a:t>
            </a:r>
            <a:endParaRPr lang="de-DE" dirty="0" smtClean="0"/>
          </a:p>
          <a:p>
            <a:pPr lvl="2"/>
            <a:r>
              <a:rPr lang="de-DE" dirty="0" err="1" smtClean="0"/>
              <a:t>Git</a:t>
            </a:r>
            <a:r>
              <a:rPr lang="de-DE" dirty="0" smtClean="0"/>
              <a:t> pull </a:t>
            </a:r>
            <a:r>
              <a:rPr lang="de-DE" dirty="0" err="1" smtClean="0"/>
              <a:t>origin</a:t>
            </a:r>
            <a:endParaRPr lang="de-DE" dirty="0" smtClean="0"/>
          </a:p>
          <a:p>
            <a:pPr lvl="2"/>
            <a:r>
              <a:rPr lang="de-DE" dirty="0" err="1" smtClean="0"/>
              <a:t>Ggf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/>
          </a:p>
          <a:p>
            <a:pPr marL="457200" lvl="1" indent="0">
              <a:buNone/>
            </a:pPr>
            <a:endParaRPr lang="de-DE" dirty="0" smtClean="0"/>
          </a:p>
          <a:p>
            <a:r>
              <a:rPr lang="de-DE" dirty="0" smtClean="0"/>
              <a:t>Workflow für </a:t>
            </a:r>
            <a:r>
              <a:rPr lang="de-DE" dirty="0" err="1" smtClean="0"/>
              <a:t>Maintainer</a:t>
            </a:r>
            <a:endParaRPr lang="de-DE" dirty="0" smtClean="0"/>
          </a:p>
          <a:p>
            <a:pPr lvl="1"/>
            <a:r>
              <a:rPr lang="de-DE" dirty="0" err="1" smtClean="0"/>
              <a:t>Pullrequest</a:t>
            </a:r>
            <a:r>
              <a:rPr lang="de-DE" dirty="0" smtClean="0"/>
              <a:t> </a:t>
            </a:r>
            <a:r>
              <a:rPr lang="de-DE" dirty="0" err="1" smtClean="0"/>
              <a:t>review</a:t>
            </a:r>
            <a:endParaRPr lang="de-DE" dirty="0"/>
          </a:p>
          <a:p>
            <a:pPr lvl="1"/>
            <a:r>
              <a:rPr lang="de-DE" dirty="0" smtClean="0"/>
              <a:t>Lokales Review (</a:t>
            </a:r>
            <a:r>
              <a:rPr lang="de-DE" dirty="0" err="1" smtClean="0"/>
              <a:t>fetch</a:t>
            </a:r>
            <a:r>
              <a:rPr lang="de-DE" dirty="0" smtClean="0"/>
              <a:t> des </a:t>
            </a:r>
            <a:r>
              <a:rPr lang="de-DE" dirty="0" err="1" smtClean="0"/>
              <a:t>Branches</a:t>
            </a:r>
            <a:r>
              <a:rPr lang="de-DE" dirty="0" smtClean="0"/>
              <a:t> aus dem </a:t>
            </a:r>
            <a:r>
              <a:rPr lang="de-DE" dirty="0" err="1" smtClean="0"/>
              <a:t>mantainer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Zwingend notwendig bei </a:t>
            </a:r>
            <a:r>
              <a:rPr lang="de-DE" dirty="0" err="1" smtClean="0"/>
              <a:t>Merge</a:t>
            </a:r>
            <a:r>
              <a:rPr lang="de-DE" dirty="0" smtClean="0"/>
              <a:t>-Konflikten</a:t>
            </a:r>
          </a:p>
          <a:p>
            <a:pPr lvl="1"/>
            <a:r>
              <a:rPr lang="de-DE" dirty="0" smtClean="0"/>
              <a:t>Guidelines für </a:t>
            </a:r>
            <a:r>
              <a:rPr lang="de-DE" dirty="0" err="1" smtClean="0"/>
              <a:t>Pullrequests</a:t>
            </a:r>
            <a:r>
              <a:rPr lang="de-DE" dirty="0" smtClean="0"/>
              <a:t>: ggf. </a:t>
            </a:r>
            <a:r>
              <a:rPr lang="de-DE" dirty="0" err="1" smtClean="0"/>
              <a:t>rebase</a:t>
            </a:r>
            <a:r>
              <a:rPr lang="de-DE" dirty="0" smtClean="0"/>
              <a:t>/</a:t>
            </a:r>
            <a:r>
              <a:rPr lang="de-DE" dirty="0" err="1" smtClean="0"/>
              <a:t>squash</a:t>
            </a:r>
            <a:r>
              <a:rPr lang="de-DE" dirty="0" smtClean="0"/>
              <a:t>, push –f erforderlich</a:t>
            </a:r>
          </a:p>
          <a:p>
            <a:r>
              <a:rPr lang="de-DE" dirty="0" smtClean="0"/>
              <a:t>Beispiel und guter Guide </a:t>
            </a:r>
            <a:r>
              <a:rPr lang="de-DE" dirty="0" err="1" smtClean="0"/>
              <a:t>bndtools</a:t>
            </a:r>
            <a:r>
              <a:rPr lang="de-DE" dirty="0" smtClean="0"/>
              <a:t>:</a:t>
            </a:r>
          </a:p>
          <a:p>
            <a:pPr lvl="1"/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bndtools</a:t>
            </a:r>
            <a:r>
              <a:rPr lang="de-DE" dirty="0"/>
              <a:t>/</a:t>
            </a:r>
            <a:r>
              <a:rPr lang="de-DE" dirty="0" err="1"/>
              <a:t>bndtools</a:t>
            </a:r>
            <a:r>
              <a:rPr lang="de-DE" dirty="0"/>
              <a:t>/</a:t>
            </a:r>
            <a:r>
              <a:rPr lang="de-DE" dirty="0" err="1"/>
              <a:t>blob</a:t>
            </a:r>
            <a:r>
              <a:rPr lang="de-DE" dirty="0"/>
              <a:t>/</a:t>
            </a:r>
            <a:r>
              <a:rPr lang="de-DE" dirty="0" err="1"/>
              <a:t>master</a:t>
            </a:r>
            <a:r>
              <a:rPr lang="de-DE" dirty="0"/>
              <a:t>/</a:t>
            </a:r>
            <a:r>
              <a:rPr lang="de-DE" dirty="0" err="1"/>
              <a:t>CONTRIBUTING.md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0140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EXKURS: LINUX BRANCH 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http://</a:t>
            </a:r>
            <a:r>
              <a:rPr lang="de-DE" dirty="0" err="1"/>
              <a:t>git-scm.com</a:t>
            </a:r>
            <a:r>
              <a:rPr lang="de-DE" dirty="0"/>
              <a:t>/</a:t>
            </a:r>
            <a:r>
              <a:rPr lang="de-DE" dirty="0" err="1"/>
              <a:t>book</a:t>
            </a:r>
            <a:r>
              <a:rPr lang="de-DE" dirty="0"/>
              <a:t>/en/Distributed-Git-Distributed-Workflows#Dictator-and-Lieutenants-Workflow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8519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Submodules und </a:t>
            </a:r>
            <a:r>
              <a:rPr lang="de-DE" dirty="0" err="1" smtClean="0"/>
              <a:t>subtrees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Wie verwenden Sie Submodules oder </a:t>
            </a:r>
            <a:r>
              <a:rPr lang="de-DE" dirty="0" err="1"/>
              <a:t>Subtrees</a:t>
            </a:r>
            <a:r>
              <a:rPr lang="de-DE" dirty="0"/>
              <a:t> dazu, andere Projekte einzubinden? [Rene]</a:t>
            </a:r>
          </a:p>
          <a:p>
            <a:r>
              <a:rPr lang="de-DE" dirty="0"/>
              <a:t>In Java eher selten die Notwendigkeit, </a:t>
            </a:r>
            <a:r>
              <a:rPr lang="de-DE" dirty="0" err="1"/>
              <a:t>Sourcen</a:t>
            </a:r>
            <a:r>
              <a:rPr lang="de-DE" dirty="0"/>
              <a:t> aus anderen Projekten einzubinden </a:t>
            </a:r>
            <a:r>
              <a:rPr lang="de-DE" dirty="0" err="1"/>
              <a:t>bzw</a:t>
            </a:r>
            <a:r>
              <a:rPr lang="de-DE" dirty="0"/>
              <a:t> wird über andere Tools erledigt (</a:t>
            </a:r>
            <a:r>
              <a:rPr lang="de-DE" dirty="0" err="1"/>
              <a:t>Maven</a:t>
            </a:r>
            <a:r>
              <a:rPr lang="de-DE" dirty="0"/>
              <a:t> z.B.)</a:t>
            </a:r>
          </a:p>
          <a:p>
            <a:r>
              <a:rPr lang="de-DE" dirty="0"/>
              <a:t>Historisch wo kommt das her? In der Praxis eher in C/C++ relevant.</a:t>
            </a:r>
          </a:p>
          <a:p>
            <a:r>
              <a:rPr lang="de-DE" dirty="0"/>
              <a:t>Große </a:t>
            </a:r>
            <a:r>
              <a:rPr lang="de-DE" dirty="0" err="1"/>
              <a:t>Repositories</a:t>
            </a:r>
            <a:r>
              <a:rPr lang="de-DE" dirty="0"/>
              <a:t> aufteilen, weil sie sonst zu langsam werden</a:t>
            </a:r>
          </a:p>
          <a:p>
            <a:r>
              <a:rPr lang="de-DE" dirty="0"/>
              <a:t>Submodule &lt;&gt; </a:t>
            </a:r>
            <a:r>
              <a:rPr lang="de-DE" dirty="0" err="1"/>
              <a:t>Subtrees</a:t>
            </a:r>
            <a:endParaRPr lang="de-DE" dirty="0"/>
          </a:p>
          <a:p>
            <a:r>
              <a:rPr lang="de-DE" dirty="0" err="1"/>
              <a:t>Branching</a:t>
            </a:r>
            <a:r>
              <a:rPr lang="de-DE" dirty="0"/>
              <a:t>, Update auf neueste Version, Arbeiten</a:t>
            </a:r>
          </a:p>
          <a:p>
            <a:r>
              <a:rPr lang="de-DE" dirty="0"/>
              <a:t>(Write-</a:t>
            </a:r>
            <a:r>
              <a:rPr lang="de-DE" dirty="0" err="1"/>
              <a:t>Tree</a:t>
            </a:r>
            <a:r>
              <a:rPr lang="de-DE" dirty="0"/>
              <a:t> -&gt; Experte)</a:t>
            </a:r>
          </a:p>
          <a:p>
            <a:r>
              <a:rPr lang="de-DE" dirty="0"/>
              <a:t>Praxis-Beispiel: Bootstrap Repository in Java Webanwendung einbinden [Nils]</a:t>
            </a:r>
          </a:p>
          <a:p>
            <a:r>
              <a:rPr lang="de-DE" dirty="0"/>
              <a:t> - Zwei "äußere" </a:t>
            </a:r>
            <a:r>
              <a:rPr lang="de-DE" dirty="0" err="1"/>
              <a:t>Repositories</a:t>
            </a:r>
            <a:r>
              <a:rPr lang="de-DE" dirty="0"/>
              <a:t>, zeigen auf </a:t>
            </a:r>
            <a:r>
              <a:rPr lang="de-DE" dirty="0" err="1"/>
              <a:t>selbes</a:t>
            </a:r>
            <a:r>
              <a:rPr lang="de-DE" dirty="0"/>
              <a:t> Bootstrap-Repository</a:t>
            </a:r>
          </a:p>
          <a:p>
            <a:r>
              <a:rPr lang="de-DE" dirty="0"/>
              <a:t>Übung: jeweils mit </a:t>
            </a:r>
            <a:r>
              <a:rPr lang="de-DE" dirty="0" err="1"/>
              <a:t>subtree</a:t>
            </a:r>
            <a:r>
              <a:rPr lang="de-DE" dirty="0"/>
              <a:t> und </a:t>
            </a:r>
            <a:r>
              <a:rPr lang="de-DE" dirty="0" err="1"/>
              <a:t>submodule</a:t>
            </a:r>
            <a:r>
              <a:rPr lang="de-DE" dirty="0"/>
              <a:t> im "eingebunden" </a:t>
            </a:r>
            <a:r>
              <a:rPr lang="de-DE" dirty="0" err="1"/>
              <a:t>repository</a:t>
            </a:r>
            <a:r>
              <a:rPr lang="de-DE" dirty="0"/>
              <a:t> Änderung machen und </a:t>
            </a:r>
            <a:r>
              <a:rPr lang="de-DE" dirty="0" err="1"/>
              <a:t>committen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0839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SUBTREES / SUBMODULES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smtClean="0"/>
              <a:t>Beschreibung ... </a:t>
            </a:r>
          </a:p>
          <a:p>
            <a:r>
              <a:rPr lang="de-DE" dirty="0" smtClean="0"/>
              <a:t>Vorteil</a:t>
            </a:r>
          </a:p>
          <a:p>
            <a:r>
              <a:rPr lang="de-DE" dirty="0" smtClean="0"/>
              <a:t>Nachteil</a:t>
            </a:r>
          </a:p>
          <a:p>
            <a:r>
              <a:rPr lang="de-DE" dirty="0" smtClean="0"/>
              <a:t>Besonders </a:t>
            </a:r>
            <a:r>
              <a:rPr lang="de-DE" dirty="0" err="1" smtClean="0"/>
              <a:t>geignet</a:t>
            </a:r>
            <a:r>
              <a:rPr lang="de-DE" dirty="0" smtClean="0"/>
              <a:t> für...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349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SUBTREES / SUBMODULES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smtClean="0"/>
              <a:t>Jeweils für </a:t>
            </a:r>
            <a:r>
              <a:rPr lang="de-DE" dirty="0" err="1" smtClean="0"/>
              <a:t>Subtree</a:t>
            </a:r>
            <a:r>
              <a:rPr lang="de-DE" dirty="0" smtClean="0"/>
              <a:t> und Submodule: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1: </a:t>
            </a:r>
            <a:r>
              <a:rPr lang="de-DE" dirty="0" err="1" smtClean="0"/>
              <a:t>Initiales</a:t>
            </a:r>
            <a:r>
              <a:rPr lang="de-DE" dirty="0" smtClean="0"/>
              <a:t> Hinzufügen des </a:t>
            </a:r>
            <a:r>
              <a:rPr lang="de-DE" dirty="0" err="1" smtClean="0"/>
              <a:t>Subrepos</a:t>
            </a:r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dirty="0" smtClean="0"/>
              <a:t>-Case 2: Klonen einen </a:t>
            </a:r>
            <a:r>
              <a:rPr lang="de-DE" dirty="0" err="1" smtClean="0"/>
              <a:t>Repositories</a:t>
            </a:r>
            <a:r>
              <a:rPr lang="de-DE" dirty="0" smtClean="0"/>
              <a:t>, das ein </a:t>
            </a:r>
            <a:r>
              <a:rPr lang="de-DE" dirty="0" err="1" smtClean="0"/>
              <a:t>Subrepo</a:t>
            </a:r>
            <a:r>
              <a:rPr lang="de-DE" dirty="0" smtClean="0"/>
              <a:t> enthält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3: Aktualisieren eines </a:t>
            </a:r>
            <a:r>
              <a:rPr lang="de-DE" dirty="0" err="1" smtClean="0"/>
              <a:t>Repositories</a:t>
            </a:r>
            <a:r>
              <a:rPr lang="de-DE" dirty="0" smtClean="0"/>
              <a:t>, das ein </a:t>
            </a:r>
            <a:r>
              <a:rPr lang="de-DE" dirty="0" err="1" smtClean="0"/>
              <a:t>Subrepo</a:t>
            </a:r>
            <a:r>
              <a:rPr lang="de-DE" dirty="0" smtClean="0"/>
              <a:t> enthält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4: Änderungen im eingebunden </a:t>
            </a:r>
            <a:r>
              <a:rPr lang="de-DE" dirty="0" err="1" smtClean="0"/>
              <a:t>Subrepo</a:t>
            </a:r>
            <a:r>
              <a:rPr lang="de-DE" dirty="0" smtClean="0"/>
              <a:t> durchführen, Änderungen im </a:t>
            </a:r>
            <a:r>
              <a:rPr lang="de-DE" dirty="0" err="1" smtClean="0"/>
              <a:t>Hauptrepo</a:t>
            </a:r>
            <a:r>
              <a:rPr lang="de-DE" dirty="0" smtClean="0"/>
              <a:t> </a:t>
            </a:r>
            <a:r>
              <a:rPr lang="de-DE" dirty="0" err="1" smtClean="0"/>
              <a:t>committen</a:t>
            </a:r>
            <a:r>
              <a:rPr lang="de-DE" dirty="0" smtClean="0"/>
              <a:t>, Änderungen des </a:t>
            </a:r>
            <a:r>
              <a:rPr lang="de-DE" dirty="0" err="1" smtClean="0"/>
              <a:t>subrepos</a:t>
            </a:r>
            <a:r>
              <a:rPr lang="de-DE" dirty="0" smtClean="0"/>
              <a:t> pushen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5: Änderungen im </a:t>
            </a:r>
            <a:r>
              <a:rPr lang="de-DE" dirty="0" err="1" smtClean="0"/>
              <a:t>Subrepo</a:t>
            </a:r>
            <a:r>
              <a:rPr lang="de-DE" dirty="0" smtClean="0"/>
              <a:t> (von außerhalb) in das Master-</a:t>
            </a:r>
            <a:r>
              <a:rPr lang="de-DE" dirty="0" err="1" smtClean="0"/>
              <a:t>Repo</a:t>
            </a:r>
            <a:r>
              <a:rPr lang="de-DE" dirty="0" smtClean="0"/>
              <a:t> holen =&gt; </a:t>
            </a:r>
            <a:r>
              <a:rPr lang="de-DE" dirty="0" err="1" smtClean="0"/>
              <a:t>Eingebundens</a:t>
            </a:r>
            <a:r>
              <a:rPr lang="de-DE" dirty="0" smtClean="0"/>
              <a:t> sub-</a:t>
            </a:r>
            <a:r>
              <a:rPr lang="de-DE" dirty="0" err="1" smtClean="0"/>
              <a:t>repo</a:t>
            </a:r>
            <a:r>
              <a:rPr lang="de-DE" dirty="0" smtClean="0"/>
              <a:t> aktualisieren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6: Entfernen des </a:t>
            </a:r>
            <a:r>
              <a:rPr lang="de-DE" dirty="0" err="1" smtClean="0"/>
              <a:t>Subrepos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507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MAVEN...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err="1" smtClean="0"/>
              <a:t>Maven</a:t>
            </a:r>
            <a:r>
              <a:rPr lang="de-DE" dirty="0" smtClean="0"/>
              <a:t>-release-</a:t>
            </a:r>
            <a:r>
              <a:rPr lang="de-DE" dirty="0" err="1" smtClean="0"/>
              <a:t>plugin</a:t>
            </a:r>
            <a:endParaRPr lang="de-DE" dirty="0" smtClean="0"/>
          </a:p>
          <a:p>
            <a:pPr lvl="1"/>
            <a:r>
              <a:rPr lang="de-DE" dirty="0" smtClean="0"/>
              <a:t>Konfiguration 1: Hinzufügen des </a:t>
            </a:r>
            <a:r>
              <a:rPr lang="de-DE" dirty="0" err="1" smtClean="0"/>
              <a:t>Plug-ins</a:t>
            </a:r>
            <a:r>
              <a:rPr lang="de-DE" dirty="0" smtClean="0"/>
              <a:t> zum </a:t>
            </a:r>
            <a:r>
              <a:rPr lang="de-DE" dirty="0" err="1" smtClean="0"/>
              <a:t>Pom</a:t>
            </a:r>
            <a:endParaRPr lang="de-DE" dirty="0" smtClean="0"/>
          </a:p>
          <a:p>
            <a:pPr lvl="1"/>
            <a:r>
              <a:rPr lang="de-DE" dirty="0" smtClean="0"/>
              <a:t>Voraussetzungen: </a:t>
            </a:r>
            <a:r>
              <a:rPr lang="de-DE" dirty="0" err="1" smtClean="0"/>
              <a:t>scm</a:t>
            </a:r>
            <a:r>
              <a:rPr lang="de-DE" dirty="0" smtClean="0"/>
              <a:t> &amp; </a:t>
            </a:r>
            <a:r>
              <a:rPr lang="de-DE" dirty="0" err="1" smtClean="0"/>
              <a:t>distributionManagement</a:t>
            </a:r>
            <a:endParaRPr lang="de-DE" dirty="0" smtClean="0"/>
          </a:p>
          <a:p>
            <a:pPr lvl="1"/>
            <a:r>
              <a:rPr lang="de-DE" dirty="0" smtClean="0"/>
              <a:t>Konfiguration, z.B. tag-name</a:t>
            </a:r>
          </a:p>
          <a:p>
            <a:r>
              <a:rPr lang="de-DE" dirty="0" smtClean="0"/>
              <a:t>Arbeitsweise 1: </a:t>
            </a:r>
            <a:r>
              <a:rPr lang="de-DE" dirty="0" err="1" smtClean="0"/>
              <a:t>prepare</a:t>
            </a:r>
            <a:endParaRPr lang="de-DE" dirty="0" smtClean="0"/>
          </a:p>
          <a:p>
            <a:pPr lvl="1"/>
            <a:r>
              <a:rPr lang="de-DE" dirty="0" smtClean="0"/>
              <a:t>Workspace „clean“?</a:t>
            </a:r>
          </a:p>
          <a:p>
            <a:pPr lvl="1"/>
            <a:r>
              <a:rPr lang="de-DE" dirty="0" smtClean="0"/>
              <a:t>SNAPSHOT =&gt; reale Version</a:t>
            </a:r>
          </a:p>
          <a:p>
            <a:pPr lvl="1"/>
            <a:r>
              <a:rPr lang="de-DE" dirty="0" err="1" smtClean="0"/>
              <a:t>Compile</a:t>
            </a:r>
            <a:r>
              <a:rPr lang="de-DE" dirty="0" smtClean="0"/>
              <a:t>, Test (vor </a:t>
            </a:r>
            <a:r>
              <a:rPr lang="de-DE" dirty="0" err="1" smtClean="0"/>
              <a:t>commit</a:t>
            </a:r>
            <a:r>
              <a:rPr lang="de-DE" dirty="0" smtClean="0"/>
              <a:t> &amp; Tag???)</a:t>
            </a:r>
          </a:p>
          <a:p>
            <a:pPr lvl="1"/>
            <a:r>
              <a:rPr lang="de-DE" dirty="0" smtClean="0"/>
              <a:t>Commit &amp; Tag</a:t>
            </a:r>
          </a:p>
          <a:p>
            <a:r>
              <a:rPr lang="de-DE" dirty="0" smtClean="0"/>
              <a:t>Arbeitsweise 2: </a:t>
            </a:r>
            <a:r>
              <a:rPr lang="de-DE" dirty="0" err="1" smtClean="0"/>
              <a:t>perform</a:t>
            </a:r>
            <a:endParaRPr lang="de-DE" dirty="0" smtClean="0"/>
          </a:p>
          <a:p>
            <a:pPr lvl="1"/>
            <a:r>
              <a:rPr lang="de-DE" dirty="0" smtClean="0"/>
              <a:t>Erneutes bauen in zweiter </a:t>
            </a:r>
            <a:r>
              <a:rPr lang="de-DE" dirty="0" err="1" smtClean="0"/>
              <a:t>Maven</a:t>
            </a:r>
            <a:r>
              <a:rPr lang="de-DE" dirty="0" smtClean="0"/>
              <a:t> Instanz</a:t>
            </a:r>
          </a:p>
          <a:p>
            <a:pPr lvl="1"/>
            <a:r>
              <a:rPr lang="de-DE" dirty="0" smtClean="0"/>
              <a:t>Push</a:t>
            </a:r>
          </a:p>
          <a:p>
            <a:r>
              <a:rPr lang="de-DE" dirty="0" smtClean="0"/>
              <a:t>Nachteil:</a:t>
            </a:r>
          </a:p>
          <a:p>
            <a:pPr lvl="1"/>
            <a:r>
              <a:rPr lang="de-DE" dirty="0" smtClean="0"/>
              <a:t>Zwei Phasen mit temporären Dateien </a:t>
            </a:r>
            <a:r>
              <a:rPr lang="de-DE" dirty="0" smtClean="0"/>
              <a:t>dazwischen</a:t>
            </a:r>
          </a:p>
          <a:p>
            <a:pPr lvl="1"/>
            <a:r>
              <a:rPr lang="de-DE" dirty="0" smtClean="0"/>
              <a:t>Zweimal </a:t>
            </a:r>
            <a:r>
              <a:rPr lang="de-DE" dirty="0" err="1" smtClean="0"/>
              <a:t>compilieren</a:t>
            </a:r>
            <a:r>
              <a:rPr lang="de-DE" dirty="0" smtClean="0"/>
              <a:t> und testen</a:t>
            </a:r>
            <a:endParaRPr lang="de-DE" dirty="0" smtClean="0"/>
          </a:p>
          <a:p>
            <a:pPr lvl="1"/>
            <a:r>
              <a:rPr lang="de-DE" dirty="0" smtClean="0"/>
              <a:t>Nicht </a:t>
            </a:r>
            <a:r>
              <a:rPr lang="de-DE" dirty="0" err="1" smtClean="0"/>
              <a:t>Git</a:t>
            </a:r>
            <a:r>
              <a:rPr lang="de-DE" dirty="0" smtClean="0"/>
              <a:t>-Flow kompatibel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2616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MAVEN </a:t>
            </a:r>
            <a:r>
              <a:rPr lang="de-DE" dirty="0" err="1" smtClean="0"/>
              <a:t>jgit-flow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https://bitbucket.org/atlassian/jgit-flow/wiki/</a:t>
            </a:r>
            <a:r>
              <a:rPr lang="de-DE" dirty="0" smtClean="0">
                <a:hlinkClick r:id="rId2"/>
              </a:rPr>
              <a:t>Home</a:t>
            </a:r>
            <a:endParaRPr lang="de-DE" dirty="0" smtClean="0"/>
          </a:p>
          <a:p>
            <a:r>
              <a:rPr lang="de-DE" dirty="0" smtClean="0"/>
              <a:t>Konfiguration im POM</a:t>
            </a:r>
          </a:p>
          <a:p>
            <a:r>
              <a:rPr lang="de-DE" dirty="0" smtClean="0"/>
              <a:t>Release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2127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APIS: JGIT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Porcelaine</a:t>
            </a:r>
            <a:r>
              <a:rPr lang="de-DE" dirty="0" smtClean="0"/>
              <a:t> API</a:t>
            </a:r>
          </a:p>
          <a:p>
            <a:pPr lvl="1"/>
            <a:r>
              <a:rPr lang="de-DE" dirty="0">
                <a:hlinkClick r:id="rId2"/>
              </a:rPr>
              <a:t>https://speakerdeck.com/alblue/embedding-jgit-into-java-</a:t>
            </a:r>
            <a:r>
              <a:rPr lang="de-DE" dirty="0" smtClean="0">
                <a:hlinkClick r:id="rId2"/>
              </a:rPr>
              <a:t>applications</a:t>
            </a:r>
            <a:endParaRPr lang="de-DE" dirty="0" smtClean="0"/>
          </a:p>
          <a:p>
            <a:pPr lvl="1"/>
            <a:r>
              <a:rPr lang="de-DE" dirty="0">
                <a:hlinkClick r:id="rId3"/>
              </a:rPr>
              <a:t>http://alblue.bandlem.com/2013/11/embedding-</a:t>
            </a:r>
            <a:r>
              <a:rPr lang="de-DE" dirty="0" smtClean="0">
                <a:hlinkClick r:id="rId3"/>
              </a:rPr>
              <a:t>jgit.html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Flow </a:t>
            </a:r>
            <a:r>
              <a:rPr lang="de-DE" dirty="0" err="1" smtClean="0"/>
              <a:t>Api</a:t>
            </a:r>
            <a:r>
              <a:rPr lang="de-DE" dirty="0" smtClean="0"/>
              <a:t> von </a:t>
            </a:r>
            <a:r>
              <a:rPr lang="de-DE" dirty="0" err="1" smtClean="0"/>
              <a:t>Atlassian</a:t>
            </a:r>
            <a:endParaRPr lang="de-DE" dirty="0" smtClean="0"/>
          </a:p>
          <a:p>
            <a:pPr lvl="1"/>
            <a:r>
              <a:rPr lang="de-DE" dirty="0">
                <a:hlinkClick r:id="rId4"/>
              </a:rPr>
              <a:t>https://bitbucket.org/atlassian/jgit-</a:t>
            </a:r>
            <a:r>
              <a:rPr lang="de-DE" dirty="0" smtClean="0">
                <a:hlinkClick r:id="rId4"/>
              </a:rPr>
              <a:t>flow</a:t>
            </a:r>
            <a:endParaRPr lang="de-DE" dirty="0" smtClean="0"/>
          </a:p>
          <a:p>
            <a:pPr lvl="1"/>
            <a:endParaRPr lang="de-DE" dirty="0"/>
          </a:p>
          <a:p>
            <a:endParaRPr lang="de-DE" dirty="0" smtClean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1603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APIS: JGIT / GROOVY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https://github.com/ajoberstar/</a:t>
            </a:r>
            <a:r>
              <a:rPr lang="de-DE" dirty="0" smtClean="0">
                <a:hlinkClick r:id="rId2"/>
              </a:rPr>
              <a:t>grgit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824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3875276" y="1181100"/>
            <a:ext cx="5170950" cy="520528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internas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Objekt-Datenbank, </a:t>
            </a:r>
            <a:r>
              <a:rPr lang="de-DE" dirty="0" err="1" smtClean="0"/>
              <a:t>Branches</a:t>
            </a:r>
            <a:r>
              <a:rPr lang="de-DE" dirty="0" smtClean="0"/>
              <a:t>, </a:t>
            </a:r>
            <a:r>
              <a:rPr lang="de-DE" dirty="0" err="1" smtClean="0"/>
              <a:t>Merges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sz="2300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Branch</a:t>
            </a:r>
            <a:r>
              <a:rPr lang="de-DE" dirty="0" smtClean="0"/>
              <a:t>-Strategien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Einbinden von Projekten</a:t>
            </a:r>
          </a:p>
          <a:p>
            <a:pPr lvl="1">
              <a:lnSpc>
                <a:spcPct val="150000"/>
              </a:lnSpc>
            </a:pPr>
            <a:r>
              <a:rPr lang="de-DE" dirty="0" err="1" smtClean="0"/>
              <a:t>submodules</a:t>
            </a:r>
            <a:r>
              <a:rPr lang="de-DE" dirty="0" smtClean="0"/>
              <a:t> und </a:t>
            </a:r>
            <a:r>
              <a:rPr lang="de-DE" dirty="0" err="1" smtClean="0"/>
              <a:t>subtrees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Git</a:t>
            </a:r>
            <a:r>
              <a:rPr lang="de-DE" dirty="0" smtClean="0"/>
              <a:t> APIs: Alternativen zur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Bash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Git</a:t>
            </a:r>
            <a:r>
              <a:rPr lang="de-DE" dirty="0" smtClean="0"/>
              <a:t> und </a:t>
            </a:r>
            <a:r>
              <a:rPr lang="de-DE" dirty="0" err="1" smtClean="0"/>
              <a:t>Buildtools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err="1" smtClean="0"/>
              <a:t>maven</a:t>
            </a:r>
            <a:r>
              <a:rPr lang="de-DE" dirty="0" smtClean="0"/>
              <a:t> und </a:t>
            </a:r>
            <a:r>
              <a:rPr lang="de-DE" dirty="0" err="1" smtClean="0"/>
              <a:t>gradle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sz="2600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Fragen &amp; Diskussionen: jederzeit!</a:t>
            </a:r>
          </a:p>
          <a:p>
            <a:endParaRPr lang="de-DE" dirty="0" smtClean="0"/>
          </a:p>
          <a:p>
            <a:endParaRPr lang="de-DE" dirty="0"/>
          </a:p>
        </p:txBody>
      </p:sp>
      <p:grpSp>
        <p:nvGrpSpPr>
          <p:cNvPr id="6" name="Gruppierung 5"/>
          <p:cNvGrpSpPr/>
          <p:nvPr/>
        </p:nvGrpSpPr>
        <p:grpSpPr>
          <a:xfrm>
            <a:off x="1023295" y="1418679"/>
            <a:ext cx="2457892" cy="4583664"/>
            <a:chOff x="1032498" y="1455487"/>
            <a:chExt cx="2457892" cy="4583664"/>
          </a:xfrm>
        </p:grpSpPr>
        <p:sp>
          <p:nvSpPr>
            <p:cNvPr id="5" name="Abgerundetes Rechteck 4"/>
            <p:cNvSpPr/>
            <p:nvPr/>
          </p:nvSpPr>
          <p:spPr>
            <a:xfrm>
              <a:off x="1032498" y="1455487"/>
              <a:ext cx="2457892" cy="4583664"/>
            </a:xfrm>
            <a:prstGeom prst="roundRect">
              <a:avLst/>
            </a:prstGeom>
            <a:solidFill>
              <a:schemeClr val="bg1"/>
            </a:solidFill>
            <a:ln w="38100" cmpd="sng">
              <a:solidFill>
                <a:srgbClr val="984807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pic>
          <p:nvPicPr>
            <p:cNvPr id="4" name="Bild 3" descr="2014-02-01 14_14_58_histoy-view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57" t="7370" r="26354" b="1918"/>
            <a:stretch/>
          </p:blipFill>
          <p:spPr>
            <a:xfrm>
              <a:off x="1338375" y="1562321"/>
              <a:ext cx="1791263" cy="4397403"/>
            </a:xfrm>
            <a:prstGeom prst="rect">
              <a:avLst/>
            </a:prstGeom>
            <a:noFill/>
            <a:ln w="38100" cmpd="sng"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806042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2304727" y="3046069"/>
            <a:ext cx="4534547" cy="7420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4400" spc="30" dirty="0" smtClean="0">
                <a:ln>
                  <a:solidFill>
                    <a:srgbClr val="984807"/>
                  </a:solidFill>
                </a:ln>
                <a:solidFill>
                  <a:srgbClr val="984807"/>
                </a:solidFill>
              </a:rPr>
              <a:t>Fragen ?</a:t>
            </a:r>
            <a:endParaRPr lang="de-DE" sz="4400" spc="30" dirty="0">
              <a:ln>
                <a:solidFill>
                  <a:srgbClr val="984807"/>
                </a:solidFill>
              </a:ln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36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MERGES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err="1" smtClean="0"/>
              <a:t>merge</a:t>
            </a:r>
            <a:r>
              <a:rPr lang="de-DE" dirty="0"/>
              <a:t>, </a:t>
            </a:r>
            <a:r>
              <a:rPr lang="de-DE" dirty="0" err="1"/>
              <a:t>merge</a:t>
            </a:r>
            <a:r>
              <a:rPr lang="de-DE" dirty="0"/>
              <a:t>-base, </a:t>
            </a:r>
            <a:r>
              <a:rPr lang="de-DE" dirty="0" err="1"/>
              <a:t>merge</a:t>
            </a:r>
            <a:r>
              <a:rPr lang="de-DE" dirty="0"/>
              <a:t>-file</a:t>
            </a:r>
          </a:p>
          <a:p>
            <a:pPr lvl="1"/>
            <a:r>
              <a:rPr lang="de-DE" dirty="0" err="1" smtClean="0"/>
              <a:t>merge.conflictstyle</a:t>
            </a:r>
            <a:r>
              <a:rPr lang="de-DE" dirty="0" smtClean="0"/>
              <a:t> </a:t>
            </a:r>
            <a:r>
              <a:rPr lang="de-DE" dirty="0"/>
              <a:t>diff3</a:t>
            </a:r>
          </a:p>
          <a:p>
            <a:r>
              <a:rPr lang="de-DE" dirty="0" err="1" smtClean="0"/>
              <a:t>ls</a:t>
            </a:r>
            <a:r>
              <a:rPr lang="de-DE" dirty="0"/>
              <a:t>-files --stage -&gt; nach </a:t>
            </a:r>
            <a:r>
              <a:rPr lang="de-DE" dirty="0" err="1"/>
              <a:t>Merge</a:t>
            </a:r>
            <a:r>
              <a:rPr lang="de-DE" dirty="0"/>
              <a:t> Konflikt-&gt;Stages erklären</a:t>
            </a:r>
          </a:p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/>
              <a:t>--</a:t>
            </a:r>
            <a:r>
              <a:rPr lang="de-DE" dirty="0" err="1"/>
              <a:t>theirs</a:t>
            </a:r>
            <a:r>
              <a:rPr lang="de-DE" dirty="0"/>
              <a:t>, --</a:t>
            </a:r>
            <a:r>
              <a:rPr lang="de-DE" dirty="0" err="1"/>
              <a:t>ours</a:t>
            </a:r>
            <a:endParaRPr lang="de-DE" dirty="0"/>
          </a:p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/>
              <a:t>-m FILE -&gt; nochmal mit dem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smtClean="0"/>
              <a:t>beginnen</a:t>
            </a:r>
          </a:p>
          <a:p>
            <a:r>
              <a:rPr lang="de-DE" dirty="0" smtClean="0"/>
              <a:t>First-</a:t>
            </a:r>
            <a:r>
              <a:rPr lang="de-DE" dirty="0" err="1" smtClean="0"/>
              <a:t>parent</a:t>
            </a:r>
            <a:r>
              <a:rPr lang="de-DE" dirty="0" smtClean="0"/>
              <a:t> Historie!!!!!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550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MERGES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endParaRPr lang="de-DE" dirty="0" smtClean="0"/>
          </a:p>
          <a:p>
            <a:pPr lvl="1"/>
            <a:r>
              <a:rPr lang="de-DE" dirty="0" err="1" smtClean="0"/>
              <a:t>Merge</a:t>
            </a:r>
            <a:r>
              <a:rPr lang="de-DE" dirty="0" smtClean="0"/>
              <a:t>-Commit: 2 oder mehr </a:t>
            </a:r>
            <a:r>
              <a:rPr lang="de-DE" dirty="0" err="1" smtClean="0"/>
              <a:t>Parents</a:t>
            </a:r>
            <a:endParaRPr lang="de-DE" dirty="0" smtClean="0"/>
          </a:p>
          <a:p>
            <a:pPr lvl="1"/>
            <a:r>
              <a:rPr lang="de-DE" dirty="0" smtClean="0"/>
              <a:t>--</a:t>
            </a:r>
            <a:r>
              <a:rPr lang="de-DE" dirty="0" err="1" smtClean="0"/>
              <a:t>no-commit</a:t>
            </a:r>
            <a:endParaRPr lang="de-DE" dirty="0" smtClean="0"/>
          </a:p>
          <a:p>
            <a:pPr lvl="1"/>
            <a:r>
              <a:rPr lang="de-DE" dirty="0" smtClean="0"/>
              <a:t>--log</a:t>
            </a:r>
          </a:p>
          <a:p>
            <a:pPr lvl="1"/>
            <a:r>
              <a:rPr lang="de-DE" dirty="0" smtClean="0"/>
              <a:t>--ff-</a:t>
            </a:r>
            <a:r>
              <a:rPr lang="de-DE" dirty="0" err="1" smtClean="0"/>
              <a:t>only</a:t>
            </a:r>
            <a:r>
              <a:rPr lang="de-DE" dirty="0" smtClean="0"/>
              <a:t> –ff –</a:t>
            </a:r>
            <a:r>
              <a:rPr lang="de-DE" dirty="0" err="1" smtClean="0"/>
              <a:t>no</a:t>
            </a:r>
            <a:r>
              <a:rPr lang="de-DE" dirty="0" smtClean="0"/>
              <a:t>-ff</a:t>
            </a:r>
          </a:p>
          <a:p>
            <a:r>
              <a:rPr lang="de-DE" dirty="0" err="1" smtClean="0"/>
              <a:t>Merge</a:t>
            </a:r>
            <a:r>
              <a:rPr lang="de-DE" dirty="0" smtClean="0"/>
              <a:t>-Strategie „</a:t>
            </a:r>
            <a:r>
              <a:rPr lang="de-DE" dirty="0" err="1" smtClean="0"/>
              <a:t>ours</a:t>
            </a:r>
            <a:r>
              <a:rPr lang="de-DE" dirty="0" smtClean="0"/>
              <a:t>“ vs. </a:t>
            </a:r>
            <a:r>
              <a:rPr lang="de-DE" dirty="0" err="1" smtClean="0"/>
              <a:t>Merge</a:t>
            </a:r>
            <a:r>
              <a:rPr lang="de-DE" dirty="0" smtClean="0"/>
              <a:t>-Strategie „</a:t>
            </a:r>
            <a:r>
              <a:rPr lang="de-DE" dirty="0" err="1" smtClean="0"/>
              <a:t>recursive</a:t>
            </a:r>
            <a:r>
              <a:rPr lang="de-DE" dirty="0" smtClean="0"/>
              <a:t>“ mit Option </a:t>
            </a:r>
            <a:r>
              <a:rPr lang="de-DE" dirty="0" err="1" smtClean="0"/>
              <a:t>ours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-base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-file</a:t>
            </a:r>
          </a:p>
          <a:p>
            <a:endParaRPr lang="de-DE" dirty="0" smtClean="0"/>
          </a:p>
          <a:p>
            <a:r>
              <a:rPr lang="de-DE" dirty="0" smtClean="0"/>
              <a:t>First-</a:t>
            </a:r>
            <a:r>
              <a:rPr lang="de-DE" dirty="0" err="1" smtClean="0"/>
              <a:t>parent</a:t>
            </a:r>
            <a:r>
              <a:rPr lang="de-DE" dirty="0" smtClean="0"/>
              <a:t>-</a:t>
            </a:r>
            <a:r>
              <a:rPr lang="de-DE" dirty="0" err="1" smtClean="0"/>
              <a:t>history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957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MERGES-BASE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-base</a:t>
            </a:r>
          </a:p>
          <a:p>
            <a:r>
              <a:rPr lang="de-DE" dirty="0" smtClean="0"/>
              <a:t>Wo startet ein </a:t>
            </a:r>
            <a:r>
              <a:rPr lang="de-DE" dirty="0" err="1" smtClean="0"/>
              <a:t>Branch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-base </a:t>
            </a:r>
            <a:r>
              <a:rPr lang="de-DE" dirty="0" err="1" smtClean="0"/>
              <a:t>master</a:t>
            </a:r>
            <a:r>
              <a:rPr lang="de-DE" dirty="0" smtClean="0"/>
              <a:t> HEAD</a:t>
            </a:r>
          </a:p>
          <a:p>
            <a:endParaRPr lang="de-DE" dirty="0"/>
          </a:p>
          <a:p>
            <a:r>
              <a:rPr lang="de-DE" dirty="0" err="1" smtClean="0"/>
              <a:t>Git</a:t>
            </a:r>
            <a:r>
              <a:rPr lang="de-DE" dirty="0" smtClean="0"/>
              <a:t> tag --points-</a:t>
            </a:r>
            <a:r>
              <a:rPr lang="de-DE" dirty="0" err="1" smtClean="0"/>
              <a:t>at</a:t>
            </a:r>
            <a:r>
              <a:rPr lang="de-DE" dirty="0" smtClean="0"/>
              <a:t> COMMIT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732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MERGES</a:t>
            </a:r>
            <a:r>
              <a:rPr lang="de-DE" dirty="0" smtClean="0"/>
              <a:t>-FILE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Anwendungsfall?</a:t>
            </a:r>
          </a:p>
          <a:p>
            <a:r>
              <a:rPr lang="de-DE" dirty="0" err="1" smtClean="0"/>
              <a:t>git</a:t>
            </a:r>
            <a:r>
              <a:rPr lang="de-DE" dirty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-file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903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MERGES 2 - KONFLIKTE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err="1" smtClean="0"/>
              <a:t>merge.conflictstyle</a:t>
            </a:r>
            <a:r>
              <a:rPr lang="de-DE" dirty="0" smtClean="0"/>
              <a:t> </a:t>
            </a:r>
            <a:r>
              <a:rPr lang="de-DE" dirty="0"/>
              <a:t>diff3</a:t>
            </a:r>
          </a:p>
          <a:p>
            <a:r>
              <a:rPr lang="de-DE" dirty="0" err="1" smtClean="0"/>
              <a:t>ls</a:t>
            </a:r>
            <a:r>
              <a:rPr lang="de-DE" dirty="0"/>
              <a:t>-files --stage -&gt; nach </a:t>
            </a:r>
            <a:r>
              <a:rPr lang="de-DE" dirty="0" err="1"/>
              <a:t>Merge</a:t>
            </a:r>
            <a:r>
              <a:rPr lang="de-DE" dirty="0"/>
              <a:t> Konflikt-&gt;Stages erklären</a:t>
            </a:r>
          </a:p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/>
              <a:t>--</a:t>
            </a:r>
            <a:r>
              <a:rPr lang="de-DE" dirty="0" err="1"/>
              <a:t>theirs</a:t>
            </a:r>
            <a:r>
              <a:rPr lang="de-DE" dirty="0"/>
              <a:t>, --</a:t>
            </a:r>
            <a:r>
              <a:rPr lang="de-DE" dirty="0" err="1"/>
              <a:t>ours</a:t>
            </a:r>
            <a:endParaRPr lang="de-DE" dirty="0"/>
          </a:p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/>
              <a:t>-m FILE -&gt; nochmal mit dem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smtClean="0"/>
              <a:t>beginnen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-tool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1843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REMOTES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 smtClean="0"/>
              <a:t>Upstream-Branches</a:t>
            </a:r>
            <a:r>
              <a:rPr lang="de-DE" dirty="0" smtClean="0"/>
              <a:t>: Veränderungen seit </a:t>
            </a:r>
            <a:r>
              <a:rPr lang="de-DE" dirty="0" err="1" smtClean="0"/>
              <a:t>Git</a:t>
            </a:r>
            <a:r>
              <a:rPr lang="de-DE" dirty="0" smtClean="0"/>
              <a:t> 1.7</a:t>
            </a:r>
          </a:p>
          <a:p>
            <a:r>
              <a:rPr lang="de-DE" dirty="0" err="1" smtClean="0"/>
              <a:t>ls</a:t>
            </a:r>
            <a:r>
              <a:rPr lang="de-DE" dirty="0"/>
              <a:t>-remote -&gt; vorab sehen welche </a:t>
            </a:r>
            <a:r>
              <a:rPr lang="de-DE" dirty="0" err="1"/>
              <a:t>Branches</a:t>
            </a:r>
            <a:r>
              <a:rPr lang="de-DE" dirty="0"/>
              <a:t> es gibt</a:t>
            </a:r>
          </a:p>
          <a:p>
            <a:r>
              <a:rPr lang="de-DE" dirty="0"/>
              <a:t>remote </a:t>
            </a:r>
            <a:r>
              <a:rPr lang="de-DE" dirty="0" err="1"/>
              <a:t>add</a:t>
            </a:r>
            <a:r>
              <a:rPr lang="de-DE" dirty="0"/>
              <a:t>, update, -&gt; Remote-Tracking-</a:t>
            </a:r>
            <a:r>
              <a:rPr lang="de-DE" dirty="0" err="1"/>
              <a:t>Branches</a:t>
            </a:r>
            <a:r>
              <a:rPr lang="de-DE" dirty="0"/>
              <a:t> zeigen</a:t>
            </a:r>
          </a:p>
          <a:p>
            <a:r>
              <a:rPr lang="de-DE" dirty="0"/>
              <a:t>Tracking-</a:t>
            </a:r>
            <a:r>
              <a:rPr lang="de-DE" dirty="0" err="1"/>
              <a:t>Branches</a:t>
            </a:r>
            <a:r>
              <a:rPr lang="de-DE" dirty="0"/>
              <a:t>: </a:t>
            </a:r>
            <a:r>
              <a:rPr lang="de-DE" dirty="0" err="1"/>
              <a:t>branch</a:t>
            </a:r>
            <a:r>
              <a:rPr lang="de-DE" dirty="0"/>
              <a:t> --set-</a:t>
            </a:r>
            <a:r>
              <a:rPr lang="de-DE" dirty="0" err="1"/>
              <a:t>upstream</a:t>
            </a:r>
            <a:endParaRPr lang="de-DE" dirty="0"/>
          </a:p>
          <a:p>
            <a:r>
              <a:rPr lang="de-DE" dirty="0" err="1"/>
              <a:t>branch</a:t>
            </a:r>
            <a:r>
              <a:rPr lang="de-DE" dirty="0"/>
              <a:t> -</a:t>
            </a:r>
            <a:r>
              <a:rPr lang="de-DE" dirty="0" err="1"/>
              <a:t>vv</a:t>
            </a:r>
            <a:r>
              <a:rPr lang="de-DE" dirty="0"/>
              <a:t> -&gt; Verbindung zu tracking-</a:t>
            </a:r>
            <a:r>
              <a:rPr lang="de-DE" dirty="0" err="1"/>
              <a:t>Branches</a:t>
            </a:r>
            <a:r>
              <a:rPr lang="de-DE" dirty="0"/>
              <a:t> anzeigen</a:t>
            </a:r>
          </a:p>
          <a:p>
            <a:r>
              <a:rPr lang="de-DE" dirty="0"/>
              <a:t>push -&gt; </a:t>
            </a:r>
            <a:r>
              <a:rPr lang="de-DE" dirty="0" err="1"/>
              <a:t>push.default</a:t>
            </a:r>
            <a:r>
              <a:rPr lang="de-DE" dirty="0"/>
              <a:t> Optionen erklären</a:t>
            </a:r>
          </a:p>
          <a:p>
            <a:r>
              <a:rPr lang="de-DE" dirty="0" err="1"/>
              <a:t>refspecs</a:t>
            </a:r>
            <a:r>
              <a:rPr lang="de-DE" dirty="0"/>
              <a:t> erklären -&gt; + Zeichen</a:t>
            </a:r>
          </a:p>
          <a:p>
            <a:r>
              <a:rPr lang="de-DE" dirty="0" err="1"/>
              <a:t>fetch</a:t>
            </a:r>
            <a:r>
              <a:rPr lang="de-DE" dirty="0"/>
              <a:t> -&gt; ohne benanntes Remote -&gt; FETCH_HEAD</a:t>
            </a:r>
          </a:p>
          <a:p>
            <a:r>
              <a:rPr lang="de-DE" dirty="0"/>
              <a:t>pull -&gt; </a:t>
            </a:r>
            <a:r>
              <a:rPr lang="de-DE" dirty="0" err="1"/>
              <a:t>pull.rebase</a:t>
            </a:r>
            <a:r>
              <a:rPr lang="de-DE" dirty="0"/>
              <a:t> -&gt; </a:t>
            </a:r>
            <a:r>
              <a:rPr lang="de-DE" dirty="0" err="1" smtClean="0"/>
              <a:t>branch.autosetuprebase</a:t>
            </a:r>
            <a:endParaRPr lang="de-DE" dirty="0" smtClean="0"/>
          </a:p>
          <a:p>
            <a:r>
              <a:rPr lang="de-DE" dirty="0" smtClean="0"/>
              <a:t>BEISPIEL: Arbeiten mit </a:t>
            </a:r>
            <a:r>
              <a:rPr lang="de-DE" b="1" dirty="0" smtClean="0"/>
              <a:t>zwei</a:t>
            </a:r>
            <a:r>
              <a:rPr lang="de-DE" dirty="0" smtClean="0"/>
              <a:t> </a:t>
            </a:r>
            <a:r>
              <a:rPr lang="de-DE" dirty="0" err="1" smtClean="0"/>
              <a:t>Remotes</a:t>
            </a:r>
            <a:r>
              <a:rPr lang="de-DE" dirty="0" smtClean="0"/>
              <a:t>!</a:t>
            </a:r>
          </a:p>
          <a:p>
            <a:pPr lvl="1"/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Fork</a:t>
            </a:r>
            <a:r>
              <a:rPr lang="de-DE" dirty="0" smtClean="0"/>
              <a:t> Workflow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3004887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1612</Words>
  <Application>Microsoft Macintosh PowerPoint</Application>
  <PresentationFormat>Bildschirmpräsentation (4:3)</PresentationFormat>
  <Paragraphs>238</Paragraphs>
  <Slides>30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1" baseType="lpstr">
      <vt:lpstr>Benutzerdefiniertes Design</vt:lpstr>
      <vt:lpstr>W-JAX 2014</vt:lpstr>
      <vt:lpstr>VORSTELLUNG</vt:lpstr>
      <vt:lpstr>AGENDA</vt:lpstr>
      <vt:lpstr>GIT INTERNAS: MERGES</vt:lpstr>
      <vt:lpstr>GIT INTERNAS: MERGES 1</vt:lpstr>
      <vt:lpstr>GIT INTERNAS: MERGES-BASE</vt:lpstr>
      <vt:lpstr>GIT INTERNAS: MERGES-FILE</vt:lpstr>
      <vt:lpstr>GIT INTERNAS: MERGES 2 - KONFLIKTE</vt:lpstr>
      <vt:lpstr>GIT INTERNAS: REMOTES</vt:lpstr>
      <vt:lpstr>BRANCHSTRATEGIE: ENTWICKLUNGSPROZESS</vt:lpstr>
      <vt:lpstr>BRANCHSTRATEGIE: RELEASEPROZESS</vt:lpstr>
      <vt:lpstr>RELEASEPROZESS 1 - BRANCHES</vt:lpstr>
      <vt:lpstr>RELEASEPROZESS 2 – RELEASE ERZEUGEN</vt:lpstr>
      <vt:lpstr>RELEASEPROZESS 3 - HOTFIXES</vt:lpstr>
      <vt:lpstr>BRANCHSTRATEGIE: GITFLOW</vt:lpstr>
      <vt:lpstr>GIT FLOW BEISPIEL</vt:lpstr>
      <vt:lpstr>GIT FLOW: CHANGE LOG ERZEUGEN</vt:lpstr>
      <vt:lpstr>GIT FLOW: BUGFIXES BACKPORT</vt:lpstr>
      <vt:lpstr>BRANCH STRATEGIE: PRODUKT / PROJEKT</vt:lpstr>
      <vt:lpstr>BRANCH STRATEGIE: ALTERNATIVEN</vt:lpstr>
      <vt:lpstr>ALTERNATIVE: GITHUB KLONE</vt:lpstr>
      <vt:lpstr>EXKURS: LINUX BRANCH MODELL</vt:lpstr>
      <vt:lpstr>Submodules und subtrees</vt:lpstr>
      <vt:lpstr>SUBTREES / SUBMODULES</vt:lpstr>
      <vt:lpstr>SUBTREES / SUBMODULES</vt:lpstr>
      <vt:lpstr>MAVEN...</vt:lpstr>
      <vt:lpstr>MAVEN jgit-flow</vt:lpstr>
      <vt:lpstr>GIT APIS: JGIT</vt:lpstr>
      <vt:lpstr>GIT APIS: JGIT / GROOVY</vt:lpstr>
      <vt:lpstr>VIELEN DANK!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Hartmann</dc:creator>
  <cp:lastModifiedBy>Nils Hartmann</cp:lastModifiedBy>
  <cp:revision>174</cp:revision>
  <cp:lastPrinted>2014-02-02T21:37:21Z</cp:lastPrinted>
  <dcterms:created xsi:type="dcterms:W3CDTF">2014-02-03T17:25:32Z</dcterms:created>
  <dcterms:modified xsi:type="dcterms:W3CDTF">2014-09-23T08:16:57Z</dcterms:modified>
</cp:coreProperties>
</file>