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61" r:id="rId2"/>
    <p:sldId id="297" r:id="rId3"/>
    <p:sldId id="316" r:id="rId4"/>
    <p:sldId id="320" r:id="rId5"/>
    <p:sldId id="333" r:id="rId6"/>
    <p:sldId id="337" r:id="rId7"/>
    <p:sldId id="338" r:id="rId8"/>
    <p:sldId id="336" r:id="rId9"/>
    <p:sldId id="321" r:id="rId10"/>
    <p:sldId id="351" r:id="rId11"/>
    <p:sldId id="352" r:id="rId12"/>
    <p:sldId id="322" r:id="rId13"/>
    <p:sldId id="349" r:id="rId14"/>
    <p:sldId id="350" r:id="rId15"/>
    <p:sldId id="348" r:id="rId16"/>
    <p:sldId id="328" r:id="rId17"/>
    <p:sldId id="329" r:id="rId18"/>
    <p:sldId id="340" r:id="rId19"/>
    <p:sldId id="341" r:id="rId20"/>
    <p:sldId id="339" r:id="rId21"/>
    <p:sldId id="330" r:id="rId22"/>
    <p:sldId id="345" r:id="rId23"/>
    <p:sldId id="346" r:id="rId24"/>
    <p:sldId id="342" r:id="rId25"/>
    <p:sldId id="344" r:id="rId26"/>
    <p:sldId id="347" r:id="rId27"/>
    <p:sldId id="343" r:id="rId28"/>
    <p:sldId id="323" r:id="rId29"/>
    <p:sldId id="326" r:id="rId30"/>
    <p:sldId id="327" r:id="rId31"/>
    <p:sldId id="331" r:id="rId32"/>
    <p:sldId id="332" r:id="rId33"/>
    <p:sldId id="324" r:id="rId34"/>
    <p:sldId id="325" r:id="rId35"/>
    <p:sldId id="319" r:id="rId3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36F"/>
    <a:srgbClr val="984807"/>
    <a:srgbClr val="8B4206"/>
    <a:srgbClr val="0E67A8"/>
    <a:srgbClr val="BEB7B1"/>
    <a:srgbClr val="F6F2EE"/>
    <a:srgbClr val="FAFAFA"/>
    <a:srgbClr val="FF9933"/>
    <a:srgbClr val="FFCC66"/>
    <a:srgbClr val="B0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9" autoAdjust="0"/>
    <p:restoredTop sz="94665" autoAdjust="0"/>
  </p:normalViewPr>
  <p:slideViewPr>
    <p:cSldViewPr snapToGrid="0" snapToObjects="1">
      <p:cViewPr>
        <p:scale>
          <a:sx n="104" d="100"/>
          <a:sy n="104" d="100"/>
        </p:scale>
        <p:origin x="-2168" y="-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F969-709D-9F43-81DA-83D53B741884}" type="datetimeFigureOut">
              <a:rPr lang="de-DE" smtClean="0"/>
              <a:pPr/>
              <a:t>24.09.14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F43E-8147-014C-998C-EEBCEB3C8A9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6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CF4D-E844-B540-ADAD-4EED08FD3682}" type="datetimeFigureOut">
              <a:rPr lang="de-DE" smtClean="0"/>
              <a:pPr/>
              <a:t>24.09.14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4CF-F871-3D47-A661-2FEA5BB7AC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54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7675"/>
          </a:xfrm>
          <a:prstGeom prst="rect">
            <a:avLst/>
          </a:prstGeom>
        </p:spPr>
        <p:txBody>
          <a:bodyPr lIns="0" rIns="0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57200" y="1181100"/>
            <a:ext cx="8229600" cy="505301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41082" y="6460996"/>
            <a:ext cx="8229600" cy="0"/>
          </a:xfrm>
          <a:prstGeom prst="line">
            <a:avLst/>
          </a:prstGeom>
          <a:ln>
            <a:solidFill>
              <a:srgbClr val="8B4206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529252" y="6510809"/>
            <a:ext cx="4157548" cy="184666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BEB7B1"/>
                </a:solidFill>
              </a:rPr>
              <a:t>RENÉ</a:t>
            </a:r>
            <a:r>
              <a:rPr lang="de-DE" sz="1200" baseline="0" dirty="0" smtClean="0">
                <a:solidFill>
                  <a:srgbClr val="BEB7B1"/>
                </a:solidFill>
              </a:rPr>
              <a:t> PREISSEL, NILS HARTMANN | W-JAX 07. NOVEMBER  2014</a:t>
            </a:r>
            <a:endParaRPr lang="de-DE" sz="1200" dirty="0">
              <a:solidFill>
                <a:srgbClr val="BEB7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0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031"/>
            <a:ext cx="8229600" cy="533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12313"/>
            <a:ext cx="8229600" cy="0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57200" y="254934"/>
            <a:ext cx="8229600" cy="6394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2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7773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77736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773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773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773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773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-scm.com/docs/git-confi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obandlauren.com/2013/09/18/git-flow-managing-multiple-hotfixes/" TargetMode="External"/><Relationship Id="rId4" Type="http://schemas.openxmlformats.org/officeDocument/2006/relationships/hyperlink" Target="https://github.com/petervanderdoes/gitflow" TargetMode="External"/><Relationship Id="rId5" Type="http://schemas.openxmlformats.org/officeDocument/2006/relationships/hyperlink" Target="http://www.syntevo.com/smartgit/documentation/6/show?page=git-flow" TargetMode="External"/><Relationship Id="rId6" Type="http://schemas.openxmlformats.org/officeDocument/2006/relationships/hyperlink" Target="https://groups.google.com/forum/%23!topic/gitflow-users/I9sErOSzYz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vie/gitflow/issues/3%23issuecomment-17005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vie.com/posts/a-successful-git-branching-mode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iomantic/git-hub" TargetMode="External"/><Relationship Id="rId4" Type="http://schemas.openxmlformats.org/officeDocument/2006/relationships/hyperlink" Target="https://www.atlassian.com/de/git/workflows%23!workflow-fork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ociomantic.com/blog/2014/05/git-triangular-workflow/%23.VCEg7yt_v0A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itbucket.org/atlassian/jgit-flow/wiki/Hom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lblue.bandlem.com/2013/11/embedding-jgit.html" TargetMode="External"/><Relationship Id="rId4" Type="http://schemas.openxmlformats.org/officeDocument/2006/relationships/hyperlink" Target="https://bitbucket.org/atlassian/jgit-flow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peakerdeck.com/alblue/embedding-jgit-into-java-application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joberstar/grgit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W-JAX 2014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897945"/>
            <a:ext cx="8229600" cy="2942657"/>
          </a:xfrm>
          <a:prstGeom prst="rect">
            <a:avLst/>
          </a:prstGeom>
          <a:solidFill>
            <a:srgbClr val="BEB7B1"/>
          </a:solidFill>
          <a:ln>
            <a:noFill/>
          </a:ln>
          <a:effectLst>
            <a:glow rad="203200">
              <a:srgbClr val="77736F">
                <a:alpha val="75000"/>
              </a:srgbClr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400" u="sng" dirty="0" smtClean="0"/>
          </a:p>
          <a:p>
            <a:pPr marL="400050" lvl="1" indent="0">
              <a:buFont typeface="Arial"/>
              <a:buNone/>
            </a:pPr>
            <a:r>
              <a:rPr lang="de-DE" u="sng" dirty="0" smtClean="0"/>
              <a:t>Powerworkshop</a:t>
            </a:r>
            <a:endParaRPr lang="de-DE" sz="4400" b="1" u="sng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sz="4400" b="1" dirty="0" smtClean="0">
                <a:solidFill>
                  <a:srgbClr val="984807"/>
                </a:solidFill>
              </a:rPr>
              <a:t>Werden Sie </a:t>
            </a:r>
            <a:r>
              <a:rPr lang="de-DE" sz="4400" b="1" dirty="0" err="1" smtClean="0">
                <a:solidFill>
                  <a:srgbClr val="984807"/>
                </a:solidFill>
              </a:rPr>
              <a:t>Git</a:t>
            </a:r>
            <a:r>
              <a:rPr lang="de-DE" sz="4400" b="1" dirty="0" smtClean="0">
                <a:solidFill>
                  <a:srgbClr val="984807"/>
                </a:solidFill>
              </a:rPr>
              <a:t> Experte</a:t>
            </a:r>
          </a:p>
          <a:p>
            <a:pPr marL="400050" lvl="1" indent="0">
              <a:buFont typeface="Arial"/>
              <a:buNone/>
            </a:pPr>
            <a:endParaRPr lang="de-DE" sz="200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endParaRPr lang="de-DE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de-DE" dirty="0"/>
              <a:t>René </a:t>
            </a:r>
            <a:r>
              <a:rPr lang="de-DE" dirty="0" err="1" smtClean="0"/>
              <a:t>Preißel</a:t>
            </a:r>
            <a:r>
              <a:rPr lang="de-DE" dirty="0" smtClean="0"/>
              <a:t> (</a:t>
            </a:r>
            <a:r>
              <a:rPr lang="de-DE" dirty="0" err="1" smtClean="0"/>
              <a:t>eToSquare</a:t>
            </a:r>
            <a:r>
              <a:rPr lang="de-DE" dirty="0" smtClean="0"/>
              <a:t>)</a:t>
            </a:r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dirty="0" smtClean="0"/>
              <a:t>Nils Hartmann (Techniker Krankenkasse)</a:t>
            </a:r>
          </a:p>
          <a:p>
            <a:pPr marL="0" indent="0">
              <a:buFont typeface="Arial"/>
              <a:buNone/>
            </a:pPr>
            <a:endParaRPr lang="de-DE" sz="2000" dirty="0" smtClean="0"/>
          </a:p>
          <a:p>
            <a:pPr marL="0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907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ist ein Remote?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add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remote update</a:t>
            </a:r>
          </a:p>
          <a:p>
            <a:pPr lvl="1"/>
            <a:r>
              <a:rPr lang="de-DE" dirty="0" smtClean="0"/>
              <a:t>Mittlerweile identisch 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pPr lvl="1"/>
            <a:r>
              <a:rPr lang="de-DE" dirty="0"/>
              <a:t>http://stackoverflow.com/a/17512004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rm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remote-name </a:t>
            </a:r>
            <a:r>
              <a:rPr lang="de-DE" dirty="0" err="1" smtClean="0"/>
              <a:t>vs</a:t>
            </a:r>
            <a:r>
              <a:rPr lang="de-DE" dirty="0" smtClean="0"/>
              <a:t> URL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77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REMOTES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ls</a:t>
            </a:r>
            <a:r>
              <a:rPr lang="de-DE" dirty="0" smtClean="0"/>
              <a:t>-remote</a:t>
            </a:r>
          </a:p>
          <a:p>
            <a:pPr lvl="1"/>
            <a:r>
              <a:rPr lang="de-DE" dirty="0" smtClean="0"/>
              <a:t>Zeigt an, welche Referenzen es in einem Remote Repository gibt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ls</a:t>
            </a:r>
            <a:r>
              <a:rPr lang="de-DE" dirty="0"/>
              <a:t>-remote </a:t>
            </a:r>
            <a:r>
              <a:rPr lang="de-DE" dirty="0" err="1"/>
              <a:t>fw</a:t>
            </a:r>
            <a:r>
              <a:rPr lang="de-DE" dirty="0"/>
              <a:t> \*pull\*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21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dirty="0" err="1"/>
              <a:t>push.default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Different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;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in a </a:t>
            </a:r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push </a:t>
            </a:r>
            <a:r>
              <a:rPr lang="de-DE" dirty="0" err="1"/>
              <a:t>destination</a:t>
            </a:r>
            <a:r>
              <a:rPr lang="de-DE" dirty="0"/>
              <a:t>),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.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nothing</a:t>
            </a:r>
            <a:r>
              <a:rPr lang="de-DE" dirty="0"/>
              <a:t> - do not push </a:t>
            </a:r>
            <a:r>
              <a:rPr lang="de-DE" dirty="0" err="1"/>
              <a:t>anything</a:t>
            </a:r>
            <a:r>
              <a:rPr lang="de-DE" dirty="0"/>
              <a:t> (</a:t>
            </a:r>
            <a:r>
              <a:rPr lang="de-DE" dirty="0" err="1"/>
              <a:t>error</a:t>
            </a:r>
            <a:r>
              <a:rPr lang="de-DE" dirty="0"/>
              <a:t> out) </a:t>
            </a:r>
            <a:r>
              <a:rPr lang="de-DE" dirty="0" err="1"/>
              <a:t>unless</a:t>
            </a:r>
            <a:r>
              <a:rPr lang="de-DE" dirty="0"/>
              <a:t> a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</a:t>
            </a:r>
            <a:r>
              <a:rPr lang="de-DE" dirty="0" err="1"/>
              <a:t>meant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explicit.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current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update a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end. Works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non-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upstream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whose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@{</a:t>
            </a:r>
            <a:r>
              <a:rPr lang="de-DE" dirty="0" err="1"/>
              <a:t>upstream</a:t>
            </a:r>
            <a:r>
              <a:rPr lang="de-DE" dirty="0"/>
              <a:t>}). 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sense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 (i.e.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simple - in </a:t>
            </a: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branch’s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remote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safest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beginners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in </a:t>
            </a:r>
            <a:r>
              <a:rPr lang="de-DE" dirty="0" err="1"/>
              <a:t>Git</a:t>
            </a:r>
            <a:r>
              <a:rPr lang="de-DE" dirty="0"/>
              <a:t> 2.0.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matching</a:t>
            </a:r>
            <a:r>
              <a:rPr lang="de-DE" dirty="0"/>
              <a:t> - push all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. 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(e.g.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push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push </a:t>
            </a:r>
            <a:r>
              <a:rPr lang="de-DE" dirty="0" err="1"/>
              <a:t>to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push out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finish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push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unfinished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 Also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outside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, but not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2.0 (simple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http://git-scm.com/docs/git-</a:t>
            </a:r>
            <a:r>
              <a:rPr lang="de-DE" dirty="0" smtClean="0">
                <a:hlinkClick r:id="rId2"/>
              </a:rPr>
              <a:t>config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93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Push.default</a:t>
            </a:r>
            <a:endParaRPr lang="de-DE" dirty="0" smtClean="0"/>
          </a:p>
          <a:p>
            <a:pPr lvl="1"/>
            <a:r>
              <a:rPr lang="de-DE" dirty="0" smtClean="0"/>
              <a:t>Simple: Nur aktueller 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err="1" smtClean="0"/>
              <a:t>Matching</a:t>
            </a:r>
            <a:r>
              <a:rPr lang="de-DE" dirty="0" smtClean="0"/>
              <a:t>: Alle </a:t>
            </a:r>
            <a:r>
              <a:rPr lang="de-DE" dirty="0" err="1" smtClean="0"/>
              <a:t>Branches</a:t>
            </a:r>
            <a:r>
              <a:rPr lang="de-DE" dirty="0" smtClean="0"/>
              <a:t>, zu denen es ein Remote-</a:t>
            </a:r>
            <a:r>
              <a:rPr lang="de-DE" dirty="0" err="1" smtClean="0"/>
              <a:t>Branch</a:t>
            </a:r>
            <a:r>
              <a:rPr lang="de-DE" dirty="0" smtClean="0"/>
              <a:t> gleichen Namens gibt</a:t>
            </a:r>
          </a:p>
          <a:p>
            <a:r>
              <a:rPr lang="de-DE" dirty="0" smtClean="0"/>
              <a:t>Vor </a:t>
            </a:r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smtClean="0"/>
              <a:t>2.0: war </a:t>
            </a:r>
            <a:r>
              <a:rPr lang="de-DE" dirty="0" err="1" smtClean="0"/>
              <a:t>matching</a:t>
            </a:r>
            <a:r>
              <a:rPr lang="de-DE" dirty="0" smtClean="0"/>
              <a:t> der Default,</a:t>
            </a:r>
          </a:p>
          <a:p>
            <a:r>
              <a:rPr lang="de-DE" dirty="0" smtClean="0"/>
              <a:t>Seit 2.0 ist simple der </a:t>
            </a:r>
            <a:r>
              <a:rPr lang="de-DE" dirty="0" err="1" smtClean="0"/>
              <a:t>default</a:t>
            </a:r>
            <a:endParaRPr lang="de-DE" dirty="0" smtClean="0"/>
          </a:p>
          <a:p>
            <a:r>
              <a:rPr lang="de-DE" dirty="0"/>
              <a:t>http://</a:t>
            </a:r>
            <a:r>
              <a:rPr lang="de-DE" dirty="0" err="1"/>
              <a:t>blog.nicoschuele.com</a:t>
            </a:r>
            <a:r>
              <a:rPr lang="de-DE" dirty="0"/>
              <a:t>/</a:t>
            </a:r>
            <a:r>
              <a:rPr lang="de-DE" dirty="0" err="1"/>
              <a:t>posts</a:t>
            </a:r>
            <a:r>
              <a:rPr lang="de-DE" dirty="0"/>
              <a:t>/git-2-0-changes-push-default-to-simple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73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PULL / FETCH / MERGE</a:t>
            </a:r>
          </a:p>
          <a:p>
            <a:r>
              <a:rPr lang="de-DE" dirty="0" smtClean="0"/>
              <a:t>Pull </a:t>
            </a:r>
            <a:r>
              <a:rPr lang="de-DE" dirty="0" err="1" smtClean="0"/>
              <a:t>rebase</a:t>
            </a:r>
            <a:endParaRPr lang="de-DE" dirty="0" smtClean="0"/>
          </a:p>
          <a:p>
            <a:r>
              <a:rPr lang="de-DE" dirty="0" smtClean="0"/>
              <a:t>Pull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err="1" smtClean="0"/>
              <a:t>Pull.rebase</a:t>
            </a:r>
            <a:endParaRPr lang="de-DE" dirty="0" smtClean="0"/>
          </a:p>
          <a:p>
            <a:pPr lvl="1"/>
            <a:r>
              <a:rPr lang="de-DE" dirty="0" err="1" smtClean="0"/>
              <a:t>Branch.autosetuprebase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292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BRANCHSTRATEGIE: ENTWICKLUNGSPROZESS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RENE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44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RELEASEPROZESS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Durchlaufende </a:t>
            </a:r>
            <a:r>
              <a:rPr lang="de-DE" dirty="0" err="1"/>
              <a:t>Branches</a:t>
            </a:r>
            <a:r>
              <a:rPr lang="de-DE" dirty="0"/>
              <a:t> + </a:t>
            </a:r>
            <a:r>
              <a:rPr lang="de-DE" dirty="0" err="1"/>
              <a:t>Bugfixes</a:t>
            </a:r>
            <a:r>
              <a:rPr lang="de-DE" dirty="0"/>
              <a:t> (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 err="1"/>
              <a:t>n</a:t>
            </a:r>
            <a:r>
              <a:rPr lang="de-DE" dirty="0"/>
              <a:t> aktive Releases (Produktgeschäft) </a:t>
            </a:r>
            <a:r>
              <a:rPr lang="de-DE" dirty="0" err="1"/>
              <a:t>vs</a:t>
            </a:r>
            <a:r>
              <a:rPr lang="de-DE" dirty="0"/>
              <a:t> 1 aktives Release (Projektgeschäft; 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/>
              <a:t>[Exkurs als Alternative/Beispiel für </a:t>
            </a:r>
            <a:r>
              <a:rPr lang="de-DE" dirty="0" err="1"/>
              <a:t>n</a:t>
            </a:r>
            <a:r>
              <a:rPr lang="de-DE" dirty="0"/>
              <a:t> aktive Releases 'extrem'] Linux-</a:t>
            </a:r>
            <a:r>
              <a:rPr lang="de-DE" dirty="0" err="1"/>
              <a:t>Branches</a:t>
            </a:r>
            <a:r>
              <a:rPr lang="de-DE" dirty="0"/>
              <a:t> als Beispiel</a:t>
            </a:r>
          </a:p>
          <a:p>
            <a:r>
              <a:rPr lang="de-DE" dirty="0"/>
              <a:t>Cherry-</a:t>
            </a:r>
            <a:r>
              <a:rPr lang="de-DE" dirty="0" err="1"/>
              <a:t>Picking</a:t>
            </a:r>
            <a:r>
              <a:rPr lang="de-DE" dirty="0"/>
              <a:t> für </a:t>
            </a:r>
            <a:r>
              <a:rPr lang="de-DE" dirty="0" err="1"/>
              <a:t>Backports</a:t>
            </a:r>
            <a:endParaRPr lang="de-DE" dirty="0"/>
          </a:p>
          <a:p>
            <a:r>
              <a:rPr lang="de-DE" dirty="0"/>
              <a:t>Wie gehe ich mit </a:t>
            </a:r>
            <a:r>
              <a:rPr lang="de-DE" dirty="0" err="1"/>
              <a:t>Bugfixes</a:t>
            </a:r>
            <a:r>
              <a:rPr lang="de-DE" dirty="0"/>
              <a:t> um</a:t>
            </a:r>
          </a:p>
          <a:p>
            <a:endParaRPr lang="de-DE" dirty="0"/>
          </a:p>
          <a:p>
            <a:r>
              <a:rPr lang="de-DE" dirty="0"/>
              <a:t>Übung: Release untersuchen, z.B. "Erzeugen Sie ein </a:t>
            </a:r>
            <a:r>
              <a:rPr lang="de-DE" dirty="0" err="1"/>
              <a:t>Releasenotes</a:t>
            </a:r>
            <a:r>
              <a:rPr lang="de-DE" dirty="0"/>
              <a:t> für Release XYZ", "Prüfen Sie, ob </a:t>
            </a:r>
            <a:r>
              <a:rPr lang="de-DE" dirty="0" err="1"/>
              <a:t>Bugfix</a:t>
            </a:r>
            <a:r>
              <a:rPr lang="de-DE" dirty="0"/>
              <a:t> XY im Release ZZZ vorhanden sind", "Stellen Sie sicher, dass </a:t>
            </a:r>
            <a:r>
              <a:rPr lang="de-DE" dirty="0" err="1"/>
              <a:t>Bugfix</a:t>
            </a:r>
            <a:r>
              <a:rPr lang="de-DE" dirty="0"/>
              <a:t> ??? im kommenden Release enthalten ist"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65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1 - BRANCHES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Master: Fertige Releases</a:t>
            </a:r>
          </a:p>
          <a:p>
            <a:r>
              <a:rPr lang="de-DE" dirty="0" err="1" smtClean="0"/>
              <a:t>Develop</a:t>
            </a:r>
            <a:r>
              <a:rPr lang="de-DE" dirty="0" smtClean="0"/>
              <a:t>: für die Entwicklung</a:t>
            </a:r>
          </a:p>
          <a:p>
            <a:r>
              <a:rPr lang="de-DE" dirty="0" smtClean="0"/>
              <a:t>Auf </a:t>
            </a:r>
            <a:r>
              <a:rPr lang="de-DE" dirty="0" err="1" smtClean="0"/>
              <a:t>Develop</a:t>
            </a:r>
            <a:r>
              <a:rPr lang="de-DE" dirty="0" smtClean="0"/>
              <a:t>: </a:t>
            </a:r>
            <a:r>
              <a:rPr lang="de-DE" dirty="0" err="1" smtClean="0"/>
              <a:t>ggf</a:t>
            </a:r>
            <a:r>
              <a:rPr lang="de-DE" dirty="0" smtClean="0"/>
              <a:t> Feature-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Verweis auf vorherigen Abschnitt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2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2 – RELEASE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erstellen</a:t>
            </a:r>
          </a:p>
          <a:p>
            <a:r>
              <a:rPr lang="de-DE" dirty="0" smtClean="0"/>
              <a:t>Release stabilisieren</a:t>
            </a:r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1652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3 - HOTFIXES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Hotfix-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smtClean="0"/>
              <a:t>Ein Hotfix-</a:t>
            </a:r>
            <a:r>
              <a:rPr lang="de-DE" dirty="0" err="1" smtClean="0"/>
              <a:t>Branch</a:t>
            </a:r>
            <a:r>
              <a:rPr lang="de-DE" dirty="0" smtClean="0"/>
              <a:t> ist ein Feature-</a:t>
            </a:r>
            <a:r>
              <a:rPr lang="de-DE" dirty="0" err="1" smtClean="0"/>
              <a:t>Branch</a:t>
            </a:r>
            <a:r>
              <a:rPr lang="de-DE" dirty="0" smtClean="0"/>
              <a:t> („</a:t>
            </a:r>
            <a:r>
              <a:rPr lang="de-DE" dirty="0" err="1" smtClean="0"/>
              <a:t>hotfix</a:t>
            </a:r>
            <a:r>
              <a:rPr lang="de-DE" dirty="0" smtClean="0"/>
              <a:t>/issue-666“)</a:t>
            </a:r>
          </a:p>
          <a:p>
            <a:r>
              <a:rPr lang="de-DE" dirty="0" smtClean="0"/>
              <a:t>Problem mit zurück </a:t>
            </a:r>
            <a:r>
              <a:rPr lang="de-DE" dirty="0" err="1" smtClean="0"/>
              <a:t>mergen</a:t>
            </a:r>
            <a:r>
              <a:rPr lang="de-DE" dirty="0" smtClean="0"/>
              <a:t>, während der Release-</a:t>
            </a:r>
            <a:r>
              <a:rPr lang="de-DE" dirty="0" err="1" smtClean="0"/>
              <a:t>Branch</a:t>
            </a:r>
            <a:r>
              <a:rPr lang="de-DE" dirty="0" smtClean="0"/>
              <a:t> aktiv ist:</a:t>
            </a:r>
          </a:p>
          <a:p>
            <a:pPr lvl="1"/>
            <a:r>
              <a:rPr lang="de-DE" dirty="0">
                <a:hlinkClick r:id="rId2"/>
              </a:rPr>
              <a:t>https://github.com/nvie/gitflow/issues/3#issuecomment-</a:t>
            </a:r>
            <a:r>
              <a:rPr lang="de-DE" dirty="0" smtClean="0">
                <a:hlinkClick r:id="rId2"/>
              </a:rPr>
              <a:t>170055</a:t>
            </a:r>
            <a:endParaRPr lang="de-DE" dirty="0" smtClean="0"/>
          </a:p>
          <a:p>
            <a:r>
              <a:rPr lang="de-DE" dirty="0" smtClean="0"/>
              <a:t>Multiple Hotfixes:</a:t>
            </a:r>
          </a:p>
          <a:p>
            <a:pPr lvl="1"/>
            <a:r>
              <a:rPr lang="de-DE" dirty="0">
                <a:hlinkClick r:id="rId3"/>
              </a:rPr>
              <a:t>http://robandlauren.com/2013/09/18/git-flow-managing-multiple-hotfixes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https://github.com/petervanderdoes/</a:t>
            </a:r>
            <a:r>
              <a:rPr lang="de-DE" dirty="0" smtClean="0">
                <a:hlinkClick r:id="rId4"/>
              </a:rPr>
              <a:t>gitflow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Support </a:t>
            </a:r>
            <a:r>
              <a:rPr lang="de-DE" dirty="0" err="1" smtClean="0"/>
              <a:t>Branches</a:t>
            </a:r>
            <a:r>
              <a:rPr lang="de-DE" dirty="0" smtClean="0"/>
              <a:t>:</a:t>
            </a:r>
          </a:p>
          <a:p>
            <a:pPr marL="457200" lvl="1" indent="0">
              <a:buNone/>
            </a:pPr>
            <a:r>
              <a:rPr lang="de-DE" dirty="0">
                <a:hlinkClick r:id="rId5"/>
              </a:rPr>
              <a:t>http://www.syntevo.com/smartgit/documentation/6/show?page=git-</a:t>
            </a:r>
            <a:r>
              <a:rPr lang="de-DE" dirty="0" smtClean="0">
                <a:hlinkClick r:id="rId5"/>
              </a:rPr>
              <a:t>flow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>
                <a:hlinkClick r:id="rId6"/>
              </a:rPr>
              <a:t>https://groups.google.com/forum/#!topic/gitflow-users/</a:t>
            </a:r>
            <a:r>
              <a:rPr lang="de-DE" dirty="0" smtClean="0">
                <a:hlinkClick r:id="rId6"/>
              </a:rPr>
              <a:t>I9sErOSzYzE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34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448755" y="1489193"/>
            <a:ext cx="6238045" cy="20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spc="30" dirty="0">
                <a:ln w="3175" cmpd="sng">
                  <a:noFill/>
                </a:ln>
                <a:solidFill>
                  <a:srgbClr val="984807"/>
                </a:solidFill>
              </a:rPr>
              <a:t>René </a:t>
            </a:r>
            <a:r>
              <a:rPr lang="de-DE" sz="2400" b="1" spc="30" dirty="0" err="1" smtClean="0">
                <a:ln w="3175" cmpd="sng">
                  <a:noFill/>
                </a:ln>
                <a:solidFill>
                  <a:srgbClr val="984807"/>
                </a:solidFill>
              </a:rPr>
              <a:t>Preißel</a:t>
            </a:r>
            <a:r>
              <a:rPr lang="de-DE" sz="2400" b="1" spc="30" dirty="0" smtClean="0">
                <a:ln w="3175" cmpd="sng">
                  <a:noFill/>
                </a:ln>
                <a:solidFill>
                  <a:srgbClr val="984807"/>
                </a:solidFill>
              </a:rPr>
              <a:t> </a:t>
            </a:r>
            <a:r>
              <a:rPr lang="de-DE" sz="2400" dirty="0" smtClean="0"/>
              <a:t>| </a:t>
            </a:r>
            <a:r>
              <a:rPr lang="de-DE" sz="2400" b="1" dirty="0" smtClean="0"/>
              <a:t>Freiberuflicher </a:t>
            </a:r>
            <a:r>
              <a:rPr lang="de-DE" sz="2400" b="1" dirty="0"/>
              <a:t>Softwarearchitekt, Entwickler und </a:t>
            </a:r>
            <a:r>
              <a:rPr lang="de-DE" sz="2400" b="1" dirty="0" smtClean="0"/>
              <a:t>Trainer</a:t>
            </a:r>
          </a:p>
          <a:p>
            <a:pPr marL="0" indent="0">
              <a:buNone/>
            </a:pPr>
            <a:r>
              <a:rPr lang="de-DE" sz="2000" dirty="0" smtClean="0"/>
              <a:t>Co-Autor des Buchs „</a:t>
            </a:r>
            <a:r>
              <a:rPr lang="de-DE" sz="2000" dirty="0" err="1" smtClean="0"/>
              <a:t>Git</a:t>
            </a:r>
            <a:r>
              <a:rPr lang="de-DE" sz="2000" dirty="0" smtClean="0"/>
              <a:t>: Dezentrale Versionsverwaltung im Team – Grundlagen und Workflows“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rene.preissel@etosquare.de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Bild 3" descr="r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18507"/>
          <a:stretch/>
        </p:blipFill>
        <p:spPr>
          <a:xfrm>
            <a:off x="800116" y="1614594"/>
            <a:ext cx="1541653" cy="1641111"/>
          </a:xfrm>
          <a:prstGeom prst="rect">
            <a:avLst/>
          </a:prstGeom>
        </p:spPr>
      </p:pic>
      <p:pic>
        <p:nvPicPr>
          <p:cNvPr id="5" name="Bild 4" descr="nils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>
          <a:xfrm>
            <a:off x="800116" y="3917577"/>
            <a:ext cx="1541653" cy="164111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2448755" y="3803212"/>
            <a:ext cx="6238046" cy="230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30" dirty="0" smtClean="0">
                <a:solidFill>
                  <a:srgbClr val="984807"/>
                </a:solidFill>
              </a:rPr>
              <a:t>Nils Hartmann </a:t>
            </a:r>
            <a:r>
              <a:rPr lang="de-DE" sz="2200" dirty="0" smtClean="0"/>
              <a:t>| </a:t>
            </a:r>
            <a:r>
              <a:rPr lang="de-DE" sz="2200" b="1" dirty="0" smtClean="0"/>
              <a:t>Java-Softwareentwickler, Techniker Krankenkasse </a:t>
            </a:r>
          </a:p>
          <a:p>
            <a:pPr marL="0" indent="0">
              <a:buNone/>
            </a:pPr>
            <a:r>
              <a:rPr lang="de-DE" sz="2000" dirty="0" smtClean="0"/>
              <a:t>Schwerpunkte: </a:t>
            </a:r>
            <a:r>
              <a:rPr lang="de-DE" sz="2000" dirty="0" err="1" smtClean="0"/>
              <a:t>OSGi</a:t>
            </a:r>
            <a:r>
              <a:rPr lang="de-DE" sz="2000" dirty="0" smtClean="0"/>
              <a:t>,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und </a:t>
            </a:r>
            <a:r>
              <a:rPr lang="de-DE" sz="2000" dirty="0" err="1" smtClean="0"/>
              <a:t>Build</a:t>
            </a:r>
            <a:r>
              <a:rPr lang="de-DE" sz="2000" dirty="0" smtClean="0"/>
              <a:t>-Management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nils@nilshartmann.net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GITFLOW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Branch</a:t>
            </a:r>
            <a:r>
              <a:rPr lang="de-DE" dirty="0" smtClean="0"/>
              <a:t> Modell</a:t>
            </a:r>
          </a:p>
          <a:p>
            <a:pPr lvl="1"/>
            <a:r>
              <a:rPr lang="de-DE" dirty="0">
                <a:hlinkClick r:id="rId2"/>
              </a:rPr>
              <a:t>http://nvie.com/posts/a-successful-git-branching-model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2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/>
              <a:t>/Command-Line-Arguments</a:t>
            </a:r>
          </a:p>
          <a:p>
            <a:r>
              <a:rPr lang="de-DE" dirty="0" smtClean="0"/>
              <a:t>Installation </a:t>
            </a:r>
            <a:endParaRPr lang="de-DE" dirty="0" smtClean="0"/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Repository anlegen: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-&gt;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smtClean="0"/>
              <a:t>Muss in jedem Klon gemacht werden...</a:t>
            </a:r>
            <a:endParaRPr lang="de-DE" dirty="0"/>
          </a:p>
          <a:p>
            <a:r>
              <a:rPr lang="de-DE" dirty="0" smtClean="0"/>
              <a:t>Feature </a:t>
            </a:r>
            <a:r>
              <a:rPr lang="de-DE" dirty="0" smtClean="0"/>
              <a:t>starten</a:t>
            </a:r>
            <a:r>
              <a:rPr lang="de-DE" dirty="0" smtClean="0"/>
              <a:t>:</a:t>
            </a:r>
          </a:p>
          <a:p>
            <a:r>
              <a:rPr lang="de-DE" dirty="0" smtClean="0"/>
              <a:t>Feature bearbeiten: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smtClean="0"/>
              <a:t>finish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 </a:t>
            </a:r>
            <a:r>
              <a:rPr lang="de-DE" dirty="0" err="1" smtClean="0">
                <a:sym typeface="Wingdings"/>
              </a:rPr>
              <a:t>develop-Branch</a:t>
            </a:r>
            <a:r>
              <a:rPr lang="de-DE" dirty="0" smtClean="0">
                <a:sym typeface="Wingdings"/>
              </a:rPr>
              <a:t> holen</a:t>
            </a:r>
            <a:endParaRPr lang="de-DE" dirty="0" smtClean="0"/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Feature beenden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Ggf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–i</a:t>
            </a:r>
            <a:endParaRPr lang="de-DE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finish</a:t>
            </a:r>
          </a:p>
          <a:p>
            <a:pPr lvl="2"/>
            <a:r>
              <a:rPr lang="de-DE" dirty="0" smtClean="0"/>
              <a:t>KEIN –ff-</a:t>
            </a:r>
            <a:r>
              <a:rPr lang="de-DE" dirty="0" err="1" smtClean="0"/>
              <a:t>only</a:t>
            </a:r>
            <a:r>
              <a:rPr lang="de-DE" dirty="0" smtClean="0"/>
              <a:t>!!!</a:t>
            </a:r>
            <a:endParaRPr lang="de-DE" dirty="0" smtClean="0"/>
          </a:p>
          <a:p>
            <a:r>
              <a:rPr lang="de-DE" dirty="0" smtClean="0"/>
              <a:t>Release starten</a:t>
            </a:r>
          </a:p>
          <a:p>
            <a:r>
              <a:rPr lang="de-DE" dirty="0" smtClean="0"/>
              <a:t>Release beenden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31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CHANGE LOG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log ...</a:t>
            </a:r>
          </a:p>
          <a:p>
            <a:r>
              <a:rPr lang="de-DE" dirty="0" smtClean="0"/>
              <a:t>First-Parent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5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BUGFIXES BACKPORT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Cherry Pick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146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BRANCH STRATEGIE: PRODUKT /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GitFlow</a:t>
            </a:r>
            <a:r>
              <a:rPr lang="de-DE" dirty="0" smtClean="0"/>
              <a:t> eignet sich gut dafür, wenn man ein Produkt (oder auch ein Projekt) in genau einer Version verwendet. Man hat immer ein Release in Produktion, für das man </a:t>
            </a:r>
            <a:r>
              <a:rPr lang="de-DE" dirty="0" err="1" smtClean="0"/>
              <a:t>Bugfixes</a:t>
            </a:r>
            <a:r>
              <a:rPr lang="de-DE" dirty="0" smtClean="0"/>
              <a:t> macht. Parallel dazu gibt es nur die Weiterentwicklung auf dem </a:t>
            </a:r>
            <a:r>
              <a:rPr lang="de-DE" dirty="0" err="1" smtClean="0"/>
              <a:t>develop-Branch</a:t>
            </a:r>
            <a:r>
              <a:rPr lang="de-DE" dirty="0" smtClean="0"/>
              <a:t> die zum nächsten Release führt</a:t>
            </a:r>
          </a:p>
          <a:p>
            <a:r>
              <a:rPr lang="de-DE" dirty="0" smtClean="0"/>
              <a:t>Für Produkte, die in mehreren Versionen gepflegt werden sollen, mehrere Release-</a:t>
            </a:r>
            <a:r>
              <a:rPr lang="de-DE" dirty="0" err="1" smtClean="0"/>
              <a:t>Branches</a:t>
            </a:r>
            <a:r>
              <a:rPr lang="de-DE" dirty="0" smtClean="0"/>
              <a:t> z.B. bei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/>
              <a:t>http://</a:t>
            </a:r>
            <a:r>
              <a:rPr lang="de-DE" dirty="0" err="1"/>
              <a:t>blogs.atlassian.com</a:t>
            </a:r>
            <a:r>
              <a:rPr lang="de-DE" dirty="0"/>
              <a:t>/2013/10/</a:t>
            </a:r>
            <a:r>
              <a:rPr lang="de-DE" dirty="0" err="1"/>
              <a:t>inside</a:t>
            </a:r>
            <a:r>
              <a:rPr lang="de-DE" dirty="0"/>
              <a:t>-</a:t>
            </a:r>
            <a:r>
              <a:rPr lang="de-DE" dirty="0" err="1"/>
              <a:t>atlassian</a:t>
            </a:r>
            <a:r>
              <a:rPr lang="de-DE" dirty="0"/>
              <a:t>-feature-</a:t>
            </a:r>
            <a:r>
              <a:rPr lang="de-DE" dirty="0" err="1"/>
              <a:t>branching</a:t>
            </a:r>
            <a:r>
              <a:rPr lang="de-DE" dirty="0"/>
              <a:t>-on-</a:t>
            </a:r>
            <a:r>
              <a:rPr lang="de-DE" dirty="0" err="1"/>
              <a:t>the</a:t>
            </a:r>
            <a:r>
              <a:rPr lang="de-DE" dirty="0"/>
              <a:t>-</a:t>
            </a:r>
            <a:r>
              <a:rPr lang="de-DE" dirty="0" err="1"/>
              <a:t>stash</a:t>
            </a:r>
            <a:r>
              <a:rPr lang="de-DE" dirty="0"/>
              <a:t>-team/</a:t>
            </a:r>
          </a:p>
        </p:txBody>
      </p:sp>
    </p:spTree>
    <p:extLst>
      <p:ext uri="{BB962C8B-B14F-4D97-AF65-F5344CB8AC3E}">
        <p14:creationId xmlns:p14="http://schemas.microsoft.com/office/powerpoint/2010/main" val="85820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 STRATEGIE: ALTERNATIVEN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 smtClean="0"/>
              <a:t> Klone/</a:t>
            </a:r>
            <a:r>
              <a:rPr lang="de-DE" dirty="0" err="1" smtClean="0"/>
              <a:t>Pullrequest</a:t>
            </a:r>
            <a:r>
              <a:rPr lang="de-DE" dirty="0" smtClean="0"/>
              <a:t>-Workflow –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Manueller Abgleich zwischen den </a:t>
            </a:r>
            <a:r>
              <a:rPr lang="de-DE" dirty="0" err="1" smtClean="0"/>
              <a:t>Repos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3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ALTERNATIVE: GITHUB KLONE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smtClean="0">
                <a:hlinkClick r:id="rId2"/>
              </a:rPr>
              <a:t>Forking Workflow, Triangular Workflow, Integration Manager Workflow</a:t>
            </a:r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r>
              <a:rPr lang="de-DE" dirty="0">
                <a:hlinkClick r:id="rId2"/>
              </a:rPr>
              <a:t>http://git-scm.com/book/en/Distributed-Git-Distributed-Workflows#Integration-Manager-Workflow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://www.sociomantic.com/blog/2014/05/git-triangular-workflow/#.</a:t>
            </a:r>
            <a:r>
              <a:rPr lang="de-DE" dirty="0" smtClean="0">
                <a:hlinkClick r:id="rId2"/>
              </a:rPr>
              <a:t>VCEg7yt_v0A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https://github.com/sociomantic/git-</a:t>
            </a:r>
            <a:r>
              <a:rPr lang="de-DE" dirty="0" smtClean="0">
                <a:hlinkClick r:id="rId3"/>
              </a:rPr>
              <a:t>hub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https://www.atlassian.com/de/git/workflows#!workflow-</a:t>
            </a:r>
            <a:r>
              <a:rPr lang="de-DE" dirty="0" smtClean="0">
                <a:hlinkClick r:id="rId4"/>
              </a:rPr>
              <a:t>forking</a:t>
            </a:r>
            <a:endParaRPr lang="de-DE" dirty="0" smtClean="0"/>
          </a:p>
          <a:p>
            <a:r>
              <a:rPr lang="de-DE" dirty="0" smtClean="0"/>
              <a:t>Vorteil: nur „echte“ Projekt-Mitglieder haben direkten Zugriff auf das </a:t>
            </a:r>
            <a:r>
              <a:rPr lang="de-DE" dirty="0" err="1" smtClean="0"/>
              <a:t>Repo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 (</a:t>
            </a:r>
            <a:r>
              <a:rPr lang="de-DE" dirty="0" err="1" smtClean="0"/>
              <a:t>origin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r>
              <a:rPr lang="de-DE" dirty="0" smtClean="0"/>
              <a:t> (</a:t>
            </a:r>
            <a:r>
              <a:rPr lang="de-DE" dirty="0" err="1" smtClean="0"/>
              <a:t>upstream</a:t>
            </a:r>
            <a:r>
              <a:rPr lang="de-DE" dirty="0" smtClean="0"/>
              <a:t>) </a:t>
            </a:r>
            <a:r>
              <a:rPr lang="de-DE" dirty="0" err="1" smtClean="0"/>
              <a:t>erzuegen</a:t>
            </a:r>
            <a:endParaRPr lang="de-DE" dirty="0" smtClean="0"/>
          </a:p>
          <a:p>
            <a:pPr lvl="1"/>
            <a:r>
              <a:rPr lang="de-DE" dirty="0"/>
              <a:t>Manueller Abgleich zwischen den </a:t>
            </a:r>
            <a:r>
              <a:rPr lang="de-DE" dirty="0" err="1" smtClean="0"/>
              <a:t>Repos</a:t>
            </a:r>
            <a:endParaRPr lang="de-DE" dirty="0" smtClean="0"/>
          </a:p>
          <a:p>
            <a:pPr lvl="2"/>
            <a:r>
              <a:rPr lang="de-DE" dirty="0" err="1" smtClean="0"/>
              <a:t>Git</a:t>
            </a:r>
            <a:r>
              <a:rPr lang="de-DE" dirty="0" smtClean="0"/>
              <a:t> pull </a:t>
            </a:r>
            <a:r>
              <a:rPr lang="de-DE" dirty="0" err="1" smtClean="0"/>
              <a:t>origin</a:t>
            </a:r>
            <a:endParaRPr lang="de-DE" dirty="0" smtClean="0"/>
          </a:p>
          <a:p>
            <a:pPr lvl="2"/>
            <a:r>
              <a:rPr lang="de-DE" dirty="0" err="1" smtClean="0"/>
              <a:t>Ggf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Maintainer</a:t>
            </a:r>
            <a:endParaRPr lang="de-DE" dirty="0" smtClean="0"/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endParaRPr lang="de-DE" dirty="0"/>
          </a:p>
          <a:p>
            <a:pPr lvl="1"/>
            <a:r>
              <a:rPr lang="de-DE" dirty="0" smtClean="0"/>
              <a:t>Lokales Review (</a:t>
            </a:r>
            <a:r>
              <a:rPr lang="de-DE" dirty="0" err="1" smtClean="0"/>
              <a:t>fetch</a:t>
            </a:r>
            <a:r>
              <a:rPr lang="de-DE" dirty="0" smtClean="0"/>
              <a:t> des </a:t>
            </a:r>
            <a:r>
              <a:rPr lang="de-DE" dirty="0" err="1" smtClean="0"/>
              <a:t>Branches</a:t>
            </a:r>
            <a:r>
              <a:rPr lang="de-DE" dirty="0" smtClean="0"/>
              <a:t> aus dem </a:t>
            </a:r>
            <a:r>
              <a:rPr lang="de-DE" dirty="0" err="1" smtClean="0"/>
              <a:t>mantainer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Zwingend notwendig bei </a:t>
            </a:r>
            <a:r>
              <a:rPr lang="de-DE" dirty="0" err="1" smtClean="0"/>
              <a:t>Merge</a:t>
            </a:r>
            <a:r>
              <a:rPr lang="de-DE" dirty="0" smtClean="0"/>
              <a:t>-Konflikten</a:t>
            </a:r>
          </a:p>
          <a:p>
            <a:pPr lvl="1"/>
            <a:r>
              <a:rPr lang="de-DE" dirty="0" smtClean="0"/>
              <a:t>Guidelines für </a:t>
            </a:r>
            <a:r>
              <a:rPr lang="de-DE" dirty="0" err="1" smtClean="0"/>
              <a:t>Pullrequests</a:t>
            </a:r>
            <a:r>
              <a:rPr lang="de-DE" dirty="0" smtClean="0"/>
              <a:t>: ggf. </a:t>
            </a:r>
            <a:r>
              <a:rPr lang="de-DE" dirty="0" err="1" smtClean="0"/>
              <a:t>rebase</a:t>
            </a:r>
            <a:r>
              <a:rPr lang="de-DE" dirty="0" smtClean="0"/>
              <a:t>/</a:t>
            </a:r>
            <a:r>
              <a:rPr lang="de-DE" dirty="0" err="1" smtClean="0"/>
              <a:t>squash</a:t>
            </a:r>
            <a:r>
              <a:rPr lang="de-DE" dirty="0" smtClean="0"/>
              <a:t>, push –f erforderlich</a:t>
            </a:r>
          </a:p>
          <a:p>
            <a:r>
              <a:rPr lang="de-DE" dirty="0" smtClean="0"/>
              <a:t>Beispiel und guter Guide </a:t>
            </a:r>
            <a:r>
              <a:rPr lang="de-DE" dirty="0" err="1" smtClean="0"/>
              <a:t>bndtools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CONTRIBUTING.md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140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LINUX BRANCH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</a:t>
            </a:r>
            <a:r>
              <a:rPr lang="de-DE" dirty="0" err="1"/>
              <a:t>git-scm.com</a:t>
            </a:r>
            <a:r>
              <a:rPr lang="de-DE" dirty="0"/>
              <a:t>/</a:t>
            </a:r>
            <a:r>
              <a:rPr lang="de-DE" dirty="0" err="1"/>
              <a:t>book</a:t>
            </a:r>
            <a:r>
              <a:rPr lang="de-DE" dirty="0"/>
              <a:t>/en/Distributed-Git-Distributed-Workflows#Dictator-and-Lieutenants-Workflow</a:t>
            </a:r>
          </a:p>
        </p:txBody>
      </p:sp>
    </p:spTree>
    <p:extLst>
      <p:ext uri="{BB962C8B-B14F-4D97-AF65-F5344CB8AC3E}">
        <p14:creationId xmlns:p14="http://schemas.microsoft.com/office/powerpoint/2010/main" val="758519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Submodules und </a:t>
            </a:r>
            <a:r>
              <a:rPr lang="de-DE" dirty="0" err="1" smtClean="0"/>
              <a:t>subtrees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Wie verwenden Sie Submodules oder </a:t>
            </a:r>
            <a:r>
              <a:rPr lang="de-DE" dirty="0" err="1"/>
              <a:t>Subtrees</a:t>
            </a:r>
            <a:r>
              <a:rPr lang="de-DE" dirty="0"/>
              <a:t> dazu, andere Projekte einzubinden? [Rene]</a:t>
            </a:r>
          </a:p>
          <a:p>
            <a:r>
              <a:rPr lang="de-DE" dirty="0"/>
              <a:t>In Java eher selten die Notwendigkeit, </a:t>
            </a:r>
            <a:r>
              <a:rPr lang="de-DE" dirty="0" err="1"/>
              <a:t>Sourcen</a:t>
            </a:r>
            <a:r>
              <a:rPr lang="de-DE" dirty="0"/>
              <a:t> aus anderen Projekten einzubinden </a:t>
            </a:r>
            <a:r>
              <a:rPr lang="de-DE" dirty="0" err="1"/>
              <a:t>bzw</a:t>
            </a:r>
            <a:r>
              <a:rPr lang="de-DE" dirty="0"/>
              <a:t> wird über andere Tools erledigt (</a:t>
            </a:r>
            <a:r>
              <a:rPr lang="de-DE" dirty="0" err="1"/>
              <a:t>Maven</a:t>
            </a:r>
            <a:r>
              <a:rPr lang="de-DE" dirty="0"/>
              <a:t> z.B.)</a:t>
            </a:r>
          </a:p>
          <a:p>
            <a:r>
              <a:rPr lang="de-DE" dirty="0"/>
              <a:t>Historisch wo kommt das her? In der Praxis eher in C/C++ relevant.</a:t>
            </a:r>
          </a:p>
          <a:p>
            <a:r>
              <a:rPr lang="de-DE" dirty="0"/>
              <a:t>Große </a:t>
            </a:r>
            <a:r>
              <a:rPr lang="de-DE" dirty="0" err="1"/>
              <a:t>Repositories</a:t>
            </a:r>
            <a:r>
              <a:rPr lang="de-DE" dirty="0"/>
              <a:t> aufteilen, weil sie sonst zu langsam werden</a:t>
            </a:r>
          </a:p>
          <a:p>
            <a:r>
              <a:rPr lang="de-DE" dirty="0"/>
              <a:t>Submodule &lt;&gt; </a:t>
            </a:r>
            <a:r>
              <a:rPr lang="de-DE" dirty="0" err="1"/>
              <a:t>Subtrees</a:t>
            </a:r>
            <a:endParaRPr lang="de-DE" dirty="0"/>
          </a:p>
          <a:p>
            <a:r>
              <a:rPr lang="de-DE" dirty="0" err="1"/>
              <a:t>Branching</a:t>
            </a:r>
            <a:r>
              <a:rPr lang="de-DE" dirty="0"/>
              <a:t>, Update auf neueste Version, Arbeiten</a:t>
            </a:r>
          </a:p>
          <a:p>
            <a:r>
              <a:rPr lang="de-DE" dirty="0"/>
              <a:t>(Write-</a:t>
            </a:r>
            <a:r>
              <a:rPr lang="de-DE" dirty="0" err="1"/>
              <a:t>Tree</a:t>
            </a:r>
            <a:r>
              <a:rPr lang="de-DE" dirty="0"/>
              <a:t> -&gt; Experte)</a:t>
            </a:r>
          </a:p>
          <a:p>
            <a:r>
              <a:rPr lang="de-DE" dirty="0"/>
              <a:t>Praxis-Beispiel: Bootstrap Repository in Java Webanwendung einbinden [Nils]</a:t>
            </a:r>
          </a:p>
          <a:p>
            <a:r>
              <a:rPr lang="de-DE" dirty="0"/>
              <a:t> - Zwei "äußere" </a:t>
            </a:r>
            <a:r>
              <a:rPr lang="de-DE" dirty="0" err="1"/>
              <a:t>Repositories</a:t>
            </a:r>
            <a:r>
              <a:rPr lang="de-DE" dirty="0"/>
              <a:t>, zeigen auf </a:t>
            </a:r>
            <a:r>
              <a:rPr lang="de-DE" dirty="0" err="1"/>
              <a:t>selbes</a:t>
            </a:r>
            <a:r>
              <a:rPr lang="de-DE" dirty="0"/>
              <a:t> Bootstrap-Repository</a:t>
            </a:r>
          </a:p>
          <a:p>
            <a:r>
              <a:rPr lang="de-DE" dirty="0"/>
              <a:t>Übung: jeweils mit </a:t>
            </a:r>
            <a:r>
              <a:rPr lang="de-DE" dirty="0" err="1"/>
              <a:t>subtree</a:t>
            </a:r>
            <a:r>
              <a:rPr lang="de-DE" dirty="0"/>
              <a:t> und </a:t>
            </a:r>
            <a:r>
              <a:rPr lang="de-DE" dirty="0" err="1"/>
              <a:t>submodule</a:t>
            </a:r>
            <a:r>
              <a:rPr lang="de-DE" dirty="0"/>
              <a:t> im "eingebunden" </a:t>
            </a:r>
            <a:r>
              <a:rPr lang="de-DE" dirty="0" err="1"/>
              <a:t>repository</a:t>
            </a:r>
            <a:r>
              <a:rPr lang="de-DE" dirty="0"/>
              <a:t> Änderung machen und </a:t>
            </a:r>
            <a:r>
              <a:rPr lang="de-DE" dirty="0" err="1"/>
              <a:t>committen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839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Beschreibung ... </a:t>
            </a:r>
          </a:p>
          <a:p>
            <a:r>
              <a:rPr lang="de-DE" dirty="0" smtClean="0"/>
              <a:t>Vorteil</a:t>
            </a:r>
          </a:p>
          <a:p>
            <a:r>
              <a:rPr lang="de-DE" dirty="0" smtClean="0"/>
              <a:t>Nachteil</a:t>
            </a:r>
          </a:p>
          <a:p>
            <a:r>
              <a:rPr lang="de-DE" dirty="0" smtClean="0"/>
              <a:t>Besonders </a:t>
            </a:r>
            <a:r>
              <a:rPr lang="de-DE" dirty="0" err="1" smtClean="0"/>
              <a:t>geignet</a:t>
            </a:r>
            <a:r>
              <a:rPr lang="de-DE" dirty="0" smtClean="0"/>
              <a:t> für...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4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875276" y="1181100"/>
            <a:ext cx="5170950" cy="52052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internas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Objekt-Datenbank, </a:t>
            </a:r>
            <a:r>
              <a:rPr lang="de-DE" dirty="0" err="1" smtClean="0"/>
              <a:t>Branches</a:t>
            </a:r>
            <a:r>
              <a:rPr lang="de-DE" dirty="0" smtClean="0"/>
              <a:t>, </a:t>
            </a:r>
            <a:r>
              <a:rPr lang="de-DE" dirty="0" err="1" smtClean="0"/>
              <a:t>Merges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300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Branch</a:t>
            </a:r>
            <a:r>
              <a:rPr lang="de-DE" dirty="0" smtClean="0"/>
              <a:t>-Strategien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Einbinden von Projekten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submodules</a:t>
            </a:r>
            <a:r>
              <a:rPr lang="de-DE" dirty="0" smtClean="0"/>
              <a:t> und </a:t>
            </a:r>
            <a:r>
              <a:rPr lang="de-DE" dirty="0" err="1" smtClean="0"/>
              <a:t>subtrees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APIs: Alternativen zur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Buildtools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maven</a:t>
            </a:r>
            <a:r>
              <a:rPr lang="de-DE" dirty="0" smtClean="0"/>
              <a:t> und </a:t>
            </a:r>
            <a:r>
              <a:rPr lang="de-DE" dirty="0" err="1" smtClean="0"/>
              <a:t>gradle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Fragen &amp; Diskussionen: jederzeit!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023295" y="1418679"/>
            <a:ext cx="2457892" cy="4583664"/>
            <a:chOff x="1032498" y="1455487"/>
            <a:chExt cx="2457892" cy="4583664"/>
          </a:xfrm>
        </p:grpSpPr>
        <p:sp>
          <p:nvSpPr>
            <p:cNvPr id="5" name="Abgerundetes Rechteck 4"/>
            <p:cNvSpPr/>
            <p:nvPr/>
          </p:nvSpPr>
          <p:spPr>
            <a:xfrm>
              <a:off x="1032498" y="1455487"/>
              <a:ext cx="2457892" cy="458366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984807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pic>
          <p:nvPicPr>
            <p:cNvPr id="4" name="Bild 3" descr="2014-02-01 14_14_58_histoy-vie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7" t="7370" r="26354" b="1918"/>
            <a:stretch/>
          </p:blipFill>
          <p:spPr>
            <a:xfrm>
              <a:off x="1338375" y="1562321"/>
              <a:ext cx="1791263" cy="4397403"/>
            </a:xfrm>
            <a:prstGeom prst="rect">
              <a:avLst/>
            </a:prstGeom>
            <a:noFill/>
            <a:ln w="38100" cmpd="sng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604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Jeweils für </a:t>
            </a:r>
            <a:r>
              <a:rPr lang="de-DE" dirty="0" err="1" smtClean="0"/>
              <a:t>Subtree</a:t>
            </a:r>
            <a:r>
              <a:rPr lang="de-DE" dirty="0" smtClean="0"/>
              <a:t> und Submodule: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1: </a:t>
            </a:r>
            <a:r>
              <a:rPr lang="de-DE" dirty="0" err="1" smtClean="0"/>
              <a:t>Initiales</a:t>
            </a:r>
            <a:r>
              <a:rPr lang="de-DE" dirty="0" smtClean="0"/>
              <a:t> Hinzufügen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 2: Klonen einen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3: Aktualisieren eines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4: Änderungen im eingebunden </a:t>
            </a:r>
            <a:r>
              <a:rPr lang="de-DE" dirty="0" err="1" smtClean="0"/>
              <a:t>Subrepo</a:t>
            </a:r>
            <a:r>
              <a:rPr lang="de-DE" dirty="0" smtClean="0"/>
              <a:t> durchführen, Änderungen im </a:t>
            </a:r>
            <a:r>
              <a:rPr lang="de-DE" dirty="0" err="1" smtClean="0"/>
              <a:t>Hauptrepo</a:t>
            </a:r>
            <a:r>
              <a:rPr lang="de-DE" dirty="0" smtClean="0"/>
              <a:t> </a:t>
            </a:r>
            <a:r>
              <a:rPr lang="de-DE" dirty="0" err="1" smtClean="0"/>
              <a:t>committen</a:t>
            </a:r>
            <a:r>
              <a:rPr lang="de-DE" dirty="0" smtClean="0"/>
              <a:t>, Änderungen des </a:t>
            </a:r>
            <a:r>
              <a:rPr lang="de-DE" dirty="0" err="1" smtClean="0"/>
              <a:t>subrepos</a:t>
            </a:r>
            <a:r>
              <a:rPr lang="de-DE" dirty="0" smtClean="0"/>
              <a:t> pushen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5: Änderungen im </a:t>
            </a:r>
            <a:r>
              <a:rPr lang="de-DE" dirty="0" err="1" smtClean="0"/>
              <a:t>Subrepo</a:t>
            </a:r>
            <a:r>
              <a:rPr lang="de-DE" dirty="0" smtClean="0"/>
              <a:t> (von außerhalb) in das Master-</a:t>
            </a:r>
            <a:r>
              <a:rPr lang="de-DE" dirty="0" err="1" smtClean="0"/>
              <a:t>Repo</a:t>
            </a:r>
            <a:r>
              <a:rPr lang="de-DE" dirty="0" smtClean="0"/>
              <a:t> holen =&gt; </a:t>
            </a:r>
            <a:r>
              <a:rPr lang="de-DE" dirty="0" err="1" smtClean="0"/>
              <a:t>Eingebundens</a:t>
            </a:r>
            <a:r>
              <a:rPr lang="de-DE" dirty="0" smtClean="0"/>
              <a:t> sub-</a:t>
            </a:r>
            <a:r>
              <a:rPr lang="de-DE" dirty="0" err="1" smtClean="0"/>
              <a:t>repo</a:t>
            </a:r>
            <a:r>
              <a:rPr lang="de-DE" dirty="0" smtClean="0"/>
              <a:t> aktualisieren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6: Entfernen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0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-release-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Konfiguration 1: Hinzufügen des </a:t>
            </a:r>
            <a:r>
              <a:rPr lang="de-DE" dirty="0" err="1" smtClean="0"/>
              <a:t>Plug-ins</a:t>
            </a:r>
            <a:r>
              <a:rPr lang="de-DE" dirty="0" smtClean="0"/>
              <a:t> zum </a:t>
            </a:r>
            <a:r>
              <a:rPr lang="de-DE" dirty="0" err="1" smtClean="0"/>
              <a:t>Pom</a:t>
            </a:r>
            <a:endParaRPr lang="de-DE" dirty="0" smtClean="0"/>
          </a:p>
          <a:p>
            <a:pPr lvl="1"/>
            <a:r>
              <a:rPr lang="de-DE" dirty="0" smtClean="0"/>
              <a:t>Voraussetzungen: </a:t>
            </a:r>
            <a:r>
              <a:rPr lang="de-DE" dirty="0" err="1" smtClean="0"/>
              <a:t>scm</a:t>
            </a:r>
            <a:r>
              <a:rPr lang="de-DE" dirty="0" smtClean="0"/>
              <a:t> &amp; </a:t>
            </a:r>
            <a:r>
              <a:rPr lang="de-DE" dirty="0" err="1" smtClean="0"/>
              <a:t>distributionManagement</a:t>
            </a:r>
            <a:endParaRPr lang="de-DE" dirty="0" smtClean="0"/>
          </a:p>
          <a:p>
            <a:pPr lvl="1"/>
            <a:r>
              <a:rPr lang="de-DE" dirty="0" smtClean="0"/>
              <a:t>Konfiguration, z.B. tag-name</a:t>
            </a:r>
          </a:p>
          <a:p>
            <a:r>
              <a:rPr lang="de-DE" dirty="0" smtClean="0"/>
              <a:t>Arbeitsweise 1: </a:t>
            </a:r>
            <a:r>
              <a:rPr lang="de-DE" dirty="0" err="1" smtClean="0"/>
              <a:t>prepare</a:t>
            </a:r>
            <a:endParaRPr lang="de-DE" dirty="0" smtClean="0"/>
          </a:p>
          <a:p>
            <a:pPr lvl="1"/>
            <a:r>
              <a:rPr lang="de-DE" dirty="0" smtClean="0"/>
              <a:t>Workspace „clean“?</a:t>
            </a:r>
          </a:p>
          <a:p>
            <a:pPr lvl="1"/>
            <a:r>
              <a:rPr lang="de-DE" dirty="0" smtClean="0"/>
              <a:t>SNAPSHOT =&gt; reale Version</a:t>
            </a:r>
          </a:p>
          <a:p>
            <a:pPr lvl="1"/>
            <a:r>
              <a:rPr lang="de-DE" dirty="0" err="1" smtClean="0"/>
              <a:t>Compile</a:t>
            </a:r>
            <a:r>
              <a:rPr lang="de-DE" dirty="0" smtClean="0"/>
              <a:t>, Test (vor </a:t>
            </a:r>
            <a:r>
              <a:rPr lang="de-DE" dirty="0" err="1" smtClean="0"/>
              <a:t>commit</a:t>
            </a:r>
            <a:r>
              <a:rPr lang="de-DE" dirty="0" smtClean="0"/>
              <a:t> &amp; Tag???)</a:t>
            </a:r>
          </a:p>
          <a:p>
            <a:pPr lvl="1"/>
            <a:r>
              <a:rPr lang="de-DE" dirty="0" smtClean="0"/>
              <a:t>Commit &amp; Tag</a:t>
            </a:r>
          </a:p>
          <a:p>
            <a:r>
              <a:rPr lang="de-DE" dirty="0" smtClean="0"/>
              <a:t>Arbeitsweise 2: </a:t>
            </a:r>
            <a:r>
              <a:rPr lang="de-DE" dirty="0" err="1" smtClean="0"/>
              <a:t>perform</a:t>
            </a:r>
            <a:endParaRPr lang="de-DE" dirty="0" smtClean="0"/>
          </a:p>
          <a:p>
            <a:pPr lvl="1"/>
            <a:r>
              <a:rPr lang="de-DE" dirty="0" smtClean="0"/>
              <a:t>Erneutes bauen in zweiter </a:t>
            </a:r>
            <a:r>
              <a:rPr lang="de-DE" dirty="0" err="1" smtClean="0"/>
              <a:t>Maven</a:t>
            </a:r>
            <a:r>
              <a:rPr lang="de-DE" dirty="0" smtClean="0"/>
              <a:t> Instanz</a:t>
            </a:r>
          </a:p>
          <a:p>
            <a:pPr lvl="1"/>
            <a:r>
              <a:rPr lang="de-DE" dirty="0" smtClean="0"/>
              <a:t>Push</a:t>
            </a:r>
          </a:p>
          <a:p>
            <a:r>
              <a:rPr lang="de-DE" dirty="0" smtClean="0"/>
              <a:t>Nachteil:</a:t>
            </a:r>
          </a:p>
          <a:p>
            <a:pPr lvl="1"/>
            <a:r>
              <a:rPr lang="de-DE" dirty="0" smtClean="0"/>
              <a:t>Zwei Phasen mit temporären Dateien dazwischen</a:t>
            </a:r>
          </a:p>
          <a:p>
            <a:pPr lvl="1"/>
            <a:r>
              <a:rPr lang="de-DE" dirty="0" smtClean="0"/>
              <a:t>Zweimal </a:t>
            </a:r>
            <a:r>
              <a:rPr lang="de-DE" dirty="0" err="1" smtClean="0"/>
              <a:t>compilieren</a:t>
            </a:r>
            <a:r>
              <a:rPr lang="de-DE" dirty="0" smtClean="0"/>
              <a:t> und testen</a:t>
            </a:r>
          </a:p>
          <a:p>
            <a:pPr lvl="1"/>
            <a:r>
              <a:rPr lang="de-DE" dirty="0" smtClean="0"/>
              <a:t>Nicht </a:t>
            </a:r>
            <a:r>
              <a:rPr lang="de-DE" dirty="0" err="1" smtClean="0"/>
              <a:t>Git</a:t>
            </a:r>
            <a:r>
              <a:rPr lang="de-DE" dirty="0" smtClean="0"/>
              <a:t>-Flow kompatibel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616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 </a:t>
            </a:r>
            <a:r>
              <a:rPr lang="de-DE" dirty="0" err="1" smtClean="0"/>
              <a:t>jgit-flow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https://bitbucket.org/atlassian/jgit-flow/wiki/</a:t>
            </a:r>
            <a:r>
              <a:rPr lang="de-DE" dirty="0" smtClean="0">
                <a:hlinkClick r:id="rId2"/>
              </a:rPr>
              <a:t>Home</a:t>
            </a:r>
            <a:endParaRPr lang="de-DE" dirty="0" smtClean="0"/>
          </a:p>
          <a:p>
            <a:r>
              <a:rPr lang="de-DE" dirty="0" smtClean="0"/>
              <a:t>Konfiguration im POM</a:t>
            </a:r>
          </a:p>
          <a:p>
            <a:r>
              <a:rPr lang="de-DE" dirty="0" smtClean="0"/>
              <a:t>Release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12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Porcelaine</a:t>
            </a:r>
            <a:r>
              <a:rPr lang="de-DE" dirty="0" smtClean="0"/>
              <a:t> API</a:t>
            </a:r>
          </a:p>
          <a:p>
            <a:pPr lvl="1"/>
            <a:r>
              <a:rPr lang="de-DE" dirty="0">
                <a:hlinkClick r:id="rId2"/>
              </a:rPr>
              <a:t>https://speakerdeck.com/alblue/embedding-jgit-into-java-</a:t>
            </a:r>
            <a:r>
              <a:rPr lang="de-DE" dirty="0" smtClean="0">
                <a:hlinkClick r:id="rId2"/>
              </a:rPr>
              <a:t>applications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http://alblue.bandlem.com/2013/11/embedding-</a:t>
            </a:r>
            <a:r>
              <a:rPr lang="de-DE" dirty="0" smtClean="0">
                <a:hlinkClick r:id="rId3"/>
              </a:rPr>
              <a:t>jgit.html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Flow </a:t>
            </a:r>
            <a:r>
              <a:rPr lang="de-DE" dirty="0" err="1" smtClean="0"/>
              <a:t>Api</a:t>
            </a:r>
            <a:r>
              <a:rPr lang="de-DE" dirty="0" smtClean="0"/>
              <a:t> von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https://bitbucket.org/atlassian/jgit-</a:t>
            </a:r>
            <a:r>
              <a:rPr lang="de-DE" dirty="0" smtClean="0">
                <a:hlinkClick r:id="rId4"/>
              </a:rPr>
              <a:t>flow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0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 /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https://github.com/ajoberstar/</a:t>
            </a:r>
            <a:r>
              <a:rPr lang="de-DE" dirty="0" smtClean="0">
                <a:hlinkClick r:id="rId2"/>
              </a:rPr>
              <a:t>grgit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24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304727" y="3046069"/>
            <a:ext cx="4534547" cy="74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spc="30" dirty="0" smtClean="0">
                <a:ln>
                  <a:solidFill>
                    <a:srgbClr val="984807"/>
                  </a:solidFill>
                </a:ln>
                <a:solidFill>
                  <a:srgbClr val="984807"/>
                </a:solidFill>
              </a:rPr>
              <a:t>Fragen ?</a:t>
            </a:r>
            <a:endParaRPr lang="de-DE" sz="4400" spc="30" dirty="0">
              <a:ln>
                <a:solidFill>
                  <a:srgbClr val="984807"/>
                </a:solidFill>
              </a:ln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-base, </a:t>
            </a:r>
            <a:r>
              <a:rPr lang="de-DE" dirty="0" err="1"/>
              <a:t>merge</a:t>
            </a:r>
            <a:r>
              <a:rPr lang="de-DE" dirty="0"/>
              <a:t>-file</a:t>
            </a:r>
          </a:p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 Historie!!!!!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5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endParaRPr lang="de-DE" dirty="0" smtClean="0"/>
          </a:p>
          <a:p>
            <a:pPr lvl="1"/>
            <a:r>
              <a:rPr lang="de-DE" dirty="0" err="1" smtClean="0"/>
              <a:t>Merge</a:t>
            </a:r>
            <a:r>
              <a:rPr lang="de-DE" dirty="0" smtClean="0"/>
              <a:t>-Commit: 2 oder mehr </a:t>
            </a:r>
            <a:r>
              <a:rPr lang="de-DE" dirty="0" err="1" smtClean="0"/>
              <a:t>Parents</a:t>
            </a:r>
            <a:endParaRPr lang="de-DE" dirty="0" smtClean="0"/>
          </a:p>
          <a:p>
            <a:pPr lvl="1"/>
            <a:r>
              <a:rPr lang="de-DE" dirty="0" smtClean="0"/>
              <a:t>--</a:t>
            </a:r>
            <a:r>
              <a:rPr lang="de-DE" dirty="0" err="1" smtClean="0"/>
              <a:t>no-commit</a:t>
            </a:r>
            <a:endParaRPr lang="de-DE" dirty="0" smtClean="0"/>
          </a:p>
          <a:p>
            <a:pPr lvl="1"/>
            <a:r>
              <a:rPr lang="de-DE" dirty="0" smtClean="0"/>
              <a:t>--log</a:t>
            </a:r>
          </a:p>
          <a:p>
            <a:pPr lvl="1"/>
            <a:r>
              <a:rPr lang="de-DE" dirty="0" smtClean="0"/>
              <a:t>--ff-</a:t>
            </a:r>
            <a:r>
              <a:rPr lang="de-DE" dirty="0" err="1" smtClean="0"/>
              <a:t>only</a:t>
            </a:r>
            <a:r>
              <a:rPr lang="de-DE" dirty="0" smtClean="0"/>
              <a:t> –ff –</a:t>
            </a:r>
            <a:r>
              <a:rPr lang="de-DE" dirty="0" err="1" smtClean="0"/>
              <a:t>no</a:t>
            </a:r>
            <a:r>
              <a:rPr lang="de-DE" dirty="0" smtClean="0"/>
              <a:t>-ff</a:t>
            </a:r>
          </a:p>
          <a:p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ours</a:t>
            </a:r>
            <a:r>
              <a:rPr lang="de-DE" dirty="0" smtClean="0"/>
              <a:t>“ vs. </a:t>
            </a:r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recursive</a:t>
            </a:r>
            <a:r>
              <a:rPr lang="de-DE" dirty="0" smtClean="0"/>
              <a:t>“ mit Option </a:t>
            </a:r>
            <a:r>
              <a:rPr lang="de-DE" dirty="0" err="1" smtClean="0"/>
              <a:t>ours</a:t>
            </a:r>
            <a:endParaRPr lang="de-DE" dirty="0" smtClean="0"/>
          </a:p>
          <a:p>
            <a:r>
              <a:rPr lang="de-DE" dirty="0" err="1" smtClean="0"/>
              <a:t>Merge-Commits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Parents</a:t>
            </a:r>
            <a:r>
              <a:rPr lang="de-DE" dirty="0" smtClean="0"/>
              <a:t> ^ ^2</a:t>
            </a:r>
          </a:p>
          <a:p>
            <a:pPr lvl="1"/>
            <a:r>
              <a:rPr lang="de-DE" dirty="0" smtClean="0"/>
              <a:t>First-Parent-</a:t>
            </a:r>
            <a:r>
              <a:rPr lang="de-DE" dirty="0" err="1" smtClean="0"/>
              <a:t>History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6957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</a:t>
            </a:r>
          </a:p>
          <a:p>
            <a:r>
              <a:rPr lang="de-DE" dirty="0" smtClean="0"/>
              <a:t>Wo startet ein </a:t>
            </a:r>
            <a:r>
              <a:rPr lang="de-DE" dirty="0" err="1" smtClean="0"/>
              <a:t>Branch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 </a:t>
            </a:r>
            <a:r>
              <a:rPr lang="de-DE" dirty="0" err="1" smtClean="0"/>
              <a:t>master</a:t>
            </a:r>
            <a:r>
              <a:rPr lang="de-DE" dirty="0" smtClean="0"/>
              <a:t> HEAD</a:t>
            </a:r>
          </a:p>
          <a:p>
            <a:r>
              <a:rPr lang="de-DE" dirty="0" smtClean="0"/>
              <a:t>Anwendungsfall</a:t>
            </a:r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tag --points-</a:t>
            </a:r>
            <a:r>
              <a:rPr lang="de-DE" dirty="0" err="1" smtClean="0"/>
              <a:t>at</a:t>
            </a:r>
            <a:r>
              <a:rPr lang="de-DE" dirty="0" smtClean="0"/>
              <a:t> 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3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Anwendungsfall?</a:t>
            </a:r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-file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0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2 - KONFLIKTE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pPr marL="0" indent="0">
              <a:buNone/>
            </a:pPr>
            <a:r>
              <a:rPr lang="de-DE" dirty="0" err="1" smtClean="0"/>
              <a:t>Merge</a:t>
            </a:r>
            <a:r>
              <a:rPr lang="de-DE" dirty="0" smtClean="0"/>
              <a:t>-Konflikte lösen</a:t>
            </a:r>
          </a:p>
          <a:p>
            <a:pPr marL="457200" lvl="1" indent="-457200"/>
            <a:r>
              <a:rPr lang="de-DE" dirty="0" err="1"/>
              <a:t>merge.conflictstyle</a:t>
            </a:r>
            <a:r>
              <a:rPr lang="de-DE" dirty="0"/>
              <a:t> </a:t>
            </a:r>
            <a:r>
              <a:rPr lang="de-DE" dirty="0" smtClean="0"/>
              <a:t>diff3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Externes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84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Upstream-Branches</a:t>
            </a:r>
            <a:r>
              <a:rPr lang="de-DE" dirty="0" smtClean="0"/>
              <a:t>: Veränderungen seit </a:t>
            </a:r>
            <a:r>
              <a:rPr lang="de-DE" dirty="0" err="1" smtClean="0"/>
              <a:t>Git</a:t>
            </a:r>
            <a:r>
              <a:rPr lang="de-DE" dirty="0" smtClean="0"/>
              <a:t> 1.7</a:t>
            </a:r>
          </a:p>
          <a:p>
            <a:r>
              <a:rPr lang="de-DE" dirty="0" smtClean="0"/>
              <a:t>OK </a:t>
            </a:r>
            <a:r>
              <a:rPr lang="de-DE" dirty="0" err="1" smtClean="0"/>
              <a:t>ls</a:t>
            </a:r>
            <a:r>
              <a:rPr lang="de-DE" dirty="0" smtClean="0"/>
              <a:t>-remote </a:t>
            </a:r>
            <a:r>
              <a:rPr lang="de-DE" dirty="0"/>
              <a:t>-&gt; vorab sehen welche </a:t>
            </a:r>
            <a:r>
              <a:rPr lang="de-DE" dirty="0" err="1"/>
              <a:t>Branches</a:t>
            </a:r>
            <a:r>
              <a:rPr lang="de-DE" dirty="0"/>
              <a:t> es gibt</a:t>
            </a:r>
          </a:p>
          <a:p>
            <a:r>
              <a:rPr lang="de-DE" dirty="0" smtClean="0"/>
              <a:t>OK remote </a:t>
            </a:r>
            <a:r>
              <a:rPr lang="de-DE" dirty="0" err="1"/>
              <a:t>add</a:t>
            </a:r>
            <a:r>
              <a:rPr lang="de-DE" dirty="0"/>
              <a:t>, update, -&gt; Remote-Tracking-</a:t>
            </a:r>
            <a:r>
              <a:rPr lang="de-DE" dirty="0" err="1"/>
              <a:t>Branches</a:t>
            </a:r>
            <a:r>
              <a:rPr lang="de-DE" dirty="0"/>
              <a:t> zeigen</a:t>
            </a:r>
          </a:p>
          <a:p>
            <a:r>
              <a:rPr lang="de-DE" dirty="0"/>
              <a:t>Tracking-</a:t>
            </a:r>
            <a:r>
              <a:rPr lang="de-DE" dirty="0" err="1"/>
              <a:t>Branches</a:t>
            </a:r>
            <a:r>
              <a:rPr lang="de-DE" dirty="0"/>
              <a:t>: </a:t>
            </a:r>
            <a:r>
              <a:rPr lang="de-DE" dirty="0" err="1"/>
              <a:t>branch</a:t>
            </a:r>
            <a:r>
              <a:rPr lang="de-DE" dirty="0"/>
              <a:t> --set-</a:t>
            </a:r>
            <a:r>
              <a:rPr lang="de-DE" dirty="0" err="1"/>
              <a:t>upstream</a:t>
            </a:r>
            <a:endParaRPr lang="de-DE" dirty="0"/>
          </a:p>
          <a:p>
            <a:r>
              <a:rPr lang="de-DE" dirty="0" err="1"/>
              <a:t>branch</a:t>
            </a:r>
            <a:r>
              <a:rPr lang="de-DE" dirty="0"/>
              <a:t> -</a:t>
            </a:r>
            <a:r>
              <a:rPr lang="de-DE" dirty="0" err="1"/>
              <a:t>vv</a:t>
            </a:r>
            <a:r>
              <a:rPr lang="de-DE" dirty="0"/>
              <a:t> -&gt; Verbindung zu tracking-</a:t>
            </a:r>
            <a:r>
              <a:rPr lang="de-DE" dirty="0" err="1"/>
              <a:t>Branches</a:t>
            </a:r>
            <a:r>
              <a:rPr lang="de-DE" dirty="0"/>
              <a:t> anzeigen</a:t>
            </a:r>
          </a:p>
          <a:p>
            <a:r>
              <a:rPr lang="de-DE" dirty="0"/>
              <a:t>push -&gt; </a:t>
            </a:r>
            <a:r>
              <a:rPr lang="de-DE" dirty="0" err="1"/>
              <a:t>push.default</a:t>
            </a:r>
            <a:r>
              <a:rPr lang="de-DE" dirty="0"/>
              <a:t> Optionen erklären</a:t>
            </a:r>
          </a:p>
          <a:p>
            <a:r>
              <a:rPr lang="de-DE" dirty="0" err="1"/>
              <a:t>refspecs</a:t>
            </a:r>
            <a:r>
              <a:rPr lang="de-DE" dirty="0"/>
              <a:t> erklären -&gt; + Zeichen</a:t>
            </a:r>
          </a:p>
          <a:p>
            <a:r>
              <a:rPr lang="de-DE" dirty="0" err="1"/>
              <a:t>fetch</a:t>
            </a:r>
            <a:r>
              <a:rPr lang="de-DE" dirty="0"/>
              <a:t> -&gt; ohne benanntes Remote -&gt; FETCH_HEAD</a:t>
            </a:r>
          </a:p>
          <a:p>
            <a:r>
              <a:rPr lang="de-DE" dirty="0"/>
              <a:t>pull -&gt; </a:t>
            </a:r>
            <a:r>
              <a:rPr lang="de-DE" dirty="0" err="1"/>
              <a:t>pull.rebase</a:t>
            </a:r>
            <a:r>
              <a:rPr lang="de-DE" dirty="0"/>
              <a:t> -&gt; </a:t>
            </a:r>
            <a:r>
              <a:rPr lang="de-DE" dirty="0" err="1" smtClean="0"/>
              <a:t>branch.autosetuprebase</a:t>
            </a:r>
            <a:endParaRPr lang="de-DE" dirty="0" smtClean="0"/>
          </a:p>
          <a:p>
            <a:r>
              <a:rPr lang="de-DE" dirty="0" smtClean="0"/>
              <a:t>BEISPIEL: Arbeiten mit </a:t>
            </a:r>
            <a:r>
              <a:rPr lang="de-DE" b="1" dirty="0" smtClean="0"/>
              <a:t>zwei</a:t>
            </a:r>
            <a:r>
              <a:rPr lang="de-DE" dirty="0" smtClean="0"/>
              <a:t> </a:t>
            </a:r>
            <a:r>
              <a:rPr lang="de-DE" dirty="0" err="1" smtClean="0"/>
              <a:t>Remotes</a:t>
            </a:r>
            <a:r>
              <a:rPr lang="de-DE" dirty="0" smtClean="0"/>
              <a:t>!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Fork</a:t>
            </a:r>
            <a:r>
              <a:rPr lang="de-DE" dirty="0" smtClean="0"/>
              <a:t> Workflow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00488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2286</Words>
  <Application>Microsoft Macintosh PowerPoint</Application>
  <PresentationFormat>Bildschirmpräsentation (4:3)</PresentationFormat>
  <Paragraphs>299</Paragraphs>
  <Slides>35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Benutzerdefiniertes Design</vt:lpstr>
      <vt:lpstr>W-JAX 2014</vt:lpstr>
      <vt:lpstr>VORSTELLUNG</vt:lpstr>
      <vt:lpstr>AGENDA</vt:lpstr>
      <vt:lpstr>GIT INTERNAS: MERGES</vt:lpstr>
      <vt:lpstr>GIT INTERNAS: MERGES 1</vt:lpstr>
      <vt:lpstr>GIT INTERNAS: MERGES-BASE</vt:lpstr>
      <vt:lpstr>GIT INTERNAS: MERGES-FILE</vt:lpstr>
      <vt:lpstr>GIT INTERNAS: MERGES 2 - KONFLIKTE</vt:lpstr>
      <vt:lpstr>GIT INTERNAS: REMOTES</vt:lpstr>
      <vt:lpstr>GIT INTERNAS: REMOTES</vt:lpstr>
      <vt:lpstr>GIT INTERNAS: REMOTES 2</vt:lpstr>
      <vt:lpstr>GIT INTERNAS: PUSH.DEFAULT</vt:lpstr>
      <vt:lpstr>GIT INTERNAS: PUSH.DEFAULT 2</vt:lpstr>
      <vt:lpstr>GIT INTERNAS: PULL</vt:lpstr>
      <vt:lpstr>BRANCHSTRATEGIE: ENTWICKLUNGSPROZESS</vt:lpstr>
      <vt:lpstr>BRANCHSTRATEGIE: RELEASEPROZESS</vt:lpstr>
      <vt:lpstr>RELEASEPROZESS 1 - BRANCHES</vt:lpstr>
      <vt:lpstr>RELEASEPROZESS 2 – RELEASE ERZEUGEN</vt:lpstr>
      <vt:lpstr>RELEASEPROZESS 3 - HOTFIXES</vt:lpstr>
      <vt:lpstr>BRANCHSTRATEGIE: GITFLOW</vt:lpstr>
      <vt:lpstr>GIT FLOW BEISPIEL</vt:lpstr>
      <vt:lpstr>GIT FLOW: CHANGE LOG ERZEUGEN</vt:lpstr>
      <vt:lpstr>GIT FLOW: BUGFIXES BACKPORT</vt:lpstr>
      <vt:lpstr>BRANCH STRATEGIE: PRODUKT / PROJEKT</vt:lpstr>
      <vt:lpstr>BRANCH STRATEGIE: ALTERNATIVEN</vt:lpstr>
      <vt:lpstr>ALTERNATIVE: GITHUB KLONE</vt:lpstr>
      <vt:lpstr>EXKURS: LINUX BRANCH MODELL</vt:lpstr>
      <vt:lpstr>Submodules und subtrees</vt:lpstr>
      <vt:lpstr>SUBTREES / SUBMODULES</vt:lpstr>
      <vt:lpstr>SUBTREES / SUBMODULES</vt:lpstr>
      <vt:lpstr>MAVEN...</vt:lpstr>
      <vt:lpstr>MAVEN jgit-flow</vt:lpstr>
      <vt:lpstr>GIT APIS: JGIT</vt:lpstr>
      <vt:lpstr>GIT APIS: JGIT / GROOVY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191</cp:revision>
  <cp:lastPrinted>2014-02-02T21:37:21Z</cp:lastPrinted>
  <dcterms:created xsi:type="dcterms:W3CDTF">2014-02-03T17:25:32Z</dcterms:created>
  <dcterms:modified xsi:type="dcterms:W3CDTF">2014-09-27T08:41:09Z</dcterms:modified>
</cp:coreProperties>
</file>