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337" r:id="rId4"/>
    <p:sldId id="310" r:id="rId5"/>
    <p:sldId id="380" r:id="rId6"/>
    <p:sldId id="381" r:id="rId7"/>
    <p:sldId id="341" r:id="rId8"/>
    <p:sldId id="342" r:id="rId9"/>
    <p:sldId id="343" r:id="rId10"/>
    <p:sldId id="344" r:id="rId11"/>
    <p:sldId id="345" r:id="rId12"/>
    <p:sldId id="346" r:id="rId13"/>
    <p:sldId id="339" r:id="rId14"/>
    <p:sldId id="347" r:id="rId15"/>
    <p:sldId id="351" r:id="rId16"/>
    <p:sldId id="350" r:id="rId17"/>
    <p:sldId id="352" r:id="rId18"/>
    <p:sldId id="353" r:id="rId19"/>
    <p:sldId id="390" r:id="rId20"/>
    <p:sldId id="354" r:id="rId21"/>
    <p:sldId id="355" r:id="rId22"/>
    <p:sldId id="356" r:id="rId23"/>
    <p:sldId id="357" r:id="rId24"/>
    <p:sldId id="358" r:id="rId25"/>
    <p:sldId id="360" r:id="rId26"/>
    <p:sldId id="361" r:id="rId27"/>
    <p:sldId id="362" r:id="rId28"/>
    <p:sldId id="382" r:id="rId29"/>
    <p:sldId id="338" r:id="rId30"/>
    <p:sldId id="348" r:id="rId31"/>
    <p:sldId id="386" r:id="rId32"/>
    <p:sldId id="368" r:id="rId33"/>
    <p:sldId id="366" r:id="rId34"/>
    <p:sldId id="370" r:id="rId35"/>
    <p:sldId id="369" r:id="rId36"/>
    <p:sldId id="373" r:id="rId37"/>
    <p:sldId id="367" r:id="rId38"/>
    <p:sldId id="365" r:id="rId39"/>
    <p:sldId id="364" r:id="rId40"/>
    <p:sldId id="340" r:id="rId41"/>
    <p:sldId id="374" r:id="rId42"/>
    <p:sldId id="349" r:id="rId43"/>
    <p:sldId id="375" r:id="rId44"/>
    <p:sldId id="377" r:id="rId45"/>
    <p:sldId id="388" r:id="rId46"/>
    <p:sldId id="389" r:id="rId47"/>
    <p:sldId id="387" r:id="rId48"/>
    <p:sldId id="376" r:id="rId49"/>
    <p:sldId id="383" r:id="rId50"/>
    <p:sldId id="384" r:id="rId51"/>
    <p:sldId id="385" r:id="rId52"/>
    <p:sldId id="371" r:id="rId53"/>
    <p:sldId id="378" r:id="rId54"/>
    <p:sldId id="336" r:id="rId55"/>
  </p:sldIdLst>
  <p:sldSz cx="12192000" cy="6858000"/>
  <p:notesSz cx="9305925" cy="7019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ny Lin" initials="JL" lastIdx="1" clrIdx="0">
    <p:extLst>
      <p:ext uri="{19B8F6BF-5375-455C-9EA6-DF929625EA0E}">
        <p15:presenceInfo xmlns:p15="http://schemas.microsoft.com/office/powerpoint/2012/main" userId="3cdb81d190bbd5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563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2215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1"/>
            <a:ext cx="4032568" cy="352215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4191969C-EBF2-48B8-9A64-4B9E315900C5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2214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2214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31AC72A5-F0DC-49D4-A81C-8AE11751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15:51:0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1772,'0'0'8,"32"0"168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262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742" y="0"/>
            <a:ext cx="4032568" cy="35262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52E590EE-7406-4AC5-809C-72A2D5E88E8A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0050" cy="2368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78340"/>
            <a:ext cx="7444740" cy="2764095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67305"/>
            <a:ext cx="4032568" cy="35262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742" y="6667305"/>
            <a:ext cx="4032568" cy="35262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B6F7C399-7195-48E8-BB19-2012AEB3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r/seminars/rsem/#s3a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C399-7195-48E8-BB19-2012AEB3BD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9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C399-7195-48E8-BB19-2012AEB3BD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C399-7195-48E8-BB19-2012AEB3BD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7C399-7195-48E8-BB19-2012AEB3BD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2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7C399-7195-48E8-BB19-2012AEB3BD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Introduction to Structural Equation Modeling (SEM) in R with </a:t>
            </a:r>
            <a:r>
              <a:rPr lang="en-US" dirty="0" err="1">
                <a:hlinkClick r:id="rId3"/>
              </a:rPr>
              <a:t>lavaan</a:t>
            </a:r>
            <a:r>
              <a:rPr lang="en-US" dirty="0">
                <a:hlinkClick r:id="rId3"/>
              </a:rPr>
              <a:t> (ucla.edu)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7C399-7195-48E8-BB19-2012AEB3BD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5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098"/>
            <a:ext cx="9144000" cy="2387600"/>
          </a:xfrm>
          <a:solidFill>
            <a:srgbClr val="00B0F0"/>
          </a:solidFill>
          <a:ln w="19050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anchor="b"/>
          <a:lstStyle>
            <a:lvl1pPr algn="ctr">
              <a:defRPr sz="6000" b="1" cap="none" spc="50">
                <a:ln w="952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3602038"/>
            <a:ext cx="4632960" cy="644842"/>
          </a:xfr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500"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88A2-108A-4AB8-A105-113E88E04641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492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32080" y="121921"/>
            <a:ext cx="11927840" cy="6599554"/>
          </a:xfrm>
          <a:prstGeom prst="rect">
            <a:avLst/>
          </a:prstGeom>
          <a:noFill/>
          <a:ln w="19050" cmpd="dbl">
            <a:solidFill>
              <a:schemeClr val="accent6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endParaRPr lang="en-US" sz="6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106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0946-908E-4B31-A415-55ED53C5A9EB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F310-D2BC-4253-A228-70FE1C66DB49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8352"/>
          </a:xfrm>
          <a:solidFill>
            <a:srgbClr val="00B0F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/>
          <a:lstStyle>
            <a:lvl1pPr algn="ctr">
              <a:defRPr b="1" cap="none" spc="50">
                <a:ln w="952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0808"/>
            <a:ext cx="12192000" cy="62571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108" y="6463323"/>
            <a:ext cx="1062892" cy="394677"/>
          </a:xfrm>
        </p:spPr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7D6-1B8C-44F0-A2BB-03E429C69EA8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12BA-36ED-47D8-9EE7-8548AD78AA94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069D-5554-497C-AC0C-C773BC2AE6AC}" type="datetime1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1156"/>
            <a:ext cx="10515600" cy="1325563"/>
          </a:xfrm>
          <a:solidFill>
            <a:srgbClr val="00B0F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 b="1" cap="none" spc="50" dirty="0">
                <a:ln w="952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B831-CD10-43C4-A005-F531EB6D3391}" type="datetime1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32080" y="121921"/>
            <a:ext cx="11927840" cy="6599554"/>
          </a:xfrm>
          <a:prstGeom prst="rect">
            <a:avLst/>
          </a:prstGeom>
          <a:noFill/>
          <a:ln w="19050" cmpd="dbl">
            <a:solidFill>
              <a:schemeClr val="accent6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endParaRPr lang="en-US" sz="60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63778" y="3930285"/>
            <a:ext cx="4632960" cy="1595192"/>
          </a:xfr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Autofit/>
          </a:bodyPr>
          <a:lstStyle>
            <a:lvl1pPr marL="228600" indent="-228600">
              <a:defRPr lang="en-US" sz="2500" baseline="0">
                <a:latin typeface="+mj-lt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dirty="0"/>
              <a:t>Bullet 1</a:t>
            </a:r>
          </a:p>
          <a:p>
            <a:pPr lvl="0" algn="ctr">
              <a:spcBef>
                <a:spcPct val="0"/>
              </a:spcBef>
            </a:pPr>
            <a:r>
              <a:rPr lang="en-US" dirty="0"/>
              <a:t>Bullet 2</a:t>
            </a:r>
          </a:p>
          <a:p>
            <a:pPr lvl="0" algn="ctr">
              <a:spcBef>
                <a:spcPct val="0"/>
              </a:spcBef>
            </a:pPr>
            <a:r>
              <a:rPr lang="en-US" dirty="0"/>
              <a:t>Bullet 3</a:t>
            </a:r>
          </a:p>
          <a:p>
            <a:pPr lvl="0" algn="ctr">
              <a:spcBef>
                <a:spcPct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4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EE3C-E334-43DF-A774-199F52987D5E}" type="datetime1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B41D-DBE8-4D83-8C71-AF623DA86FB1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89D4-E1CA-405E-B1BF-C51704CDE823}" type="datetime1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3889-B836-48E7-946E-7E8EAE1BAA0E}" type="datetime1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E085-F947-4A0B-A8B6-DF068BD0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r/seminars/rcf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2305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idre.ucla.edu/r/seminars/rcfa/" TargetMode="External"/><Relationship Id="rId5" Type="http://schemas.openxmlformats.org/officeDocument/2006/relationships/hyperlink" Target="https://stats.idre.ucla.edu/r/seminars/rsem/" TargetMode="External"/><Relationship Id="rId4" Type="http://schemas.openxmlformats.org/officeDocument/2006/relationships/hyperlink" Target="https://stats.idre.ucla.edu/spss/seminars/introduction-to-factor-analysis/a-practical-introduction-to-factor-analysis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U0uvY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Confirmatory Factor Analysis in R with </a:t>
            </a:r>
            <a:r>
              <a:rPr lang="en-US" dirty="0" err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lavaan</a:t>
            </a:r>
            <a:endParaRPr lang="en-US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920" y="3602038"/>
            <a:ext cx="4450080" cy="64484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OARC IDRE Statistical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2B6C9-F096-4D85-AE67-7C5CF4CFF5B4}"/>
              </a:ext>
            </a:extLst>
          </p:cNvPr>
          <p:cNvSpPr/>
          <p:nvPr/>
        </p:nvSpPr>
        <p:spPr>
          <a:xfrm>
            <a:off x="2344706" y="5269904"/>
            <a:ext cx="7414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https://stats.idre.ucla.edu/r/seminars/rcfa/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642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F411-1F48-4464-BC66-2DB3FAA7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Implied Covariance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FE7EEE-F7B9-4145-90BC-B370734F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130" y="1494138"/>
            <a:ext cx="3296110" cy="8002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02EE9-4EBB-450A-A059-0F7EA87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F5906-A002-4823-AF83-54A36C33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940" y="1675138"/>
            <a:ext cx="304843" cy="438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02615-370E-4E65-B9E1-BFB044EFC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809" y="3618289"/>
            <a:ext cx="7611537" cy="1590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796A0-D14D-4D35-892D-6AD4D28F312B}"/>
              </a:ext>
            </a:extLst>
          </p:cNvPr>
          <p:cNvSpPr txBox="1"/>
          <p:nvPr/>
        </p:nvSpPr>
        <p:spPr>
          <a:xfrm>
            <a:off x="6219930" y="1723960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versus</a:t>
            </a:r>
          </a:p>
        </p:txBody>
      </p:sp>
    </p:spTree>
    <p:extLst>
      <p:ext uri="{BB962C8B-B14F-4D97-AF65-F5344CB8AC3E}">
        <p14:creationId xmlns:p14="http://schemas.microsoft.com/office/powerpoint/2010/main" val="191778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C886-5251-45D9-875B-57AB1827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0A94F-8308-4C76-A806-5F86C1DA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355DC9-319E-46C8-AF34-9875A211A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7" y="740207"/>
            <a:ext cx="5265876" cy="572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37B7A3A-FB18-47FD-AC66-CEA3F6963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53" y="2299717"/>
            <a:ext cx="5499370" cy="225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84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0E48-3457-474F-B71C-ABB91670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Measurement vs. Covariance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ED4FF-CAB8-4133-AC7D-E960F19E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2C22A6-D774-4D34-8A28-8CEE307B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20" y="5042519"/>
            <a:ext cx="3296110" cy="800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3D754F-8045-47A7-8D71-1A6B81DB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17" y="2327015"/>
            <a:ext cx="6163084" cy="2264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6CB2E-259E-4B5A-96F6-177D7E30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4" y="881151"/>
            <a:ext cx="5910069" cy="55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Factor CFA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51137" y="3891375"/>
            <a:ext cx="5334083" cy="1595192"/>
          </a:xfrm>
        </p:spPr>
        <p:txBody>
          <a:bodyPr/>
          <a:lstStyle/>
          <a:p>
            <a:pPr lvl="1"/>
            <a:r>
              <a:rPr lang="en-US" sz="1800" dirty="0"/>
              <a:t>Known values, parameters, and degrees of freedom</a:t>
            </a:r>
          </a:p>
          <a:p>
            <a:pPr lvl="1"/>
            <a:r>
              <a:rPr lang="en-US" sz="1800" dirty="0"/>
              <a:t>Three-item (one) factor analysis</a:t>
            </a:r>
          </a:p>
          <a:p>
            <a:pPr lvl="1"/>
            <a:r>
              <a:rPr lang="en-US" sz="1800" dirty="0"/>
              <a:t>Identification of a three-item one factor CFA</a:t>
            </a:r>
          </a:p>
          <a:p>
            <a:pPr lvl="1"/>
            <a:r>
              <a:rPr lang="en-US" sz="1800" dirty="0"/>
              <a:t>Running a one-factor CFA in </a:t>
            </a:r>
            <a:r>
              <a:rPr lang="en-US" sz="1800" dirty="0" err="1"/>
              <a:t>lavaan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F45612-4256-42C8-9230-555DA507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Factor CFA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A77015-23BD-47F2-B240-CC423C7DA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153" y="1914271"/>
            <a:ext cx="6401693" cy="36295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18443-46B2-4D01-944C-5AAD2B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B1E802-796E-4610-809F-EFACFA40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266" y="5699369"/>
            <a:ext cx="2448267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47BB71-11A6-4501-A376-4A097BD1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351" y="2144615"/>
            <a:ext cx="81926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150F-D0A1-4A18-8C9E-1F50ABDB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Covariance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FD10-89CE-4F6F-8ED7-280D6217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F60AF-313A-423B-9D47-DEE219832B7F}"/>
              </a:ext>
            </a:extLst>
          </p:cNvPr>
          <p:cNvSpPr txBox="1"/>
          <p:nvPr/>
        </p:nvSpPr>
        <p:spPr>
          <a:xfrm>
            <a:off x="3942820" y="3844292"/>
            <a:ext cx="6154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[,3:5]),2)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q03   q04   q05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q03  1.16 -0.39 -0.32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q04 -0.39  0.90  0.37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q05 -0.32  0.37  0.90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9D7CE95-B50E-46E8-B8E3-0347A572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14" y="2230387"/>
            <a:ext cx="3296110" cy="800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4C7309-5B6E-4452-BE28-CCBE41CB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705" y="2425769"/>
            <a:ext cx="304843" cy="4382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AF79EE-E37B-483C-A024-48DEE7050731}"/>
              </a:ext>
            </a:extLst>
          </p:cNvPr>
          <p:cNvSpPr txBox="1"/>
          <p:nvPr/>
        </p:nvSpPr>
        <p:spPr>
          <a:xfrm>
            <a:off x="5334714" y="2460209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B6DC8E-4319-4BFF-AEA0-ED6078C44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950" y="2376739"/>
            <a:ext cx="838317" cy="438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F85835-3B70-4B09-BB16-17AE4E90610C}"/>
              </a:ext>
            </a:extLst>
          </p:cNvPr>
          <p:cNvSpPr txBox="1"/>
          <p:nvPr/>
        </p:nvSpPr>
        <p:spPr>
          <a:xfrm>
            <a:off x="7912544" y="2460209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versus</a:t>
            </a:r>
          </a:p>
        </p:txBody>
      </p:sp>
    </p:spTree>
    <p:extLst>
      <p:ext uri="{BB962C8B-B14F-4D97-AF65-F5344CB8AC3E}">
        <p14:creationId xmlns:p14="http://schemas.microsoft.com/office/powerpoint/2010/main" val="294511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150F-D0A1-4A18-8C9E-1F50ABDB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48F4-0016-46EE-8909-E0D37F36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roximaNova"/>
              </a:rPr>
              <a:t>known values: 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total number of parameters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0FD10-89CE-4F6F-8ED7-280D6217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C1CA5-3D8C-428B-B290-C95E296C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288" y="1591429"/>
            <a:ext cx="1448002" cy="419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672B5B-7B03-4157-951B-F2F849604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05" y="2851444"/>
            <a:ext cx="1476581" cy="3429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B92590-ACE4-46E1-8794-A68075136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889" y="3814742"/>
            <a:ext cx="7316221" cy="15527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2A51EA-19F4-42B3-9982-EFFBF4C123A2}"/>
              </a:ext>
            </a:extLst>
          </p:cNvPr>
          <p:cNvSpPr txBox="1"/>
          <p:nvPr/>
        </p:nvSpPr>
        <p:spPr>
          <a:xfrm>
            <a:off x="4319080" y="5803218"/>
            <a:ext cx="424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 the unique parameters. Count 10.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469DA-769E-432D-A115-63939267184B}"/>
              </a:ext>
            </a:extLst>
          </p:cNvPr>
          <p:cNvSpPr txBox="1"/>
          <p:nvPr/>
        </p:nvSpPr>
        <p:spPr>
          <a:xfrm>
            <a:off x="5286637" y="2361739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three items</a:t>
            </a:r>
          </a:p>
        </p:txBody>
      </p:sp>
    </p:spTree>
    <p:extLst>
      <p:ext uri="{BB962C8B-B14F-4D97-AF65-F5344CB8AC3E}">
        <p14:creationId xmlns:p14="http://schemas.microsoft.com/office/powerpoint/2010/main" val="403727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E89A-72C4-434C-925D-E2E27EC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 vs. free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FE52-02B5-4F60-A019-F45B7826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ProximaNova"/>
              </a:rPr>
              <a:t>fixed parameters 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pre-determined to have a specific value 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ProximaNova"/>
            </a:endParaRPr>
          </a:p>
          <a:p>
            <a:endParaRPr lang="en-US" b="1" dirty="0">
              <a:solidFill>
                <a:srgbClr val="333333"/>
              </a:solidFill>
              <a:latin typeface="ProximaNova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ProximaNova"/>
            </a:endParaRPr>
          </a:p>
          <a:p>
            <a:endParaRPr lang="en-US" b="1" dirty="0">
              <a:solidFill>
                <a:srgbClr val="333333"/>
              </a:solidFill>
              <a:latin typeface="ProximaNova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ProximaNova"/>
            </a:endParaRPr>
          </a:p>
          <a:p>
            <a:endParaRPr lang="en-US" b="1" dirty="0">
              <a:solidFill>
                <a:srgbClr val="333333"/>
              </a:solidFill>
              <a:latin typeface="ProximaNova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ProximaNova"/>
              </a:rPr>
              <a:t>free 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9810C-A69B-4E7E-BB7F-143F8CE5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8B7F9-5072-4CFE-81BE-CB302EB7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1892163"/>
            <a:ext cx="10327222" cy="1321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81DA9-35C7-472E-BD9D-B5E62BB6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0" y="5144402"/>
            <a:ext cx="10895516" cy="4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7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8D0E-FC51-4516-9672-13252FE6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B9DA-DCEC-44B9-B3AB-0972BCB3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ProximaNova"/>
            </a:endParaRPr>
          </a:p>
          <a:p>
            <a:pPr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ProximaNova"/>
            </a:endParaRPr>
          </a:p>
          <a:p>
            <a:pPr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ProximaNova"/>
            </a:endParaRPr>
          </a:p>
          <a:p>
            <a:pPr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ProximaNova"/>
            </a:endParaRPr>
          </a:p>
          <a:p>
            <a:pPr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ProximaNova"/>
            </a:endParaRPr>
          </a:p>
          <a:p>
            <a:pPr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ProximaNova"/>
            </a:endParaRPr>
          </a:p>
          <a:p>
            <a:pPr marL="457200" lvl="1" indent="0">
              <a:lnSpc>
                <a:spcPts val="2000"/>
              </a:lnSpc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			Calculate the degrees of freedom for our model. Should be 6.</a:t>
            </a:r>
          </a:p>
          <a:p>
            <a:pPr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ProximaNova"/>
            </a:endParaRPr>
          </a:p>
          <a:p>
            <a:pPr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ProximaNova"/>
            </a:endParaRPr>
          </a:p>
          <a:p>
            <a:pPr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ProximaNova"/>
            </a:endParaRPr>
          </a:p>
          <a:p>
            <a:pPr lvl="1">
              <a:lnSpc>
                <a:spcPts val="2000"/>
              </a:lnSpc>
            </a:pPr>
            <a:r>
              <a:rPr lang="en-US" dirty="0">
                <a:solidFill>
                  <a:srgbClr val="333333"/>
                </a:solidFill>
                <a:latin typeface="ProximaNova"/>
              </a:rPr>
              <a:t>df negative, 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known &lt; free (</a:t>
            </a:r>
            <a:r>
              <a:rPr lang="en-US" b="0" i="1" dirty="0">
                <a:solidFill>
                  <a:srgbClr val="333333"/>
                </a:solidFill>
                <a:effectLst/>
                <a:latin typeface="ProximaNova"/>
              </a:rPr>
              <a:t>under-identified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, cannot run model)</a:t>
            </a:r>
          </a:p>
          <a:p>
            <a:pPr lvl="1">
              <a:lnSpc>
                <a:spcPts val="2000"/>
              </a:lnSpc>
            </a:pPr>
            <a:r>
              <a:rPr lang="en-US" dirty="0">
                <a:solidFill>
                  <a:srgbClr val="333333"/>
                </a:solidFill>
                <a:latin typeface="ProximaNova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f = 0, known = free (</a:t>
            </a:r>
            <a:r>
              <a:rPr lang="en-US" b="0" i="1" dirty="0">
                <a:solidFill>
                  <a:srgbClr val="333333"/>
                </a:solidFill>
                <a:effectLst/>
                <a:latin typeface="ProximaNova"/>
              </a:rPr>
              <a:t>just identified or saturated, </a:t>
            </a:r>
            <a:r>
              <a:rPr lang="en-US" b="0" dirty="0">
                <a:solidFill>
                  <a:srgbClr val="333333"/>
                </a:solidFill>
                <a:effectLst/>
                <a:latin typeface="ProximaNova"/>
              </a:rPr>
              <a:t>no model fit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)</a:t>
            </a:r>
          </a:p>
          <a:p>
            <a:pPr lvl="1">
              <a:lnSpc>
                <a:spcPts val="2000"/>
              </a:lnSpc>
            </a:pPr>
            <a:r>
              <a:rPr lang="en-US" dirty="0">
                <a:solidFill>
                  <a:srgbClr val="333333"/>
                </a:solidFill>
                <a:latin typeface="ProximaNova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f positive, known &gt; free (</a:t>
            </a:r>
            <a:r>
              <a:rPr lang="en-US" b="0" i="1" dirty="0">
                <a:solidFill>
                  <a:srgbClr val="333333"/>
                </a:solidFill>
                <a:effectLst/>
                <a:latin typeface="ProximaNova"/>
              </a:rPr>
              <a:t>over-identified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, </a:t>
            </a:r>
            <a:r>
              <a:rPr lang="en-US" dirty="0">
                <a:solidFill>
                  <a:srgbClr val="333333"/>
                </a:solidFill>
                <a:latin typeface="ProximaNova"/>
              </a:rPr>
              <a:t>model fit can be assessed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2444-188F-4BF5-A6DC-FC15322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8494E-CA02-4D5D-8C87-1CA135B3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0" y="1604769"/>
            <a:ext cx="788780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2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64A0-FAD6-41CE-A21D-EFD6F87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1E39-C386-4956-BF84-3B9939F3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There is 1 degree of freedom in my model, which means that my model is over-identified</a:t>
            </a:r>
          </a:p>
          <a:p>
            <a:r>
              <a:rPr lang="en-US" dirty="0"/>
              <a:t>2. I have three items in my study. The number of known values is 6. </a:t>
            </a:r>
          </a:p>
          <a:p>
            <a:pPr algn="l"/>
            <a:r>
              <a:rPr lang="en-US" dirty="0"/>
              <a:t>3. I </a:t>
            </a:r>
            <a:r>
              <a:rPr lang="en-US" b="0" i="0" dirty="0">
                <a:solidFill>
                  <a:srgbClr val="232333"/>
                </a:solidFill>
                <a:effectLst/>
                <a:latin typeface="Lato"/>
              </a:rPr>
              <a:t>have three items in my study. There are 6 unique parameters and no fixed parameters. My model is just-identified. ( Single Choice)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B503D-9DC7-40F0-ACF3-3060C4D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Motivating example: The SAQ</a:t>
            </a:r>
          </a:p>
          <a:p>
            <a:pPr lvl="1"/>
            <a:r>
              <a:rPr lang="en-US" dirty="0"/>
              <a:t>Variance-covariance matrix</a:t>
            </a:r>
          </a:p>
          <a:p>
            <a:pPr lvl="1"/>
            <a:r>
              <a:rPr lang="en-US" dirty="0"/>
              <a:t>Factor analysis model</a:t>
            </a:r>
          </a:p>
          <a:p>
            <a:pPr lvl="1"/>
            <a:r>
              <a:rPr lang="en-US" dirty="0"/>
              <a:t>Model-implied covariance matrix</a:t>
            </a:r>
          </a:p>
          <a:p>
            <a:pPr lvl="1"/>
            <a:r>
              <a:rPr lang="en-US" dirty="0"/>
              <a:t>Path Diagram</a:t>
            </a:r>
          </a:p>
          <a:p>
            <a:r>
              <a:rPr lang="en-US" dirty="0"/>
              <a:t>One Factor CFA</a:t>
            </a:r>
          </a:p>
          <a:p>
            <a:pPr lvl="1"/>
            <a:r>
              <a:rPr lang="en-US" dirty="0"/>
              <a:t>Known values, parameters, and degrees of freedom</a:t>
            </a:r>
          </a:p>
          <a:p>
            <a:pPr lvl="1"/>
            <a:r>
              <a:rPr lang="en-US" dirty="0"/>
              <a:t>Three-item (one) factor analysis</a:t>
            </a:r>
          </a:p>
          <a:p>
            <a:pPr lvl="1"/>
            <a:r>
              <a:rPr lang="en-US" dirty="0"/>
              <a:t>Identification of a three-item one factor CFA</a:t>
            </a:r>
          </a:p>
          <a:p>
            <a:pPr lvl="1"/>
            <a:r>
              <a:rPr lang="en-US" dirty="0"/>
              <a:t>Running a one-factor CFA in </a:t>
            </a:r>
            <a:r>
              <a:rPr lang="en-US" dirty="0" err="1"/>
              <a:t>lavaan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85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D563-7ADD-4FA7-9056-DA2E0197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Item CFA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B3877-4AA0-485A-8E0D-C4276763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53418-776A-4E1A-84D0-2D30805163B1}"/>
              </a:ext>
            </a:extLst>
          </p:cNvPr>
          <p:cNvSpPr txBox="1"/>
          <p:nvPr/>
        </p:nvSpPr>
        <p:spPr>
          <a:xfrm>
            <a:off x="6693485" y="5900316"/>
            <a:ext cx="35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Intercepts sometimes not estimated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4A2DB-A4EE-4448-B7F6-BAE98D3A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1314155"/>
            <a:ext cx="624927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5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23F-9882-46FA-8DFD-CD6BEEAB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Identification of Three-Item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62A1-AF9B-414C-9116-004168EF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4" y="992221"/>
            <a:ext cx="10768520" cy="5554494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ProximaNova"/>
              </a:rPr>
              <a:t>marker method 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fixes the </a:t>
            </a:r>
            <a:r>
              <a:rPr lang="en-US" b="0" i="1" dirty="0">
                <a:solidFill>
                  <a:srgbClr val="333333"/>
                </a:solidFill>
                <a:effectLst/>
                <a:latin typeface="ProximaNova"/>
              </a:rPr>
              <a:t>first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 loading of each factor to 1</a:t>
            </a:r>
          </a:p>
          <a:p>
            <a:pPr>
              <a:lnSpc>
                <a:spcPts val="2000"/>
              </a:lnSpc>
            </a:pPr>
            <a:endParaRPr lang="en-US" b="1" i="0" dirty="0">
              <a:solidFill>
                <a:srgbClr val="333333"/>
              </a:solidFill>
              <a:effectLst/>
              <a:latin typeface="ProximaNova"/>
            </a:endParaRPr>
          </a:p>
          <a:p>
            <a:pPr>
              <a:lnSpc>
                <a:spcPts val="2000"/>
              </a:lnSpc>
            </a:pPr>
            <a:endParaRPr lang="en-US" b="1" dirty="0">
              <a:solidFill>
                <a:srgbClr val="333333"/>
              </a:solidFill>
              <a:latin typeface="ProximaNova"/>
            </a:endParaRPr>
          </a:p>
          <a:p>
            <a:pPr>
              <a:lnSpc>
                <a:spcPts val="2000"/>
              </a:lnSpc>
            </a:pPr>
            <a:endParaRPr lang="en-US" b="1" i="0" dirty="0">
              <a:solidFill>
                <a:srgbClr val="333333"/>
              </a:solidFill>
              <a:effectLst/>
              <a:latin typeface="ProximaNova"/>
            </a:endParaRPr>
          </a:p>
          <a:p>
            <a:pPr>
              <a:lnSpc>
                <a:spcPts val="2000"/>
              </a:lnSpc>
            </a:pPr>
            <a:endParaRPr lang="en-US" b="1" dirty="0">
              <a:solidFill>
                <a:srgbClr val="333333"/>
              </a:solidFill>
              <a:latin typeface="ProximaNova"/>
            </a:endParaRPr>
          </a:p>
          <a:p>
            <a:pPr>
              <a:lnSpc>
                <a:spcPts val="2000"/>
              </a:lnSpc>
            </a:pPr>
            <a:endParaRPr lang="en-US" b="1" i="0" dirty="0">
              <a:solidFill>
                <a:srgbClr val="333333"/>
              </a:solidFill>
              <a:effectLst/>
              <a:latin typeface="ProximaNova"/>
            </a:endParaRPr>
          </a:p>
          <a:p>
            <a:pPr>
              <a:lnSpc>
                <a:spcPts val="2000"/>
              </a:lnSpc>
            </a:pPr>
            <a:endParaRPr lang="en-US" b="1" dirty="0">
              <a:solidFill>
                <a:srgbClr val="333333"/>
              </a:solidFill>
              <a:latin typeface="ProximaNova"/>
            </a:endParaRPr>
          </a:p>
          <a:p>
            <a:pPr>
              <a:lnSpc>
                <a:spcPts val="2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ProximaNova"/>
              </a:rPr>
              <a:t>variance standardization method</a:t>
            </a: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 fixes the variance of each factor to 1 but freely estimates all loadings.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845F5-82CA-4A2E-9123-2F61BC0E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EC7E0-3C6C-447C-A7E0-BC265985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418" y="1800930"/>
            <a:ext cx="7030431" cy="1505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11CA8E-3220-4226-B5CF-61777A1CC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34" y="4559729"/>
            <a:ext cx="691611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2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E858-0111-43D1-BACE-CC2D12E9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Lavaan</a:t>
            </a:r>
            <a:r>
              <a:rPr lang="en-US" dirty="0"/>
              <a:t>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10170-5DBE-43E5-A29D-E3EF8955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97E9FB-D7CA-4D01-B4FA-B7D4DB1DE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559" y="1874732"/>
            <a:ext cx="11129108" cy="35342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0" rIns="0" bIns="1777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ProximaNova"/>
                <a:cs typeface="Courier New" panose="02070309020205020404" pitchFamily="49" charset="0"/>
              </a:rPr>
              <a:t>~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roximaNova"/>
              </a:rPr>
              <a:t>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predict</a:t>
            </a:r>
            <a:r>
              <a:rPr lang="en-US" altLang="en-US" sz="2500" b="1" dirty="0">
                <a:solidFill>
                  <a:srgbClr val="333333"/>
                </a:solidFill>
                <a:latin typeface="Arial" panose="020B0604020202020204" pitchFamily="34" charset="0"/>
                <a:ea typeface="ProximaNova"/>
              </a:rPr>
              <a:t> </a:t>
            </a:r>
            <a:r>
              <a:rPr lang="en-US" altLang="en-US" sz="2500" dirty="0">
                <a:solidFill>
                  <a:srgbClr val="333333"/>
                </a:solidFill>
                <a:latin typeface="Arial" panose="020B0604020202020204" pitchFamily="34" charset="0"/>
                <a:ea typeface="ProximaNova"/>
              </a:rPr>
              <a:t>regression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ProximaNova"/>
                <a:cs typeface="Courier New" panose="02070309020205020404" pitchFamily="49" charset="0"/>
              </a:rPr>
              <a:t>=~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roximaNova"/>
              </a:rPr>
              <a:t>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indicator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factor analysis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ProximaNova"/>
                <a:cs typeface="Courier New" panose="02070309020205020404" pitchFamily="49" charset="0"/>
              </a:rPr>
              <a:t>~~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roximaNova"/>
              </a:rPr>
              <a:t>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covariance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ProximaNova"/>
                <a:cs typeface="Courier New" panose="02070309020205020404" pitchFamily="49" charset="0"/>
              </a:rPr>
              <a:t>~1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roximaNova"/>
              </a:rPr>
              <a:t>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intercept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ProximaNova"/>
                <a:cs typeface="Courier New" panose="02070309020205020404" pitchFamily="49" charset="0"/>
              </a:rPr>
              <a:t>1*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roximaNova"/>
              </a:rPr>
              <a:t>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fixes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parameter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ProximaNova"/>
                <a:cs typeface="Courier New" panose="02070309020205020404" pitchFamily="49" charset="0"/>
              </a:rPr>
              <a:t>NA*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roximaNova"/>
              </a:rPr>
              <a:t>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frees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parameter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  useful to override default marker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ProximaNova"/>
                <a:cs typeface="Courier New" panose="02070309020205020404" pitchFamily="49" charset="0"/>
              </a:rPr>
              <a:t>a*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roximaNova"/>
              </a:rPr>
              <a:t>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labels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 the 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parameter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ProximaNova"/>
              </a:rPr>
              <a:t> ‘a’, model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8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FA88-159D-4C0E-B155-767DADDE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Marker Method in </a:t>
            </a:r>
            <a:r>
              <a:rPr lang="en-US" dirty="0" err="1"/>
              <a:t>lavaan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EECC-6421-4C90-A95D-06BEB11E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53" y="2412459"/>
            <a:ext cx="10370351" cy="30642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#one factor three items, default marker method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m1a  &lt;- ' f  =~ q03 + q04 + q05'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onefac3items_a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(m1a, 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summary(onefac3items_a)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A2F5D-0B1F-4721-8C77-705FCFA8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FA88-159D-4C0E-B155-767DADDE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Marker Method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EECC-6421-4C90-A95D-06BEB11E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5" y="1673157"/>
            <a:ext cx="8375515" cy="4708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Latent Variables: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 =~                     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q03               1.000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q04              -1.139    0.073  -15.652    0.000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q05              -0.945    0.056  -16.840    0.000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Variances: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.q03               0.815    0.031   26.484    0.000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.q04               0.458    0.030   15.359    0.000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.q05               0.626    0.025   24.599    0.000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                 0.340    0.031   11.034    0.000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A2F5D-0B1F-4721-8C77-705FCFA8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5F69BAB-A897-4A22-A86E-4D55DD2C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501" y="1591179"/>
            <a:ext cx="5555884" cy="268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E4A25-5482-43A3-A408-B9A066101D92}"/>
              </a:ext>
            </a:extLst>
          </p:cNvPr>
          <p:cNvSpPr txBox="1"/>
          <p:nvPr/>
        </p:nvSpPr>
        <p:spPr>
          <a:xfrm>
            <a:off x="6391072" y="4985188"/>
            <a:ext cx="65417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SAQ (Likert 1-5)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 algn="l">
              <a:lnSpc>
                <a:spcPts val="2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ProximaNova"/>
              </a:rPr>
              <a:t>3. Standard deviations excite me</a:t>
            </a:r>
          </a:p>
          <a:p>
            <a:pPr algn="l">
              <a:lnSpc>
                <a:spcPts val="2000"/>
              </a:lnSpc>
            </a:pPr>
            <a:r>
              <a:rPr lang="en-US" sz="1600" dirty="0">
                <a:solidFill>
                  <a:srgbClr val="333333"/>
                </a:solidFill>
                <a:latin typeface="ProximaNova"/>
              </a:rPr>
              <a:t>4.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roximaNova"/>
              </a:rPr>
              <a:t>I dream that Pearson is attacking me with correlation coefficients</a:t>
            </a:r>
          </a:p>
          <a:p>
            <a:pPr algn="l">
              <a:lnSpc>
                <a:spcPts val="2000"/>
              </a:lnSpc>
            </a:pPr>
            <a:r>
              <a:rPr lang="en-US" sz="1600" dirty="0">
                <a:solidFill>
                  <a:srgbClr val="333333"/>
                </a:solidFill>
                <a:latin typeface="ProximaNova"/>
              </a:rPr>
              <a:t>5.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roximaNova"/>
              </a:rPr>
              <a:t>I don’t understand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619EE-4F7D-412B-A98A-7E8EFC98C3E2}"/>
              </a:ext>
            </a:extLst>
          </p:cNvPr>
          <p:cNvSpPr txBox="1"/>
          <p:nvPr/>
        </p:nvSpPr>
        <p:spPr>
          <a:xfrm>
            <a:off x="485946" y="6140157"/>
            <a:ext cx="8087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a one unit (in Item 3) increase in SPSS-Anxiety, Item 4 goes down by 1.13 points. </a:t>
            </a:r>
          </a:p>
          <a:p>
            <a:r>
              <a:rPr lang="en-US" dirty="0">
                <a:highlight>
                  <a:srgbClr val="FFFF00"/>
                </a:highlight>
              </a:rPr>
              <a:t>Variance of the factor is scaled by units of Item 3.  </a:t>
            </a:r>
          </a:p>
        </p:txBody>
      </p:sp>
    </p:spTree>
    <p:extLst>
      <p:ext uri="{BB962C8B-B14F-4D97-AF65-F5344CB8AC3E}">
        <p14:creationId xmlns:p14="http://schemas.microsoft.com/office/powerpoint/2010/main" val="4130675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FA88-159D-4C0E-B155-767DADDE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Std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EECC-6421-4C90-A95D-06BEB11E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53" y="2412459"/>
            <a:ext cx="10370351" cy="30642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#one factor three items, variance std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m1b  &lt;- ' f =~ NA*q03 + q04 + q05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 ~~ 1*f '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onefac3items_b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(m1b, 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summary(onefac3items_b)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A2F5D-0B1F-4721-8C77-705FCFA8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9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FA88-159D-4C0E-B155-767DADDE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Std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EECC-6421-4C90-A95D-06BEB11E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5" y="1673157"/>
            <a:ext cx="8375515" cy="4708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Latent Variables: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 =~                     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q03               0.583    0.026   22.067    0.000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q04              -0.665    0.026  -25.605    0.000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q05              -0.551    0.024  -22.800    0.000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Variances: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                 1.000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.q03               0.815    0.031   26.484    0.000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.q04               0.458    0.030   15.359    0.000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.q05               0.626    0.025   24.599    0.000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A2F5D-0B1F-4721-8C77-705FCFA8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26</a:t>
            </a:fld>
            <a:endParaRPr lang="en-US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BF739405-41CE-454E-9268-C75C2386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36" y="1329856"/>
            <a:ext cx="5295089" cy="25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1F9A2-E104-4FC7-8AFF-DD3B7928CA20}"/>
              </a:ext>
            </a:extLst>
          </p:cNvPr>
          <p:cNvSpPr txBox="1"/>
          <p:nvPr/>
        </p:nvSpPr>
        <p:spPr>
          <a:xfrm>
            <a:off x="485946" y="6140157"/>
            <a:ext cx="8450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one standard deviation increase in SPSS-Anxiety, Item 4 goes down by 0.665 points. </a:t>
            </a:r>
          </a:p>
          <a:p>
            <a:r>
              <a:rPr lang="en-US" dirty="0">
                <a:highlight>
                  <a:srgbClr val="FFFF00"/>
                </a:highlight>
              </a:rPr>
              <a:t>Variance of the factor is scaled to 1.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A2D13-B3E0-4361-BF93-B2CD44DFFE2E}"/>
              </a:ext>
            </a:extLst>
          </p:cNvPr>
          <p:cNvSpPr txBox="1"/>
          <p:nvPr/>
        </p:nvSpPr>
        <p:spPr>
          <a:xfrm>
            <a:off x="6391072" y="4985188"/>
            <a:ext cx="65417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SAQ (Likert 1-5)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 algn="l">
              <a:lnSpc>
                <a:spcPts val="2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ProximaNova"/>
              </a:rPr>
              <a:t>3. Standard deviations excite me</a:t>
            </a:r>
          </a:p>
          <a:p>
            <a:pPr algn="l">
              <a:lnSpc>
                <a:spcPts val="2000"/>
              </a:lnSpc>
            </a:pPr>
            <a:r>
              <a:rPr lang="en-US" sz="1600" dirty="0">
                <a:solidFill>
                  <a:srgbClr val="333333"/>
                </a:solidFill>
                <a:latin typeface="ProximaNova"/>
              </a:rPr>
              <a:t>4.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roximaNova"/>
              </a:rPr>
              <a:t>I dream that Pearson is attacking me with correlation coefficients</a:t>
            </a:r>
          </a:p>
          <a:p>
            <a:pPr algn="l">
              <a:lnSpc>
                <a:spcPts val="2000"/>
              </a:lnSpc>
            </a:pPr>
            <a:r>
              <a:rPr lang="en-US" sz="1600" dirty="0">
                <a:solidFill>
                  <a:srgbClr val="333333"/>
                </a:solidFill>
                <a:latin typeface="ProximaNova"/>
              </a:rPr>
              <a:t>5.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ProximaNova"/>
              </a:rPr>
              <a:t>I don’t understand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589568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037D-E9F6-41DF-9136-EAD77F1E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Standardization in </a:t>
            </a:r>
            <a:r>
              <a:rPr lang="en-US" dirty="0" err="1"/>
              <a:t>lavaan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1339-CC67-4AE4-9B4C-7BF9068A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1348"/>
            <a:ext cx="11439728" cy="5371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summary(onefac3items_a,standardized=TRUE)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Latent Variables: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Estimate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Std.lv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 =~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q03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0.583    0.543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q04              -1.139    0.073  -15.652    0.000   -0.665   -0.701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q05              -0.945    0.056  -16.840    0.000   -0.551   -0.572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Variances: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   Std.lv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.q03               0.815    0.031   26.484    0.000    0.815    0.705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.q04               0.458    0.030   15.359    0.000    0.458    0.509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.q05               0.626    0.025   24.599    0.000    0.626    0.673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                 0.340    0.031   11.034    0.000    1.000    1.000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E7C16-EAAE-402E-BFDE-EA5EDA2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A037A-2916-40C8-814D-285A8ED8510E}"/>
              </a:ext>
            </a:extLst>
          </p:cNvPr>
          <p:cNvSpPr txBox="1"/>
          <p:nvPr/>
        </p:nvSpPr>
        <p:spPr>
          <a:xfrm>
            <a:off x="7375519" y="836977"/>
            <a:ext cx="42850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one standard deviation increase in SPSS-Anxiety, Item 4 goes down by 0.701 standard deviation units . </a:t>
            </a:r>
          </a:p>
          <a:p>
            <a:r>
              <a:rPr lang="en-US" dirty="0">
                <a:highlight>
                  <a:srgbClr val="FFFF00"/>
                </a:highlight>
              </a:rPr>
              <a:t>Variance of the factor is scaled to 1.  </a:t>
            </a:r>
          </a:p>
        </p:txBody>
      </p:sp>
    </p:spTree>
    <p:extLst>
      <p:ext uri="{BB962C8B-B14F-4D97-AF65-F5344CB8AC3E}">
        <p14:creationId xmlns:p14="http://schemas.microsoft.com/office/powerpoint/2010/main" val="2147711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8E51-604E-4569-9743-B69138E8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D6D3-0157-410C-BE98-F6876CD5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 =~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q01               0.485    0.017   28.942    0.000    0.485    0.586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q02              -0.198    0.019  -10.633    0.000   -0.198   -0.233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q03              -0.612    0.022  -27.989    0.000   -0.612   -0.570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q04               0.632    0.019   33.810    0.000    0.632    0.667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q05               0.554    0.020   28.259    0.000    0.554    0.574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q06               0.554    0.023   23.742    0.000    0.554    0.494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q07               0.716    0.022   32.761    0.000    0.716    0.650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q08               0.424    0.018   23.292    0.000    0.424    0.486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A1277-D0DC-45B9-93AB-C9607EC5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Fit Statistics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463778" y="3930285"/>
            <a:ext cx="5146822" cy="1595192"/>
          </a:xfrm>
        </p:spPr>
        <p:txBody>
          <a:bodyPr/>
          <a:lstStyle/>
          <a:p>
            <a:pPr lvl="1"/>
            <a:r>
              <a:rPr lang="en-US" sz="2000" dirty="0"/>
              <a:t>Model chi-square</a:t>
            </a:r>
          </a:p>
          <a:p>
            <a:pPr lvl="1"/>
            <a:r>
              <a:rPr lang="en-US" sz="2000" dirty="0"/>
              <a:t>Approximate fit indices</a:t>
            </a:r>
          </a:p>
          <a:p>
            <a:pPr lvl="2"/>
            <a:r>
              <a:rPr lang="en-US" sz="1600" dirty="0"/>
              <a:t>CFI / TLI  / RMSEA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Fit Statistics</a:t>
            </a:r>
          </a:p>
          <a:p>
            <a:pPr lvl="1"/>
            <a:r>
              <a:rPr lang="en-US" dirty="0"/>
              <a:t>Model chi-square</a:t>
            </a:r>
          </a:p>
          <a:p>
            <a:pPr lvl="1"/>
            <a:r>
              <a:rPr lang="en-US" dirty="0"/>
              <a:t>Approximate fit indices</a:t>
            </a:r>
          </a:p>
          <a:p>
            <a:pPr lvl="2"/>
            <a:r>
              <a:rPr lang="en-US" dirty="0"/>
              <a:t>CFI (Confirmatory Factor Index)</a:t>
            </a:r>
          </a:p>
          <a:p>
            <a:pPr lvl="2"/>
            <a:r>
              <a:rPr lang="en-US" dirty="0"/>
              <a:t>TLI (Tucker Lewis Index)</a:t>
            </a:r>
          </a:p>
          <a:p>
            <a:pPr lvl="2"/>
            <a:r>
              <a:rPr lang="en-US" dirty="0"/>
              <a:t>RMSEA</a:t>
            </a:r>
          </a:p>
          <a:p>
            <a:r>
              <a:rPr lang="en-US" dirty="0"/>
              <a:t>Two Factor Confirmatory Factor Analysis</a:t>
            </a:r>
          </a:p>
          <a:p>
            <a:pPr lvl="1"/>
            <a:r>
              <a:rPr lang="en-US" dirty="0"/>
              <a:t>Correlated factors</a:t>
            </a:r>
          </a:p>
          <a:p>
            <a:r>
              <a:rPr lang="en-US" dirty="0"/>
              <a:t>Intermission</a:t>
            </a:r>
          </a:p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8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F45612-4256-42C8-9230-555DA507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18443-46B2-4D01-944C-5AAD2B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7885A-88B4-450D-9885-0B4C65CAD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52" y="1108327"/>
            <a:ext cx="2143424" cy="1314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B02EB5-8E55-4C17-8421-BC4953BEA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790" y="5028900"/>
            <a:ext cx="1238423" cy="53347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838F45-3A43-40F7-864B-BA5F35CF80D7}"/>
              </a:ext>
            </a:extLst>
          </p:cNvPr>
          <p:cNvGrpSpPr/>
          <p:nvPr/>
        </p:nvGrpSpPr>
        <p:grpSpPr>
          <a:xfrm>
            <a:off x="2473033" y="3044157"/>
            <a:ext cx="5915513" cy="1375850"/>
            <a:chOff x="501509" y="3429000"/>
            <a:chExt cx="5915513" cy="1375850"/>
          </a:xfrm>
        </p:grpSpPr>
        <p:pic>
          <p:nvPicPr>
            <p:cNvPr id="5" name="Content Placeholder 5">
              <a:extLst>
                <a:ext uri="{FF2B5EF4-FFF2-40B4-BE49-F238E27FC236}">
                  <a16:creationId xmlns:a16="http://schemas.microsoft.com/office/drawing/2014/main" id="{7A5FED25-2BF6-431F-A19D-34147BC9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09" y="3429000"/>
              <a:ext cx="3296110" cy="8002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B21C98-EAED-46C4-A6AE-699B7C34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6300" y="3624382"/>
              <a:ext cx="304843" cy="4382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3BC6B-CD18-4DBB-BBC5-5C0434F1E60F}"/>
                </a:ext>
              </a:extLst>
            </p:cNvPr>
            <p:cNvSpPr txBox="1"/>
            <p:nvPr/>
          </p:nvSpPr>
          <p:spPr>
            <a:xfrm>
              <a:off x="4313309" y="3658822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712CC4-657B-4E22-9660-DF5259477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78705" y="4274120"/>
              <a:ext cx="838317" cy="43821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3FDA20-7E2A-4A8B-BAB1-5C30FD27E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68992" y="4195165"/>
              <a:ext cx="685896" cy="60968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C9840E-CACD-476B-BD41-5AFAAAE015B9}"/>
                </a:ext>
              </a:extLst>
            </p:cNvPr>
            <p:cNvSpPr txBox="1"/>
            <p:nvPr/>
          </p:nvSpPr>
          <p:spPr>
            <a:xfrm>
              <a:off x="4313309" y="4315341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FAFA823-25A8-48B1-85BF-274C66EBE012}"/>
              </a:ext>
            </a:extLst>
          </p:cNvPr>
          <p:cNvSpPr txBox="1"/>
          <p:nvPr/>
        </p:nvSpPr>
        <p:spPr>
          <a:xfrm>
            <a:off x="5064369" y="5828044"/>
            <a:ext cx="268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covariance matrix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689E54-BC02-493C-8CBA-EEA192C931BA}"/>
              </a:ext>
            </a:extLst>
          </p:cNvPr>
          <p:cNvGrpSpPr/>
          <p:nvPr/>
        </p:nvGrpSpPr>
        <p:grpSpPr>
          <a:xfrm>
            <a:off x="7750041" y="1339292"/>
            <a:ext cx="2038058" cy="953924"/>
            <a:chOff x="7750041" y="1653702"/>
            <a:chExt cx="2038058" cy="9539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ACAB8-0D09-4766-B544-97366D3F491C}"/>
                </a:ext>
              </a:extLst>
            </p:cNvPr>
            <p:cNvSpPr txBox="1"/>
            <p:nvPr/>
          </p:nvSpPr>
          <p:spPr>
            <a:xfrm>
              <a:off x="7750041" y="1653702"/>
              <a:ext cx="203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accept-support test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1BE128-BC72-4F72-8FB4-42CF4A4F6EFD}"/>
                </a:ext>
              </a:extLst>
            </p:cNvPr>
            <p:cNvSpPr txBox="1"/>
            <p:nvPr/>
          </p:nvSpPr>
          <p:spPr>
            <a:xfrm>
              <a:off x="7750041" y="2238294"/>
              <a:ext cx="1962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reject-support test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2F95FA-0E2C-4FEC-82D0-A6C4709D09A4}"/>
                </a:ext>
              </a:extLst>
            </p:cNvPr>
            <p:cNvSpPr txBox="1"/>
            <p:nvPr/>
          </p:nvSpPr>
          <p:spPr>
            <a:xfrm>
              <a:off x="8341485" y="1945998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45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2812-D8D4-41F2-8E49-F955EC38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8C63-28CC-43F1-AD8A-2483D7F1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T/F The residual covariance matrix is defined as the population covariance matrix minus the model implied covariance matrix. It will never approach zero but can approximate zero. </a:t>
            </a:r>
          </a:p>
          <a:p>
            <a:r>
              <a:rPr lang="en-US" dirty="0"/>
              <a:t>2. T/F The goal of SEM is the recreate the population covariance matrix using model parameters. Therefore, we want to REJECT the null hypothesis. </a:t>
            </a:r>
          </a:p>
          <a:p>
            <a:r>
              <a:rPr lang="en-US" dirty="0"/>
              <a:t>3. T/F The larger the sample size the more likely we will reject the null hypothesis in SEM.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1569C-050F-4B35-A511-3C0CAC67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6E91CC4-E521-4FFE-AC22-60D98409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21" y="4332380"/>
            <a:ext cx="5315692" cy="1790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B97C5-94FA-4386-B7CE-6D042E6E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Chi-square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140D-09E0-4AEB-9441-49D50338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253A3-0DD9-4454-A266-52DFE90E76B7}"/>
              </a:ext>
            </a:extLst>
          </p:cNvPr>
          <p:cNvSpPr txBox="1"/>
          <p:nvPr/>
        </p:nvSpPr>
        <p:spPr>
          <a:xfrm>
            <a:off x="3254997" y="6278657"/>
            <a:ext cx="568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we often reject the null hypothesis for large samples!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9087-E50A-47A9-8B8D-B80039BF9009}"/>
              </a:ext>
            </a:extLst>
          </p:cNvPr>
          <p:cNvSpPr txBox="1"/>
          <p:nvPr/>
        </p:nvSpPr>
        <p:spPr>
          <a:xfrm>
            <a:off x="1507787" y="734670"/>
            <a:ext cx="10000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#Three Item One-Factor CFA (Just Identified)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free parameters                         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Test User Model: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Test statistic                                 0.000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Degrees of freedom                               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753F7-A157-4C7F-BB23-62CD4F386BB4}"/>
              </a:ext>
            </a:extLst>
          </p:cNvPr>
          <p:cNvSpPr txBox="1"/>
          <p:nvPr/>
        </p:nvSpPr>
        <p:spPr>
          <a:xfrm>
            <a:off x="1507787" y="3414331"/>
            <a:ext cx="10000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#Eight Item One-Factor CFA (Over-identified)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free parameters                         16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Test User Model: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Test statistic                               554.191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Degrees of freedom                                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P-value (Chi-square)                           0.000</a:t>
            </a:r>
          </a:p>
        </p:txBody>
      </p:sp>
    </p:spTree>
    <p:extLst>
      <p:ext uri="{BB962C8B-B14F-4D97-AF65-F5344CB8AC3E}">
        <p14:creationId xmlns:p14="http://schemas.microsoft.com/office/powerpoint/2010/main" val="1078382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BAA6-56F5-470F-87E1-4810B35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Measures of Fit in CFA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F56C8-9681-414D-8210-CB29D6F2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33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12B1FC-52B0-44F3-A898-7ECA24E35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79" y="1397115"/>
            <a:ext cx="9015241" cy="466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7A2F9-4BD6-4219-80D3-F69F765511A0}"/>
              </a:ext>
            </a:extLst>
          </p:cNvPr>
          <p:cNvSpPr txBox="1"/>
          <p:nvPr/>
        </p:nvSpPr>
        <p:spPr>
          <a:xfrm>
            <a:off x="8638162" y="324433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 Fit</a:t>
            </a:r>
          </a:p>
        </p:txBody>
      </p:sp>
    </p:spTree>
    <p:extLst>
      <p:ext uri="{BB962C8B-B14F-4D97-AF65-F5344CB8AC3E}">
        <p14:creationId xmlns:p14="http://schemas.microsoft.com/office/powerpoint/2010/main" val="58414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73F4-4B28-4EFE-84B0-8649614E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Baseline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F38EA-A04C-4A8A-9674-A3CCEE65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34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F2B168F-38E9-4026-B2C7-0C8203CCD2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94" y="895984"/>
            <a:ext cx="2502819" cy="583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BA3EA3-E278-4AC6-B138-6F7430ACCBD9}"/>
              </a:ext>
            </a:extLst>
          </p:cNvPr>
          <p:cNvSpPr txBox="1"/>
          <p:nvPr/>
        </p:nvSpPr>
        <p:spPr>
          <a:xfrm>
            <a:off x="5595544" y="1278908"/>
            <a:ext cx="41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free parameters? Count 8.</a:t>
            </a:r>
          </a:p>
          <a:p>
            <a:r>
              <a:rPr lang="en-US" dirty="0"/>
              <a:t>How many degrees of freedom? Count 28.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018F7-8CFD-48EA-B6DD-8F9746570F85}"/>
              </a:ext>
            </a:extLst>
          </p:cNvPr>
          <p:cNvSpPr txBox="1"/>
          <p:nvPr/>
        </p:nvSpPr>
        <p:spPr>
          <a:xfrm>
            <a:off x="5683472" y="2940902"/>
            <a:ext cx="316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model. </a:t>
            </a:r>
          </a:p>
          <a:p>
            <a:r>
              <a:rPr lang="en-US" dirty="0"/>
              <a:t>Compare with saturated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00DC-8D6B-47B4-B7F5-E1A166E65AAC}"/>
              </a:ext>
            </a:extLst>
          </p:cNvPr>
          <p:cNvSpPr txBox="1"/>
          <p:nvPr/>
        </p:nvSpPr>
        <p:spPr>
          <a:xfrm>
            <a:off x="6404907" y="1925239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8(9)/2 – 8.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ADECF7-324A-4AAD-BB04-69091F25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26286"/>
              </p:ext>
            </p:extLst>
          </p:nvPr>
        </p:nvGraphicFramePr>
        <p:xfrm>
          <a:off x="4844592" y="4233564"/>
          <a:ext cx="2502816" cy="143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852">
                  <a:extLst>
                    <a:ext uri="{9D8B030D-6E8A-4147-A177-3AD203B41FA5}">
                      <a16:colId xmlns:a16="http://schemas.microsoft.com/office/drawing/2014/main" val="670872198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3443160263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1548533403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1414624839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1176145115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683591889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973834271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1428579726"/>
                    </a:ext>
                  </a:extLst>
                </a:gridCol>
              </a:tblGrid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557338791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2352839643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331977637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1471192524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1699453573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303061862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extLst>
                  <a:ext uri="{0D108BD9-81ED-4DB2-BD59-A6C34878D82A}">
                    <a16:rowId xmlns:a16="http://schemas.microsoft.com/office/drawing/2014/main" val="1125242177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1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A15135-820B-4059-97BD-80C7EBE35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6373"/>
              </p:ext>
            </p:extLst>
          </p:nvPr>
        </p:nvGraphicFramePr>
        <p:xfrm>
          <a:off x="8452890" y="4233564"/>
          <a:ext cx="2502816" cy="143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852">
                  <a:extLst>
                    <a:ext uri="{9D8B030D-6E8A-4147-A177-3AD203B41FA5}">
                      <a16:colId xmlns:a16="http://schemas.microsoft.com/office/drawing/2014/main" val="670872198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3443160263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1548533403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1414624839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1176145115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683591889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973834271"/>
                    </a:ext>
                  </a:extLst>
                </a:gridCol>
                <a:gridCol w="312852">
                  <a:extLst>
                    <a:ext uri="{9D8B030D-6E8A-4147-A177-3AD203B41FA5}">
                      <a16:colId xmlns:a16="http://schemas.microsoft.com/office/drawing/2014/main" val="1428579726"/>
                    </a:ext>
                  </a:extLst>
                </a:gridCol>
              </a:tblGrid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B w="12700" cmpd="sng"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38791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839643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77637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92524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53573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61862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42177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4" marR="7034" marT="7034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82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0B07-F733-4F61-9741-C9D81BF5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8266-5201-4F22-A021-E9A296D4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35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B4877E5-F516-4BB3-899E-DC015FD69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57" y="1427598"/>
            <a:ext cx="9990686" cy="46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11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C6E8-CAD1-4ADA-AADD-5A21C50A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RMSEA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F4596D-618E-4170-81FB-093655798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629" y="1817458"/>
            <a:ext cx="3524742" cy="13717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8315-0E1D-4A89-88B1-A32BDB86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45DC0-9807-4326-AF51-069B0515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84" y="4225040"/>
            <a:ext cx="11041016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202B4-1B70-4902-A326-6F0E4A7AF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24" y="1119248"/>
            <a:ext cx="147658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25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EAB-A569-4455-A85F-2AF798BD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Criteria for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4FEAC-5C92-4ADA-8C05-4D91880F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E0AB9279-B512-4506-A66B-4072B3C03C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671209" y="1587126"/>
                <a:ext cx="11147898" cy="41497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253920" tIns="0" rIns="0" bIns="177744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Model chi-square 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maximum likelihood (Model Test User Model)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2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CFI 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Confirmatory Factor Index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 – values can range between 0 and 1 (&gt; 0.90, conservatively 0.95 indicate good fit)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3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TLI 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Tucker Lewis Index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 between 0 and 1 (&gt; 1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  <a:sym typeface="Wingdings" panose="05000000000000000000" pitchFamily="2" charset="2"/>
                  </a:rPr>
                  <a:t>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1) with values greater than 0.90 indicating good fit. CFI &gt; TLI.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4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RMSEA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 is the 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root mean square error of approximation 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ProximaNova"/>
                </a:endParaRP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b="0" i="1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p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-value of close fit,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roximaNova"/>
                          </a:rPr>
                        </m:ctrlPr>
                      </m:sSubPr>
                      <m:e>
                        <m: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roximaNova"/>
                          </a:rPr>
                          <m:t>𝐻</m:t>
                        </m:r>
                      </m:e>
                      <m:sub>
                        <m:r>
                          <a:rPr lang="en-US" altLang="en-US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ProximaNova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roximaNova"/>
                      </a:rPr>
                      <m:t>: </m:t>
                    </m:r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roximaNova"/>
                      </a:rPr>
                      <m:t>𝑅𝑀𝑆𝐸𝐴</m:t>
                    </m:r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roximaNova"/>
                      </a:rPr>
                      <m:t> ≤ 0.05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. </a:t>
                </a: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Arial" panose="020B0604020202020204" pitchFamily="34" charset="0"/>
                    <a:ea typeface="ProximaNova"/>
                  </a:rPr>
                  <a:t>reject the model, not a close-fitting model</a:t>
                </a: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lang="en-US" altLang="en-US" dirty="0">
                    <a:solidFill>
                      <a:srgbClr val="333333"/>
                    </a:solidFill>
                    <a:latin typeface="Arial" panose="020B0604020202020204" pitchFamily="34" charset="0"/>
                    <a:ea typeface="ProximaNova"/>
                  </a:rPr>
                  <a:t>look at the confidence interval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ProximaNova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E0AB9279-B512-4506-A66B-4072B3C03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71209" y="1587126"/>
                <a:ext cx="11147898" cy="4149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30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037D-E9F6-41DF-9136-EAD77F1E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 Statistics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1339-CC67-4AE4-9B4C-7BF9068A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2" y="994071"/>
            <a:ext cx="6848272" cy="5371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summary(onefac8items_a,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fit.measures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=TRUE, standardized=TRUE)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0.6-5 ended normally after 15 iterations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of free parameters                         16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Number of observations                          2571                                            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Test User Model: 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Test statistic                               554.191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Degrees of freedom                                20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P-value (Chi-square)                           0.000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Test Baseline Model: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Test statistic                              4164.572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Degrees of freedom                                28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P-value                                        0.000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E7C16-EAAE-402E-BFDE-EA5EDA2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2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037D-E9F6-41DF-9136-EAD77F1E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 Statistics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1339-CC67-4AE4-9B4C-7BF9068A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281" y="1091348"/>
            <a:ext cx="6848272" cy="5371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 Model versus Baseline Model: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Comparative Fit Index (CFI)                    0.871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Tucker-Lewis Index (TLI)                       0.819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 Mean Square Error of Approximation: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RMSEA                                          0.102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90 Percent confidence interval - lower         0.095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90 Percent confidence interval - upper         0.109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P-value RMSEA &lt;= 0.05                          0.000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 Root Mean Square Residual: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SRMR                                           0.055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E7C16-EAAE-402E-BFDE-EA5EDA29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sz="1800" dirty="0"/>
              <a:t>Motivating example: The SAQ</a:t>
            </a:r>
          </a:p>
          <a:p>
            <a:pPr lvl="1"/>
            <a:r>
              <a:rPr lang="en-US" sz="1800" dirty="0"/>
              <a:t>Variance-covariance matrix</a:t>
            </a:r>
          </a:p>
          <a:p>
            <a:pPr lvl="1"/>
            <a:r>
              <a:rPr lang="en-US" sz="1800" dirty="0"/>
              <a:t>Factor analysis model</a:t>
            </a:r>
          </a:p>
          <a:p>
            <a:pPr lvl="1"/>
            <a:r>
              <a:rPr lang="en-US" sz="1800" dirty="0"/>
              <a:t>Model-implied covariance matrix</a:t>
            </a:r>
          </a:p>
          <a:p>
            <a:pPr lvl="1"/>
            <a:r>
              <a:rPr lang="en-US" sz="1800" dirty="0"/>
              <a:t>Path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0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Factor Confirmatory Factor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sz="3000" dirty="0"/>
              <a:t>Correlated factors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Uncorrelated factors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80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3171-1B9C-495F-8B8E-FC874FA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D806-F105-4ECB-AD99-F8BB897D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41</a:t>
            </a:fld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3C3EA34-5EDA-4781-8BD1-BEEF5D701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54" y="780228"/>
            <a:ext cx="6443734" cy="54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EF9F3-6BDC-4AA0-A582-6FAA02137318}"/>
              </a:ext>
            </a:extLst>
          </p:cNvPr>
          <p:cNvSpPr txBox="1"/>
          <p:nvPr/>
        </p:nvSpPr>
        <p:spPr>
          <a:xfrm>
            <a:off x="2928025" y="6390587"/>
            <a:ext cx="481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standardization method are we using here?</a:t>
            </a:r>
          </a:p>
        </p:txBody>
      </p:sp>
    </p:spTree>
    <p:extLst>
      <p:ext uri="{BB962C8B-B14F-4D97-AF65-F5344CB8AC3E}">
        <p14:creationId xmlns:p14="http://schemas.microsoft.com/office/powerpoint/2010/main" val="3071738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F45612-4256-42C8-9230-555DA507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Correlated Factors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5B64B6-3973-4EAC-8A14-F15779EA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268395"/>
            <a:ext cx="12052570" cy="4194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#correlated two factor solution, marker method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m4b &lt;- 'f1 =~ q01+ q03 + q04 + q05 + q08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f2 =~ q06 + q07'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twofac7items_b &lt;-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(m4b, data=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dat,std.lv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summary(twofac7items_b,fit.measures=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TRUE,standardized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18443-46B2-4D01-944C-5AAD2B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79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AA95-F3B2-4128-94BC-53F2EE2D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50A-FB86-4DA2-9465-4621EEDF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900" y="1259560"/>
            <a:ext cx="9815208" cy="4859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Latent Variables: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   Std.lv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Std.all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f1 =~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q01               0.513    0.017   30.460    0.000    0.513    0.619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q03              -0.599    0.022  -26.941    0.000   -0.599   -0.557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q04               0.658    0.019   34.876    0.000    0.658    0.694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q05               0.567    0.020   28.676    0.000    0.567    0.588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q08               0.435    0.018   23.701    0.000    0.435    0.498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f2 =~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q06               0.669    0.025   27.001    0.000    0.669    0.596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q07               0.949    0.027   35.310    0.000    0.949    0.861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FA82F-6A0E-4599-8292-0D07724C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3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AA95-F3B2-4128-94BC-53F2EE2D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50A-FB86-4DA2-9465-4621EEDF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630" y="795361"/>
            <a:ext cx="9474740" cy="62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Covariances: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   Std.lv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Std.all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f1 ~~                                                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f2                0.676    0.020   33.023    0.000    0.676    0.676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Variances: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   Std.lv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Std.all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.q01               0.423    0.014   29.157    0.000    0.423    0.617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.q03               0.796    0.026   31.025    0.000    0.796    0.689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.q04               0.466    0.018   25.824    0.000    0.466    0.518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.q05               0.608    0.020   30.173    0.000    0.608    0.654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.q08               0.572    0.018   32.332    0.000    0.572    0.752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.q06               0.811    0.030   27.187    0.000    0.811    0.644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.q07               0.314    0.040    7.815    0.000    0.314    0.258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f1                1.000                               1.000    1.000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f2                1.000                               1.000    1.000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FA82F-6A0E-4599-8292-0D07724C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F45612-4256-42C8-9230-555DA507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Uncorrelated Factors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5B64B6-3973-4EAC-8A14-F15779EA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612" y="2268395"/>
            <a:ext cx="10612877" cy="4035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#uncorrelated two factor solution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m4a &lt;- 'f1 =~ q01+ q03 + q04 + q05 + q08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f2 =~ q06 + q07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f1 ~~ 0*f2 '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18443-46B2-4D01-944C-5AAD2B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5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B369-5490-49EB-976E-F1CEF047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49260-D87B-45C5-A1AA-6024F62C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D55AD-2A95-40F8-A552-4126386A7CFF}"/>
              </a:ext>
            </a:extLst>
          </p:cNvPr>
          <p:cNvSpPr txBox="1"/>
          <p:nvPr/>
        </p:nvSpPr>
        <p:spPr>
          <a:xfrm>
            <a:off x="1313234" y="2704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2040F-1FBE-42CB-A765-CA800E6F7CC3}"/>
              </a:ext>
            </a:extLst>
          </p:cNvPr>
          <p:cNvSpPr txBox="1"/>
          <p:nvPr/>
        </p:nvSpPr>
        <p:spPr>
          <a:xfrm>
            <a:off x="1452664" y="2704289"/>
            <a:ext cx="9426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lav_model_vcov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lavmodel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lavmodel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lavsamplestats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lavsamplestats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: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lavaan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WARNING: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Could not compute standard errors! The information matrix could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not be inverted. This may be a symptom that the model is not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identified.</a:t>
            </a:r>
          </a:p>
        </p:txBody>
      </p:sp>
    </p:spTree>
    <p:extLst>
      <p:ext uri="{BB962C8B-B14F-4D97-AF65-F5344CB8AC3E}">
        <p14:creationId xmlns:p14="http://schemas.microsoft.com/office/powerpoint/2010/main" val="859856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DA57-4942-43B9-8A8E-551EECFE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C212-770D-491B-BD3C-FB47BEC9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T/F By default, </a:t>
            </a:r>
            <a:r>
              <a:rPr lang="en-US" dirty="0" err="1"/>
              <a:t>lavaan</a:t>
            </a:r>
            <a:r>
              <a:rPr lang="en-US" dirty="0"/>
              <a:t> correlates the factors in a two-factor CFA.</a:t>
            </a:r>
          </a:p>
          <a:p>
            <a:r>
              <a:rPr lang="en-US" dirty="0"/>
              <a:t>2.  T/F Either marker or variance standardization methods can be used for two factor CFA </a:t>
            </a:r>
          </a:p>
          <a:p>
            <a:r>
              <a:rPr lang="en-US" dirty="0"/>
              <a:t>3. T/F Turning off the factor covariance is an assumption; it doesn’t mean that there actually is no factor covariance in my sample.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810E8-C7FC-4862-A9BA-C2ED879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5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urtain, furniture&#10;&#10;Description automatically generated">
            <a:extLst>
              <a:ext uri="{FF2B5EF4-FFF2-40B4-BE49-F238E27FC236}">
                <a16:creationId xmlns:a16="http://schemas.microsoft.com/office/drawing/2014/main" id="{FC55AA24-0520-4317-B4AD-BD1D2FD2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7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40504" y="588352"/>
            <a:ext cx="8285522" cy="6110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EFA99-406D-463F-B262-D4549F61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7541-6662-424E-BF89-E41762E8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583" y="4027380"/>
            <a:ext cx="5496127" cy="1801924"/>
          </a:xfrm>
        </p:spPr>
        <p:txBody>
          <a:bodyPr>
            <a:normAutofit/>
          </a:bodyPr>
          <a:lstStyle/>
          <a:p>
            <a:r>
              <a:rPr lang="en-US" dirty="0"/>
              <a:t>This concludes the lecture portion of the seminar.</a:t>
            </a:r>
          </a:p>
          <a:p>
            <a:r>
              <a:rPr lang="en-US" dirty="0"/>
              <a:t>We will go over three exercises in the following section.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108B-E240-4527-9EC8-657219F7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74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EEA-D588-4E52-8DAA-60A0E02F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	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AB1F-C64E-4BAE-8384-B29DD939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Fit a CFA with all 8 items in the SAQ</a:t>
            </a:r>
          </a:p>
          <a:p>
            <a:r>
              <a:rPr lang="en-US" dirty="0"/>
              <a:t>A) marker method</a:t>
            </a:r>
          </a:p>
          <a:p>
            <a:r>
              <a:rPr lang="en-US" dirty="0"/>
              <a:t>B) variance standardization method</a:t>
            </a:r>
          </a:p>
          <a:p>
            <a:r>
              <a:rPr lang="en-US" dirty="0"/>
              <a:t>C) all standardized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Interpret the loadings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Assess the fit of the model using Chi-square, CFI/TLI, and RMSEA. If your fit fails the standard criteria, name some reasons for the poor fit.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50F4-5D5C-4BE1-A774-F0D5BFDC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2C19-A018-414C-A50C-B790931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2DF9A-F448-4FAF-BF51-4CE75B1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52D7B-0A45-419D-B359-F704B9F6E3CD}"/>
              </a:ext>
            </a:extLst>
          </p:cNvPr>
          <p:cNvSpPr/>
          <p:nvPr/>
        </p:nvSpPr>
        <p:spPr>
          <a:xfrm>
            <a:off x="3356662" y="2579811"/>
            <a:ext cx="2137025" cy="12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EFA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2991D-B781-4CA7-B63E-D0C5BCC69669}"/>
              </a:ext>
            </a:extLst>
          </p:cNvPr>
          <p:cNvSpPr/>
          <p:nvPr/>
        </p:nvSpPr>
        <p:spPr>
          <a:xfrm>
            <a:off x="6096000" y="2579811"/>
            <a:ext cx="2137025" cy="12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CFA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85372-1CBA-44EC-8B63-F301F395CBBB}"/>
              </a:ext>
            </a:extLst>
          </p:cNvPr>
          <p:cNvSpPr/>
          <p:nvPr/>
        </p:nvSpPr>
        <p:spPr>
          <a:xfrm>
            <a:off x="4633644" y="4363792"/>
            <a:ext cx="2137025" cy="1273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673086-B674-4506-BFC5-CB1C1ADD6B13}"/>
                  </a:ext>
                </a:extLst>
              </p14:cNvPr>
              <p14:cNvContentPartPr/>
              <p14:nvPr/>
            </p14:nvContentPartPr>
            <p14:xfrm>
              <a:off x="-1053360" y="2958642"/>
              <a:ext cx="118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673086-B674-4506-BFC5-CB1C1ADD6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62000" y="2949642"/>
                <a:ext cx="29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AA8B710-43EA-4B83-9BC6-EF0D3434D6E6}"/>
              </a:ext>
            </a:extLst>
          </p:cNvPr>
          <p:cNvSpPr/>
          <p:nvPr/>
        </p:nvSpPr>
        <p:spPr>
          <a:xfrm>
            <a:off x="2650002" y="1083727"/>
            <a:ext cx="6377040" cy="5540157"/>
          </a:xfrm>
          <a:prstGeom prst="ellipse">
            <a:avLst/>
          </a:prstGeom>
          <a:noFill/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0DBA7-2A3C-412D-9603-0350B50B907F}"/>
              </a:ext>
            </a:extLst>
          </p:cNvPr>
          <p:cNvSpPr txBox="1"/>
          <p:nvPr/>
        </p:nvSpPr>
        <p:spPr>
          <a:xfrm>
            <a:off x="3063713" y="3881268"/>
            <a:ext cx="2763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006699"/>
                </a:solidFill>
                <a:effectLst/>
                <a:latin typeface="ProximaNova"/>
                <a:hlinkClick r:id="rId4"/>
              </a:rPr>
              <a:t>Exploratory Factor Analysis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A0B55-A616-4D3D-A848-471553AF46AF}"/>
              </a:ext>
            </a:extLst>
          </p:cNvPr>
          <p:cNvSpPr txBox="1"/>
          <p:nvPr/>
        </p:nvSpPr>
        <p:spPr>
          <a:xfrm>
            <a:off x="4773616" y="5750979"/>
            <a:ext cx="238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ProximaNova"/>
                <a:hlinkClick r:id="rId5"/>
              </a:rPr>
              <a:t>Introduction to SEM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36EF8-EBF0-44A1-862F-A19C958BDFA3}"/>
              </a:ext>
            </a:extLst>
          </p:cNvPr>
          <p:cNvSpPr txBox="1"/>
          <p:nvPr/>
        </p:nvSpPr>
        <p:spPr>
          <a:xfrm>
            <a:off x="7037110" y="3881268"/>
            <a:ext cx="779934" cy="375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ProximaNova"/>
                <a:hlinkClick r:id="rId6"/>
              </a:rPr>
              <a:t>CFA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45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8AD2-AD91-465B-B4A5-706493B2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DD85-F832-4B20-AA9E-71B6B88A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the first 4 items to Factor 1 and second 4 items to Factor 2</a:t>
            </a:r>
          </a:p>
          <a:p>
            <a:r>
              <a:rPr lang="en-US" dirty="0"/>
              <a:t>A) Choose any standardization method</a:t>
            </a:r>
          </a:p>
          <a:p>
            <a:r>
              <a:rPr lang="en-US" dirty="0"/>
              <a:t>B) Remove the items with the lowest loadings. How does the fit compare? </a:t>
            </a:r>
          </a:p>
          <a:p>
            <a:r>
              <a:rPr lang="en-US" dirty="0"/>
              <a:t>C) Now fit an uncorrelated two factor model</a:t>
            </a:r>
          </a:p>
          <a:p>
            <a:pPr lvl="1"/>
            <a:r>
              <a:rPr lang="en-US" dirty="0"/>
              <a:t>Compare the fit of the uncorrelated model to the correlated model</a:t>
            </a:r>
          </a:p>
          <a:p>
            <a:pPr lvl="1"/>
            <a:r>
              <a:rPr lang="en-US" dirty="0"/>
              <a:t>Which one do you choose?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850F4-A247-449C-A65C-91F5E0D4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1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3EE7-E114-452B-98FA-D12EE42E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(Advanced)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604E-4AC5-477C-8557-C90A5A38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Reproduce the baseline model for SAQ8 based on the one factor model in Exercise 1</a:t>
            </a:r>
          </a:p>
          <a:p>
            <a:r>
              <a:rPr lang="en-US" dirty="0"/>
              <a:t>2. Reproduce the saturated model </a:t>
            </a:r>
          </a:p>
          <a:p>
            <a:pPr lvl="1"/>
            <a:r>
              <a:rPr lang="en-US" dirty="0"/>
              <a:t>Hint: you need all variances and covariances and you can use the + operator to add multiple covariances in one line</a:t>
            </a:r>
          </a:p>
          <a:p>
            <a:r>
              <a:rPr lang="en-US" dirty="0"/>
              <a:t>Manually compute the CFI using 1 and 2 (see next slide for formula)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4BFF2-9B25-4CA5-A0A1-85887201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61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7836-11C2-4C5A-B5F0-EFD22FB1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CFI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C1DC48-A80E-4F0E-A608-311E9EC53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418" y="3071721"/>
            <a:ext cx="4401164" cy="13146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1225A-142C-41DF-B4EB-3BB82341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AD0EC-D02E-47C5-A9B1-A42BE2C9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98" y="2332490"/>
            <a:ext cx="1476581" cy="504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38BD77-3690-4ABD-9A1A-BC1795C94B8D}"/>
              </a:ext>
            </a:extLst>
          </p:cNvPr>
          <p:cNvSpPr txBox="1"/>
          <p:nvPr/>
        </p:nvSpPr>
        <p:spPr>
          <a:xfrm rot="10800000">
            <a:off x="1809345" y="5642043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 CFI =((4164.572-28)-(562.790-21))/(4164.572-28)=(4136.572-541.79)/4136.572 = 0.869</a:t>
            </a:r>
          </a:p>
        </p:txBody>
      </p:sp>
    </p:spTree>
    <p:extLst>
      <p:ext uri="{BB962C8B-B14F-4D97-AF65-F5344CB8AC3E}">
        <p14:creationId xmlns:p14="http://schemas.microsoft.com/office/powerpoint/2010/main" val="4206092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EBBE-8A91-43A1-861F-3ADF59B1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BE2F-89F0-4D4A-B373-D145E899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12" y="2157233"/>
            <a:ext cx="4795736" cy="3202707"/>
          </a:xfrm>
        </p:spPr>
        <p:txBody>
          <a:bodyPr/>
          <a:lstStyle/>
          <a:p>
            <a:r>
              <a:rPr lang="en-US" dirty="0"/>
              <a:t>Two-item factor analysis</a:t>
            </a:r>
          </a:p>
          <a:p>
            <a:r>
              <a:rPr lang="en-US" dirty="0"/>
              <a:t>Uncorrelated factor analysis with two items </a:t>
            </a:r>
          </a:p>
          <a:p>
            <a:r>
              <a:rPr lang="en-US" dirty="0"/>
              <a:t>Second order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0F809-C44C-4097-BF3D-79859C8A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4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3666-11CC-447B-949B-B9963B20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89C0-47CE-4E42-8F3C-7DB69C07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u="sng" dirty="0">
              <a:latin typeface="+mj-lt"/>
              <a:hlinkClick r:id="rId2"/>
            </a:endParaRPr>
          </a:p>
          <a:p>
            <a:pPr marL="0" indent="0" algn="ctr">
              <a:buNone/>
            </a:pPr>
            <a:endParaRPr lang="en-US" sz="5000" dirty="0">
              <a:latin typeface="+mj-lt"/>
            </a:endParaRPr>
          </a:p>
          <a:p>
            <a:pPr marL="0" indent="0" algn="ctr">
              <a:buNone/>
            </a:pPr>
            <a:endParaRPr lang="en-US" sz="5000" dirty="0">
              <a:latin typeface="+mj-lt"/>
            </a:endParaRPr>
          </a:p>
          <a:p>
            <a:pPr marL="0" indent="0" algn="ctr">
              <a:buNone/>
            </a:pPr>
            <a:r>
              <a:rPr lang="en-US" sz="5000" dirty="0">
                <a:latin typeface="+mj-lt"/>
              </a:rPr>
              <a:t>Any questions?</a:t>
            </a:r>
            <a:endParaRPr lang="en-US" sz="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8BF5-BDBF-4ED3-BCEE-C390B2AB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748B-C64B-44AB-90DB-C59B390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1881-95BC-43EE-9542-5C7157C5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597" y="1330388"/>
            <a:ext cx="10294706" cy="4197223"/>
          </a:xfrm>
        </p:spPr>
        <p:txBody>
          <a:bodyPr/>
          <a:lstStyle/>
          <a:p>
            <a:pPr algn="l">
              <a:lnSpc>
                <a:spcPts val="2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Statistics makes me cry</a:t>
            </a:r>
          </a:p>
          <a:p>
            <a:pPr algn="l">
              <a:lnSpc>
                <a:spcPts val="2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My friends will think I’m stupid for not being able to cope with SPSS</a:t>
            </a:r>
          </a:p>
          <a:p>
            <a:pPr algn="l">
              <a:lnSpc>
                <a:spcPts val="2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Standard deviations excite me</a:t>
            </a:r>
          </a:p>
          <a:p>
            <a:pPr algn="l">
              <a:lnSpc>
                <a:spcPts val="2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I dream that Pearson is attacking me with correlation coefficients</a:t>
            </a:r>
          </a:p>
          <a:p>
            <a:pPr algn="l">
              <a:lnSpc>
                <a:spcPts val="2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I don’t understand statistics</a:t>
            </a:r>
          </a:p>
          <a:p>
            <a:pPr algn="l">
              <a:lnSpc>
                <a:spcPts val="2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I have little experience with computers</a:t>
            </a:r>
          </a:p>
          <a:p>
            <a:pPr algn="l">
              <a:lnSpc>
                <a:spcPts val="2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All computers hate me</a:t>
            </a:r>
          </a:p>
          <a:p>
            <a:pPr algn="l">
              <a:lnSpc>
                <a:spcPts val="2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roximaNova"/>
              </a:rPr>
              <a:t>I have never been good at mathematics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1743-C269-4F3B-AB70-69E7FF83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F1703-39B9-4220-9E65-E0991674B337}"/>
              </a:ext>
            </a:extLst>
          </p:cNvPr>
          <p:cNvSpPr txBox="1"/>
          <p:nvPr/>
        </p:nvSpPr>
        <p:spPr>
          <a:xfrm>
            <a:off x="4923518" y="808976"/>
            <a:ext cx="17444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</a:rPr>
              <a:t>N = 2571</a:t>
            </a:r>
            <a:endParaRPr lang="en-US" sz="3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215035-BB33-4A19-9563-748903D1A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79122"/>
              </p:ext>
            </p:extLst>
          </p:nvPr>
        </p:nvGraphicFramePr>
        <p:xfrm>
          <a:off x="2329950" y="5543563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429878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91470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30309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0621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1264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7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Neither Agree 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5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72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2F8C40-ABEE-4B8D-A562-3B2DD74B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A97A2-A4F8-4532-B142-BD966A9F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("foreign", dependencies=TRUE)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dependencies=TRUE)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read.spss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("https://stats.idre.ucla.edu/wp-content/uploads/2018/05/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SAQ.sav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use.value.labels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3A382-1D98-49F3-A4B1-CB832648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5757-91A3-437E-B8AA-9011C0CB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9004-F175-4B2A-95EB-FF187455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[,1:8]),2)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q01   q02   q03   q04   q05   q06   q07   q08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q01  1.00 -0.10 -0.34  0.44  0.40  0.22  0.31  0.33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q02 -0.10  1.00  0.32 -0.11 -0.12 -0.07 -0.16 -0.05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q03 -0.34  0.32  1.00 -0.38 -0.31 -0.23 -0.38 -0.26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q04  0.44 -0.11 -0.38  1.00  0.40  0.28  0.41  0.35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q05  0.40 -0.12 -0.31  0.40  1.00  0.26  0.34  0.27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q06  0.22 -0.07 -0.23  0.28  0.26  1.00  0.51  0.22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q07  0.31 -0.16 -0.38  0.41  0.34  0.51  1.00  0.30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q08  0.33 -0.05 -0.26  0.35  0.27  0.22  0.30  1.00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5FDF-8A2B-433B-A699-00388FA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D01D-B940-4FE8-BAC2-86ADA3F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Analysis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62D637-6F93-4206-8D2F-E20820F0C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1340" y="1137016"/>
            <a:ext cx="2724530" cy="724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7521-FFE3-466A-AD72-2E49420D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E085-F947-4A0B-A8B6-DF068BD05C8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D1F13-B136-4DFA-9A60-9C301DC2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129" y="1968076"/>
            <a:ext cx="2619741" cy="59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210D77-E917-475A-BE54-47D672469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721" y="2758968"/>
            <a:ext cx="5068007" cy="1533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931DE5-8DAE-4194-9D06-72767C456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53" y="4476183"/>
            <a:ext cx="280074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0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</TotalTime>
  <Words>2675</Words>
  <Application>Microsoft Office PowerPoint</Application>
  <PresentationFormat>Widescreen</PresentationFormat>
  <Paragraphs>596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Lato</vt:lpstr>
      <vt:lpstr>ProximaNova</vt:lpstr>
      <vt:lpstr>Arial</vt:lpstr>
      <vt:lpstr>Calibri</vt:lpstr>
      <vt:lpstr>Cambria Math</vt:lpstr>
      <vt:lpstr>Courier New</vt:lpstr>
      <vt:lpstr>Office Theme</vt:lpstr>
      <vt:lpstr>Confirmatory Factor Analysis in R with lavaan</vt:lpstr>
      <vt:lpstr>Outline 1</vt:lpstr>
      <vt:lpstr>Outline 2</vt:lpstr>
      <vt:lpstr>Introduction</vt:lpstr>
      <vt:lpstr>Overview</vt:lpstr>
      <vt:lpstr>SAQ</vt:lpstr>
      <vt:lpstr>Preparations</vt:lpstr>
      <vt:lpstr>Correlation Table</vt:lpstr>
      <vt:lpstr>Factor Analysis Model</vt:lpstr>
      <vt:lpstr>Model Implied Covariance Matrix</vt:lpstr>
      <vt:lpstr>Path Diagram</vt:lpstr>
      <vt:lpstr>Measurement vs. Covariance Model</vt:lpstr>
      <vt:lpstr>One Factor CFA</vt:lpstr>
      <vt:lpstr>One Factor CFA</vt:lpstr>
      <vt:lpstr>Sample Covariance Matrix</vt:lpstr>
      <vt:lpstr>Degrees of freedom</vt:lpstr>
      <vt:lpstr>Fixed vs. free parameters</vt:lpstr>
      <vt:lpstr>Degrees of freedom</vt:lpstr>
      <vt:lpstr>Poll 1</vt:lpstr>
      <vt:lpstr>Three Item CFA</vt:lpstr>
      <vt:lpstr>Identification of Three-Item</vt:lpstr>
      <vt:lpstr>Lavaan syntax</vt:lpstr>
      <vt:lpstr>Marker Method in lavaan</vt:lpstr>
      <vt:lpstr>Marker Method Output</vt:lpstr>
      <vt:lpstr>Variance Std Method</vt:lpstr>
      <vt:lpstr>Variance Std Output</vt:lpstr>
      <vt:lpstr>Automatic Standardization in lavaan</vt:lpstr>
      <vt:lpstr>Full Model</vt:lpstr>
      <vt:lpstr>Model Fit Statistics</vt:lpstr>
      <vt:lpstr>Hypothesis</vt:lpstr>
      <vt:lpstr>Poll 2</vt:lpstr>
      <vt:lpstr>Model Chi-square</vt:lpstr>
      <vt:lpstr>Measures of Fit in CFA</vt:lpstr>
      <vt:lpstr>Baseline Model</vt:lpstr>
      <vt:lpstr>Baseline</vt:lpstr>
      <vt:lpstr>RMSEA</vt:lpstr>
      <vt:lpstr>Criteria for fit</vt:lpstr>
      <vt:lpstr>Fit Statistics 1</vt:lpstr>
      <vt:lpstr>Fit Statistics 2</vt:lpstr>
      <vt:lpstr>Two Factor Confirmatory Factor Analysis</vt:lpstr>
      <vt:lpstr>Path Diagram</vt:lpstr>
      <vt:lpstr>Correlated Factors</vt:lpstr>
      <vt:lpstr>Output 1</vt:lpstr>
      <vt:lpstr>Output 2</vt:lpstr>
      <vt:lpstr>Uncorrelated Factors</vt:lpstr>
      <vt:lpstr>Output</vt:lpstr>
      <vt:lpstr>Poll 3</vt:lpstr>
      <vt:lpstr>Intermission</vt:lpstr>
      <vt:lpstr>Exercise 1</vt:lpstr>
      <vt:lpstr>Exercise 2</vt:lpstr>
      <vt:lpstr>(Advanced) Exercise 3</vt:lpstr>
      <vt:lpstr>CFI</vt:lpstr>
      <vt:lpstr>More Advanced Topics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Components (PCA) and Exploratory Factor Analysis (EFA) with SPSS</dc:title>
  <dc:creator>Lin, John</dc:creator>
  <cp:lastModifiedBy>Johnny Lin</cp:lastModifiedBy>
  <cp:revision>270</cp:revision>
  <dcterms:created xsi:type="dcterms:W3CDTF">2018-07-09T17:00:18Z</dcterms:created>
  <dcterms:modified xsi:type="dcterms:W3CDTF">2021-05-17T19:02:14Z</dcterms:modified>
</cp:coreProperties>
</file>