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9"/>
  </p:notesMasterIdLst>
  <p:sldIdLst>
    <p:sldId id="257" r:id="rId2"/>
    <p:sldId id="480" r:id="rId3"/>
    <p:sldId id="510" r:id="rId4"/>
    <p:sldId id="509" r:id="rId5"/>
    <p:sldId id="511" r:id="rId6"/>
    <p:sldId id="512" r:id="rId7"/>
    <p:sldId id="513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4" userDrawn="1">
          <p15:clr>
            <a:srgbClr val="A4A3A4"/>
          </p15:clr>
        </p15:guide>
        <p15:guide id="3" pos="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E7007AA-3B9D-7268-7748-99E8D6C0EA41}" name="Kirtesh Patel" initials="KP" userId="270b04a813ef8488" providerId="Windows Live"/>
  <p188:author id="{358618BC-33D6-1BDA-F2E8-ACDB19BA7A10}" name="Anany Agarwal" initials="AA" userId="c0c6070c9fefc0b0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8" clrIdx="0"/>
  <p:cmAuthor id="2" name="Reusswig, Soryna" initials="RS" lastIdx="5" clrIdx="1"/>
  <p:cmAuthor id="3" name="Xiang Li" initials="XL" lastIdx="21" clrIdx="2">
    <p:extLst>
      <p:ext uri="{19B8F6BF-5375-455C-9EA6-DF929625EA0E}">
        <p15:presenceInfo xmlns:p15="http://schemas.microsoft.com/office/powerpoint/2012/main" userId="f5606ad13fc3fd6b" providerId="Windows Live"/>
      </p:ext>
    </p:extLst>
  </p:cmAuthor>
  <p:cmAuthor id="4" name="Rhushikesh Bhosale" initials="RB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FBE5D6"/>
    <a:srgbClr val="969696"/>
    <a:srgbClr val="A40101"/>
    <a:srgbClr val="F2F2F2"/>
    <a:srgbClr val="548235"/>
    <a:srgbClr val="385723"/>
    <a:srgbClr val="203864"/>
    <a:srgbClr val="FFFFFF"/>
    <a:srgbClr val="8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B646B-CB0D-49E9-86D7-BD2B90224E59}" v="32" dt="2023-09-20T17:02:10.974"/>
    <p1510:client id="{1EA9C79E-761D-B6BD-6382-28936B336B71}" v="148" dt="2023-09-20T17:05:09.092"/>
    <p1510:client id="{5719E0A7-3C36-152E-017A-1716754DC9B4}" v="3370" dt="2023-09-20T18:09:22.830"/>
    <p1510:client id="{81C9471D-0C86-4657-9C06-4AB23EF5666B}" v="396" dt="2023-09-20T18:01:10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094"/>
        <p:guide pos="272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1F0A2-FAB3-0C4C-BF9E-0600F8AC893B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3D9E9-F812-7843-8027-CE90304E8A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32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3D9E9-F812-7843-8027-CE90304E8A3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495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3D9E9-F812-7843-8027-CE90304E8A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05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3D9E9-F812-7843-8027-CE90304E8A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252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3D9E9-F812-7843-8027-CE90304E8A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09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3D9E9-F812-7843-8027-CE90304E8A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367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3D9E9-F812-7843-8027-CE90304E8A3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81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ED94B-56BD-1F42-A63A-CA1C1FF54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69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0497E-47E9-4B48-8A60-8E9733E1A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96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DE86C-5D5D-C34C-8E62-65CB4F82E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588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/>
          <p:cNvSpPr>
            <a:spLocks noGrp="1"/>
          </p:cNvSpPr>
          <p:nvPr userDrawn="1"/>
        </p:nvSpPr>
        <p:spPr>
          <a:xfrm>
            <a:off x="990541" y="2021120"/>
            <a:ext cx="2558546" cy="5692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Frutiger LT 87 ExtraBlackCn" panose="020B0906030504030204" pitchFamily="34" charset="0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ts val="4875"/>
              </a:lnSpc>
            </a:pPr>
            <a:r>
              <a:rPr lang="de-DE" sz="1800" b="1" kern="1200">
                <a:latin typeface="+mn-lt"/>
              </a:rPr>
              <a:t>VISION &amp; MISSINZ</a:t>
            </a:r>
          </a:p>
        </p:txBody>
      </p:sp>
      <p:sp>
        <p:nvSpPr>
          <p:cNvPr id="20" name="Titel 1"/>
          <p:cNvSpPr>
            <a:spLocks noGrp="1"/>
          </p:cNvSpPr>
          <p:nvPr userDrawn="1"/>
        </p:nvSpPr>
        <p:spPr>
          <a:xfrm>
            <a:off x="5604376" y="2019129"/>
            <a:ext cx="2558546" cy="5692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Frutiger LT 87 ExtraBlackCn" panose="020B0906030504030204" pitchFamily="34" charset="0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ts val="4875"/>
              </a:lnSpc>
            </a:pPr>
            <a:r>
              <a:rPr lang="de-DE" sz="1800" b="1" kern="1200">
                <a:latin typeface="+mn-lt"/>
              </a:rPr>
              <a:t>FACTS &amp; FIGURES</a:t>
            </a:r>
          </a:p>
        </p:txBody>
      </p:sp>
      <p:sp>
        <p:nvSpPr>
          <p:cNvPr id="32" name="Titel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noProof="0" err="1"/>
              <a:t>Mastertitelformat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E39A0E84-BA3F-E94B-9C1C-D07EC9D3C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8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alt - 3 Spalten - 14p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77872"/>
            <a:ext cx="843133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Mastertitelformat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95374" y="1943692"/>
            <a:ext cx="2682284" cy="2858691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3269901" y="1943694"/>
            <a:ext cx="2682285" cy="2858690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buFontTx/>
              <a:buNone/>
              <a:defRPr sz="1050">
                <a:latin typeface="+mj-lt"/>
              </a:defRPr>
            </a:lvl1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5417" y="1941311"/>
            <a:ext cx="2681288" cy="2861072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5143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2pPr>
            <a:lvl3pPr marL="8572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3pPr>
            <a:lvl4pPr marL="12001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4pPr>
            <a:lvl5pPr marL="15430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5pPr>
          </a:lstStyle>
          <a:p>
            <a:pPr lvl="0"/>
            <a:r>
              <a:rPr lang="en-GB" noProof="0" err="1"/>
              <a:t>Mastertextformt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08B8E65-5D94-FC49-871F-39E70CCF5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4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/>
              <a:t>CONTENT</a:t>
            </a:r>
            <a:br>
              <a:rPr lang="en-GB" noProof="0"/>
            </a:b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85576" y="1688965"/>
            <a:ext cx="4131000" cy="2858691"/>
          </a:xfrm>
        </p:spPr>
        <p:txBody>
          <a:bodyPr>
            <a:normAutofit/>
          </a:bodyPr>
          <a:lstStyle>
            <a:lvl1pPr marL="257175" indent="-257175">
              <a:lnSpc>
                <a:spcPts val="1800"/>
              </a:lnSpc>
              <a:buFont typeface="Wingdings" charset="2"/>
              <a:buChar char="§"/>
              <a:defRPr sz="1500" baseline="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Mastertitel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  <a:p>
            <a:pPr lvl="0"/>
            <a:endParaRPr lang="en-GB" noProof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5907" y="1688966"/>
            <a:ext cx="4131000" cy="2858690"/>
          </a:xfrm>
        </p:spPr>
        <p:txBody>
          <a:bodyPr>
            <a:noAutofit/>
          </a:bodyPr>
          <a:lstStyle>
            <a:lvl1pPr marL="257175" indent="-257175">
              <a:lnSpc>
                <a:spcPts val="1800"/>
              </a:lnSpc>
              <a:buFont typeface="Wingdings" charset="2"/>
              <a:buChar char="§"/>
              <a:defRPr sz="1500" baseline="0">
                <a:latin typeface="+mj-lt"/>
              </a:defRPr>
            </a:lvl1pPr>
          </a:lstStyle>
          <a:p>
            <a:pPr lvl="0"/>
            <a:r>
              <a:rPr lang="en-GB" noProof="0" err="1"/>
              <a:t>Mastertitel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sp>
        <p:nvSpPr>
          <p:cNvPr id="7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75F23C4-D9E0-F34E-BDE8-EDF47BCB6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544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- 2 Spalten - 12p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Mastertitelformat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6" y="1953491"/>
            <a:ext cx="4131000" cy="2858691"/>
          </a:xfrm>
        </p:spPr>
        <p:txBody>
          <a:bodyPr>
            <a:normAutofit/>
          </a:bodyPr>
          <a:lstStyle>
            <a:lvl1pPr marL="0" indent="0">
              <a:lnSpc>
                <a:spcPts val="1200"/>
              </a:lnSpc>
              <a:buNone/>
              <a:defRPr sz="90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5907" y="1954024"/>
            <a:ext cx="4131000" cy="2858690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buFontTx/>
              <a:buNone/>
              <a:defRPr sz="900">
                <a:latin typeface="+mj-lt"/>
              </a:defRPr>
            </a:lvl1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sp>
        <p:nvSpPr>
          <p:cNvPr id="7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57F6DAE-1A66-1543-B44E-11F01BF7E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933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- 1xBild - 1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514850" y="0"/>
            <a:ext cx="462915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376935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6" y="1953490"/>
            <a:ext cx="3769350" cy="2858691"/>
          </a:xfrm>
        </p:spPr>
        <p:txBody>
          <a:bodyPr>
            <a:normAutofit/>
          </a:bodyPr>
          <a:lstStyle>
            <a:lvl1pPr marL="0" indent="0">
              <a:lnSpc>
                <a:spcPts val="1200"/>
              </a:lnSpc>
              <a:buNone/>
              <a:defRPr sz="90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750532" y="4767712"/>
            <a:ext cx="193289" cy="223202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e-DE"/>
              <a:t>a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A60DC5E-423E-5443-8DB4-570BDB625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245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- 2xBild - 1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509813" y="0"/>
            <a:ext cx="4634187" cy="253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0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4509813" y="2592000"/>
            <a:ext cx="4634187" cy="25515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376935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6" y="1953489"/>
            <a:ext cx="3769350" cy="2858691"/>
          </a:xfrm>
        </p:spPr>
        <p:txBody>
          <a:bodyPr>
            <a:normAutofit/>
          </a:bodyPr>
          <a:lstStyle>
            <a:lvl1pPr marL="0" indent="0">
              <a:lnSpc>
                <a:spcPts val="1200"/>
              </a:lnSpc>
              <a:buNone/>
              <a:defRPr sz="90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750532" y="4767712"/>
            <a:ext cx="193289" cy="223202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e-DE"/>
              <a:t>a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EFBD2B6F-FC75-D749-9061-46ADC1532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902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- 3xBild -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6849000" y="3468560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849000" y="0"/>
            <a:ext cx="2295000" cy="168233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1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6849000" y="1734395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77872"/>
            <a:ext cx="6159923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8" y="1953490"/>
            <a:ext cx="2996001" cy="2858691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3549499" y="1953490"/>
            <a:ext cx="2996001" cy="2858691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25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750532" y="4767712"/>
            <a:ext cx="193289" cy="223202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e-DE"/>
              <a:t>a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E64786AC-6C83-7541-BD28-965C8E0CF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723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- 6xBild -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4509812" y="231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2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4509812" y="1734395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1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509813" y="3465860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849000" y="0"/>
            <a:ext cx="2295000" cy="168233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1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6849000" y="1734395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0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6849000" y="3465860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376935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6" y="1953491"/>
            <a:ext cx="3769350" cy="2858691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3"/>
          <p:cNvSpPr>
            <a:spLocks noGrp="1"/>
          </p:cNvSpPr>
          <p:nvPr>
            <p:ph type="body" sz="half" idx="16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750532" y="4767712"/>
            <a:ext cx="193289" cy="223202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e-DE"/>
              <a:t>a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D34DECDC-A5F0-0644-A940-6BA183A7F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65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18C11-2972-744E-8009-2F22DF702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640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Header Grau - 3 Spalten - 1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1645"/>
            <a:ext cx="9144000" cy="2199068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Mastertitelformat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7" y="2462313"/>
            <a:ext cx="2682284" cy="2085343"/>
          </a:xfrm>
        </p:spPr>
        <p:txBody>
          <a:bodyPr>
            <a:normAutofit/>
          </a:bodyPr>
          <a:lstStyle>
            <a:lvl1pPr marL="0" indent="0">
              <a:lnSpc>
                <a:spcPts val="1200"/>
              </a:lnSpc>
              <a:buNone/>
              <a:defRPr sz="90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1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3260104" y="2462314"/>
            <a:ext cx="2682285" cy="2085342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buFontTx/>
              <a:buNone/>
              <a:defRPr sz="900">
                <a:latin typeface="+mj-lt"/>
              </a:defRPr>
            </a:lvl1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35619" y="2460577"/>
            <a:ext cx="2681288" cy="2087079"/>
          </a:xfrm>
        </p:spPr>
        <p:txBody>
          <a:bodyPr>
            <a:normAutofit/>
          </a:bodyPr>
          <a:lstStyle>
            <a:lvl1pPr marL="0" indent="0">
              <a:lnSpc>
                <a:spcPts val="1200"/>
              </a:lnSpc>
              <a:buNone/>
              <a:defRPr sz="900">
                <a:latin typeface="+mj-lt"/>
              </a:defRPr>
            </a:lvl1pPr>
            <a:lvl2pPr marL="5143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2pPr>
            <a:lvl3pPr marL="8572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3pPr>
            <a:lvl4pPr marL="12001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4pPr>
            <a:lvl5pPr marL="15430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5pPr>
          </a:lstStyle>
          <a:p>
            <a:pPr lvl="0"/>
            <a:r>
              <a:rPr lang="en-GB" noProof="0" err="1"/>
              <a:t>Mastertextformt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3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29FFBA92-79DB-0C41-9346-72368730F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359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Header Grau - 3 Spalten -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1645"/>
            <a:ext cx="9144000" cy="2199068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Mastertitelformat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7" y="2462313"/>
            <a:ext cx="2682284" cy="2085343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1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3260104" y="2462314"/>
            <a:ext cx="2682285" cy="2085342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buFontTx/>
              <a:buNone/>
              <a:defRPr sz="1050">
                <a:latin typeface="+mj-lt"/>
              </a:defRPr>
            </a:lvl1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35619" y="2460577"/>
            <a:ext cx="2681288" cy="2087079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5143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2pPr>
            <a:lvl3pPr marL="8572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3pPr>
            <a:lvl4pPr marL="12001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4pPr>
            <a:lvl5pPr marL="15430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5pPr>
          </a:lstStyle>
          <a:p>
            <a:pPr lvl="0"/>
            <a:r>
              <a:rPr lang="en-GB" noProof="0" err="1"/>
              <a:t>Mastertextformt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3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32D29D53-BA80-7E40-AA03-21BB2EB32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6033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Header Grau - 2 Spalten - 1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1645"/>
            <a:ext cx="9144000" cy="2199068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Mastertitelformat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3"/>
          <p:cNvSpPr>
            <a:spLocks noGrp="1"/>
          </p:cNvSpPr>
          <p:nvPr>
            <p:ph type="body" sz="half" idx="15"/>
          </p:nvPr>
        </p:nvSpPr>
        <p:spPr>
          <a:xfrm>
            <a:off x="385576" y="2460577"/>
            <a:ext cx="4131000" cy="2087079"/>
          </a:xfrm>
        </p:spPr>
        <p:txBody>
          <a:bodyPr>
            <a:normAutofit/>
          </a:bodyPr>
          <a:lstStyle>
            <a:lvl1pPr marL="0" indent="0">
              <a:lnSpc>
                <a:spcPts val="1200"/>
              </a:lnSpc>
              <a:buNone/>
              <a:defRPr sz="90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4" name="Textplatzhalt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685907" y="2460578"/>
            <a:ext cx="4131000" cy="208707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buFontTx/>
              <a:buNone/>
              <a:defRPr sz="900">
                <a:latin typeface="+mj-lt"/>
              </a:defRPr>
            </a:lvl1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EB797B40-A306-7545-8798-5423C248D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6718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Header Grau - 2 Spalten -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1645"/>
            <a:ext cx="9144000" cy="2199068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Mastertitelformat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3"/>
          <p:cNvSpPr>
            <a:spLocks noGrp="1"/>
          </p:cNvSpPr>
          <p:nvPr>
            <p:ph type="body" sz="half" idx="15"/>
          </p:nvPr>
        </p:nvSpPr>
        <p:spPr>
          <a:xfrm>
            <a:off x="385576" y="2460577"/>
            <a:ext cx="4131000" cy="2087079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4" name="Textplatzhalt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685907" y="2460578"/>
            <a:ext cx="4131000" cy="2087078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FontTx/>
              <a:buNone/>
              <a:defRPr sz="1050">
                <a:latin typeface="+mj-lt"/>
              </a:defRPr>
            </a:lvl1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64EFFFA5-65F0-954B-A3FD-7362CDF97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56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71D7F-0D49-964D-9E5D-7B998D427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92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1911014-9023-6F4E-90F4-3A788F650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90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2C12031-05B3-0F4B-9E9A-87AA2BDDBA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04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582A596F-62AC-B34D-B3BE-6C9ADF891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48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46F1C162-73EF-9747-BB90-7A5ED9486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99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ED1475E-C4F9-9C48-AC97-178906119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19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F2D888B-50F4-534B-8CCC-547BE66DF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62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435B8-5B2C-B740-909F-F439BFE4C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矩形 5">
            <a:extLst>
              <a:ext uri="{FF2B5EF4-FFF2-40B4-BE49-F238E27FC236}">
                <a16:creationId xmlns:a16="http://schemas.microsoft.com/office/drawing/2014/main" id="{5EF1609D-D425-34EB-7447-E3A5A68AAAF0}"/>
              </a:ext>
            </a:extLst>
          </p:cNvPr>
          <p:cNvSpPr/>
          <p:nvPr userDrawn="1"/>
        </p:nvSpPr>
        <p:spPr>
          <a:xfrm>
            <a:off x="-1176505" y="1484865"/>
            <a:ext cx="576040" cy="356563"/>
          </a:xfrm>
          <a:prstGeom prst="rect">
            <a:avLst/>
          </a:prstGeom>
          <a:solidFill>
            <a:srgbClr val="A40101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 b="1">
              <a:solidFill>
                <a:schemeClr val="bg1"/>
              </a:solidFill>
              <a:latin typeface="Calibri" panose="020F0502020204030204" pitchFamily="34" charset="0"/>
              <a:ea typeface="华文楷体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矩形 6">
            <a:extLst>
              <a:ext uri="{FF2B5EF4-FFF2-40B4-BE49-F238E27FC236}">
                <a16:creationId xmlns:a16="http://schemas.microsoft.com/office/drawing/2014/main" id="{764449E5-5A85-4B5B-A794-AFC84F903A00}"/>
              </a:ext>
            </a:extLst>
          </p:cNvPr>
          <p:cNvSpPr/>
          <p:nvPr userDrawn="1"/>
        </p:nvSpPr>
        <p:spPr>
          <a:xfrm>
            <a:off x="-1176505" y="2220626"/>
            <a:ext cx="576040" cy="356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7">
            <a:extLst>
              <a:ext uri="{FF2B5EF4-FFF2-40B4-BE49-F238E27FC236}">
                <a16:creationId xmlns:a16="http://schemas.microsoft.com/office/drawing/2014/main" id="{4FD063F1-E31E-5377-6EBC-8DFC02A8298B}"/>
              </a:ext>
            </a:extLst>
          </p:cNvPr>
          <p:cNvSpPr/>
          <p:nvPr userDrawn="1"/>
        </p:nvSpPr>
        <p:spPr>
          <a:xfrm>
            <a:off x="-1176505" y="2873535"/>
            <a:ext cx="576040" cy="3565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8">
            <a:extLst>
              <a:ext uri="{FF2B5EF4-FFF2-40B4-BE49-F238E27FC236}">
                <a16:creationId xmlns:a16="http://schemas.microsoft.com/office/drawing/2014/main" id="{8FBFF407-A1C0-1D77-9038-E544A1D20BB4}"/>
              </a:ext>
            </a:extLst>
          </p:cNvPr>
          <p:cNvSpPr/>
          <p:nvPr userDrawn="1"/>
        </p:nvSpPr>
        <p:spPr>
          <a:xfrm>
            <a:off x="-1176505" y="3558113"/>
            <a:ext cx="576040" cy="356563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9">
            <a:extLst>
              <a:ext uri="{FF2B5EF4-FFF2-40B4-BE49-F238E27FC236}">
                <a16:creationId xmlns:a16="http://schemas.microsoft.com/office/drawing/2014/main" id="{5D6D5FBA-7261-CCE9-E912-B2473F317855}"/>
              </a:ext>
            </a:extLst>
          </p:cNvPr>
          <p:cNvSpPr/>
          <p:nvPr userDrawn="1"/>
        </p:nvSpPr>
        <p:spPr>
          <a:xfrm>
            <a:off x="-1176505" y="4225911"/>
            <a:ext cx="576040" cy="356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90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3" r:id="rId13"/>
    <p:sldLayoutId id="2147483694" r:id="rId14"/>
    <p:sldLayoutId id="2147483676" r:id="rId15"/>
    <p:sldLayoutId id="2147483683" r:id="rId16"/>
    <p:sldLayoutId id="2147483686" r:id="rId17"/>
    <p:sldLayoutId id="2147483685" r:id="rId18"/>
    <p:sldLayoutId id="2147483697" r:id="rId19"/>
    <p:sldLayoutId id="2147483689" r:id="rId20"/>
    <p:sldLayoutId id="2147483688" r:id="rId21"/>
    <p:sldLayoutId id="2147483690" r:id="rId22"/>
    <p:sldLayoutId id="2147483691" r:id="rId2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Bild 9">
            <a:extLst>
              <a:ext uri="{FF2B5EF4-FFF2-40B4-BE49-F238E27FC236}">
                <a16:creationId xmlns:a16="http://schemas.microsoft.com/office/drawing/2014/main" id="{0FA4D41A-2F29-D940-9120-03FD5892B4D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9598" y="316008"/>
            <a:ext cx="1327433" cy="838355"/>
          </a:xfrm>
          <a:prstGeom prst="rect">
            <a:avLst/>
          </a:prstGeom>
        </p:spPr>
      </p:pic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83E3A2B1-7D54-B540-BB4E-53D76D59D62E}"/>
              </a:ext>
            </a:extLst>
          </p:cNvPr>
          <p:cNvCxnSpPr/>
          <p:nvPr/>
        </p:nvCxnSpPr>
        <p:spPr>
          <a:xfrm>
            <a:off x="487632" y="3187768"/>
            <a:ext cx="5729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>
            <a:extLst>
              <a:ext uri="{FF2B5EF4-FFF2-40B4-BE49-F238E27FC236}">
                <a16:creationId xmlns:a16="http://schemas.microsoft.com/office/drawing/2014/main" id="{E56C0690-11CD-BA4B-83A2-98A91C9323B0}"/>
              </a:ext>
            </a:extLst>
          </p:cNvPr>
          <p:cNvSpPr>
            <a:spLocks noGrp="1"/>
          </p:cNvSpPr>
          <p:nvPr/>
        </p:nvSpPr>
        <p:spPr>
          <a:xfrm>
            <a:off x="232474" y="3222756"/>
            <a:ext cx="8911526" cy="14273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Frutiger LT 87 ExtraBlackCn" panose="020B0906030504030204" pitchFamily="34" charset="0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4000">
                <a:latin typeface="Frutiger LT 87 ExtraBlackCn"/>
              </a:rPr>
              <a:t>Causal Inference - Gamification Case</a:t>
            </a:r>
            <a:endParaRPr lang="en-US" sz="4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BA101-E9AD-9604-047F-792895B3290D}"/>
              </a:ext>
            </a:extLst>
          </p:cNvPr>
          <p:cNvSpPr txBox="1"/>
          <p:nvPr/>
        </p:nvSpPr>
        <p:spPr>
          <a:xfrm>
            <a:off x="367099" y="3842468"/>
            <a:ext cx="8400171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Kirtesh</a:t>
            </a:r>
            <a:r>
              <a:rPr lang="en-US" sz="1800" cap="none">
                <a:solidFill>
                  <a:schemeClr val="bg1"/>
                </a:solidFill>
                <a:ea typeface="+mn-lt"/>
                <a:cs typeface="+mn-lt"/>
              </a:rPr>
              <a:t> Patel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Nils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Marthiensen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Neelesh Bhalla, Chia-Jung Chang</a:t>
            </a:r>
            <a:endParaRPr lang="en-US" sz="1800" b="1" cap="none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3321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7A0EEFD-890B-1FEA-5F4B-A7C5D5438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885" y="1332488"/>
            <a:ext cx="4058917" cy="354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el 1">
            <a:extLst>
              <a:ext uri="{FF2B5EF4-FFF2-40B4-BE49-F238E27FC236}">
                <a16:creationId xmlns:a16="http://schemas.microsoft.com/office/drawing/2014/main" id="{298301B1-B19C-AA63-77BE-17E32DFC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77" y="617712"/>
            <a:ext cx="8431331" cy="819719"/>
          </a:xfrm>
        </p:spPr>
        <p:txBody>
          <a:bodyPr anchor="t"/>
          <a:lstStyle/>
          <a:p>
            <a:r>
              <a:rPr lang="en-US">
                <a:latin typeface="Calibri (body)"/>
              </a:rPr>
              <a:t>Frequency Distribution</a:t>
            </a:r>
          </a:p>
        </p:txBody>
      </p:sp>
      <p:sp>
        <p:nvSpPr>
          <p:cNvPr id="2" name="Rectangle 3" descr="Textplatzhalter 3">
            <a:extLst>
              <a:ext uri="{FF2B5EF4-FFF2-40B4-BE49-F238E27FC236}">
                <a16:creationId xmlns:a16="http://schemas.microsoft.com/office/drawing/2014/main" id="{43119BF6-E8A9-2EE0-3C9A-7D40CED1D268}"/>
              </a:ext>
            </a:extLst>
          </p:cNvPr>
          <p:cNvSpPr>
            <a:spLocks/>
          </p:cNvSpPr>
          <p:nvPr/>
        </p:nvSpPr>
        <p:spPr bwMode="auto">
          <a:xfrm>
            <a:off x="384175" y="163513"/>
            <a:ext cx="41322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800">
                <a:latin typeface="Frutiger LT 87 ExtraBlackCn"/>
              </a:rPr>
              <a:t>Causal Inference - Gamification Case</a:t>
            </a:r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E76EFD-2ACA-58BF-563C-F1CCAE52DCCC}"/>
              </a:ext>
            </a:extLst>
          </p:cNvPr>
          <p:cNvSpPr txBox="1"/>
          <p:nvPr/>
        </p:nvSpPr>
        <p:spPr>
          <a:xfrm>
            <a:off x="488674" y="1598543"/>
            <a:ext cx="316395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GB">
                <a:ea typeface="Calibri"/>
                <a:cs typeface="Calibri"/>
              </a:rPr>
              <a:t>At first glance, we see distribution of people within the three categories</a:t>
            </a:r>
          </a:p>
          <a:p>
            <a:pPr marL="285750" indent="-285750">
              <a:buFont typeface="Calibri"/>
              <a:buChar char="-"/>
            </a:pPr>
            <a:r>
              <a:rPr lang="en-GB">
                <a:ea typeface="Calibri"/>
                <a:cs typeface="Calibri"/>
              </a:rPr>
              <a:t>The distribution seems to be fairly balanced </a:t>
            </a:r>
          </a:p>
        </p:txBody>
      </p:sp>
    </p:spTree>
    <p:extLst>
      <p:ext uri="{BB962C8B-B14F-4D97-AF65-F5344CB8AC3E}">
        <p14:creationId xmlns:p14="http://schemas.microsoft.com/office/powerpoint/2010/main" val="106354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298301B1-B19C-AA63-77BE-17E32DFC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77" y="617712"/>
            <a:ext cx="8431331" cy="819719"/>
          </a:xfrm>
        </p:spPr>
        <p:txBody>
          <a:bodyPr anchor="t"/>
          <a:lstStyle/>
          <a:p>
            <a:r>
              <a:rPr lang="en-US">
                <a:latin typeface="Calibri (body)"/>
              </a:rPr>
              <a:t>Normal distribution</a:t>
            </a:r>
          </a:p>
        </p:txBody>
      </p:sp>
      <p:sp>
        <p:nvSpPr>
          <p:cNvPr id="2" name="Rectangle 3" descr="Textplatzhalter 3">
            <a:extLst>
              <a:ext uri="{FF2B5EF4-FFF2-40B4-BE49-F238E27FC236}">
                <a16:creationId xmlns:a16="http://schemas.microsoft.com/office/drawing/2014/main" id="{43119BF6-E8A9-2EE0-3C9A-7D40CED1D268}"/>
              </a:ext>
            </a:extLst>
          </p:cNvPr>
          <p:cNvSpPr>
            <a:spLocks/>
          </p:cNvSpPr>
          <p:nvPr/>
        </p:nvSpPr>
        <p:spPr bwMode="auto">
          <a:xfrm>
            <a:off x="384175" y="163513"/>
            <a:ext cx="41322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800">
                <a:latin typeface="Frutiger LT 87 ExtraBlackCn"/>
              </a:rPr>
              <a:t>Causal Inference - Gamification Case</a:t>
            </a:r>
            <a:endParaRPr lang="en-US" sz="8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E8BE49-9622-6BF6-A8B6-41C7E8E30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05" y="1352126"/>
            <a:ext cx="4886275" cy="34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280CE1-D928-2844-58EB-B4F2FFEC18CF}"/>
              </a:ext>
            </a:extLst>
          </p:cNvPr>
          <p:cNvSpPr txBox="1"/>
          <p:nvPr/>
        </p:nvSpPr>
        <p:spPr>
          <a:xfrm>
            <a:off x="4999832" y="1194524"/>
            <a:ext cx="3873311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GB">
                <a:cs typeface="Arial"/>
              </a:rPr>
              <a:t>Amongst the three categories, mean '</a:t>
            </a:r>
            <a:r>
              <a:rPr lang="en-GB" err="1">
                <a:cs typeface="Arial"/>
              </a:rPr>
              <a:t>TotalKnowledge</a:t>
            </a:r>
            <a:r>
              <a:rPr lang="en-GB">
                <a:cs typeface="Arial"/>
              </a:rPr>
              <a:t>' is </a:t>
            </a:r>
            <a:r>
              <a:rPr lang="en-GB">
                <a:ea typeface="+mn-lt"/>
                <a:cs typeface="Arial"/>
              </a:rPr>
              <a:t>the</a:t>
            </a:r>
            <a:r>
              <a:rPr lang="en-GB">
                <a:cs typeface="Arial"/>
              </a:rPr>
              <a:t> highest </a:t>
            </a:r>
            <a:r>
              <a:rPr lang="en-GB">
                <a:ea typeface="+mn-lt"/>
                <a:cs typeface="+mn-lt"/>
              </a:rPr>
              <a:t>for Non-Gamified training.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Calibri"/>
              <a:buChar char="-"/>
            </a:pPr>
            <a:endParaRPr lang="en-GB"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GB">
                <a:cs typeface="Arial"/>
              </a:rPr>
              <a:t>Low standard deviation </a:t>
            </a:r>
            <a:r>
              <a:rPr lang="en-GB">
                <a:ea typeface="+mn-lt"/>
                <a:cs typeface="+mn-lt"/>
              </a:rPr>
              <a:t>for the Non-Gamified training</a:t>
            </a:r>
            <a:r>
              <a:rPr lang="en-GB">
                <a:cs typeface="Calibri"/>
              </a:rPr>
              <a:t> category</a:t>
            </a:r>
            <a:r>
              <a:rPr lang="en-GB">
                <a:cs typeface="Arial"/>
              </a:rPr>
              <a:t> also highlights low overall variation in </a:t>
            </a:r>
            <a:r>
              <a:rPr lang="en-GB" err="1">
                <a:cs typeface="Arial"/>
              </a:rPr>
              <a:t>TotalKnowdge</a:t>
            </a:r>
            <a:r>
              <a:rPr lang="en-GB">
                <a:cs typeface="Arial"/>
              </a:rPr>
              <a:t> amongst the people sampled.</a:t>
            </a:r>
          </a:p>
          <a:p>
            <a:pPr marL="285750" indent="-285750">
              <a:buFont typeface="Calibri"/>
              <a:buChar char="-"/>
            </a:pPr>
            <a:endParaRPr lang="en-GB"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GB">
                <a:cs typeface="Arial"/>
              </a:rPr>
              <a:t>People sampled under 'No Training' category had the lowest mean </a:t>
            </a:r>
            <a:r>
              <a:rPr lang="en-GB">
                <a:ea typeface="+mn-lt"/>
                <a:cs typeface="+mn-lt"/>
              </a:rPr>
              <a:t>'</a:t>
            </a:r>
            <a:r>
              <a:rPr lang="en-GB" err="1">
                <a:ea typeface="+mn-lt"/>
                <a:cs typeface="+mn-lt"/>
              </a:rPr>
              <a:t>TotalKnowledge</a:t>
            </a:r>
            <a:r>
              <a:rPr lang="en-GB">
                <a:ea typeface="+mn-lt"/>
                <a:cs typeface="+mn-lt"/>
              </a:rPr>
              <a:t>' score</a:t>
            </a:r>
            <a:endParaRPr lang="en-GB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467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298301B1-B19C-AA63-77BE-17E32DFC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77" y="617712"/>
            <a:ext cx="8431331" cy="819719"/>
          </a:xfrm>
        </p:spPr>
        <p:txBody>
          <a:bodyPr anchor="t"/>
          <a:lstStyle/>
          <a:p>
            <a:r>
              <a:rPr lang="en-US">
                <a:latin typeface="Calibri (body)"/>
              </a:rPr>
              <a:t>Violin plots </a:t>
            </a:r>
          </a:p>
        </p:txBody>
      </p:sp>
      <p:sp>
        <p:nvSpPr>
          <p:cNvPr id="2" name="Rectangle 3" descr="Textplatzhalter 3">
            <a:extLst>
              <a:ext uri="{FF2B5EF4-FFF2-40B4-BE49-F238E27FC236}">
                <a16:creationId xmlns:a16="http://schemas.microsoft.com/office/drawing/2014/main" id="{43119BF6-E8A9-2EE0-3C9A-7D40CED1D268}"/>
              </a:ext>
            </a:extLst>
          </p:cNvPr>
          <p:cNvSpPr>
            <a:spLocks/>
          </p:cNvSpPr>
          <p:nvPr/>
        </p:nvSpPr>
        <p:spPr bwMode="auto">
          <a:xfrm>
            <a:off x="384175" y="163513"/>
            <a:ext cx="41322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800">
                <a:latin typeface="Frutiger LT 87 ExtraBlackCn"/>
              </a:rPr>
              <a:t>Causal Inference - Gamification Case</a:t>
            </a:r>
            <a:endParaRPr lang="en-US" sz="8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09DFC4-2131-DD27-1745-2A4045188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87" y="1147795"/>
            <a:ext cx="4947789" cy="378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704346-6E81-2F67-C040-C6C06DFB8A62}"/>
              </a:ext>
            </a:extLst>
          </p:cNvPr>
          <p:cNvSpPr txBox="1"/>
          <p:nvPr/>
        </p:nvSpPr>
        <p:spPr>
          <a:xfrm>
            <a:off x="249772" y="1239036"/>
            <a:ext cx="3109822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,Sans-Serif"/>
              <a:buChar char="-"/>
            </a:pPr>
            <a:r>
              <a:rPr lang="en-GB" sz="1200">
                <a:latin typeface="Arial"/>
                <a:cs typeface="Arial"/>
              </a:rPr>
              <a:t>Non-Gamified Training category has the highest median score with high concentration around the median (depicted by the width)</a:t>
            </a:r>
          </a:p>
          <a:p>
            <a:pPr marL="285750" indent="-285750">
              <a:buFont typeface="Calibri,Sans-Serif"/>
              <a:buChar char="-"/>
            </a:pPr>
            <a:r>
              <a:rPr lang="en-GB" sz="1200">
                <a:latin typeface="Arial"/>
                <a:cs typeface="Arial"/>
              </a:rPr>
              <a:t>Category 'No Training' shows high range of score variation.</a:t>
            </a:r>
          </a:p>
          <a:p>
            <a:pPr marL="285750" indent="-285750">
              <a:buFont typeface="Calibri,Sans-Serif"/>
              <a:buChar char="-"/>
            </a:pPr>
            <a:r>
              <a:rPr lang="en-GB" sz="1200">
                <a:latin typeface="Arial"/>
                <a:cs typeface="Arial"/>
              </a:rPr>
              <a:t>Category 'Gamified Training' performs somewhere between these two categories.</a:t>
            </a:r>
          </a:p>
          <a:p>
            <a:pPr marL="285750" indent="-285750">
              <a:buFont typeface="Calibri,Sans-Serif"/>
              <a:buChar char="-"/>
            </a:pPr>
            <a:r>
              <a:rPr lang="en-GB" sz="1200">
                <a:latin typeface="Arial"/>
                <a:cs typeface="Arial"/>
              </a:rPr>
              <a:t>Almost everyone in Non-Gamified category (except a few exceptions) scored more than the median score of 'No Training' category</a:t>
            </a:r>
          </a:p>
          <a:p>
            <a:pPr marL="285750" indent="-285750">
              <a:buFont typeface="Calibri,Sans-Serif"/>
              <a:buChar char="-"/>
            </a:pPr>
            <a:r>
              <a:rPr lang="en-GB" sz="1200">
                <a:latin typeface="Arial"/>
                <a:cs typeface="Arial"/>
              </a:rPr>
              <a:t>Just looking at these plots, the overall performance can be ranked as below (top to bottom):</a:t>
            </a:r>
          </a:p>
          <a:p>
            <a:pPr marL="742950" lvl="1" indent="-285750">
              <a:buFont typeface="Calibri,Sans-Serif"/>
              <a:buChar char="-"/>
            </a:pPr>
            <a:r>
              <a:rPr lang="en-GB" sz="1200">
                <a:latin typeface="Arial"/>
                <a:cs typeface="Arial"/>
              </a:rPr>
              <a:t>Non-Gamified Training</a:t>
            </a:r>
          </a:p>
          <a:p>
            <a:pPr marL="742950" lvl="1" indent="-285750">
              <a:buFont typeface="Calibri,Sans-Serif"/>
              <a:buChar char="-"/>
            </a:pPr>
            <a:r>
              <a:rPr lang="en-GB" sz="1200">
                <a:latin typeface="Arial"/>
                <a:cs typeface="Arial"/>
              </a:rPr>
              <a:t>Gamified Training</a:t>
            </a:r>
          </a:p>
          <a:p>
            <a:pPr marL="742950" lvl="1" indent="-285750">
              <a:buFont typeface="Calibri,Sans-Serif"/>
              <a:buChar char="-"/>
            </a:pPr>
            <a:r>
              <a:rPr lang="en-GB" sz="1200">
                <a:latin typeface="Arial"/>
                <a:cs typeface="Arial"/>
              </a:rPr>
              <a:t>No Training</a:t>
            </a:r>
          </a:p>
        </p:txBody>
      </p:sp>
    </p:spTree>
    <p:extLst>
      <p:ext uri="{BB962C8B-B14F-4D97-AF65-F5344CB8AC3E}">
        <p14:creationId xmlns:p14="http://schemas.microsoft.com/office/powerpoint/2010/main" val="105969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298301B1-B19C-AA63-77BE-17E32DFC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77" y="617712"/>
            <a:ext cx="8431331" cy="819719"/>
          </a:xfrm>
        </p:spPr>
        <p:txBody>
          <a:bodyPr anchor="t"/>
          <a:lstStyle/>
          <a:p>
            <a:r>
              <a:rPr lang="en-US">
                <a:latin typeface="Calibri (body)"/>
              </a:rPr>
              <a:t>Stacked BAR PLOTS (1)</a:t>
            </a:r>
            <a:endParaRPr lang="en-US"/>
          </a:p>
        </p:txBody>
      </p:sp>
      <p:sp>
        <p:nvSpPr>
          <p:cNvPr id="2" name="Rectangle 3" descr="Textplatzhalter 3">
            <a:extLst>
              <a:ext uri="{FF2B5EF4-FFF2-40B4-BE49-F238E27FC236}">
                <a16:creationId xmlns:a16="http://schemas.microsoft.com/office/drawing/2014/main" id="{43119BF6-E8A9-2EE0-3C9A-7D40CED1D268}"/>
              </a:ext>
            </a:extLst>
          </p:cNvPr>
          <p:cNvSpPr>
            <a:spLocks/>
          </p:cNvSpPr>
          <p:nvPr/>
        </p:nvSpPr>
        <p:spPr bwMode="auto">
          <a:xfrm>
            <a:off x="384175" y="163513"/>
            <a:ext cx="41322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800">
                <a:latin typeface="Frutiger LT 87 ExtraBlackCn"/>
              </a:rPr>
              <a:t>Causal Inference - Gamification Case</a:t>
            </a:r>
            <a:endParaRPr lang="en-US" sz="80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07B25725-E47E-2BCB-135A-E369E1A68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5767"/>
            <a:ext cx="3018264" cy="319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85CACE3-E0F0-CC85-D6F0-134F14AD8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805" y="1415767"/>
            <a:ext cx="3018263" cy="319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F9CF28EC-E17D-7FFF-6B1F-9C9425009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37" y="1415768"/>
            <a:ext cx="3018263" cy="319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35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298301B1-B19C-AA63-77BE-17E32DFC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77" y="617712"/>
            <a:ext cx="8431331" cy="819719"/>
          </a:xfrm>
        </p:spPr>
        <p:txBody>
          <a:bodyPr anchor="t"/>
          <a:lstStyle/>
          <a:p>
            <a:r>
              <a:rPr lang="en-US">
                <a:ea typeface="+mn-lt"/>
                <a:cs typeface="+mn-lt"/>
              </a:rPr>
              <a:t>Stacked BAR PLOTS (2)</a:t>
            </a:r>
            <a:endParaRPr lang="en-US"/>
          </a:p>
        </p:txBody>
      </p:sp>
      <p:sp>
        <p:nvSpPr>
          <p:cNvPr id="2" name="Rectangle 3" descr="Textplatzhalter 3">
            <a:extLst>
              <a:ext uri="{FF2B5EF4-FFF2-40B4-BE49-F238E27FC236}">
                <a16:creationId xmlns:a16="http://schemas.microsoft.com/office/drawing/2014/main" id="{43119BF6-E8A9-2EE0-3C9A-7D40CED1D268}"/>
              </a:ext>
            </a:extLst>
          </p:cNvPr>
          <p:cNvSpPr>
            <a:spLocks/>
          </p:cNvSpPr>
          <p:nvPr/>
        </p:nvSpPr>
        <p:spPr bwMode="auto">
          <a:xfrm>
            <a:off x="384175" y="163513"/>
            <a:ext cx="41322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lnSpc>
                <a:spcPts val="1000"/>
              </a:lnSpc>
              <a:spcBef>
                <a:spcPts val="500"/>
              </a:spcBef>
            </a:pPr>
            <a:r>
              <a:rPr lang="en-US" altLang="en-US" sz="700">
                <a:solidFill>
                  <a:srgbClr val="A6A6A6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 Light" panose="020F0302020204030204" pitchFamily="34" charset="0"/>
              </a:rPr>
              <a:t>INTRODUCTION</a:t>
            </a:r>
          </a:p>
        </p:txBody>
      </p:sp>
      <p:pic>
        <p:nvPicPr>
          <p:cNvPr id="5132" name="Picture 12">
            <a:extLst>
              <a:ext uri="{FF2B5EF4-FFF2-40B4-BE49-F238E27FC236}">
                <a16:creationId xmlns:a16="http://schemas.microsoft.com/office/drawing/2014/main" id="{CAE2B505-A17B-05E4-C402-52EE7517B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432" y="1440609"/>
            <a:ext cx="2938752" cy="310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CAE66762-9964-CC3C-3B6D-A6FB11B5E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609"/>
            <a:ext cx="2938752" cy="310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2BD4EE54-42C8-6E26-1155-A510BF945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716" y="1440609"/>
            <a:ext cx="2938752" cy="310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5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FCA696-8ABD-0260-39C9-C22D4F721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9886A-FF37-0DDC-263C-0952B6EE22BF}"/>
              </a:ext>
            </a:extLst>
          </p:cNvPr>
          <p:cNvSpPr txBox="1"/>
          <p:nvPr/>
        </p:nvSpPr>
        <p:spPr>
          <a:xfrm>
            <a:off x="370925" y="1034351"/>
            <a:ext cx="840737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GB">
                <a:cs typeface="Calibri"/>
              </a:rPr>
              <a:t>Shown on the top are different '</a:t>
            </a:r>
            <a:r>
              <a:rPr lang="en-GB" b="1">
                <a:cs typeface="Calibri"/>
              </a:rPr>
              <a:t>weighted average scores</a:t>
            </a:r>
            <a:r>
              <a:rPr lang="en-GB">
                <a:cs typeface="Calibri"/>
              </a:rPr>
              <a:t>' of people in the 'gamified' v/s 'non-gamified' training</a:t>
            </a:r>
            <a:endParaRPr lang="en-US"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GB">
                <a:cs typeface="Calibri"/>
              </a:rPr>
              <a:t>'Gamified training' was reviewed better by people on the following ratings:</a:t>
            </a:r>
            <a:endParaRPr lang="en-GB"/>
          </a:p>
          <a:p>
            <a:pPr marL="742950" lvl="1" indent="-285750">
              <a:buFont typeface="Calibri"/>
              <a:buChar char="-"/>
            </a:pPr>
            <a:r>
              <a:rPr lang="en-GB">
                <a:cs typeface="Calibri"/>
              </a:rPr>
              <a:t>Fun</a:t>
            </a:r>
          </a:p>
          <a:p>
            <a:pPr marL="742950" lvl="1" indent="-285750">
              <a:buFont typeface="Calibri"/>
              <a:buChar char="-"/>
            </a:pPr>
            <a:r>
              <a:rPr lang="en-GB">
                <a:cs typeface="Calibri"/>
              </a:rPr>
              <a:t>Enjoyable</a:t>
            </a:r>
          </a:p>
          <a:p>
            <a:pPr marL="742950" lvl="1" indent="-285750">
              <a:buFont typeface="Calibri"/>
              <a:buChar char="-"/>
            </a:pPr>
            <a:r>
              <a:rPr lang="en-GB">
                <a:cs typeface="Calibri"/>
              </a:rPr>
              <a:t>Interesting</a:t>
            </a:r>
          </a:p>
          <a:p>
            <a:pPr marL="285750" indent="-285750">
              <a:buFont typeface="Calibri"/>
              <a:buChar char="-"/>
            </a:pPr>
            <a:r>
              <a:rPr lang="en-GB">
                <a:cs typeface="Calibri"/>
              </a:rPr>
              <a:t>'Non gamified training' fared better in terms of </a:t>
            </a:r>
          </a:p>
          <a:p>
            <a:pPr marL="742950" lvl="1" indent="-285750">
              <a:buFont typeface="Calibri"/>
              <a:buChar char="-"/>
            </a:pPr>
            <a:r>
              <a:rPr lang="en-GB">
                <a:cs typeface="Calibri"/>
              </a:rPr>
              <a:t>Informative rating</a:t>
            </a:r>
          </a:p>
          <a:p>
            <a:pPr marL="285750" indent="-285750">
              <a:buFont typeface="Calibri"/>
              <a:buChar char="-"/>
            </a:pPr>
            <a:r>
              <a:rPr lang="en-GB">
                <a:cs typeface="Calibri"/>
              </a:rPr>
              <a:t>'Non gamified training' is rated more boring, while 'Gamified training' is rated more waste of time</a:t>
            </a:r>
          </a:p>
          <a:p>
            <a:pPr marL="285750" indent="-285750">
              <a:buFont typeface="Calibri"/>
              <a:buChar char="-"/>
            </a:pPr>
            <a:endParaRPr lang="en-GB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716A0-DF15-D2CD-9293-4E38492C5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610" y="316528"/>
            <a:ext cx="5547841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0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marL="171450" indent="-171450" algn="l">
          <a:buFont typeface="Arial" panose="020B0604020202020204" pitchFamily="34" charset="0"/>
          <a:buChar char="•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7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Office-Design</vt:lpstr>
      <vt:lpstr>PowerPoint Presentation</vt:lpstr>
      <vt:lpstr>Frequency Distribution</vt:lpstr>
      <vt:lpstr>Normal distribution</vt:lpstr>
      <vt:lpstr>Violin plots </vt:lpstr>
      <vt:lpstr>Stacked BAR PLOTS (1)</vt:lpstr>
      <vt:lpstr>Stacked BAR PLOTS (2)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revision>3</cp:revision>
  <dcterms:created xsi:type="dcterms:W3CDTF">2019-02-15T13:15:02Z</dcterms:created>
  <dcterms:modified xsi:type="dcterms:W3CDTF">2023-09-20T18:12:26Z</dcterms:modified>
</cp:coreProperties>
</file>