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F3194-DAA4-4398-93AD-6205C577F8D4}" v="71" dt="2022-10-10T13:13:33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7" autoAdjust="0"/>
  </p:normalViewPr>
  <p:slideViewPr>
    <p:cSldViewPr snapToGrid="0">
      <p:cViewPr varScale="1">
        <p:scale>
          <a:sx n="117" d="100"/>
          <a:sy n="11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mer, Nils Robin (PSY)" userId="d14e6d40-5c76-4123-b3bb-a6374b46fbf5" providerId="ADAL" clId="{955F3194-DAA4-4398-93AD-6205C577F8D4}"/>
    <pc:docChg chg="undo custSel addSld delSld modSld">
      <pc:chgData name="Sommer, Nils Robin (PSY)" userId="d14e6d40-5c76-4123-b3bb-a6374b46fbf5" providerId="ADAL" clId="{955F3194-DAA4-4398-93AD-6205C577F8D4}" dt="2022-10-10T13:20:31.257" v="3047" actId="20577"/>
      <pc:docMkLst>
        <pc:docMk/>
      </pc:docMkLst>
      <pc:sldChg chg="modSp mod">
        <pc:chgData name="Sommer, Nils Robin (PSY)" userId="d14e6d40-5c76-4123-b3bb-a6374b46fbf5" providerId="ADAL" clId="{955F3194-DAA4-4398-93AD-6205C577F8D4}" dt="2022-10-09T09:42:15.356" v="2453" actId="20577"/>
        <pc:sldMkLst>
          <pc:docMk/>
          <pc:sldMk cId="2207504091" sldId="257"/>
        </pc:sldMkLst>
        <pc:spChg chg="mod">
          <ac:chgData name="Sommer, Nils Robin (PSY)" userId="d14e6d40-5c76-4123-b3bb-a6374b46fbf5" providerId="ADAL" clId="{955F3194-DAA4-4398-93AD-6205C577F8D4}" dt="2022-10-05T14:16:23.430" v="23" actId="20577"/>
          <ac:spMkLst>
            <pc:docMk/>
            <pc:sldMk cId="2207504091" sldId="257"/>
            <ac:spMk id="2" creationId="{38E648AA-BF0D-9BE4-A335-C355A3E659EE}"/>
          </ac:spMkLst>
        </pc:spChg>
        <pc:spChg chg="mod">
          <ac:chgData name="Sommer, Nils Robin (PSY)" userId="d14e6d40-5c76-4123-b3bb-a6374b46fbf5" providerId="ADAL" clId="{955F3194-DAA4-4398-93AD-6205C577F8D4}" dt="2022-10-09T09:42:15.356" v="2453" actId="20577"/>
          <ac:spMkLst>
            <pc:docMk/>
            <pc:sldMk cId="2207504091" sldId="257"/>
            <ac:spMk id="3" creationId="{5BF15C04-A414-F682-F164-42578996E83E}"/>
          </ac:spMkLst>
        </pc:spChg>
      </pc:sldChg>
      <pc:sldChg chg="addSp delSp modSp mod setBg modNotesTx">
        <pc:chgData name="Sommer, Nils Robin (PSY)" userId="d14e6d40-5c76-4123-b3bb-a6374b46fbf5" providerId="ADAL" clId="{955F3194-DAA4-4398-93AD-6205C577F8D4}" dt="2022-10-10T13:08:40.195" v="2931" actId="114"/>
        <pc:sldMkLst>
          <pc:docMk/>
          <pc:sldMk cId="1302926744" sldId="259"/>
        </pc:sldMkLst>
        <pc:spChg chg="mod">
          <ac:chgData name="Sommer, Nils Robin (PSY)" userId="d14e6d40-5c76-4123-b3bb-a6374b46fbf5" providerId="ADAL" clId="{955F3194-DAA4-4398-93AD-6205C577F8D4}" dt="2022-10-10T13:08:05.849" v="2926"/>
          <ac:spMkLst>
            <pc:docMk/>
            <pc:sldMk cId="1302926744" sldId="259"/>
            <ac:spMk id="2" creationId="{38E648AA-BF0D-9BE4-A335-C355A3E659EE}"/>
          </ac:spMkLst>
        </pc:spChg>
        <pc:spChg chg="mod">
          <ac:chgData name="Sommer, Nils Robin (PSY)" userId="d14e6d40-5c76-4123-b3bb-a6374b46fbf5" providerId="ADAL" clId="{955F3194-DAA4-4398-93AD-6205C577F8D4}" dt="2022-10-10T13:08:05.849" v="2926"/>
          <ac:spMkLst>
            <pc:docMk/>
            <pc:sldMk cId="1302926744" sldId="259"/>
            <ac:spMk id="3" creationId="{5BF15C04-A414-F682-F164-42578996E83E}"/>
          </ac:spMkLst>
        </pc:spChg>
        <pc:graphicFrameChg chg="add mod modGraphic">
          <ac:chgData name="Sommer, Nils Robin (PSY)" userId="d14e6d40-5c76-4123-b3bb-a6374b46fbf5" providerId="ADAL" clId="{955F3194-DAA4-4398-93AD-6205C577F8D4}" dt="2022-10-10T13:08:40.195" v="2931" actId="114"/>
          <ac:graphicFrameMkLst>
            <pc:docMk/>
            <pc:sldMk cId="1302926744" sldId="259"/>
            <ac:graphicFrameMk id="4" creationId="{BC984053-D5B1-CE0D-57DD-0A94CD41BDBF}"/>
          </ac:graphicFrameMkLst>
        </pc:graphicFrameChg>
        <pc:graphicFrameChg chg="add del mod modGraphic">
          <ac:chgData name="Sommer, Nils Robin (PSY)" userId="d14e6d40-5c76-4123-b3bb-a6374b46fbf5" providerId="ADAL" clId="{955F3194-DAA4-4398-93AD-6205C577F8D4}" dt="2022-10-09T07:23:51.214" v="938" actId="478"/>
          <ac:graphicFrameMkLst>
            <pc:docMk/>
            <pc:sldMk cId="1302926744" sldId="259"/>
            <ac:graphicFrameMk id="6" creationId="{A4F4E987-1A2F-DFA8-2760-E2A5B445904F}"/>
          </ac:graphicFrameMkLst>
        </pc:graphicFrameChg>
        <pc:picChg chg="del">
          <ac:chgData name="Sommer, Nils Robin (PSY)" userId="d14e6d40-5c76-4123-b3bb-a6374b46fbf5" providerId="ADAL" clId="{955F3194-DAA4-4398-93AD-6205C577F8D4}" dt="2022-10-09T06:52:08.403" v="449" actId="478"/>
          <ac:picMkLst>
            <pc:docMk/>
            <pc:sldMk cId="1302926744" sldId="259"/>
            <ac:picMk id="5" creationId="{F64D4218-A17D-DC61-632F-6F72110DC883}"/>
          </ac:picMkLst>
        </pc:picChg>
      </pc:sldChg>
      <pc:sldChg chg="del">
        <pc:chgData name="Sommer, Nils Robin (PSY)" userId="d14e6d40-5c76-4123-b3bb-a6374b46fbf5" providerId="ADAL" clId="{955F3194-DAA4-4398-93AD-6205C577F8D4}" dt="2022-10-09T07:15:21.256" v="879" actId="47"/>
        <pc:sldMkLst>
          <pc:docMk/>
          <pc:sldMk cId="1022432248" sldId="260"/>
        </pc:sldMkLst>
      </pc:sldChg>
      <pc:sldChg chg="new del">
        <pc:chgData name="Sommer, Nils Robin (PSY)" userId="d14e6d40-5c76-4123-b3bb-a6374b46fbf5" providerId="ADAL" clId="{955F3194-DAA4-4398-93AD-6205C577F8D4}" dt="2022-10-09T09:56:23.420" v="2892" actId="47"/>
        <pc:sldMkLst>
          <pc:docMk/>
          <pc:sldMk cId="2556195359" sldId="260"/>
        </pc:sldMkLst>
      </pc:sldChg>
      <pc:sldChg chg="addSp delSp modSp add mod">
        <pc:chgData name="Sommer, Nils Robin (PSY)" userId="d14e6d40-5c76-4123-b3bb-a6374b46fbf5" providerId="ADAL" clId="{955F3194-DAA4-4398-93AD-6205C577F8D4}" dt="2022-10-10T13:09:45.231" v="2940" actId="20577"/>
        <pc:sldMkLst>
          <pc:docMk/>
          <pc:sldMk cId="208027995" sldId="261"/>
        </pc:sldMkLst>
        <pc:spChg chg="mod">
          <ac:chgData name="Sommer, Nils Robin (PSY)" userId="d14e6d40-5c76-4123-b3bb-a6374b46fbf5" providerId="ADAL" clId="{955F3194-DAA4-4398-93AD-6205C577F8D4}" dt="2022-10-10T13:09:45.231" v="2940" actId="20577"/>
          <ac:spMkLst>
            <pc:docMk/>
            <pc:sldMk cId="208027995" sldId="261"/>
            <ac:spMk id="3" creationId="{5BF15C04-A414-F682-F164-42578996E83E}"/>
          </ac:spMkLst>
        </pc:spChg>
        <pc:spChg chg="add del">
          <ac:chgData name="Sommer, Nils Robin (PSY)" userId="d14e6d40-5c76-4123-b3bb-a6374b46fbf5" providerId="ADAL" clId="{955F3194-DAA4-4398-93AD-6205C577F8D4}" dt="2022-10-10T13:09:34.458" v="2935"/>
          <ac:spMkLst>
            <pc:docMk/>
            <pc:sldMk cId="208027995" sldId="261"/>
            <ac:spMk id="6" creationId="{3BE63C72-D84F-83CF-E378-154BBC608764}"/>
          </ac:spMkLst>
        </pc:spChg>
        <pc:graphicFrameChg chg="add mod">
          <ac:chgData name="Sommer, Nils Robin (PSY)" userId="d14e6d40-5c76-4123-b3bb-a6374b46fbf5" providerId="ADAL" clId="{955F3194-DAA4-4398-93AD-6205C577F8D4}" dt="2022-10-10T13:09:17.109" v="2933"/>
          <ac:graphicFrameMkLst>
            <pc:docMk/>
            <pc:sldMk cId="208027995" sldId="261"/>
            <ac:graphicFrameMk id="4" creationId="{93961899-EE1F-9C13-83EB-D38A010670E1}"/>
          </ac:graphicFrameMkLst>
        </pc:graphicFrameChg>
        <pc:graphicFrameChg chg="del">
          <ac:chgData name="Sommer, Nils Robin (PSY)" userId="d14e6d40-5c76-4123-b3bb-a6374b46fbf5" providerId="ADAL" clId="{955F3194-DAA4-4398-93AD-6205C577F8D4}" dt="2022-10-09T07:17:12.735" v="882" actId="478"/>
          <ac:graphicFrameMkLst>
            <pc:docMk/>
            <pc:sldMk cId="208027995" sldId="261"/>
            <ac:graphicFrameMk id="4" creationId="{BC984053-D5B1-CE0D-57DD-0A94CD41BDBF}"/>
          </ac:graphicFrameMkLst>
        </pc:graphicFrameChg>
        <pc:graphicFrameChg chg="add del mod modGraphic">
          <ac:chgData name="Sommer, Nils Robin (PSY)" userId="d14e6d40-5c76-4123-b3bb-a6374b46fbf5" providerId="ADAL" clId="{955F3194-DAA4-4398-93AD-6205C577F8D4}" dt="2022-10-10T13:09:16.541" v="2932" actId="478"/>
          <ac:graphicFrameMkLst>
            <pc:docMk/>
            <pc:sldMk cId="208027995" sldId="261"/>
            <ac:graphicFrameMk id="5" creationId="{9FD72B4B-45FC-9E85-D7DC-9090493BAB45}"/>
          </ac:graphicFrameMkLst>
        </pc:graphicFrameChg>
      </pc:sldChg>
      <pc:sldChg chg="addSp modSp add mod">
        <pc:chgData name="Sommer, Nils Robin (PSY)" userId="d14e6d40-5c76-4123-b3bb-a6374b46fbf5" providerId="ADAL" clId="{955F3194-DAA4-4398-93AD-6205C577F8D4}" dt="2022-10-10T13:16:14.853" v="3018" actId="20577"/>
        <pc:sldMkLst>
          <pc:docMk/>
          <pc:sldMk cId="3091288697" sldId="262"/>
        </pc:sldMkLst>
        <pc:spChg chg="mod">
          <ac:chgData name="Sommer, Nils Robin (PSY)" userId="d14e6d40-5c76-4123-b3bb-a6374b46fbf5" providerId="ADAL" clId="{955F3194-DAA4-4398-93AD-6205C577F8D4}" dt="2022-10-10T13:16:14.853" v="3018" actId="20577"/>
          <ac:spMkLst>
            <pc:docMk/>
            <pc:sldMk cId="3091288697" sldId="262"/>
            <ac:spMk id="3" creationId="{5BF15C04-A414-F682-F164-42578996E83E}"/>
          </ac:spMkLst>
        </pc:spChg>
        <pc:spChg chg="add mod">
          <ac:chgData name="Sommer, Nils Robin (PSY)" userId="d14e6d40-5c76-4123-b3bb-a6374b46fbf5" providerId="ADAL" clId="{955F3194-DAA4-4398-93AD-6205C577F8D4}" dt="2022-10-10T13:15:54.821" v="3016" actId="12"/>
          <ac:spMkLst>
            <pc:docMk/>
            <pc:sldMk cId="3091288697" sldId="262"/>
            <ac:spMk id="4" creationId="{51E687E6-4137-F28F-1786-C704DD323AE1}"/>
          </ac:spMkLst>
        </pc:spChg>
        <pc:graphicFrameChg chg="mod modGraphic">
          <ac:chgData name="Sommer, Nils Robin (PSY)" userId="d14e6d40-5c76-4123-b3bb-a6374b46fbf5" providerId="ADAL" clId="{955F3194-DAA4-4398-93AD-6205C577F8D4}" dt="2022-10-10T13:13:33.289" v="2964"/>
          <ac:graphicFrameMkLst>
            <pc:docMk/>
            <pc:sldMk cId="3091288697" sldId="262"/>
            <ac:graphicFrameMk id="5" creationId="{9FD72B4B-45FC-9E85-D7DC-9090493BAB45}"/>
          </ac:graphicFrameMkLst>
        </pc:graphicFrameChg>
      </pc:sldChg>
      <pc:sldChg chg="delSp modSp add mod modNotesTx">
        <pc:chgData name="Sommer, Nils Robin (PSY)" userId="d14e6d40-5c76-4123-b3bb-a6374b46fbf5" providerId="ADAL" clId="{955F3194-DAA4-4398-93AD-6205C577F8D4}" dt="2022-10-09T09:25:30.333" v="2396" actId="20577"/>
        <pc:sldMkLst>
          <pc:docMk/>
          <pc:sldMk cId="1880332442" sldId="263"/>
        </pc:sldMkLst>
        <pc:spChg chg="mod">
          <ac:chgData name="Sommer, Nils Robin (PSY)" userId="d14e6d40-5c76-4123-b3bb-a6374b46fbf5" providerId="ADAL" clId="{955F3194-DAA4-4398-93AD-6205C577F8D4}" dt="2022-10-09T07:46:34.734" v="1576" actId="20577"/>
          <ac:spMkLst>
            <pc:docMk/>
            <pc:sldMk cId="1880332442" sldId="263"/>
            <ac:spMk id="2" creationId="{38E648AA-BF0D-9BE4-A335-C355A3E659EE}"/>
          </ac:spMkLst>
        </pc:spChg>
        <pc:spChg chg="mod">
          <ac:chgData name="Sommer, Nils Robin (PSY)" userId="d14e6d40-5c76-4123-b3bb-a6374b46fbf5" providerId="ADAL" clId="{955F3194-DAA4-4398-93AD-6205C577F8D4}" dt="2022-10-09T09:21:52.086" v="2250" actId="20577"/>
          <ac:spMkLst>
            <pc:docMk/>
            <pc:sldMk cId="1880332442" sldId="263"/>
            <ac:spMk id="3" creationId="{5BF15C04-A414-F682-F164-42578996E83E}"/>
          </ac:spMkLst>
        </pc:spChg>
        <pc:graphicFrameChg chg="del">
          <ac:chgData name="Sommer, Nils Robin (PSY)" userId="d14e6d40-5c76-4123-b3bb-a6374b46fbf5" providerId="ADAL" clId="{955F3194-DAA4-4398-93AD-6205C577F8D4}" dt="2022-10-09T07:46:47.538" v="1577" actId="478"/>
          <ac:graphicFrameMkLst>
            <pc:docMk/>
            <pc:sldMk cId="1880332442" sldId="263"/>
            <ac:graphicFrameMk id="5" creationId="{9FD72B4B-45FC-9E85-D7DC-9090493BAB45}"/>
          </ac:graphicFrameMkLst>
        </pc:graphicFrameChg>
      </pc:sldChg>
      <pc:sldChg chg="addSp delSp modSp add mod">
        <pc:chgData name="Sommer, Nils Robin (PSY)" userId="d14e6d40-5c76-4123-b3bb-a6374b46fbf5" providerId="ADAL" clId="{955F3194-DAA4-4398-93AD-6205C577F8D4}" dt="2022-10-10T13:19:39.402" v="3028" actId="20577"/>
        <pc:sldMkLst>
          <pc:docMk/>
          <pc:sldMk cId="59516780" sldId="264"/>
        </pc:sldMkLst>
        <pc:spChg chg="mod">
          <ac:chgData name="Sommer, Nils Robin (PSY)" userId="d14e6d40-5c76-4123-b3bb-a6374b46fbf5" providerId="ADAL" clId="{955F3194-DAA4-4398-93AD-6205C577F8D4}" dt="2022-10-10T13:19:39.402" v="3028" actId="20577"/>
          <ac:spMkLst>
            <pc:docMk/>
            <pc:sldMk cId="59516780" sldId="264"/>
            <ac:spMk id="3" creationId="{5BF15C04-A414-F682-F164-42578996E83E}"/>
          </ac:spMkLst>
        </pc:spChg>
        <pc:spChg chg="add del">
          <ac:chgData name="Sommer, Nils Robin (PSY)" userId="d14e6d40-5c76-4123-b3bb-a6374b46fbf5" providerId="ADAL" clId="{955F3194-DAA4-4398-93AD-6205C577F8D4}" dt="2022-10-09T09:46:02.022" v="2495"/>
          <ac:spMkLst>
            <pc:docMk/>
            <pc:sldMk cId="59516780" sldId="264"/>
            <ac:spMk id="5" creationId="{E0927EE4-DE74-1196-9D90-C028C7427292}"/>
          </ac:spMkLst>
        </pc:spChg>
        <pc:spChg chg="add del">
          <ac:chgData name="Sommer, Nils Robin (PSY)" userId="d14e6d40-5c76-4123-b3bb-a6374b46fbf5" providerId="ADAL" clId="{955F3194-DAA4-4398-93AD-6205C577F8D4}" dt="2022-10-09T09:46:04.862" v="2497"/>
          <ac:spMkLst>
            <pc:docMk/>
            <pc:sldMk cId="59516780" sldId="264"/>
            <ac:spMk id="6" creationId="{00D63616-6B0C-6A29-88A7-DC893E7CCDC5}"/>
          </ac:spMkLst>
        </pc:spChg>
        <pc:graphicFrameChg chg="add mod modGraphic">
          <ac:chgData name="Sommer, Nils Robin (PSY)" userId="d14e6d40-5c76-4123-b3bb-a6374b46fbf5" providerId="ADAL" clId="{955F3194-DAA4-4398-93AD-6205C577F8D4}" dt="2022-10-10T13:18:45.008" v="3027" actId="20577"/>
          <ac:graphicFrameMkLst>
            <pc:docMk/>
            <pc:sldMk cId="59516780" sldId="264"/>
            <ac:graphicFrameMk id="4" creationId="{03E74C22-58F5-B146-CAF7-38125124D96D}"/>
          </ac:graphicFrameMkLst>
        </pc:graphicFrameChg>
      </pc:sldChg>
      <pc:sldChg chg="add del">
        <pc:chgData name="Sommer, Nils Robin (PSY)" userId="d14e6d40-5c76-4123-b3bb-a6374b46fbf5" providerId="ADAL" clId="{955F3194-DAA4-4398-93AD-6205C577F8D4}" dt="2022-10-09T07:46:17.176" v="1569"/>
        <pc:sldMkLst>
          <pc:docMk/>
          <pc:sldMk cId="2380256133" sldId="264"/>
        </pc:sldMkLst>
      </pc:sldChg>
      <pc:sldChg chg="delSp modSp add mod">
        <pc:chgData name="Sommer, Nils Robin (PSY)" userId="d14e6d40-5c76-4123-b3bb-a6374b46fbf5" providerId="ADAL" clId="{955F3194-DAA4-4398-93AD-6205C577F8D4}" dt="2022-10-10T13:20:31.257" v="3047" actId="20577"/>
        <pc:sldMkLst>
          <pc:docMk/>
          <pc:sldMk cId="873461811" sldId="265"/>
        </pc:sldMkLst>
        <pc:spChg chg="mod">
          <ac:chgData name="Sommer, Nils Robin (PSY)" userId="d14e6d40-5c76-4123-b3bb-a6374b46fbf5" providerId="ADAL" clId="{955F3194-DAA4-4398-93AD-6205C577F8D4}" dt="2022-10-10T13:20:31.257" v="3047" actId="20577"/>
          <ac:spMkLst>
            <pc:docMk/>
            <pc:sldMk cId="873461811" sldId="265"/>
            <ac:spMk id="3" creationId="{5BF15C04-A414-F682-F164-42578996E83E}"/>
          </ac:spMkLst>
        </pc:spChg>
        <pc:graphicFrameChg chg="del">
          <ac:chgData name="Sommer, Nils Robin (PSY)" userId="d14e6d40-5c76-4123-b3bb-a6374b46fbf5" providerId="ADAL" clId="{955F3194-DAA4-4398-93AD-6205C577F8D4}" dt="2022-10-09T09:48:04.938" v="2549" actId="478"/>
          <ac:graphicFrameMkLst>
            <pc:docMk/>
            <pc:sldMk cId="873461811" sldId="265"/>
            <ac:graphicFrameMk id="4" creationId="{03E74C22-58F5-B146-CAF7-38125124D96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F5556-3EDC-4B8D-A260-64285961AA0B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CD45-13C2-4DC7-BAE2-D60BF34ABBB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1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Total: 1867 people</a:t>
            </a:r>
          </a:p>
          <a:p>
            <a:r>
              <a:rPr lang="en-US" dirty="0"/>
              <a:t>Expected value: </a:t>
            </a:r>
            <a:r>
              <a:rPr lang="en-US" dirty="0" err="1"/>
              <a:t>rowsum</a:t>
            </a:r>
            <a:r>
              <a:rPr lang="en-US" dirty="0"/>
              <a:t> * </a:t>
            </a:r>
            <a:r>
              <a:rPr lang="en-US" dirty="0" err="1"/>
              <a:t>columnsum</a:t>
            </a:r>
            <a:r>
              <a:rPr lang="en-US" dirty="0"/>
              <a:t> / total sum</a:t>
            </a:r>
          </a:p>
          <a:p>
            <a:r>
              <a:rPr lang="en-US" dirty="0"/>
              <a:t>Degrees of freedom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3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asked: tested age with box Tidwell – was significant, but power problem with high sample size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CCD45-13C2-4DC7-BAE2-D60BF34ABB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41182-1759-DE81-D98E-08A950211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AB4A34-93F7-92B3-7DC2-4E5B36FC4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F995B-CA3B-7C99-7B68-4A0D4991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67D09A-A478-391C-151F-6867B56F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10B46F-7DF1-7FB0-CA38-B42109AA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4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E8AB3-EFDC-9946-FFCD-7703171E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A80F2B-6703-8AB6-F20A-45ACE7911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DEB37D-0205-E559-1A23-0EDCD440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FE00D-A6FB-E720-A36D-0A7B0166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24F1B4-6A4B-0FE4-CB62-3F85A92B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1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FD4332-146C-6BDC-D406-ED490E121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414088-CEAD-525D-A1F9-C74008FD0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5611C2-EFDD-8C7B-50FE-979F37EE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DC013-51F1-965C-2F27-DFA68345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818FA-02D1-D987-5B76-DC1B73F0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BC669-18D5-F0B4-89EF-E7118E2D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98BF37-FF07-A071-626F-4C886E8A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B58548-F433-C47B-6689-257ABA00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5A6DDA-5D30-F1D6-B57F-6965610B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56979-62F9-D8B6-4E35-140EFF19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C3ADF-289F-A1B1-D43C-D7AA87BF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7A662A-BA22-2D13-90D2-68CF6D16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17C86-749C-4682-5DF0-1C98162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A9144E-FC5A-DB5F-A083-0BF04286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521B69-C6A7-EA3C-99A2-49DE92C9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3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ABF8C-4D80-DB18-E0B2-01D0B980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2B8E8-11DC-5128-E3AF-BC513362E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B50490-B04B-64C5-0CD5-3DD56886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129B43-D624-8B81-3EB0-54DC6904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1C8DB8-81CA-797D-53F8-D11CF28C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8CB1B-F6A5-4773-9E68-15F2152E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9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B4381-9827-A78E-C841-A6D650AC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7E6C50-BFF0-DE15-3792-823207BA0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967069-2704-5FB7-436B-6A69FDEF8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76841D-F54B-BA06-B479-823FD0A2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1BD80B-BB3C-4CE5-D305-CD5FF60E4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BA98B3-BAF7-3A38-A1B2-F2DEE26F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341232-E2E0-1F36-B686-9DE5B97F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A58DB2-71C8-6A84-7544-26A30ABC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AEC9B-EBD6-FF2A-9187-D345B8E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737B9B-E2D8-AAD8-BEEE-3C019884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9A864A-1F48-AFBF-9523-ABF1ABAF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04418D-687A-4EE7-A71C-49E4E870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5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E08C30-88F2-47C8-1786-E2DF616E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5830F-B08F-A499-2FC1-5F2776AA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43E5FC-B71C-07B1-B928-E0FF8D18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E9C5E-FA04-1329-753E-B6BB468B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EE488-B4C8-9719-36A7-D50BA9695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AE084D-69C5-0657-F888-4789B2B5D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E9AAA6-43EA-5E7F-57C8-266DC6D7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9760A4-6AC0-AEF3-81E0-5C54C603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33067-F05C-73D9-1F99-AFFE8CCB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7A8D9-415C-0D55-F91B-05217A35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531D72-6AB5-4279-B03F-AEA50C30E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D04678-0692-7983-08B9-9F61F06C4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CC37BA-9D49-2507-A75E-540F99B3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3026C8-680D-755E-2679-BF6C12C6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2728E4-D23D-578B-A0B2-B3A0D34E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2830FF-D9CE-537B-8560-11CCE2AD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359F18-85FC-06F0-48F2-94F401A19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C51406-0F40-8C59-0C22-628D2836F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ECD3-D3FA-4B75-A01F-8016D20E530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4BCFB-391A-FDC4-DC31-90E88E2A5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C8A50-ECDC-43DB-AF12-EF147878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3762-2AA7-4574-B82E-999705E135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rate of tech-industry-employees with a mental disorder change over the years?</a:t>
            </a:r>
          </a:p>
          <a:p>
            <a:pPr lvl="1"/>
            <a:r>
              <a:rPr lang="en-US" dirty="0"/>
              <a:t>Is there an association between two categorical variables: year (2016-2019) and current mental disorder (yes - no)?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factors predict having a mental disorder in the tech-industry?</a:t>
            </a:r>
          </a:p>
          <a:p>
            <a:pPr lvl="1"/>
            <a:r>
              <a:rPr lang="en-US" dirty="0"/>
              <a:t>Family history of mental disorders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0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over the years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Two-sided Chi-square test of independence</a:t>
            </a:r>
          </a:p>
          <a:p>
            <a:endParaRPr lang="en-US" dirty="0"/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Categorical variables</a:t>
            </a:r>
          </a:p>
          <a:p>
            <a:pPr lvl="1"/>
            <a:r>
              <a:rPr lang="en-US" dirty="0"/>
              <a:t>Observations are independent</a:t>
            </a:r>
          </a:p>
          <a:p>
            <a:pPr lvl="1"/>
            <a:r>
              <a:rPr lang="en-US" dirty="0"/>
              <a:t>Cells are mutually exclusive</a:t>
            </a:r>
          </a:p>
          <a:p>
            <a:pPr lvl="1"/>
            <a:r>
              <a:rPr lang="en-US" dirty="0"/>
              <a:t>Expected cell values &gt; 5</a:t>
            </a:r>
          </a:p>
          <a:p>
            <a:pPr lvl="1"/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3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BC984053-D5B1-CE0D-57DD-0A94CD41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05179"/>
              </p:ext>
            </p:extLst>
          </p:nvPr>
        </p:nvGraphicFramePr>
        <p:xfrm>
          <a:off x="7284123" y="2548241"/>
          <a:ext cx="3959048" cy="3449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762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5617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8132711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62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26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over the years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Chi-square = 10.11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= .018</a:t>
            </a:r>
          </a:p>
          <a:p>
            <a:endParaRPr lang="en-US" dirty="0"/>
          </a:p>
          <a:p>
            <a:r>
              <a:rPr lang="en-US" dirty="0"/>
              <a:t>Significant! The variables are dependent.</a:t>
            </a:r>
          </a:p>
          <a:p>
            <a:endParaRPr lang="en-US" dirty="0"/>
          </a:p>
          <a:p>
            <a:r>
              <a:rPr lang="en-US" dirty="0"/>
              <a:t>… but what does that mean?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93961899-EE1F-9C13-83EB-D38A01067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67018"/>
              </p:ext>
            </p:extLst>
          </p:nvPr>
        </p:nvGraphicFramePr>
        <p:xfrm>
          <a:off x="7284123" y="2548241"/>
          <a:ext cx="3959048" cy="3449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762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989762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56179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8132711"/>
                  </a:ext>
                </a:extLst>
              </a:tr>
              <a:tr h="561793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6270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over the years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 hoc tests:</a:t>
            </a:r>
          </a:p>
          <a:p>
            <a:pPr lvl="1"/>
            <a:r>
              <a:rPr lang="en-US" dirty="0"/>
              <a:t>Compare all the years with Chi-square tests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Where does the ratio differ?</a:t>
            </a:r>
          </a:p>
          <a:p>
            <a:pPr lvl="1"/>
            <a:r>
              <a:rPr lang="en-US" dirty="0"/>
              <a:t>But: Correction for multiple comparisons (Bonferroni-Holm)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FD72B4B-45FC-9E85-D7DC-9090493BA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25518"/>
              </p:ext>
            </p:extLst>
          </p:nvPr>
        </p:nvGraphicFramePr>
        <p:xfrm>
          <a:off x="5740924" y="3268792"/>
          <a:ext cx="5762136" cy="2908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534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1440534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1440534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1440534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4154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</a:t>
                      </a:r>
                      <a:r>
                        <a:rPr lang="de-DE" baseline="30000" dirty="0"/>
                        <a:t>2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 err="1"/>
                        <a:t>p</a:t>
                      </a:r>
                      <a:r>
                        <a:rPr lang="en-US" i="1" u="none" baseline="-25000" dirty="0" err="1"/>
                        <a:t>corrected</a:t>
                      </a:r>
                      <a:endParaRPr lang="en-US" i="1" u="none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2016 - 2017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4.53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.167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2016 - 2018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6.23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.075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2016 - 2019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4.22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.167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2017 - 2018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.520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none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132711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2017 - 2019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0.25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.616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270750"/>
                  </a:ext>
                </a:extLst>
              </a:tr>
              <a:tr h="415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2018 - 2019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0.00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.957</a:t>
                      </a:r>
                      <a:endParaRPr lang="en-US" b="0" i="1" u="none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405056"/>
                  </a:ext>
                </a:extLst>
              </a:tr>
            </a:tbl>
          </a:graphicData>
        </a:graphic>
      </p:graphicFrame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1E687E6-4137-F28F-1786-C704DD323AE1}"/>
              </a:ext>
            </a:extLst>
          </p:cNvPr>
          <p:cNvSpPr txBox="1">
            <a:spLocks/>
          </p:cNvSpPr>
          <p:nvPr/>
        </p:nvSpPr>
        <p:spPr>
          <a:xfrm>
            <a:off x="838200" y="3268791"/>
            <a:ext cx="4753464" cy="2908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2016 has a lower rate of employees with a disorder</a:t>
            </a:r>
          </a:p>
          <a:p>
            <a:r>
              <a:rPr lang="en-US" dirty="0"/>
              <a:t>Not significant after correction</a:t>
            </a:r>
          </a:p>
          <a:p>
            <a:r>
              <a:rPr lang="en-US" b="1" dirty="0">
                <a:sym typeface="Wingdings" panose="05000000000000000000" pitchFamily="2" charset="2"/>
              </a:rPr>
              <a:t>No difference between years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8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predicting mental disorder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Logistic regression</a:t>
            </a:r>
          </a:p>
          <a:p>
            <a:endParaRPr lang="en-US" dirty="0"/>
          </a:p>
          <a:p>
            <a:r>
              <a:rPr lang="en-US" dirty="0"/>
              <a:t>Hypotheses: the probability of having a mental disorder is …</a:t>
            </a:r>
          </a:p>
          <a:p>
            <a:pPr lvl="1"/>
            <a:r>
              <a:rPr lang="en-US" dirty="0"/>
              <a:t>… higher if there exists a family history of mental disorders</a:t>
            </a:r>
          </a:p>
          <a:p>
            <a:pPr lvl="1"/>
            <a:r>
              <a:rPr lang="en-US" dirty="0"/>
              <a:t>… lower when age is higher</a:t>
            </a:r>
          </a:p>
          <a:p>
            <a:pPr lvl="1"/>
            <a:r>
              <a:rPr lang="en-US" dirty="0"/>
              <a:t>… higher if gender is female</a:t>
            </a:r>
          </a:p>
          <a:p>
            <a:endParaRPr lang="en-US" dirty="0"/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Binary dependent variable</a:t>
            </a:r>
          </a:p>
          <a:p>
            <a:pPr lvl="1"/>
            <a:r>
              <a:rPr lang="en-US" dirty="0"/>
              <a:t>Independent observations</a:t>
            </a:r>
          </a:p>
          <a:p>
            <a:pPr lvl="1"/>
            <a:r>
              <a:rPr lang="en-US" dirty="0"/>
              <a:t>No multicollinearity</a:t>
            </a:r>
          </a:p>
          <a:p>
            <a:pPr lvl="1"/>
            <a:r>
              <a:rPr lang="en-US" dirty="0"/>
              <a:t>Sufficient sample size (various rules of thumb)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3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predicting mental disorder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Pseudo-R</a:t>
            </a:r>
            <a:r>
              <a:rPr lang="en-US" baseline="30000" dirty="0"/>
              <a:t>2</a:t>
            </a:r>
            <a:r>
              <a:rPr lang="en-US" dirty="0"/>
              <a:t>: 0.21</a:t>
            </a:r>
          </a:p>
          <a:p>
            <a:pPr lvl="1"/>
            <a:r>
              <a:rPr lang="en-US" dirty="0"/>
              <a:t>Effect size f</a:t>
            </a:r>
            <a:r>
              <a:rPr lang="en-US" baseline="30000" dirty="0"/>
              <a:t>2</a:t>
            </a:r>
            <a:r>
              <a:rPr lang="en-US" dirty="0"/>
              <a:t>: 0.26 </a:t>
            </a:r>
            <a:r>
              <a:rPr lang="en-US" dirty="0">
                <a:sym typeface="Wingdings" panose="05000000000000000000" pitchFamily="2" charset="2"/>
              </a:rPr>
              <a:t> medium overall effect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03E74C22-58F5-B146-CAF7-38125124D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66841"/>
              </p:ext>
            </p:extLst>
          </p:nvPr>
        </p:nvGraphicFramePr>
        <p:xfrm>
          <a:off x="1173964" y="2617546"/>
          <a:ext cx="9844072" cy="1834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1018">
                  <a:extLst>
                    <a:ext uri="{9D8B030D-6E8A-4147-A177-3AD203B41FA5}">
                      <a16:colId xmlns:a16="http://schemas.microsoft.com/office/drawing/2014/main" val="3631635720"/>
                    </a:ext>
                  </a:extLst>
                </a:gridCol>
                <a:gridCol w="2461018">
                  <a:extLst>
                    <a:ext uri="{9D8B030D-6E8A-4147-A177-3AD203B41FA5}">
                      <a16:colId xmlns:a16="http://schemas.microsoft.com/office/drawing/2014/main" val="2849370644"/>
                    </a:ext>
                  </a:extLst>
                </a:gridCol>
                <a:gridCol w="2461018">
                  <a:extLst>
                    <a:ext uri="{9D8B030D-6E8A-4147-A177-3AD203B41FA5}">
                      <a16:colId xmlns:a16="http://schemas.microsoft.com/office/drawing/2014/main" val="984358130"/>
                    </a:ext>
                  </a:extLst>
                </a:gridCol>
                <a:gridCol w="2461018">
                  <a:extLst>
                    <a:ext uri="{9D8B030D-6E8A-4147-A177-3AD203B41FA5}">
                      <a16:colId xmlns:a16="http://schemas.microsoft.com/office/drawing/2014/main" val="2239068029"/>
                    </a:ext>
                  </a:extLst>
                </a:gridCol>
              </a:tblGrid>
              <a:tr h="45864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e</a:t>
                      </a:r>
                      <a:r>
                        <a:rPr lang="en-US" i="0" baseline="30000" dirty="0"/>
                        <a:t>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u="none" dirty="0"/>
                        <a:t>p</a:t>
                      </a:r>
                      <a:endParaRPr lang="en-US" i="1" u="none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433339"/>
                  </a:ext>
                </a:extLst>
              </a:tr>
              <a:tr h="4586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Family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2.20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9.06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&lt; .001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235713"/>
                  </a:ext>
                </a:extLst>
              </a:tr>
              <a:tr h="458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-0.03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0.97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&lt; .001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574225"/>
                  </a:ext>
                </a:extLst>
              </a:tr>
              <a:tr h="458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Gender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0.47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1.60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.002</a:t>
                      </a:r>
                      <a:endParaRPr lang="en-US" i="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74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1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648AA-BF0D-9BE4-A335-C355A3E6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predicting mental disorder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5C04-A414-F682-F164-42578996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Again, what does that mean?</a:t>
            </a:r>
          </a:p>
          <a:p>
            <a:endParaRPr lang="en-US" dirty="0"/>
          </a:p>
          <a:p>
            <a:pPr lvl="1"/>
            <a:r>
              <a:rPr lang="en-US" dirty="0"/>
              <a:t>If there is a family history of mental disorder, the relative probability / risk of mental disorder is </a:t>
            </a:r>
            <a:r>
              <a:rPr lang="en-US" b="1" dirty="0"/>
              <a:t>806% higher! </a:t>
            </a:r>
            <a:r>
              <a:rPr lang="en-US" dirty="0"/>
              <a:t>(factor 9.06)</a:t>
            </a:r>
          </a:p>
          <a:p>
            <a:pPr lvl="1"/>
            <a:r>
              <a:rPr lang="en-US" dirty="0"/>
              <a:t>For each year people get older, the relative risk of having mental disorder sinks by 3 %</a:t>
            </a:r>
          </a:p>
          <a:p>
            <a:pPr lvl="1"/>
            <a:r>
              <a:rPr lang="en-US" dirty="0"/>
              <a:t>Women have a 60% higher relative risk of having a mental disorder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46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Breitbild</PresentationFormat>
  <Paragraphs>178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Research Questions</vt:lpstr>
      <vt:lpstr>Change over the years</vt:lpstr>
      <vt:lpstr>Change over the years</vt:lpstr>
      <vt:lpstr>Change over the years</vt:lpstr>
      <vt:lpstr>Factors predicting mental disorder</vt:lpstr>
      <vt:lpstr>Factors predicting mental disorder</vt:lpstr>
      <vt:lpstr>Factors predicting mental disorder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Wilcoxon signed-rank test</dc:title>
  <dc:creator>Sommer, Nils Robin (PSY)</dc:creator>
  <cp:lastModifiedBy>Sommer, Nils Robin (PSY)</cp:lastModifiedBy>
  <cp:revision>3</cp:revision>
  <dcterms:created xsi:type="dcterms:W3CDTF">2022-09-01T09:38:48Z</dcterms:created>
  <dcterms:modified xsi:type="dcterms:W3CDTF">2022-10-10T13:20:33Z</dcterms:modified>
</cp:coreProperties>
</file>