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58" r:id="rId8"/>
    <p:sldId id="266" r:id="rId9"/>
    <p:sldId id="262" r:id="rId10"/>
    <p:sldId id="275" r:id="rId11"/>
    <p:sldId id="263" r:id="rId12"/>
    <p:sldId id="264" r:id="rId13"/>
    <p:sldId id="276" r:id="rId14"/>
    <p:sldId id="267" r:id="rId15"/>
    <p:sldId id="268" r:id="rId16"/>
    <p:sldId id="277" r:id="rId17"/>
    <p:sldId id="269" r:id="rId18"/>
    <p:sldId id="27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EB03-E90A-40B5-A083-B7C044AAA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A1346-79B5-41E1-9614-4D4994BB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8F5D6-2C9C-4727-824B-1780DFB8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1A60C-6832-4AE1-B741-D41CE188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B5ACC-34EF-4C71-97FF-B57B6AD5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5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E6242-E41A-4D3F-B698-B1578B08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08C7B0-4906-4348-B6DC-FC0B3D0F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2E98F-B55A-407D-8F2E-AF125029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96740-7E4F-4A97-822D-6E98221E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29006-0843-407F-98E3-0B0649FB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23E2E2-FBCE-4232-AA0F-0C0116D2A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81CAC-CAAB-4601-A857-F009DF5F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75C69-7212-47AB-B3A8-7B3E6368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BF62D-146A-4FAA-BDBE-F8E4D1EA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D7325-9001-4EDE-89E6-83D63B62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9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4AC6C-217A-4DDD-8FA0-EB5580FD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7461-F3F1-45FE-AFB3-7D82D8B2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3A263-D7A5-460A-9370-E5E07795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DD17-F2E5-45CB-B351-F98C61A3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C6A5C-9281-481A-A312-1B09083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8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A45FA-B484-4080-9C96-6A0315BE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F55AF4-1EF3-4E32-B8D8-C31B1DB5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8EF61-12E4-4383-9A2F-6D7DDAC9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34692-65FB-45DF-B3E4-1FDC0F66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E6C5D-93CE-4776-A218-6E98CE91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7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E28B1-209C-420C-879A-BDFF16E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ED14D-9875-4004-819C-8BEFCF94F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E4F86-285C-4607-BC76-36A82035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8545C2-C383-4AF2-85F9-D62D936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277353-AFA5-4A60-BBD7-91C0C6E8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505874-DAA3-48C0-A1EB-49A797B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8A75D-76A0-4A1A-97EE-7BCCCBE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DD2E2-9AD0-4702-97BC-C65D193F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8451E3-3EE3-47B2-8FE4-A7829D7F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31F9EC-FDFF-4AF3-947F-46152325C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46F4D9-F505-4963-BA66-85A1DF3D0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F6C7B2-C67F-4B29-94D2-233C9331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176E62-EA73-419C-B7BB-FEB38FEC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5EF8EB-EBAF-499F-B648-1B8998A8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6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140DD-D642-403B-BC45-150174CC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F5A39-80F5-4CA4-8422-77B941FB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528E75-9CFD-4D6E-8231-FB544999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11708A-6792-4F02-B16B-3A884170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27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F7722-7FF1-4FEF-B952-6ABBA16C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EB096C-0339-4C7B-BEBB-5EBE305E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63A369-D5B2-48A0-A6DB-7C59B295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E7B0E-CF4C-4CB5-B3D8-00333D9B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DD200-BD99-4610-A0C7-CDAC8A22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66A3B-DA4A-4DA6-BFF0-49509135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BF351-2F70-4873-9455-77903170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02B23-5B60-4415-B678-D68AFC3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98A4C-C027-40A0-BF01-A168BC04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0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6284-8113-4B20-9AC6-3DB8700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E8C098-1417-488E-B2F3-45B1907A5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109F-6F79-42D7-8938-5B220A233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D21248-297A-426C-97C0-0E9D50C3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53CFD-D8ED-43C5-8AB3-A3D095F4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B5814-504B-456B-B6E2-8E79212A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9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27ADF5-F034-4BCE-A744-E3FD5511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F7596-7423-4564-A128-26C464A8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90EDC-E99F-44F1-A44D-93F682DA0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B6AF-789E-4975-AE0A-63013BA483CC}" type="datetimeFigureOut">
              <a:rPr lang="en-GB" smtClean="0"/>
              <a:t>17/07/2018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8F5E4-D9DE-4FBA-8E34-9B9432C0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06A33-2F41-443C-8C08-639EE9538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06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B92893-D47A-4E47-85F6-74A4C9C5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Gruppe 7</a:t>
            </a:r>
            <a:endParaRPr lang="en-GB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65521-AE25-47B0-B881-99D7BFAFE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de-DE" sz="2000">
                <a:solidFill>
                  <a:schemeClr val="accent1"/>
                </a:solidFill>
              </a:rPr>
              <a:t> Fließbildwerkzeug zur Simulation einer Flashkaskade</a:t>
            </a:r>
            <a:endParaRPr lang="en-GB" sz="20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7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Anwendungsfälle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57F5247-84D8-4BC0-B8E6-D6B0F68C7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44" y="961812"/>
            <a:ext cx="480771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2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790413"/>
              </p:ext>
            </p:extLst>
          </p:nvPr>
        </p:nvGraphicFramePr>
        <p:xfrm>
          <a:off x="838200" y="2150777"/>
          <a:ext cx="10515600" cy="37010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Name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Flash hinzufügen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Ziel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Ein neues Flash Element erstellen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Einordnung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Hauptfunktion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Vorbedingung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Standardbildschirm</a:t>
                      </a:r>
                      <a:endParaRPr lang="en-GB" sz="1800" kern="15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Nachbedingung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Es existiert 1 Flash Element mehr mit nicht leeren Parametern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Nachbedingung im Fehlerfall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Standardbildschirm wird Angezeigt. Vorher existierende Flash Elemente wurden nicht verändert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Hauptakteur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Nutzer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Nebenakteure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-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Auslöser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Auswahl der Option Flash hinzufügen aus dem Menü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628140"/>
              </p:ext>
            </p:extLst>
          </p:nvPr>
        </p:nvGraphicFramePr>
        <p:xfrm>
          <a:off x="838200" y="2456720"/>
          <a:ext cx="10515600" cy="308914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Standardablauf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Schritt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Aktion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1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Nutzer wählt Flash hinzufügen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2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Eingabedialog für Elementname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3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Eingabedialog für Parameter (Temp. , Druck, L</a:t>
                      </a:r>
                      <a:r>
                        <a:rPr lang="de-DE" sz="1800" kern="150" baseline="-25000">
                          <a:effectLst/>
                        </a:rPr>
                        <a:t>in</a:t>
                      </a:r>
                      <a:r>
                        <a:rPr lang="de-DE" sz="1800" kern="150">
                          <a:effectLst/>
                        </a:rPr>
                        <a:t>, V</a:t>
                      </a:r>
                      <a:r>
                        <a:rPr lang="de-DE" sz="1800" kern="150" baseline="-25000">
                          <a:effectLst/>
                        </a:rPr>
                        <a:t>in </a:t>
                      </a:r>
                      <a:r>
                        <a:rPr lang="de-DE" sz="1800" kern="150">
                          <a:effectLst/>
                        </a:rPr>
                        <a:t>...)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03499666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4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Flash Element wird mit angegebenen Name und Parameter erzeugt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115455494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5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50">
                          <a:effectLst/>
                        </a:rPr>
                        <a:t>Rückkehr zum Standardbildschirm</a:t>
                      </a:r>
                      <a:endParaRPr lang="en-GB" sz="1800" kern="15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322933726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r>
                        <a:rPr lang="de-DE" dirty="0"/>
                        <a:t>Verzweigungen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7638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8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Anwendungsfälle2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AC4AB5-DF3E-4CE3-932E-2CD8A3EB9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31" y="961812"/>
            <a:ext cx="293393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Anwendungsfälle - 3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192965"/>
              </p:ext>
            </p:extLst>
          </p:nvPr>
        </p:nvGraphicFramePr>
        <p:xfrm>
          <a:off x="838200" y="2013617"/>
          <a:ext cx="10515600" cy="397535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Name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Flash bearbeiten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Ziel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Die Eigenschaften eines Flash Elements zur ändern.(Name, Parameter, Position)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Einordnung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Nebenfunktion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Vorbedingung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Es existiert min. 1 Flash Element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Nachbedingung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Die Eigenschaften des angegebenen Flash Elements wurden entsprechend geändert. Standardbildschirm wird wieder Angezeigt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Nachbedingung im Fehlerfall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Standardbildschirm wird Angezeigt. Das Flash Element wurde nicht modifiziert.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Hauptakteur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Nutzer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Nebenakteure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-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Auslöser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Auswahl der Option eines  Flashes.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9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Anwendungsfälle - 3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29940"/>
              </p:ext>
            </p:extLst>
          </p:nvPr>
        </p:nvGraphicFramePr>
        <p:xfrm>
          <a:off x="838200" y="2721896"/>
          <a:ext cx="10515600" cy="25587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</a:rPr>
                        <a:t>Standardablauf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Schritt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Aktion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1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Nutzer wählt Flash bearbeiten aus.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07870519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2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Eingabedialog für die neuen Werte bzw. Eigenschaften.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3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Rückkehr zum Standardbildschirm</a:t>
                      </a:r>
                      <a:endParaRPr lang="en-GB" sz="1800" kern="15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Verzweigungen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Schritt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Aktion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03499666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2a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</a:rPr>
                        <a:t>Ein Flash Element mit eingegebenen Namen existiert nicht:</a:t>
                      </a:r>
                      <a:endParaRPr lang="en-GB" sz="18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</a:rPr>
                        <a:t>Fehlermeldung, </a:t>
                      </a:r>
                      <a:r>
                        <a:rPr lang="de-DE" sz="1800" kern="150" dirty="0" err="1">
                          <a:effectLst/>
                        </a:rPr>
                        <a:t>Rückfuhr</a:t>
                      </a:r>
                      <a:r>
                        <a:rPr lang="de-DE" sz="1800" kern="150" dirty="0">
                          <a:effectLst/>
                        </a:rPr>
                        <a:t> auf Schritt 2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1154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60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Anwendungsfälle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F41BCA-7B87-4653-9AAB-E9536D00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28" y="961812"/>
            <a:ext cx="446254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1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Anwendungsfälle - 4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210374"/>
              </p:ext>
            </p:extLst>
          </p:nvPr>
        </p:nvGraphicFramePr>
        <p:xfrm>
          <a:off x="838200" y="2013617"/>
          <a:ext cx="10515600" cy="397535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Name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Flashs verschalten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Ziel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Zwei Elemente hintereinander zur verschalten also die Ausfuhr des ersten Elements als Zufuhr des Zweiten zu setzen.  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Einordnung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Nebenfunktion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Vorbedingung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Es müssen min. 2 Flash Elemente existieren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Nachbedingung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Die Angegebenen Elemente wurden verschaltet und sonst nicht modifiziert.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Nachbedingung im Fehlerfall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Die Elemente wurden nicht verschaltet und behalten ihre bisherige Eigenschaften und Verhalten bei.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Hauptakteur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Nutzer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Nebenakteure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-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Auslöser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Auswahl der entsprechenden Option aus dem Menü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92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Anwendungsfälle - 4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81028"/>
              </p:ext>
            </p:extLst>
          </p:nvPr>
        </p:nvGraphicFramePr>
        <p:xfrm>
          <a:off x="838200" y="2400463"/>
          <a:ext cx="10515601" cy="32016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3088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19774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32739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93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Standardablauf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Schritt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Aktion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93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1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Der Nutzer wählt Flashs verschalten aus dem Menü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extLst>
                  <a:ext uri="{0D108BD9-81ED-4DB2-BD59-A6C34878D82A}">
                    <a16:rowId xmlns:a16="http://schemas.microsoft.com/office/drawing/2014/main" val="702376977"/>
                  </a:ext>
                </a:extLst>
              </a:tr>
              <a:tr h="3793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2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Eingabedialog für die Namen der zwei zur modifizierenden Elemente.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extLst>
                  <a:ext uri="{0D108BD9-81ED-4DB2-BD59-A6C34878D82A}">
                    <a16:rowId xmlns:a16="http://schemas.microsoft.com/office/drawing/2014/main" val="3229219665"/>
                  </a:ext>
                </a:extLst>
              </a:tr>
              <a:tr h="6525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3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Die Ausfuhrgrößen des ersten Elements werden als Einfuhrgrößen des zweiten gesetzt.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93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4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50">
                          <a:effectLst/>
                        </a:rPr>
                        <a:t>Rückkehr zum Standardbildschirm</a:t>
                      </a:r>
                      <a:endParaRPr lang="en-GB" sz="1800" kern="15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792" marR="34792" marT="34792" marB="34792"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93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Verzweigungen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Schritt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Aktion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extLst>
                  <a:ext uri="{0D108BD9-81ED-4DB2-BD59-A6C34878D82A}">
                    <a16:rowId xmlns:a16="http://schemas.microsoft.com/office/drawing/2014/main" val="1403499666"/>
                  </a:ext>
                </a:extLst>
              </a:tr>
              <a:tr h="6525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2a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Eins der zwei angegebenen Namen existiert nicht : Rückkehr zum Schritt 2.</a:t>
                      </a:r>
                      <a:endParaRPr lang="en-GB" sz="1800" kern="15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792" marR="34792" marT="34792" marB="34792"/>
                </a:tc>
                <a:extLst>
                  <a:ext uri="{0D108BD9-81ED-4DB2-BD59-A6C34878D82A}">
                    <a16:rowId xmlns:a16="http://schemas.microsoft.com/office/drawing/2014/main" val="31154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9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Anwendungsfälle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A95AF-F738-4828-ACCF-6D510875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52" y="961812"/>
            <a:ext cx="372289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Benutzeranforderungen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9BFFC6D-5F65-4754-96ED-6C7FC8290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0975"/>
            <a:ext cx="7188199" cy="32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2400">
                <a:solidFill>
                  <a:schemeClr val="accent1"/>
                </a:solidFill>
              </a:rPr>
              <a:t>Benutzeranforderungen</a:t>
            </a:r>
            <a:endParaRPr lang="en-GB" sz="2400">
              <a:solidFill>
                <a:schemeClr val="accent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4CC77-E34C-4E3A-8397-00063A67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spcAft>
                <a:spcPts val="300"/>
              </a:spcAft>
              <a:buNone/>
              <a:tabLst>
                <a:tab pos="365760" algn="l"/>
              </a:tabLst>
            </a:pPr>
            <a:r>
              <a:rPr lang="de-DE" sz="2000" b="1" i="1"/>
              <a:t>Zweck und Ziele des Produkts</a:t>
            </a:r>
            <a:endParaRPr lang="en-GB" sz="2000" b="1" i="1"/>
          </a:p>
          <a:p>
            <a:pPr>
              <a:spcBef>
                <a:spcPts val="0"/>
              </a:spcBef>
              <a:tabLst>
                <a:tab pos="822960" algn="l"/>
              </a:tabLst>
            </a:pPr>
            <a:r>
              <a:rPr lang="de-DE" sz="2000">
                <a:ea typeface="Times New Roman" panose="02020603050405020304" pitchFamily="18" charset="0"/>
                <a:cs typeface="Symbol" panose="05050102010706020507" pitchFamily="18" charset="2"/>
              </a:rPr>
              <a:t>Warum wird dieses Produkt gebraucht?</a:t>
            </a:r>
          </a:p>
          <a:p>
            <a:pPr marL="0" indent="0">
              <a:spcBef>
                <a:spcPts val="0"/>
              </a:spcBef>
              <a:buNone/>
              <a:tabLst>
                <a:tab pos="822960" algn="l"/>
              </a:tabLst>
            </a:pPr>
            <a:r>
              <a:rPr lang="de-DE" sz="2000">
                <a:ea typeface="Times New Roman" panose="02020603050405020304" pitchFamily="18" charset="0"/>
                <a:cs typeface="Times New Roman" panose="02020603050405020304" pitchFamily="18" charset="0"/>
              </a:rPr>
              <a:t>Um die Trennung eines Wasser-Glykol-Gemisches durch eine Flashkaskade zu simulieren.</a:t>
            </a:r>
          </a:p>
          <a:p>
            <a:pPr marL="0" indent="0">
              <a:spcBef>
                <a:spcPts val="0"/>
              </a:spcBef>
              <a:buNone/>
              <a:tabLst>
                <a:tab pos="822960" algn="l"/>
              </a:tabLst>
            </a:pPr>
            <a:endParaRPr lang="en-GB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822960" algn="l"/>
              </a:tabLst>
            </a:pPr>
            <a:r>
              <a:rPr lang="de-DE" sz="2000">
                <a:ea typeface="Times New Roman" panose="02020603050405020304" pitchFamily="18" charset="0"/>
                <a:cs typeface="Symbol" panose="05050102010706020507" pitchFamily="18" charset="2"/>
              </a:rPr>
              <a:t>Was soll damit erreicht werden?</a:t>
            </a:r>
            <a:endParaRPr lang="en-GB" sz="2000"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  <a:tabLst>
                <a:tab pos="822960" algn="l"/>
              </a:tabLst>
            </a:pPr>
            <a:r>
              <a:rPr lang="de-DE" sz="2000">
                <a:ea typeface="Times New Roman" panose="02020603050405020304" pitchFamily="18" charset="0"/>
                <a:cs typeface="Times New Roman" panose="02020603050405020304" pitchFamily="18" charset="0"/>
              </a:rPr>
              <a:t>Das Verhalten eines Stoffgemisches bei einer Trennoperation soll betrachtet werden.</a:t>
            </a:r>
            <a:endParaRPr lang="de-DE" sz="2000"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spcAft>
                <a:spcPts val="300"/>
              </a:spcAft>
              <a:buNone/>
              <a:tabLst>
                <a:tab pos="365760" algn="l"/>
              </a:tabLst>
            </a:pPr>
            <a:r>
              <a:rPr lang="de-DE" sz="2000" b="1" i="1">
                <a:ea typeface="Times New Roman" panose="02020603050405020304" pitchFamily="18" charset="0"/>
                <a:cs typeface="Symbol" panose="05050102010706020507" pitchFamily="18" charset="2"/>
              </a:rPr>
              <a:t>Benutzer des Produkts</a:t>
            </a:r>
            <a:endParaRPr lang="en-GB" sz="2000" b="1" i="1"/>
          </a:p>
          <a:p>
            <a:pPr>
              <a:spcBef>
                <a:spcPts val="0"/>
              </a:spcBef>
              <a:tabLst>
                <a:tab pos="822960" algn="l"/>
              </a:tabLst>
            </a:pPr>
            <a:r>
              <a:rPr lang="de-DE" sz="2000">
                <a:ea typeface="Times New Roman" panose="02020603050405020304" pitchFamily="18" charset="0"/>
                <a:cs typeface="Symbol" panose="05050102010706020507" pitchFamily="18" charset="2"/>
              </a:rPr>
              <a:t>Wer wird dieses Produkt nutzen (Nutzergruppen)?</a:t>
            </a:r>
          </a:p>
          <a:p>
            <a:pPr marL="0" indent="0">
              <a:spcBef>
                <a:spcPts val="0"/>
              </a:spcBef>
              <a:buNone/>
              <a:tabLst>
                <a:tab pos="822960" algn="l"/>
              </a:tabLst>
            </a:pPr>
            <a:r>
              <a:rPr lang="de-DE" sz="2000">
                <a:ea typeface="Times New Roman" panose="02020603050405020304" pitchFamily="18" charset="0"/>
                <a:cs typeface="Symbol" panose="05050102010706020507" pitchFamily="18" charset="2"/>
              </a:rPr>
              <a:t>Fachleute, die das Verhalten von Stoffgemischen in verschieden Situationen betrachten wollen (verschiedene Temperatur, Druck, Dampfgehalt, …) </a:t>
            </a:r>
          </a:p>
          <a:p>
            <a:pPr marL="0" indent="0">
              <a:spcBef>
                <a:spcPts val="0"/>
              </a:spcBef>
              <a:buNone/>
              <a:tabLst>
                <a:tab pos="822960" algn="l"/>
              </a:tabLst>
            </a:pPr>
            <a:endParaRPr lang="de-DE" sz="2000"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spcBef>
                <a:spcPts val="0"/>
              </a:spcBef>
              <a:tabLst>
                <a:tab pos="822960" algn="l"/>
              </a:tabLst>
            </a:pPr>
            <a:r>
              <a:rPr lang="de-DE" sz="2000">
                <a:ea typeface="Times New Roman" panose="02020603050405020304" pitchFamily="18" charset="0"/>
                <a:cs typeface="Symbol" panose="05050102010706020507" pitchFamily="18" charset="2"/>
              </a:rPr>
              <a:t>Wie sieht das Nutzerprofil aus?</a:t>
            </a:r>
          </a:p>
          <a:p>
            <a:pPr marL="0" indent="0">
              <a:spcBef>
                <a:spcPts val="0"/>
              </a:spcBef>
              <a:buNone/>
              <a:tabLst>
                <a:tab pos="822960" algn="l"/>
              </a:tabLst>
            </a:pPr>
            <a:r>
              <a:rPr lang="de-DE" sz="2000">
                <a:ea typeface="Times New Roman" panose="02020603050405020304" pitchFamily="18" charset="0"/>
                <a:cs typeface="Symbol" panose="05050102010706020507" pitchFamily="18" charset="2"/>
              </a:rPr>
              <a:t>Man muss Grundkenntnisse in Thermodynamik haben. </a:t>
            </a:r>
          </a:p>
          <a:p>
            <a:pPr>
              <a:spcBef>
                <a:spcPts val="0"/>
              </a:spcBef>
              <a:tabLst>
                <a:tab pos="822960" algn="l"/>
              </a:tabLst>
            </a:pPr>
            <a:endParaRPr lang="en-GB" sz="2000"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1108710" indent="-285750">
              <a:spcBef>
                <a:spcPts val="0"/>
              </a:spcBef>
            </a:pPr>
            <a:endParaRPr lang="de-DE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9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2400">
                <a:solidFill>
                  <a:schemeClr val="accent1"/>
                </a:solidFill>
              </a:rPr>
              <a:t>Benutzeranforderungen</a:t>
            </a:r>
            <a:endParaRPr lang="en-GB" sz="240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4CC77-E34C-4E3A-8397-00063A67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900" b="1" i="1"/>
              <a:t>Annahmen und Abhängigkeiten</a:t>
            </a:r>
            <a:endParaRPr lang="en-GB" sz="1900" b="1" i="1"/>
          </a:p>
          <a:p>
            <a:pPr lvl="0"/>
            <a:r>
              <a:rPr lang="de-DE" sz="1900"/>
              <a:t>Welche Annahmen werden getroffen?</a:t>
            </a:r>
            <a:endParaRPr lang="en-GB" sz="1900"/>
          </a:p>
          <a:p>
            <a:pPr marL="0" lvl="0" indent="0">
              <a:buNone/>
            </a:pPr>
            <a:r>
              <a:rPr lang="de-DE" sz="1900"/>
              <a:t>Wir betrachten nur eine Grundoperation (einstufiger Entspannungsverdampfer, ein sogenannter Flash),  um den Aufwand bei der Entwicklung des Simulators gering zu halten.</a:t>
            </a:r>
            <a:endParaRPr lang="en-GB" sz="1900"/>
          </a:p>
          <a:p>
            <a:pPr lvl="0"/>
            <a:r>
              <a:rPr lang="de-DE" sz="1900"/>
              <a:t>Welche Randbedingungen müssen beachtet werden?</a:t>
            </a:r>
            <a:endParaRPr lang="en-GB" sz="1900"/>
          </a:p>
          <a:p>
            <a:pPr marL="0" indent="0">
              <a:buNone/>
            </a:pPr>
            <a:r>
              <a:rPr lang="en-GB" sz="1900"/>
              <a:t>L</a:t>
            </a:r>
            <a:r>
              <a:rPr lang="en-GB" sz="1900" baseline="-25000"/>
              <a:t>in </a:t>
            </a:r>
            <a:r>
              <a:rPr lang="en-GB" sz="1900"/>
              <a:t>= 0 (liquid inlet stream) und V</a:t>
            </a:r>
            <a:r>
              <a:rPr lang="en-GB" sz="1900" baseline="-25000"/>
              <a:t>in </a:t>
            </a:r>
            <a:r>
              <a:rPr lang="en-GB" sz="1900"/>
              <a:t>= 0 (vapor inlet stream)</a:t>
            </a:r>
          </a:p>
          <a:p>
            <a:pPr marL="342900" lvl="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22960" algn="l"/>
              </a:tabLst>
            </a:pPr>
            <a:endParaRPr lang="de-DE" sz="1900"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sz="1900" b="1" i="1"/>
              <a:t>Anwendungsbereich und Produktabgrenzung</a:t>
            </a:r>
            <a:endParaRPr lang="en-GB" sz="1900" b="1" i="1"/>
          </a:p>
          <a:p>
            <a:pPr lvl="0"/>
            <a:r>
              <a:rPr lang="de-DE" sz="1900"/>
              <a:t>Wie grenzt sich die Funktionalität des Produkts zu anderen Systemen ab? Gibt es Schnittstellen zu anderen Produkten?</a:t>
            </a:r>
            <a:endParaRPr lang="en-GB" sz="1900"/>
          </a:p>
          <a:p>
            <a:pPr marL="0" indent="0">
              <a:buNone/>
            </a:pPr>
            <a:r>
              <a:rPr lang="de-DE" sz="1900"/>
              <a:t>Da wir mit einem einstufigen  Entspannungsverdampfer arbeiten, gibt es keine Schnittstellen zu anderen Produkten. Die Schnittstellen des Produkts sollen der Weiterentwicklung nicht hinderlich sein</a:t>
            </a:r>
            <a:endParaRPr lang="en-GB" sz="1900"/>
          </a:p>
          <a:p>
            <a:pPr marL="342900" lvl="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22960" algn="l"/>
              </a:tabLst>
            </a:pPr>
            <a:endParaRPr lang="en-GB" sz="1900"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22960" lvl="0" indent="0">
              <a:spcBef>
                <a:spcPts val="0"/>
              </a:spcBef>
              <a:buNone/>
            </a:pPr>
            <a:endParaRPr lang="de-DE" sz="190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0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2400">
                <a:solidFill>
                  <a:schemeClr val="accent1"/>
                </a:solidFill>
              </a:rPr>
              <a:t>Benutzeranforderungen</a:t>
            </a:r>
            <a:endParaRPr lang="en-GB" sz="240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4CC77-E34C-4E3A-8397-00063A67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i="1"/>
              <a:t>Nicht - Funktionale Anforderungen</a:t>
            </a:r>
            <a:endParaRPr lang="en-GB" sz="2400" b="1" i="1"/>
          </a:p>
          <a:p>
            <a:pPr lvl="0"/>
            <a:r>
              <a:rPr lang="de-DE" sz="2400"/>
              <a:t>Anforderungen an Laufzeit, Antwortverhalten</a:t>
            </a:r>
          </a:p>
          <a:p>
            <a:pPr marL="0" lvl="0" indent="0">
              <a:buNone/>
            </a:pPr>
            <a:r>
              <a:rPr lang="de-DE" sz="2400"/>
              <a:t>Man muss einen Antwort in einigen Sekunden erhalten. Laufzeiten sind durch den Lösungsprozess des Problems dominiert, wenig Overhead.</a:t>
            </a:r>
          </a:p>
        </p:txBody>
      </p:sp>
    </p:spTree>
    <p:extLst>
      <p:ext uri="{BB962C8B-B14F-4D97-AF65-F5344CB8AC3E}">
        <p14:creationId xmlns:p14="http://schemas.microsoft.com/office/powerpoint/2010/main" val="217103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2800">
                <a:solidFill>
                  <a:schemeClr val="accent1"/>
                </a:solidFill>
              </a:rPr>
              <a:t>Systemanforderungen</a:t>
            </a:r>
            <a:endParaRPr lang="en-GB" sz="280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4CC77-E34C-4E3A-8397-00063A67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de-DE" sz="2400"/>
              <a:t>Keine Angaben von Seiten des Kunden</a:t>
            </a:r>
          </a:p>
          <a:p>
            <a:pPr marL="0" lvl="0" indent="0">
              <a:buNone/>
            </a:pPr>
            <a:endParaRPr lang="de-DE" sz="2400"/>
          </a:p>
          <a:p>
            <a:pPr marL="0" lvl="0" indent="0">
              <a:buNone/>
            </a:pPr>
            <a:r>
              <a:rPr lang="de-DE" sz="2400"/>
              <a:t>Standard:</a:t>
            </a:r>
          </a:p>
          <a:p>
            <a:r>
              <a:rPr lang="de-DE" sz="2400"/>
              <a:t>Eigenständig ausführbare Datei (kompiliert)</a:t>
            </a:r>
          </a:p>
          <a:p>
            <a:r>
              <a:rPr lang="de-DE" sz="2400"/>
              <a:t>Sprache: C++</a:t>
            </a:r>
          </a:p>
          <a:p>
            <a:r>
              <a:rPr lang="de-DE" sz="2400"/>
              <a:t>Mit g++ 8 kompilierbar</a:t>
            </a:r>
            <a:endParaRPr lang="en-GB" sz="2400"/>
          </a:p>
          <a:p>
            <a:endParaRPr lang="de-DE" sz="2400"/>
          </a:p>
          <a:p>
            <a:r>
              <a:rPr lang="de-DE" sz="2400"/>
              <a:t>Nutzung von EIGEN/DCO ?</a:t>
            </a:r>
          </a:p>
        </p:txBody>
      </p:sp>
    </p:spTree>
    <p:extLst>
      <p:ext uri="{BB962C8B-B14F-4D97-AF65-F5344CB8AC3E}">
        <p14:creationId xmlns:p14="http://schemas.microsoft.com/office/powerpoint/2010/main" val="221129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F3AF72-EF7A-40E7-BDAB-726FD0BF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Anwendungsfälle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E0E0B70-4949-4925-ADCD-45DA97A17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96640"/>
            <a:ext cx="7188199" cy="40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078991"/>
              </p:ext>
            </p:extLst>
          </p:nvPr>
        </p:nvGraphicFramePr>
        <p:xfrm>
          <a:off x="838200" y="2013617"/>
          <a:ext cx="10515600" cy="397535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Name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Prozess </a:t>
                      </a:r>
                      <a:r>
                        <a:rPr lang="de-DE" sz="1800" kern="1200"/>
                        <a:t>simulieren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Ziel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Simulieren der eingestellten Flashkolonne durch lösen der entsprechenden GLS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Einordnung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200"/>
                        <a:t>Hauptfunktion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Vorbedingung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Es existiert min. ein Flash Element.</a:t>
                      </a:r>
                      <a:endParaRPr lang="en-GB" sz="18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Keine leeren Parameter.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Nachbedingung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die gesuchten Größen wurden berechnet und sind in einer Datei abgespeichert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Nachbedingung im Fehlerfall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ungelöste erzeugte Flash System bleiben weiterhin unverändert.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Hauptakteur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Nutzer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Nebenakteure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 -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Auslöser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Auswahl der Option aus dem Menü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22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Anwendungsfälle - 1</a:t>
            </a:r>
            <a:endParaRPr lang="en-GB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28299"/>
              </p:ext>
            </p:extLst>
          </p:nvPr>
        </p:nvGraphicFramePr>
        <p:xfrm>
          <a:off x="838200" y="2675829"/>
          <a:ext cx="10515601" cy="26509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1257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602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74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87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Standardablauf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Schritt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Aktion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1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Nutzer wählt die Option Prozess simulieren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668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2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Berechnung wird durchgeführt und die entsprechend bestimmten Größen werden gespeichert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extLst>
                  <a:ext uri="{0D108BD9-81ED-4DB2-BD59-A6C34878D82A}">
                    <a16:rowId xmlns:a16="http://schemas.microsoft.com/office/drawing/2014/main" val="80955339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3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>
                          <a:effectLst/>
                        </a:rPr>
                        <a:t>Rückkehr zum Standardbildschirm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3" marR="34923" marT="34923" marB="34923"/>
                </a:tc>
                <a:extLst>
                  <a:ext uri="{0D108BD9-81ED-4DB2-BD59-A6C34878D82A}">
                    <a16:rowId xmlns:a16="http://schemas.microsoft.com/office/drawing/2014/main" val="1582589064"/>
                  </a:ext>
                </a:extLst>
              </a:tr>
              <a:tr h="409450">
                <a:tc>
                  <a:txBody>
                    <a:bodyPr/>
                    <a:lstStyle/>
                    <a:p>
                      <a:r>
                        <a:rPr lang="de-DE" sz="1800"/>
                        <a:t>Verzweigungen</a:t>
                      </a:r>
                      <a:endParaRPr lang="en-GB" sz="180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Schritt</a:t>
                      </a:r>
                      <a:endParaRPr lang="en-GB" sz="180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Aktion</a:t>
                      </a:r>
                      <a:endParaRPr lang="en-GB" sz="1800"/>
                    </a:p>
                  </a:txBody>
                  <a:tcPr marL="91437" marR="91437" marT="45719" marB="45719"/>
                </a:tc>
                <a:extLst>
                  <a:ext uri="{0D108BD9-81ED-4DB2-BD59-A6C34878D82A}">
                    <a16:rowId xmlns:a16="http://schemas.microsoft.com/office/drawing/2014/main" val="1591488591"/>
                  </a:ext>
                </a:extLst>
              </a:tr>
              <a:tr h="409450"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-</a:t>
                      </a:r>
                      <a:endParaRPr lang="en-GB" sz="1800"/>
                    </a:p>
                  </a:txBody>
                  <a:tcPr marL="91437" marR="91437" marT="45719" marB="45719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91437" marR="91437" marT="45719" marB="45719"/>
                </a:tc>
                <a:extLst>
                  <a:ext uri="{0D108BD9-81ED-4DB2-BD59-A6C34878D82A}">
                    <a16:rowId xmlns:a16="http://schemas.microsoft.com/office/drawing/2014/main" val="93361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4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Breitbild</PresentationFormat>
  <Paragraphs>202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Bitstream Vera Serif</vt:lpstr>
      <vt:lpstr>Calibri</vt:lpstr>
      <vt:lpstr>Calibri Light</vt:lpstr>
      <vt:lpstr>Droid Sans Fallback</vt:lpstr>
      <vt:lpstr>Noto Sans Devanagari</vt:lpstr>
      <vt:lpstr>Symbol</vt:lpstr>
      <vt:lpstr>Times New Roman</vt:lpstr>
      <vt:lpstr>Office</vt:lpstr>
      <vt:lpstr>Gruppe 7</vt:lpstr>
      <vt:lpstr>Benutzeranforderungen</vt:lpstr>
      <vt:lpstr>Benutzeranforderungen</vt:lpstr>
      <vt:lpstr>Benutzeranforderungen</vt:lpstr>
      <vt:lpstr>Benutzeranforderungen</vt:lpstr>
      <vt:lpstr>Systemanforderungen</vt:lpstr>
      <vt:lpstr>Anwendungsfälle</vt:lpstr>
      <vt:lpstr>Anwendungsfälle - 1</vt:lpstr>
      <vt:lpstr>Anwendungsfälle - 1</vt:lpstr>
      <vt:lpstr>Anwendungsfälle 1 </vt:lpstr>
      <vt:lpstr>Anwendungsfälle - 2</vt:lpstr>
      <vt:lpstr>Anwendungsfälle - 2</vt:lpstr>
      <vt:lpstr>Anwendungsfälle2</vt:lpstr>
      <vt:lpstr>Anwendungsfälle - 3</vt:lpstr>
      <vt:lpstr>Anwendungsfälle - 3</vt:lpstr>
      <vt:lpstr>Anwendungsfälle 3</vt:lpstr>
      <vt:lpstr>Anwendungsfälle - 4</vt:lpstr>
      <vt:lpstr>Anwendungsfälle - 4</vt:lpstr>
      <vt:lpstr>Anwendungsfälle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7</dc:title>
  <dc:creator>Nils Speetzen</dc:creator>
  <cp:lastModifiedBy>Nils Speetzen</cp:lastModifiedBy>
  <cp:revision>1</cp:revision>
  <dcterms:created xsi:type="dcterms:W3CDTF">2018-07-17T08:17:34Z</dcterms:created>
  <dcterms:modified xsi:type="dcterms:W3CDTF">2018-07-17T08:18:50Z</dcterms:modified>
</cp:coreProperties>
</file>