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58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EB03-E90A-40B5-A083-B7C044AAA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A1346-79B5-41E1-9614-4D4994BB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8F5D6-2C9C-4727-824B-1780DFB8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1A60C-6832-4AE1-B741-D41CE188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B5ACC-34EF-4C71-97FF-B57B6AD5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5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E6242-E41A-4D3F-B698-B1578B08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08C7B0-4906-4348-B6DC-FC0B3D0F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2E98F-B55A-407D-8F2E-AF125029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96740-7E4F-4A97-822D-6E98221E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29006-0843-407F-98E3-0B0649FB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23E2E2-FBCE-4232-AA0F-0C0116D2A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81CAC-CAAB-4601-A857-F009DF5F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75C69-7212-47AB-B3A8-7B3E6368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BF62D-146A-4FAA-BDBE-F8E4D1EA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D7325-9001-4EDE-89E6-83D63B62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9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4AC6C-217A-4DDD-8FA0-EB5580FD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7461-F3F1-45FE-AFB3-7D82D8B2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3A263-D7A5-460A-9370-E5E07795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ADD17-F2E5-45CB-B351-F98C61A3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C6A5C-9281-481A-A312-1B09083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8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A45FA-B484-4080-9C96-6A0315BE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F55AF4-1EF3-4E32-B8D8-C31B1DB5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8EF61-12E4-4383-9A2F-6D7DDAC9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34692-65FB-45DF-B3E4-1FDC0F66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E6C5D-93CE-4776-A218-6E98CE91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7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E28B1-209C-420C-879A-BDFF16E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ED14D-9875-4004-819C-8BEFCF94F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E4F86-285C-4607-BC76-36A82035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8545C2-C383-4AF2-85F9-D62D936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277353-AFA5-4A60-BBD7-91C0C6E8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505874-DAA3-48C0-A1EB-49A797B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8A75D-76A0-4A1A-97EE-7BCCCBE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DD2E2-9AD0-4702-97BC-C65D193F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8451E3-3EE3-47B2-8FE4-A7829D7F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31F9EC-FDFF-4AF3-947F-46152325C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46F4D9-F505-4963-BA66-85A1DF3D0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F6C7B2-C67F-4B29-94D2-233C9331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176E62-EA73-419C-B7BB-FEB38FEC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5EF8EB-EBAF-499F-B648-1B8998A8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6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140DD-D642-403B-BC45-150174CC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F5A39-80F5-4CA4-8422-77B941FB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528E75-9CFD-4D6E-8231-FB544999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11708A-6792-4F02-B16B-3A884170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27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F7722-7FF1-4FEF-B952-6ABBA16C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EB096C-0339-4C7B-BEBB-5EBE305E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63A369-D5B2-48A0-A6DB-7C59B295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E7B0E-CF4C-4CB5-B3D8-00333D9B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DD200-BD99-4610-A0C7-CDAC8A22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66A3B-DA4A-4DA6-BFF0-49509135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BF351-2F70-4873-9455-77903170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02B23-5B60-4415-B678-D68AFC3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98A4C-C027-40A0-BF01-A168BC04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0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6284-8113-4B20-9AC6-3DB8700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E8C098-1417-488E-B2F3-45B1907A5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109F-6F79-42D7-8938-5B220A233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D21248-297A-426C-97C0-0E9D50C3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53CFD-D8ED-43C5-8AB3-A3D095F4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B5814-504B-456B-B6E2-8E79212A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9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27ADF5-F034-4BCE-A744-E3FD5511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F7596-7423-4564-A128-26C464A8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90EDC-E99F-44F1-A44D-93F682DA0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9B6AF-789E-4975-AE0A-63013BA483CC}" type="datetimeFigureOut">
              <a:rPr lang="en-GB" smtClean="0"/>
              <a:t>16/07/2018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8F5E4-D9DE-4FBA-8E34-9B9432C0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06A33-2F41-443C-8C08-639EE9538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9F4E-0B52-4D81-8D41-F040605C2E7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06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92893-D47A-4E47-85F6-74A4C9C55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Gruppe 7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65521-AE25-47B0-B881-99D7BFAFE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Fließbildwerkzeug zur Simulation einer Flashkaskade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17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352703"/>
              </p:ext>
            </p:extLst>
          </p:nvPr>
        </p:nvGraphicFramePr>
        <p:xfrm>
          <a:off x="838200" y="1825625"/>
          <a:ext cx="10515600" cy="3585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Name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Flash hinzufügen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Ziel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Ein neues Flash Element erstellen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Einordnung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Hauptfunktion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Vorbedingung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Standardbildschirm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Nachbedingung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Es existiert 1 Flash Element mehr mit nicht leeren Parametern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Nachbedingung im Fehlerfall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Standardbildschirm</a:t>
                      </a: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 wird Angezeigt. Vorher existierende Flash Elemente wurden nicht verändert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Hauptakteur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Nutzer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Nebenakteure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-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Auslöser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Auswahl der Option Flash hinzufügen aus dem Menü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- 2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3452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Standardablauf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Schritt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Aktion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1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Nutzer wählt Flash hinzufügen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2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Eingabedialog für Elementname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3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Eingabedialog für Parameter (Temp. , Druck, L</a:t>
                      </a:r>
                      <a:r>
                        <a:rPr lang="de-DE" sz="1800" kern="150" baseline="-2500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in</a:t>
                      </a: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, V</a:t>
                      </a:r>
                      <a:r>
                        <a:rPr lang="de-DE" sz="1800" kern="150" baseline="-2500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in </a:t>
                      </a: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...)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034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4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Flash Element wird mit angegebenen Name und Parameter erzeugt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11545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5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Rückkehr zum Standardbildschirm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32293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Verzweigungen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8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- 3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764606"/>
              </p:ext>
            </p:extLst>
          </p:nvPr>
        </p:nvGraphicFramePr>
        <p:xfrm>
          <a:off x="838200" y="1825625"/>
          <a:ext cx="10515600" cy="3832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Name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Flash bearbeiten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Ziel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Die Eigenschaften eines Flash Elements zur ändern.(Name, Parameter, Position)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Einordnung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Nebenfunktion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Vorbedingung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Es existiert min. 1 Flash Element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Nachbedingung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Die Eigenschaften des angegebenen Flash Elements wurden entsprechend geändert. </a:t>
                      </a: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Standardbildschirm</a:t>
                      </a: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 wird wieder Angezeigt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Nachbedingung im Fehlerfall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Standardbildschirm</a:t>
                      </a: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 wird Angezeigt. Das Flash Element wurde nicht modifiziert.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Hauptakteur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Nutzer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Nebenakteure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-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Auslöser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Auswahl der Option eines  </a:t>
                      </a:r>
                      <a:r>
                        <a:rPr lang="de-DE" sz="1800" kern="150" dirty="0" err="1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Flashes</a:t>
                      </a: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.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9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- 3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999940"/>
              </p:ext>
            </p:extLst>
          </p:nvPr>
        </p:nvGraphicFramePr>
        <p:xfrm>
          <a:off x="838200" y="1825625"/>
          <a:ext cx="10515600" cy="247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Standardablauf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Schritt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Aktion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1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Nutzer wählt Flash bearbeiten aus.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0787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2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Eingabedialog für die neuen Werte bzw. Eigenschaften.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3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Rückkehr zum Standardbildschirm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Verzweigungen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Schritt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Aktion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034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2a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Ein Flash Element mit eingegebenen Namen existiert nicht: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Fehlermeldung, Rückfuhr auf Schritt 2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1154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60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- 4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928350"/>
              </p:ext>
            </p:extLst>
          </p:nvPr>
        </p:nvGraphicFramePr>
        <p:xfrm>
          <a:off x="838200" y="1825625"/>
          <a:ext cx="10515600" cy="3832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Name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Flashs verschalten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Ziel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Zwei Elemente hintereinander zur verschalten also die Ausfuhr des ersten Elements als Zufuhr des Zweiten zu setzen.  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Einordnung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Nebenfunktion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Vorbedingung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Es müssen min. 2 Flash Elemente existieren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Nachbedingung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Die Angegebenen Elemente wurden verschaltet und sonst nicht modifiziert.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Nachbedingung im Fehlerfall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Die Elemente wurden nicht verschaltet und behalten ihre bisherige Eigenschaften und Verhalten bei.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Hauptakteur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Nutzer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Nebenakteure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-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Auslöser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Auswahl der entsprechenden Option aus dem Menü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92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- 4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926142"/>
              </p:ext>
            </p:extLst>
          </p:nvPr>
        </p:nvGraphicFramePr>
        <p:xfrm>
          <a:off x="838200" y="1825625"/>
          <a:ext cx="10515600" cy="2843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Standardablauf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Schritt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Aktion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1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Der Nutzer wählt Flashs verschalten aus dem Menü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0237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2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Eingabedialog für die Namen der zwei zur modifizierenden Elemente.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22921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3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Die Ausfuhrgrößen des ersten Elements werden als Einfuhrgrößen des zweiten gesetzt.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4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Rückkehr zum Standardbildschirm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4533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Verzweigungen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Schritt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Aktion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034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2a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Droid Sans Fallback"/>
                          <a:cs typeface="Noto Sans Devanagari"/>
                        </a:rPr>
                        <a:t>Eins der zwei angegebenen Namen existiert nicht : Rückkehr zum Schritt 2.</a:t>
                      </a:r>
                      <a:endParaRPr lang="en-GB" sz="1800" kern="150" dirty="0">
                        <a:effectLst/>
                        <a:latin typeface="+mn-lt"/>
                        <a:ea typeface="Droid Sans Fallback"/>
                        <a:cs typeface="Noto Sans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1154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9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Benutzeranforderungen</a:t>
            </a:r>
            <a:endParaRPr lang="en-GB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9BFFC6D-5F65-4754-96ED-6C7FC8290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3" y="2939108"/>
            <a:ext cx="4686954" cy="2124371"/>
          </a:xfrm>
        </p:spPr>
      </p:pic>
    </p:spTree>
    <p:extLst>
      <p:ext uri="{BB962C8B-B14F-4D97-AF65-F5344CB8AC3E}">
        <p14:creationId xmlns:p14="http://schemas.microsoft.com/office/powerpoint/2010/main" val="39176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Benutzeranforderungen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4CC77-E34C-4E3A-8397-00063A676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tabLst>
                <a:tab pos="365760" algn="l"/>
              </a:tabLst>
            </a:pPr>
            <a:r>
              <a:rPr lang="de-DE" sz="1800" b="1" i="1" dirty="0">
                <a:solidFill>
                  <a:srgbClr val="00000A"/>
                </a:solidFill>
              </a:rPr>
              <a:t>Zweck und Ziele des Produkts</a:t>
            </a:r>
            <a:endParaRPr lang="en-GB" sz="1800" b="1" i="1" dirty="0">
              <a:solidFill>
                <a:srgbClr val="00000A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822960" algn="l"/>
              </a:tabLst>
            </a:pPr>
            <a:r>
              <a:rPr lang="de-DE" sz="1800" dirty="0">
                <a:solidFill>
                  <a:srgbClr val="00000A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Warum wird dieses Produkt gebraucht?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22960" algn="l"/>
              </a:tabLst>
            </a:pPr>
            <a:r>
              <a:rPr lang="de-DE" sz="1800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Um die Trennung eines Wasser-Glykol-Gemisches durch eine Flashkaskade zu simulieren.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22960" algn="l"/>
              </a:tabLst>
            </a:pPr>
            <a:endParaRPr lang="en-GB" sz="1800" dirty="0">
              <a:solidFill>
                <a:srgbClr val="00000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822960" algn="l"/>
              </a:tabLst>
            </a:pPr>
            <a:r>
              <a:rPr lang="de-DE" sz="1800" dirty="0">
                <a:solidFill>
                  <a:srgbClr val="00000A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Was soll damit erreicht werden?</a:t>
            </a:r>
            <a:endParaRPr lang="en-GB" sz="1800" dirty="0">
              <a:solidFill>
                <a:srgbClr val="00000A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22960" algn="l"/>
              </a:tabLst>
            </a:pPr>
            <a:r>
              <a:rPr lang="de-DE" sz="1800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Das Verhalten eines Stoffgemisches bei einer Trennoperation soll betrachtet werden.</a:t>
            </a:r>
            <a:endParaRPr lang="de-DE" sz="1800" dirty="0">
              <a:solidFill>
                <a:srgbClr val="00000A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tabLst>
                <a:tab pos="365760" algn="l"/>
              </a:tabLst>
            </a:pPr>
            <a:r>
              <a:rPr lang="de-DE" sz="1800" b="1" i="1" dirty="0">
                <a:solidFill>
                  <a:srgbClr val="00000A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Benutzer des Produkts</a:t>
            </a:r>
            <a:endParaRPr lang="en-GB" sz="1800" b="1" i="1" dirty="0">
              <a:solidFill>
                <a:srgbClr val="00000A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822960" algn="l"/>
              </a:tabLst>
            </a:pPr>
            <a:r>
              <a:rPr lang="de-DE" sz="1800" dirty="0">
                <a:solidFill>
                  <a:srgbClr val="00000A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Wer wird dieses Produkt nutzen (Nutzergruppen)?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22960" algn="l"/>
              </a:tabLst>
            </a:pPr>
            <a:r>
              <a:rPr lang="de-DE" sz="1800" dirty="0">
                <a:solidFill>
                  <a:srgbClr val="00000A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Fachleute, die das Verhalten von Stoffgemischen in verschieden Situationen betrachten wollen (verschiedene Temperatur, Druck, Dampfgehalt, …)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22960" algn="l"/>
              </a:tabLst>
            </a:pPr>
            <a:endParaRPr lang="de-DE" sz="1800" dirty="0">
              <a:solidFill>
                <a:srgbClr val="00000A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822960" algn="l"/>
              </a:tabLst>
            </a:pPr>
            <a:r>
              <a:rPr lang="de-DE" sz="1800" dirty="0">
                <a:solidFill>
                  <a:srgbClr val="00000A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Wie sieht das Nutzerprofil aus?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22960" algn="l"/>
              </a:tabLst>
            </a:pPr>
            <a:r>
              <a:rPr lang="de-DE" sz="1800" dirty="0">
                <a:solidFill>
                  <a:srgbClr val="00000A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Man muss Grundkenntnisse in Thermodynamik haben.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822960" algn="l"/>
              </a:tabLst>
            </a:pPr>
            <a:endParaRPr lang="en-GB" sz="1800" dirty="0">
              <a:solidFill>
                <a:srgbClr val="00000A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1108710" indent="-285750">
              <a:lnSpc>
                <a:spcPct val="100000"/>
              </a:lnSpc>
              <a:spcBef>
                <a:spcPts val="0"/>
              </a:spcBef>
            </a:pPr>
            <a:endParaRPr lang="de-DE" sz="1800" dirty="0">
              <a:solidFill>
                <a:srgbClr val="00000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9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Benutzeranforderungen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4CC77-E34C-4E3A-8397-00063A676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i="1" dirty="0"/>
              <a:t>Annahmen und Abhängigkeiten</a:t>
            </a:r>
            <a:endParaRPr lang="en-GB" sz="1800" b="1" i="1" dirty="0"/>
          </a:p>
          <a:p>
            <a:pPr lvl="0"/>
            <a:r>
              <a:rPr lang="de-DE" sz="1800" dirty="0"/>
              <a:t>Welche Annahmen werden getroffen?</a:t>
            </a:r>
            <a:endParaRPr lang="en-GB" sz="1800" dirty="0"/>
          </a:p>
          <a:p>
            <a:pPr marL="0" lvl="0" indent="0">
              <a:buNone/>
            </a:pPr>
            <a:r>
              <a:rPr lang="de-DE" sz="1800" dirty="0"/>
              <a:t>Wir betrachten nur eine Grundoperation (einstufiger Entspannungsverdampfer, ein sogenannter Flash),  um den Aufwand bei der Entwicklung des Simulators gering zu halten.</a:t>
            </a:r>
            <a:endParaRPr lang="en-GB" sz="1800" dirty="0"/>
          </a:p>
          <a:p>
            <a:pPr lvl="0"/>
            <a:r>
              <a:rPr lang="de-DE" sz="1800" dirty="0"/>
              <a:t>Welche Randbedingungen müssen beachtet werden?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L</a:t>
            </a:r>
            <a:r>
              <a:rPr lang="en-GB" sz="1800" baseline="-25000" dirty="0"/>
              <a:t>in </a:t>
            </a:r>
            <a:r>
              <a:rPr lang="en-GB" sz="1800" dirty="0"/>
              <a:t>= 0 (liquid inlet stream) und V</a:t>
            </a:r>
            <a:r>
              <a:rPr lang="en-GB" sz="1800" baseline="-25000" dirty="0"/>
              <a:t>in </a:t>
            </a:r>
            <a:r>
              <a:rPr lang="en-GB" sz="1800" dirty="0"/>
              <a:t>= 0 (vapor inlet stream)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22960" algn="l"/>
              </a:tabLst>
            </a:pPr>
            <a:endParaRPr lang="de-DE" sz="1800" dirty="0">
              <a:solidFill>
                <a:srgbClr val="00000A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sz="1800" b="1" i="1" dirty="0"/>
              <a:t>Anwendungsbereich und Produktabgrenzung</a:t>
            </a:r>
            <a:endParaRPr lang="en-GB" sz="1800" b="1" i="1" dirty="0"/>
          </a:p>
          <a:p>
            <a:pPr lvl="0"/>
            <a:r>
              <a:rPr lang="de-DE" sz="1800" dirty="0"/>
              <a:t>Wie grenzt sich die Funktionalität des Produkts zu anderen Systemen ab? Gibt es Schnittstellen zu anderen Produkten?</a:t>
            </a:r>
            <a:endParaRPr lang="en-GB" sz="1800" dirty="0"/>
          </a:p>
          <a:p>
            <a:pPr marL="0" indent="0">
              <a:buNone/>
            </a:pPr>
            <a:r>
              <a:rPr lang="de-DE" sz="1800" dirty="0"/>
              <a:t>Da wir mit einem einstufigen  Entspannungsverdampfer arbeiten, gibt es keine Schnittstellen zu anderen Produkten. Die Schnittstellen des Produkts sollen der Weiterentwicklung nicht hinderlich sein</a:t>
            </a:r>
            <a:endParaRPr lang="en-GB" sz="18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822960" algn="l"/>
              </a:tabLst>
            </a:pPr>
            <a:endParaRPr lang="en-GB" sz="1800" dirty="0">
              <a:solidFill>
                <a:srgbClr val="00000A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2296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800" dirty="0">
              <a:solidFill>
                <a:srgbClr val="00000A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0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Benutzeranforderungen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4CC77-E34C-4E3A-8397-00063A676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i="1" dirty="0"/>
              <a:t>Nicht - Funktionale Anforderungen</a:t>
            </a:r>
            <a:endParaRPr lang="en-GB" sz="1800" b="1" i="1" dirty="0"/>
          </a:p>
          <a:p>
            <a:pPr lvl="0"/>
            <a:r>
              <a:rPr lang="de-DE" sz="1800" dirty="0"/>
              <a:t>Anforderungen an Laufzeit, Antwortverhalten</a:t>
            </a:r>
          </a:p>
          <a:p>
            <a:pPr marL="0" lvl="0" indent="0">
              <a:buNone/>
            </a:pPr>
            <a:r>
              <a:rPr lang="de-DE" sz="1800" dirty="0"/>
              <a:t>Man muss einen Antwort in einigen Sekunden erhalten. Laufzeiten sind durch den Lösungsprozess des Problems dominiert, wenig Overhead.</a:t>
            </a:r>
          </a:p>
        </p:txBody>
      </p:sp>
    </p:spTree>
    <p:extLst>
      <p:ext uri="{BB962C8B-B14F-4D97-AF65-F5344CB8AC3E}">
        <p14:creationId xmlns:p14="http://schemas.microsoft.com/office/powerpoint/2010/main" val="217103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2404-EA53-4F20-8D6A-182A15F7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Systemanforderungen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4CC77-E34C-4E3A-8397-00063A676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1800" dirty="0"/>
              <a:t>Keine Angaben von Seiten des Kunden</a:t>
            </a:r>
          </a:p>
          <a:p>
            <a:pPr marL="0" lvl="0" indent="0">
              <a:buNone/>
            </a:pPr>
            <a:endParaRPr lang="de-DE" sz="1800" dirty="0"/>
          </a:p>
          <a:p>
            <a:pPr marL="0" lvl="0" indent="0">
              <a:buNone/>
            </a:pPr>
            <a:r>
              <a:rPr lang="de-DE" sz="1800" dirty="0"/>
              <a:t>Standard:</a:t>
            </a:r>
          </a:p>
          <a:p>
            <a:r>
              <a:rPr lang="de-DE" sz="1800" dirty="0"/>
              <a:t>Eigenständig ausführbare Datei (kompiliert)</a:t>
            </a:r>
          </a:p>
          <a:p>
            <a:r>
              <a:rPr lang="de-DE" sz="1800" dirty="0"/>
              <a:t>Sprache: C++</a:t>
            </a:r>
          </a:p>
          <a:p>
            <a:r>
              <a:rPr lang="de-DE" sz="1800" dirty="0"/>
              <a:t>Mit g++ 8 kompilierbar</a:t>
            </a:r>
            <a:endParaRPr lang="en-GB" sz="1800" dirty="0"/>
          </a:p>
          <a:p>
            <a:endParaRPr lang="de-DE" sz="1800" dirty="0"/>
          </a:p>
          <a:p>
            <a:r>
              <a:rPr lang="de-DE" sz="1800" dirty="0"/>
              <a:t>Nutzung von EIGEN/DCO ?</a:t>
            </a:r>
          </a:p>
        </p:txBody>
      </p:sp>
    </p:spTree>
    <p:extLst>
      <p:ext uri="{BB962C8B-B14F-4D97-AF65-F5344CB8AC3E}">
        <p14:creationId xmlns:p14="http://schemas.microsoft.com/office/powerpoint/2010/main" val="221129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3AF72-EF7A-40E7-BDAB-726FD0BF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</a:t>
            </a:r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E0E0B70-4949-4925-ADCD-45DA97A17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96" y="1825625"/>
            <a:ext cx="7704008" cy="4351338"/>
          </a:xfrm>
        </p:spPr>
      </p:pic>
    </p:spTree>
    <p:extLst>
      <p:ext uri="{BB962C8B-B14F-4D97-AF65-F5344CB8AC3E}">
        <p14:creationId xmlns:p14="http://schemas.microsoft.com/office/powerpoint/2010/main" val="107641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404244"/>
              </p:ext>
            </p:extLst>
          </p:nvPr>
        </p:nvGraphicFramePr>
        <p:xfrm>
          <a:off x="838200" y="1825625"/>
          <a:ext cx="10515600" cy="3832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Name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Prozess 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simulieren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Ziel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Simulieren der eingestellten Flashkolonne durch lösen der entsprechenden GLS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64716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Einordnung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Hauptfunktion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43373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Vorbedingung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Es existiert min. ein Flash Element.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Keine leeren Parameter.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417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Nachbedingung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die gesuchten Größen wurden berechnet und sind in einer Datei abgespeichert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664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Nachbedingung im Fehlerfall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ungelöste erzeugte Flash System bleiben weiterhin unverändert.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37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Hauptakteur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Nutzer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721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Nebenakteure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 -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160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Auslöser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Auswahl der Option aus dem Menü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666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22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6747E-6888-485D-A461-B7CBF4F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Anwendungsfälle - 1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B2C8D37-D570-477C-9A0E-393C8824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409992"/>
              </p:ext>
            </p:extLst>
          </p:nvPr>
        </p:nvGraphicFramePr>
        <p:xfrm>
          <a:off x="838200" y="1825625"/>
          <a:ext cx="10515600" cy="247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4184748070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3586629851"/>
                    </a:ext>
                  </a:extLst>
                </a:gridCol>
                <a:gridCol w="7420992">
                  <a:extLst>
                    <a:ext uri="{9D8B030D-6E8A-4147-A177-3AD203B41FA5}">
                      <a16:colId xmlns:a16="http://schemas.microsoft.com/office/drawing/2014/main" val="287408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Standardablauf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Schritt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Aktion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412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1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Nutzer wählt die Option Prozess simulieren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452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2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Berechnung wird durchgeführt und die entsprechend bestimmten Größen werden gespeichert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8095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 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3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800" kern="150" dirty="0">
                          <a:effectLst/>
                          <a:latin typeface="+mn-lt"/>
                          <a:ea typeface="Bitstream Vera Serif"/>
                          <a:cs typeface="Bitstream Vera Serif"/>
                        </a:rPr>
                        <a:t>Rückkehr zum Standardbildschirm</a:t>
                      </a:r>
                      <a:endParaRPr lang="en-GB" sz="1800" kern="150" dirty="0">
                        <a:effectLst/>
                        <a:latin typeface="+mn-lt"/>
                        <a:ea typeface="Bitstream Vera Serif"/>
                        <a:cs typeface="Bitstream Vera Serif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58258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Verzweigungen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8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1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4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Breitbild</PresentationFormat>
  <Paragraphs>198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Bitstream Vera Serif</vt:lpstr>
      <vt:lpstr>Calibri</vt:lpstr>
      <vt:lpstr>Calibri Light</vt:lpstr>
      <vt:lpstr>Droid Sans Fallback</vt:lpstr>
      <vt:lpstr>Noto Sans Devanagari</vt:lpstr>
      <vt:lpstr>Symbol</vt:lpstr>
      <vt:lpstr>Times New Roman</vt:lpstr>
      <vt:lpstr>Office</vt:lpstr>
      <vt:lpstr>Gruppe 7</vt:lpstr>
      <vt:lpstr>Benutzeranforderungen</vt:lpstr>
      <vt:lpstr>Benutzeranforderungen</vt:lpstr>
      <vt:lpstr>Benutzeranforderungen</vt:lpstr>
      <vt:lpstr>Benutzeranforderungen</vt:lpstr>
      <vt:lpstr>Systemanforderungen</vt:lpstr>
      <vt:lpstr>Anwendungsfälle</vt:lpstr>
      <vt:lpstr>Anwendungsfälle - 1</vt:lpstr>
      <vt:lpstr>Anwendungsfälle - 1</vt:lpstr>
      <vt:lpstr>Anwendungsfälle - 2</vt:lpstr>
      <vt:lpstr>Anwendungsfälle - 2</vt:lpstr>
      <vt:lpstr>Anwendungsfälle - 3</vt:lpstr>
      <vt:lpstr>Anwendungsfälle - 3</vt:lpstr>
      <vt:lpstr>Anwendungsfälle - 4</vt:lpstr>
      <vt:lpstr>Anwendungsfälle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7</dc:title>
  <dc:creator>Nils Speetzen</dc:creator>
  <cp:lastModifiedBy>Nils Speetzen</cp:lastModifiedBy>
  <cp:revision>75</cp:revision>
  <dcterms:created xsi:type="dcterms:W3CDTF">2018-06-11T11:27:21Z</dcterms:created>
  <dcterms:modified xsi:type="dcterms:W3CDTF">2018-07-16T18:30:34Z</dcterms:modified>
</cp:coreProperties>
</file>