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62" r:id="rId6"/>
    <p:sldId id="265" r:id="rId7"/>
    <p:sldId id="266" r:id="rId8"/>
    <p:sldId id="269" r:id="rId9"/>
    <p:sldId id="263" r:id="rId10"/>
    <p:sldId id="264" r:id="rId11"/>
    <p:sldId id="271" r:id="rId12"/>
    <p:sldId id="267" r:id="rId13"/>
    <p:sldId id="270" r:id="rId14"/>
    <p:sldId id="259" r:id="rId15"/>
    <p:sldId id="260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7F627-9F7C-449E-B937-289A60EC0786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18736-B839-44BF-8FF3-26EC586B0F7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81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18736-B839-44BF-8FF3-26EC586B0F7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28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BEB03-E90A-40B5-A083-B7C044AAA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9A1346-79B5-41E1-9614-4D4994BBE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98F5D6-2C9C-4727-824B-1780DFB8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C1A60C-6832-4AE1-B741-D41CE188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DB5ACC-34EF-4C71-97FF-B57B6AD5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53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E6242-E41A-4D3F-B698-B1578B08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08C7B0-4906-4348-B6DC-FC0B3D0FD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C2E98F-B55A-407D-8F2E-AF125029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996740-7E4F-4A97-822D-6E98221E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B29006-0843-407F-98E3-0B0649FB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68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23E2E2-FBCE-4232-AA0F-0C0116D2A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681CAC-CAAB-4601-A857-F009DF5F4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175C69-7212-47AB-B3A8-7B3E63680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1BF62D-146A-4FAA-BDBE-F8E4D1EA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9D7325-9001-4EDE-89E6-83D63B62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99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74AC6C-217A-4DDD-8FA0-EB5580FD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EB7461-F3F1-45FE-AFB3-7D82D8B21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73A263-D7A5-460A-9370-E5E07795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AADD17-F2E5-45CB-B351-F98C61A3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DC6A5C-9281-481A-A312-1B090830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88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A45FA-B484-4080-9C96-6A0315BEC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F55AF4-1EF3-4E32-B8D8-C31B1DB55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B8EF61-12E4-4383-9A2F-6D7DDAC9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134692-65FB-45DF-B3E4-1FDC0F66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6E6C5D-93CE-4776-A218-6E98CE91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73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E28B1-209C-420C-879A-BDFF16E1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DED14D-9875-4004-819C-8BEFCF94F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6E4F86-285C-4607-BC76-36A820357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8545C2-C383-4AF2-85F9-D62D9362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277353-AFA5-4A60-BBD7-91C0C6E8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505874-DAA3-48C0-A1EB-49A797B2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2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8A75D-76A0-4A1A-97EE-7BCCCBE1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ADD2E2-9AD0-4702-97BC-C65D193F9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8451E3-3EE3-47B2-8FE4-A7829D7FD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31F9EC-FDFF-4AF3-947F-46152325C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346F4D9-F505-4963-BA66-85A1DF3D0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8F6C7B2-C67F-4B29-94D2-233C93314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176E62-EA73-419C-B7BB-FEB38FEC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5EF8EB-EBAF-499F-B648-1B8998A8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66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140DD-D642-403B-BC45-150174CC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AF5A39-80F5-4CA4-8422-77B941FB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528E75-9CFD-4D6E-8231-FB544999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11708A-6792-4F02-B16B-3A884170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27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4F7722-7FF1-4FEF-B952-6ABBA16C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EEB096C-0339-4C7B-BEBB-5EBE305E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63A369-D5B2-48A0-A6DB-7C59B295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18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7E7B0E-CF4C-4CB5-B3D8-00333D9B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3DD200-BD99-4610-A0C7-CDAC8A22D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066A3B-DA4A-4DA6-BFF0-49509135F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9BF351-2F70-4873-9455-779031705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002B23-5B60-4415-B678-D68AFC34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998A4C-C027-40A0-BF01-A168BC04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07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06284-8113-4B20-9AC6-3DB8700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8E8C098-1417-488E-B2F3-45B1907A5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3E109F-6F79-42D7-8938-5B220A233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D21248-297A-426C-97C0-0E9D50C3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853CFD-D8ED-43C5-8AB3-A3D095F4B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DB5814-504B-456B-B6E2-8E79212A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93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27ADF5-F034-4BCE-A744-E3FD5511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F7596-7423-4564-A128-26C464A85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190EDC-E99F-44F1-A44D-93F682DA0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9B6AF-789E-4975-AE0A-63013BA483CC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E8F5E4-D9DE-4FBA-8E34-9B9432C04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B06A33-2F41-443C-8C08-639EE9538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06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92893-D47A-4E47-85F6-74A4C9C55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Übung 7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565521-AE25-47B0-B881-99D7BFAFE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Parallele Ensembleberechnung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4174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6747E-6888-485D-A461-B7CBF4FB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 - 2</a:t>
            </a:r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B2C8D37-D570-477C-9A0E-393C88244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418453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0">
                  <a:extLst>
                    <a:ext uri="{9D8B030D-6E8A-4147-A177-3AD203B41FA5}">
                      <a16:colId xmlns:a16="http://schemas.microsoft.com/office/drawing/2014/main" val="4184748070"/>
                    </a:ext>
                  </a:extLst>
                </a:gridCol>
                <a:gridCol w="923278">
                  <a:extLst>
                    <a:ext uri="{9D8B030D-6E8A-4147-A177-3AD203B41FA5}">
                      <a16:colId xmlns:a16="http://schemas.microsoft.com/office/drawing/2014/main" val="3586629851"/>
                    </a:ext>
                  </a:extLst>
                </a:gridCol>
                <a:gridCol w="7420992">
                  <a:extLst>
                    <a:ext uri="{9D8B030D-6E8A-4147-A177-3AD203B41FA5}">
                      <a16:colId xmlns:a16="http://schemas.microsoft.com/office/drawing/2014/main" val="2874087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Standardablauf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Schritt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Aktion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24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Nutzer wählt die Anzeige der Ergebnisse im Menü aus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5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Das System zeigt die Ergebnisse an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340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Der Nutzer wählt aus, die Anzeige zu beenden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Rückkehr zum Menü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455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085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6747E-6888-485D-A461-B7CBF4FB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 - 2</a:t>
            </a:r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B2C8D37-D570-477C-9A0E-393C8824499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0">
                  <a:extLst>
                    <a:ext uri="{9D8B030D-6E8A-4147-A177-3AD203B41FA5}">
                      <a16:colId xmlns:a16="http://schemas.microsoft.com/office/drawing/2014/main" val="4184748070"/>
                    </a:ext>
                  </a:extLst>
                </a:gridCol>
                <a:gridCol w="923278">
                  <a:extLst>
                    <a:ext uri="{9D8B030D-6E8A-4147-A177-3AD203B41FA5}">
                      <a16:colId xmlns:a16="http://schemas.microsoft.com/office/drawing/2014/main" val="3586629851"/>
                    </a:ext>
                  </a:extLst>
                </a:gridCol>
                <a:gridCol w="7420992">
                  <a:extLst>
                    <a:ext uri="{9D8B030D-6E8A-4147-A177-3AD203B41FA5}">
                      <a16:colId xmlns:a16="http://schemas.microsoft.com/office/drawing/2014/main" val="2874087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Verzweigungen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Schritt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Aktion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24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54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070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4359FA-316F-45F3-8A04-2909725C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 - 2</a:t>
            </a:r>
            <a:endParaRPr lang="en-GB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0F2762D-F617-47A9-AEBC-321941B3F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415" y="1831439"/>
            <a:ext cx="2013170" cy="4339710"/>
          </a:xfrm>
        </p:spPr>
      </p:pic>
    </p:spTree>
    <p:extLst>
      <p:ext uri="{BB962C8B-B14F-4D97-AF65-F5344CB8AC3E}">
        <p14:creationId xmlns:p14="http://schemas.microsoft.com/office/powerpoint/2010/main" val="2280621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4359FA-316F-45F3-8A04-2909725C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 - 2</a:t>
            </a:r>
            <a:endParaRPr lang="en-GB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00DCD44-1E9A-447B-ABE6-A8A96548D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999" y="1825625"/>
            <a:ext cx="6180001" cy="4351338"/>
          </a:xfrm>
        </p:spPr>
      </p:pic>
    </p:spTree>
    <p:extLst>
      <p:ext uri="{BB962C8B-B14F-4D97-AF65-F5344CB8AC3E}">
        <p14:creationId xmlns:p14="http://schemas.microsoft.com/office/powerpoint/2010/main" val="3323298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E35E3-4079-4F14-9074-4248CCAD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Benutzerdokumentation v.2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15E046-AC97-4C90-81BA-C8968AB7C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Menü wird angezeigt: Auswahl der Optionen durch Eingabe der entsprechenden Zahl und Bestätigung durch ENTER</a:t>
            </a:r>
          </a:p>
          <a:p>
            <a:r>
              <a:rPr lang="de-DE" sz="2000" dirty="0"/>
              <a:t>MC – Verfahren:</a:t>
            </a:r>
          </a:p>
          <a:p>
            <a:pPr lvl="1"/>
            <a:r>
              <a:rPr lang="de-DE" sz="1200" dirty="0"/>
              <a:t>Nach Start muss durch Zahleneingabe das Problem gewählt und die benötigten Erwartungswerte durch Eingabe des Dateinamens eingeben werden. Innerhalb der Datei müssen die Werte wie folgt gespeichert werden:</a:t>
            </a:r>
          </a:p>
          <a:p>
            <a:pPr lvl="2"/>
            <a:r>
              <a:rPr lang="de-DE" sz="1000" dirty="0"/>
              <a:t>LINSYS: 	M, p untereinander, keine Leerzeichen, Zeilenumbrüche nach Matrixzeilen und vor p</a:t>
            </a:r>
          </a:p>
          <a:p>
            <a:pPr lvl="2"/>
            <a:r>
              <a:rPr lang="de-DE" sz="1000" dirty="0"/>
              <a:t>NONLINSYS:	x, p untereinander, keine Leerzeichen, Zeilenumbrüche nach Matrixzeilen und vor p</a:t>
            </a:r>
          </a:p>
          <a:p>
            <a:pPr lvl="2"/>
            <a:r>
              <a:rPr lang="de-DE" sz="1000" dirty="0"/>
              <a:t>ODE:	x, p untereinander, keine Leerzeichen, Zeilenumbrüche nach Matrixzeilen und vor p</a:t>
            </a:r>
          </a:p>
          <a:p>
            <a:pPr lvl="1"/>
            <a:r>
              <a:rPr lang="de-DE" sz="1200" dirty="0"/>
              <a:t>Nach erfolgreicher Eingabe müssen nun die Art der Zufallsverteilung, Streuung und Auswahl unsicherer Parameter eingegeben werden. Dies erfolgt nach dem folgenden Schema:</a:t>
            </a:r>
          </a:p>
          <a:p>
            <a:pPr lvl="2"/>
            <a:r>
              <a:rPr lang="de-DE" sz="1000" dirty="0">
                <a:solidFill>
                  <a:prstClr val="black"/>
                </a:solidFill>
              </a:rPr>
              <a:t>Eingabe 1 : „M/x/p/Mp/</a:t>
            </a:r>
            <a:r>
              <a:rPr lang="de-DE" sz="1000" dirty="0" err="1">
                <a:solidFill>
                  <a:prstClr val="black"/>
                </a:solidFill>
              </a:rPr>
              <a:t>xp</a:t>
            </a:r>
            <a:r>
              <a:rPr lang="de-DE" sz="1000" dirty="0">
                <a:solidFill>
                  <a:prstClr val="black"/>
                </a:solidFill>
              </a:rPr>
              <a:t>“ 	für zu variierende Werte</a:t>
            </a:r>
          </a:p>
          <a:p>
            <a:pPr lvl="2"/>
            <a:r>
              <a:rPr lang="de-DE" sz="1000" dirty="0">
                <a:solidFill>
                  <a:prstClr val="black"/>
                </a:solidFill>
              </a:rPr>
              <a:t>Eingabe 2 : „f/e“ 	flat oder elementweise  Veränderung</a:t>
            </a:r>
          </a:p>
          <a:p>
            <a:pPr lvl="2"/>
            <a:r>
              <a:rPr lang="de-DE" sz="1000" dirty="0">
                <a:solidFill>
                  <a:prstClr val="black"/>
                </a:solidFill>
              </a:rPr>
              <a:t>Eingabe 3 : </a:t>
            </a:r>
            <a:r>
              <a:rPr lang="de-DE" sz="1000" dirty="0" err="1">
                <a:solidFill>
                  <a:prstClr val="black"/>
                </a:solidFill>
              </a:rPr>
              <a:t>number</a:t>
            </a:r>
            <a:r>
              <a:rPr lang="de-DE" sz="1000" dirty="0">
                <a:solidFill>
                  <a:prstClr val="black"/>
                </a:solidFill>
              </a:rPr>
              <a:t>	</a:t>
            </a:r>
            <a:r>
              <a:rPr lang="de-DE" sz="1000" dirty="0" err="1">
                <a:solidFill>
                  <a:prstClr val="black"/>
                </a:solidFill>
              </a:rPr>
              <a:t>range</a:t>
            </a:r>
            <a:r>
              <a:rPr lang="de-DE" sz="1000" dirty="0">
                <a:solidFill>
                  <a:prstClr val="black"/>
                </a:solidFill>
              </a:rPr>
              <a:t> der Zufallszahlen</a:t>
            </a:r>
          </a:p>
          <a:p>
            <a:pPr lvl="1"/>
            <a:r>
              <a:rPr lang="de-DE" sz="1200" dirty="0"/>
              <a:t>Nach der erfolgreichen Eingabe wird das Programm in das Menü zurückkehren und die Ergebnisse gespeichert haben</a:t>
            </a:r>
          </a:p>
          <a:p>
            <a:r>
              <a:rPr lang="de-DE" sz="1600" dirty="0"/>
              <a:t>Anzeige der Ergebnisse:</a:t>
            </a:r>
          </a:p>
          <a:p>
            <a:pPr lvl="1"/>
            <a:r>
              <a:rPr lang="de-DE" sz="1200" dirty="0"/>
              <a:t>Nach erneutem Drücken der ENTER – Taste kehrt das Programm in das Menü zurück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25484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3310A-7F88-43F0-BD1F-2EABB31C5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Begriffsmodell v.2</a:t>
            </a:r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9BADF29-D6A9-42A7-AED0-8B05C0AB0F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466584"/>
              </p:ext>
            </p:extLst>
          </p:nvPr>
        </p:nvGraphicFramePr>
        <p:xfrm>
          <a:off x="838200" y="1825625"/>
          <a:ext cx="10515600" cy="45923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893598">
                  <a:extLst>
                    <a:ext uri="{9D8B030D-6E8A-4147-A177-3AD203B41FA5}">
                      <a16:colId xmlns:a16="http://schemas.microsoft.com/office/drawing/2014/main" val="1945819084"/>
                    </a:ext>
                  </a:extLst>
                </a:gridCol>
                <a:gridCol w="6622002">
                  <a:extLst>
                    <a:ext uri="{9D8B030D-6E8A-4147-A177-3AD203B41FA5}">
                      <a16:colId xmlns:a16="http://schemas.microsoft.com/office/drawing/2014/main" val="1540746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Begriff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Bedeutung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58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Monte-Carlo-Solver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Verfahren, bei dem eine große Anzahl von Zufallsexperimenten anhand des Gesetzes der großen Zahlen der numerischen Lösung eines Problems dienen</a:t>
                      </a:r>
                    </a:p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Verwendet OpenMP zur parallelen Berechnung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49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Dataset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Speicherklasse für Lösungen, enthält verschiedene Methoden zur Ausgabe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77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Random Generator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Generiert zufälliges Problem nach bestimmten Eingangsdaten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039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Nonlinear_Sys_Generator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Generiert zufälliges nichtlineares Problem nach bestimmten Eingangsdaten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680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Linear_Sys_Generator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Generiert zufälliges lineares Problem nach bestimmten Eingangsdaten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704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ODE_Generator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Generiert zufällige ODE nach bestimmten Eingangsdaten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2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Parallel Solver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Ruft Problemlösungsverfahren parallel auf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18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226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69B9D-A633-4F36-A011-292F1142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Klassendiagramm</a:t>
            </a:r>
            <a:endParaRPr lang="en-GB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4580296-8180-49AA-A999-2F618A03F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780" y="1367194"/>
            <a:ext cx="7856440" cy="5125681"/>
          </a:xfrm>
        </p:spPr>
      </p:pic>
    </p:spTree>
    <p:extLst>
      <p:ext uri="{BB962C8B-B14F-4D97-AF65-F5344CB8AC3E}">
        <p14:creationId xmlns:p14="http://schemas.microsoft.com/office/powerpoint/2010/main" val="81380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92404-EA53-4F20-8D6A-182A15F7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Benutzeranforderungen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83956D-B7DB-4249-B68C-82ED2FB00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Die gegebene Software soll um ein Verfahren zur parallelen (z.B. OpenMP) Berechnung von Ensembles (z.B. im Rahmen von Monte Carlo Verfahren) erweitert werden.</a:t>
            </a:r>
          </a:p>
          <a:p>
            <a:pPr marL="0" indent="0">
              <a:buNone/>
            </a:pPr>
            <a:r>
              <a:rPr lang="de-DE" sz="2000" dirty="0"/>
              <a:t>Durch Generierung von (z.B. standard-normalverteilten) Zufallszahlen sollen Wahrscheinlichkeitsverteilungen unsicherer Parameter untersucht werden.</a:t>
            </a:r>
            <a:endParaRPr lang="en-GB" sz="2000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2C26C6C3-379D-4B8C-B852-5B5126795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000" dirty="0">
                <a:solidFill>
                  <a:prstClr val="black"/>
                </a:solidFill>
              </a:rPr>
              <a:t>Ermitteln mehrerer Lösungen zu Zufallsdaten, welche um die Erwartungswerte verteilt sind.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000" dirty="0">
                <a:solidFill>
                  <a:prstClr val="black"/>
                </a:solidFill>
              </a:rPr>
              <a:t>Diese Berechnungen sollen parallel Ablaufen.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sz="20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000" dirty="0">
                <a:solidFill>
                  <a:prstClr val="black"/>
                </a:solidFill>
              </a:rPr>
              <a:t>Dieses Verfahren soll auf lineare und nichtlineare Systeme, sowie ODEs (AWP) angewendet werden können.</a:t>
            </a:r>
            <a:endParaRPr lang="en-GB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/>
              <a:t>Nicht – funktional:</a:t>
            </a:r>
          </a:p>
          <a:p>
            <a:pPr marL="0" indent="0">
              <a:buNone/>
            </a:pPr>
            <a:r>
              <a:rPr lang="de-DE" sz="2000" dirty="0"/>
              <a:t>gute Skalierbarkeit sicherstellen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1764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3AF72-EF7A-40E7-BDAB-726FD0BF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FCC419-28BA-4112-81A8-6F19891F0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 sz="2000" dirty="0"/>
              <a:t>Eingabe von Erwartungswerten für M, p etc.</a:t>
            </a:r>
            <a:r>
              <a:rPr lang="en-GB" sz="2000" dirty="0"/>
              <a:t> und </a:t>
            </a:r>
            <a:r>
              <a:rPr lang="de-DE" sz="2000" dirty="0"/>
              <a:t>Wahl der Zufallsgeneration</a:t>
            </a:r>
            <a:r>
              <a:rPr lang="en-GB" sz="2000" dirty="0"/>
              <a:t>, </a:t>
            </a:r>
            <a:r>
              <a:rPr lang="en-GB" sz="2000" dirty="0" err="1"/>
              <a:t>sowie</a:t>
            </a:r>
            <a:r>
              <a:rPr lang="en-GB" sz="2000" dirty="0"/>
              <a:t> </a:t>
            </a:r>
            <a:r>
              <a:rPr lang="de-DE" sz="2000" dirty="0"/>
              <a:t>Durchlaufen des Monte-Carlo Verfahrens</a:t>
            </a:r>
          </a:p>
          <a:p>
            <a:pPr lvl="0"/>
            <a:r>
              <a:rPr lang="de-DE" sz="2000" dirty="0"/>
              <a:t>Einsehen der Ergebnisse</a:t>
            </a:r>
            <a:endParaRPr lang="en-GB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35F2A78-5B22-4205-B42A-5983F74A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92" y="2335088"/>
            <a:ext cx="6252266" cy="41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12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6747E-6888-485D-A461-B7CBF4FB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 - 1</a:t>
            </a:r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B2C8D37-D570-477C-9A0E-393C88244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610445"/>
              </p:ext>
            </p:extLst>
          </p:nvPr>
        </p:nvGraphicFramePr>
        <p:xfrm>
          <a:off x="838200" y="1825625"/>
          <a:ext cx="10515600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0">
                  <a:extLst>
                    <a:ext uri="{9D8B030D-6E8A-4147-A177-3AD203B41FA5}">
                      <a16:colId xmlns:a16="http://schemas.microsoft.com/office/drawing/2014/main" val="4184748070"/>
                    </a:ext>
                  </a:extLst>
                </a:gridCol>
                <a:gridCol w="8344270">
                  <a:extLst>
                    <a:ext uri="{9D8B030D-6E8A-4147-A177-3AD203B41FA5}">
                      <a16:colId xmlns:a16="http://schemas.microsoft.com/office/drawing/2014/main" val="3586629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Monte-Carlo-Verfahren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24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Ziel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Ermittlung einer Wahrscheinlichkeitsverteilung der Lösung des Problems bei zufallsverteilten Parametern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16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Einordnung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Hauptfunktion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738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Vorbedingung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Erfolgreicher Start der Software oder Anzeige des Menüs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78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Nachbedingung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Anzeige des Menüs, neue Lösungen gespeichert, Menüpunkt zum Anzeigen der Ergebnisse auswählbar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47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Nachbedingung im Fehlerfall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Anzeige des Fehlers, Übergang zum Menü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70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Hauptakteur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Nutzer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18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Nebenakteure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09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Auslöser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Auswahl des Verfahrens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86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6747E-6888-485D-A461-B7CBF4FB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 - 1</a:t>
            </a:r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B2C8D37-D570-477C-9A0E-393C88244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4080839"/>
              </p:ext>
            </p:extLst>
          </p:nvPr>
        </p:nvGraphicFramePr>
        <p:xfrm>
          <a:off x="838200" y="1825625"/>
          <a:ext cx="10515600" cy="3774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0">
                  <a:extLst>
                    <a:ext uri="{9D8B030D-6E8A-4147-A177-3AD203B41FA5}">
                      <a16:colId xmlns:a16="http://schemas.microsoft.com/office/drawing/2014/main" val="4184748070"/>
                    </a:ext>
                  </a:extLst>
                </a:gridCol>
                <a:gridCol w="923278">
                  <a:extLst>
                    <a:ext uri="{9D8B030D-6E8A-4147-A177-3AD203B41FA5}">
                      <a16:colId xmlns:a16="http://schemas.microsoft.com/office/drawing/2014/main" val="3586629851"/>
                    </a:ext>
                  </a:extLst>
                </a:gridCol>
                <a:gridCol w="7420992">
                  <a:extLst>
                    <a:ext uri="{9D8B030D-6E8A-4147-A177-3AD203B41FA5}">
                      <a16:colId xmlns:a16="http://schemas.microsoft.com/office/drawing/2014/main" val="2874087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Standardablauf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Schritt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Aktion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24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Nutzer wählt das MC-Verfahren im Menü aus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5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Eingabedialog für Typ des Problems, Erwartungswerte wird angezeigt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5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Nutzer gibt Typ des Problems und Erwartungswerte an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589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Eingabedialog für Art der Zufallsverteilung, Streuung und Auswahl unsicherer Parameter wird angezeigt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340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Nutzer gibt gewünschte Daten ein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156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Das System führt die parallele Ensembleberechnung durch / speichert entsprechende Lösungen des Problems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500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Rückkehr zum Menü, Freischaltung des Menüpunkts zur Anzeige der Ergebnisse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655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844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6747E-6888-485D-A461-B7CBF4FB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 - 1</a:t>
            </a:r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B2C8D37-D570-477C-9A0E-393C88244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917490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0">
                  <a:extLst>
                    <a:ext uri="{9D8B030D-6E8A-4147-A177-3AD203B41FA5}">
                      <a16:colId xmlns:a16="http://schemas.microsoft.com/office/drawing/2014/main" val="4184748070"/>
                    </a:ext>
                  </a:extLst>
                </a:gridCol>
                <a:gridCol w="923278">
                  <a:extLst>
                    <a:ext uri="{9D8B030D-6E8A-4147-A177-3AD203B41FA5}">
                      <a16:colId xmlns:a16="http://schemas.microsoft.com/office/drawing/2014/main" val="3586629851"/>
                    </a:ext>
                  </a:extLst>
                </a:gridCol>
                <a:gridCol w="7420992">
                  <a:extLst>
                    <a:ext uri="{9D8B030D-6E8A-4147-A177-3AD203B41FA5}">
                      <a16:colId xmlns:a16="http://schemas.microsoft.com/office/drawing/2014/main" val="2874087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Verzweigungen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Schritt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Aktion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24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54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87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3FEA9-1BD0-41E8-B619-E0603168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 - 1</a:t>
            </a:r>
            <a:endParaRPr lang="en-GB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8C7FA80-B188-4726-BCDA-1217680D7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090" y="1825625"/>
            <a:ext cx="3409819" cy="4351338"/>
          </a:xfrm>
        </p:spPr>
      </p:pic>
    </p:spTree>
    <p:extLst>
      <p:ext uri="{BB962C8B-B14F-4D97-AF65-F5344CB8AC3E}">
        <p14:creationId xmlns:p14="http://schemas.microsoft.com/office/powerpoint/2010/main" val="3993913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3FEA9-1BD0-41E8-B619-E0603168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 - 1</a:t>
            </a:r>
            <a:endParaRPr lang="en-GB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88013AC-3091-4E34-949A-2B97B7A74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98" y="1825625"/>
            <a:ext cx="6176804" cy="4351338"/>
          </a:xfrm>
        </p:spPr>
      </p:pic>
    </p:spTree>
    <p:extLst>
      <p:ext uri="{BB962C8B-B14F-4D97-AF65-F5344CB8AC3E}">
        <p14:creationId xmlns:p14="http://schemas.microsoft.com/office/powerpoint/2010/main" val="86127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6747E-6888-485D-A461-B7CBF4FB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 - 2</a:t>
            </a:r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B2C8D37-D570-477C-9A0E-393C88244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721572"/>
              </p:ext>
            </p:extLst>
          </p:nvPr>
        </p:nvGraphicFramePr>
        <p:xfrm>
          <a:off x="838200" y="1825625"/>
          <a:ext cx="10515600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0">
                  <a:extLst>
                    <a:ext uri="{9D8B030D-6E8A-4147-A177-3AD203B41FA5}">
                      <a16:colId xmlns:a16="http://schemas.microsoft.com/office/drawing/2014/main" val="4184748070"/>
                    </a:ext>
                  </a:extLst>
                </a:gridCol>
                <a:gridCol w="8344270">
                  <a:extLst>
                    <a:ext uri="{9D8B030D-6E8A-4147-A177-3AD203B41FA5}">
                      <a16:colId xmlns:a16="http://schemas.microsoft.com/office/drawing/2014/main" val="3586629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Einsehen der Ergebnisse des MC-Verfahren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24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Ziel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Darstellung der Wahrscheinlichkeitsverteilung der Lösungen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16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Einordnung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Nebenfunktion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738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Vorbedingung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Erfolgreiches Durchlaufen des MC-Verfahren und Anzeige des Menüs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78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Nachbedingung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Anzeige des Menüs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47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Nachbedingung im Fehlerfall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Anzeige des Fehlers, Übergang zum Menü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70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Hauptakteur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Nutzer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18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Nebenakteure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09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Auslöser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Auswahl der Anzeige der Ergebnisse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40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Microsoft Office PowerPoint</Application>
  <PresentationFormat>Breitbild</PresentationFormat>
  <Paragraphs>131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Übung 7</vt:lpstr>
      <vt:lpstr>Benutzeranforderungen</vt:lpstr>
      <vt:lpstr>Anwendungsfälle</vt:lpstr>
      <vt:lpstr>Anwendungsfälle - 1</vt:lpstr>
      <vt:lpstr>Anwendungsfälle - 1</vt:lpstr>
      <vt:lpstr>Anwendungsfälle - 1</vt:lpstr>
      <vt:lpstr>Anwendungsfälle - 1</vt:lpstr>
      <vt:lpstr>Anwendungsfälle - 1</vt:lpstr>
      <vt:lpstr>Anwendungsfälle - 2</vt:lpstr>
      <vt:lpstr>Anwendungsfälle - 2</vt:lpstr>
      <vt:lpstr>Anwendungsfälle - 2</vt:lpstr>
      <vt:lpstr>Anwendungsfälle - 2</vt:lpstr>
      <vt:lpstr>Anwendungsfälle - 2</vt:lpstr>
      <vt:lpstr>Benutzerdokumentation v.2</vt:lpstr>
      <vt:lpstr>Begriffsmodell v.2</vt:lpstr>
      <vt:lpstr>Klassendiagramm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Übung 7</dc:title>
  <dc:creator>Nils Speetzen</dc:creator>
  <cp:lastModifiedBy>Nils Speetzen</cp:lastModifiedBy>
  <cp:revision>60</cp:revision>
  <dcterms:created xsi:type="dcterms:W3CDTF">2018-06-11T11:27:21Z</dcterms:created>
  <dcterms:modified xsi:type="dcterms:W3CDTF">2018-06-26T08:40:14Z</dcterms:modified>
</cp:coreProperties>
</file>