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62" r:id="rId4"/>
    <p:sldId id="261" r:id="rId5"/>
    <p:sldId id="259" r:id="rId6"/>
    <p:sldId id="257" r:id="rId7"/>
    <p:sldId id="258" r:id="rId8"/>
    <p:sldId id="274" r:id="rId9"/>
    <p:sldId id="263" r:id="rId10"/>
    <p:sldId id="264" r:id="rId11"/>
    <p:sldId id="265" r:id="rId12"/>
    <p:sldId id="266" r:id="rId13"/>
    <p:sldId id="267" r:id="rId14"/>
    <p:sldId id="268" r:id="rId15"/>
    <p:sldId id="270" r:id="rId16"/>
    <p:sldId id="27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42D6E2-6DDB-4869-A985-5F5A55436D59}" v="50" dt="2024-11-07T10:02:44.796"/>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nis Armbruster" userId="909e916a-5bdb-44b2-9ffe-bc9a0f0bce29" providerId="ADAL" clId="{C042D6E2-6DDB-4869-A985-5F5A55436D59}"/>
    <pc:docChg chg="undo redo custSel addSld delSld modSld sldOrd">
      <pc:chgData name="Jannis Armbruster" userId="909e916a-5bdb-44b2-9ffe-bc9a0f0bce29" providerId="ADAL" clId="{C042D6E2-6DDB-4869-A985-5F5A55436D59}" dt="2024-11-07T10:02:44.788" v="330" actId="1076"/>
      <pc:docMkLst>
        <pc:docMk/>
      </pc:docMkLst>
      <pc:sldChg chg="addSp delSp modSp mod setBg">
        <pc:chgData name="Jannis Armbruster" userId="909e916a-5bdb-44b2-9ffe-bc9a0f0bce29" providerId="ADAL" clId="{C042D6E2-6DDB-4869-A985-5F5A55436D59}" dt="2024-11-07T08:49:29.675" v="104" actId="1036"/>
        <pc:sldMkLst>
          <pc:docMk/>
          <pc:sldMk cId="609815018" sldId="256"/>
        </pc:sldMkLst>
        <pc:spChg chg="mod">
          <ac:chgData name="Jannis Armbruster" userId="909e916a-5bdb-44b2-9ffe-bc9a0f0bce29" providerId="ADAL" clId="{C042D6E2-6DDB-4869-A985-5F5A55436D59}" dt="2024-11-07T08:49:12.982" v="89" actId="26606"/>
          <ac:spMkLst>
            <pc:docMk/>
            <pc:sldMk cId="609815018" sldId="256"/>
            <ac:spMk id="2" creationId="{3711D595-FC22-2820-B67B-88C3BE95D4ED}"/>
          </ac:spMkLst>
        </pc:spChg>
        <pc:spChg chg="mod">
          <ac:chgData name="Jannis Armbruster" userId="909e916a-5bdb-44b2-9ffe-bc9a0f0bce29" providerId="ADAL" clId="{C042D6E2-6DDB-4869-A985-5F5A55436D59}" dt="2024-11-07T08:49:12.982" v="89" actId="26606"/>
          <ac:spMkLst>
            <pc:docMk/>
            <pc:sldMk cId="609815018" sldId="256"/>
            <ac:spMk id="3" creationId="{D55BD67B-4D2F-911D-244C-59A155CECD41}"/>
          </ac:spMkLst>
        </pc:spChg>
        <pc:spChg chg="add del">
          <ac:chgData name="Jannis Armbruster" userId="909e916a-5bdb-44b2-9ffe-bc9a0f0bce29" providerId="ADAL" clId="{C042D6E2-6DDB-4869-A985-5F5A55436D59}" dt="2024-11-07T08:49:11.269" v="86" actId="26606"/>
          <ac:spMkLst>
            <pc:docMk/>
            <pc:sldMk cId="609815018" sldId="256"/>
            <ac:spMk id="1031" creationId="{EB1836F0-F9E0-4D93-9BDD-7EEC6EA05F7B}"/>
          </ac:spMkLst>
        </pc:spChg>
        <pc:spChg chg="add del">
          <ac:chgData name="Jannis Armbruster" userId="909e916a-5bdb-44b2-9ffe-bc9a0f0bce29" providerId="ADAL" clId="{C042D6E2-6DDB-4869-A985-5F5A55436D59}" dt="2024-11-07T08:49:11.269" v="86" actId="26606"/>
          <ac:spMkLst>
            <pc:docMk/>
            <pc:sldMk cId="609815018" sldId="256"/>
            <ac:spMk id="1035" creationId="{6D2F28D1-82F9-40FE-935C-85ECF7660D2D}"/>
          </ac:spMkLst>
        </pc:spChg>
        <pc:spChg chg="add del">
          <ac:chgData name="Jannis Armbruster" userId="909e916a-5bdb-44b2-9ffe-bc9a0f0bce29" providerId="ADAL" clId="{C042D6E2-6DDB-4869-A985-5F5A55436D59}" dt="2024-11-07T08:49:11.269" v="86" actId="26606"/>
          <ac:spMkLst>
            <pc:docMk/>
            <pc:sldMk cId="609815018" sldId="256"/>
            <ac:spMk id="1037" creationId="{4B670E93-2F53-48FC-AB6C-E99E22D17F31}"/>
          </ac:spMkLst>
        </pc:spChg>
        <pc:spChg chg="add del">
          <ac:chgData name="Jannis Armbruster" userId="909e916a-5bdb-44b2-9ffe-bc9a0f0bce29" providerId="ADAL" clId="{C042D6E2-6DDB-4869-A985-5F5A55436D59}" dt="2024-11-07T08:49:12.982" v="88" actId="26606"/>
          <ac:spMkLst>
            <pc:docMk/>
            <pc:sldMk cId="609815018" sldId="256"/>
            <ac:spMk id="1039" creationId="{F452A527-3631-41ED-858D-3777A7D1496A}"/>
          </ac:spMkLst>
        </pc:spChg>
        <pc:spChg chg="add del">
          <ac:chgData name="Jannis Armbruster" userId="909e916a-5bdb-44b2-9ffe-bc9a0f0bce29" providerId="ADAL" clId="{C042D6E2-6DDB-4869-A985-5F5A55436D59}" dt="2024-11-07T08:49:12.982" v="88" actId="26606"/>
          <ac:spMkLst>
            <pc:docMk/>
            <pc:sldMk cId="609815018" sldId="256"/>
            <ac:spMk id="1041" creationId="{F85B92BC-678C-4E14-97E6-3227DEF86371}"/>
          </ac:spMkLst>
        </pc:spChg>
        <pc:spChg chg="add del">
          <ac:chgData name="Jannis Armbruster" userId="909e916a-5bdb-44b2-9ffe-bc9a0f0bce29" providerId="ADAL" clId="{C042D6E2-6DDB-4869-A985-5F5A55436D59}" dt="2024-11-07T08:49:12.982" v="88" actId="26606"/>
          <ac:spMkLst>
            <pc:docMk/>
            <pc:sldMk cId="609815018" sldId="256"/>
            <ac:spMk id="1042" creationId="{D2644120-A6B9-4D5C-8A60-E2F4CC220E77}"/>
          </ac:spMkLst>
        </pc:spChg>
        <pc:spChg chg="add">
          <ac:chgData name="Jannis Armbruster" userId="909e916a-5bdb-44b2-9ffe-bc9a0f0bce29" providerId="ADAL" clId="{C042D6E2-6DDB-4869-A985-5F5A55436D59}" dt="2024-11-07T08:49:12.982" v="89" actId="26606"/>
          <ac:spMkLst>
            <pc:docMk/>
            <pc:sldMk cId="609815018" sldId="256"/>
            <ac:spMk id="1044" creationId="{EB1836F0-F9E0-4D93-9BDD-7EEC6EA05F7B}"/>
          </ac:spMkLst>
        </pc:spChg>
        <pc:spChg chg="add">
          <ac:chgData name="Jannis Armbruster" userId="909e916a-5bdb-44b2-9ffe-bc9a0f0bce29" providerId="ADAL" clId="{C042D6E2-6DDB-4869-A985-5F5A55436D59}" dt="2024-11-07T08:49:12.982" v="89" actId="26606"/>
          <ac:spMkLst>
            <pc:docMk/>
            <pc:sldMk cId="609815018" sldId="256"/>
            <ac:spMk id="1046" creationId="{6D2F28D1-82F9-40FE-935C-85ECF7660D2D}"/>
          </ac:spMkLst>
        </pc:spChg>
        <pc:spChg chg="add">
          <ac:chgData name="Jannis Armbruster" userId="909e916a-5bdb-44b2-9ffe-bc9a0f0bce29" providerId="ADAL" clId="{C042D6E2-6DDB-4869-A985-5F5A55436D59}" dt="2024-11-07T08:49:12.982" v="89" actId="26606"/>
          <ac:spMkLst>
            <pc:docMk/>
            <pc:sldMk cId="609815018" sldId="256"/>
            <ac:spMk id="1047" creationId="{4B670E93-2F53-48FC-AB6C-E99E22D17F31}"/>
          </ac:spMkLst>
        </pc:spChg>
        <pc:picChg chg="add mod">
          <ac:chgData name="Jannis Armbruster" userId="909e916a-5bdb-44b2-9ffe-bc9a0f0bce29" providerId="ADAL" clId="{C042D6E2-6DDB-4869-A985-5F5A55436D59}" dt="2024-11-07T08:49:29.675" v="104" actId="1036"/>
          <ac:picMkLst>
            <pc:docMk/>
            <pc:sldMk cId="609815018" sldId="256"/>
            <ac:picMk id="1026" creationId="{C7E1F00F-9640-E358-5803-B2FEF2A7C595}"/>
          </ac:picMkLst>
        </pc:picChg>
        <pc:cxnChg chg="add del">
          <ac:chgData name="Jannis Armbruster" userId="909e916a-5bdb-44b2-9ffe-bc9a0f0bce29" providerId="ADAL" clId="{C042D6E2-6DDB-4869-A985-5F5A55436D59}" dt="2024-11-07T08:49:11.269" v="86" actId="26606"/>
          <ac:cxnSpMkLst>
            <pc:docMk/>
            <pc:sldMk cId="609815018" sldId="256"/>
            <ac:cxnSpMk id="1033" creationId="{7A49EFD3-A806-4D59-99F1-AA9AFAE4EF71}"/>
          </ac:cxnSpMkLst>
        </pc:cxnChg>
        <pc:cxnChg chg="add del">
          <ac:chgData name="Jannis Armbruster" userId="909e916a-5bdb-44b2-9ffe-bc9a0f0bce29" providerId="ADAL" clId="{C042D6E2-6DDB-4869-A985-5F5A55436D59}" dt="2024-11-07T08:49:12.982" v="88" actId="26606"/>
          <ac:cxnSpMkLst>
            <pc:docMk/>
            <pc:sldMk cId="609815018" sldId="256"/>
            <ac:cxnSpMk id="1040" creationId="{D28A9C89-B313-458F-9C85-515930A51A93}"/>
          </ac:cxnSpMkLst>
        </pc:cxnChg>
        <pc:cxnChg chg="add">
          <ac:chgData name="Jannis Armbruster" userId="909e916a-5bdb-44b2-9ffe-bc9a0f0bce29" providerId="ADAL" clId="{C042D6E2-6DDB-4869-A985-5F5A55436D59}" dt="2024-11-07T08:49:12.982" v="89" actId="26606"/>
          <ac:cxnSpMkLst>
            <pc:docMk/>
            <pc:sldMk cId="609815018" sldId="256"/>
            <ac:cxnSpMk id="1045" creationId="{7A49EFD3-A806-4D59-99F1-AA9AFAE4EF71}"/>
          </ac:cxnSpMkLst>
        </pc:cxnChg>
      </pc:sldChg>
      <pc:sldChg chg="ord">
        <pc:chgData name="Jannis Armbruster" userId="909e916a-5bdb-44b2-9ffe-bc9a0f0bce29" providerId="ADAL" clId="{C042D6E2-6DDB-4869-A985-5F5A55436D59}" dt="2024-11-07T08:46:59.501" v="78"/>
        <pc:sldMkLst>
          <pc:docMk/>
          <pc:sldMk cId="1044885485" sldId="259"/>
        </pc:sldMkLst>
      </pc:sldChg>
      <pc:sldChg chg="modSp mod ord">
        <pc:chgData name="Jannis Armbruster" userId="909e916a-5bdb-44b2-9ffe-bc9a0f0bce29" providerId="ADAL" clId="{C042D6E2-6DDB-4869-A985-5F5A55436D59}" dt="2024-11-07T08:47:19.649" v="80"/>
        <pc:sldMkLst>
          <pc:docMk/>
          <pc:sldMk cId="3518913442" sldId="260"/>
        </pc:sldMkLst>
        <pc:graphicFrameChg chg="modGraphic">
          <ac:chgData name="Jannis Armbruster" userId="909e916a-5bdb-44b2-9ffe-bc9a0f0bce29" providerId="ADAL" clId="{C042D6E2-6DDB-4869-A985-5F5A55436D59}" dt="2024-11-07T08:04:55.554" v="72" actId="20577"/>
          <ac:graphicFrameMkLst>
            <pc:docMk/>
            <pc:sldMk cId="3518913442" sldId="260"/>
            <ac:graphicFrameMk id="8" creationId="{80770CA6-8D72-4559-461E-CC8F2C1D6B07}"/>
          </ac:graphicFrameMkLst>
        </pc:graphicFrameChg>
      </pc:sldChg>
      <pc:sldChg chg="ord">
        <pc:chgData name="Jannis Armbruster" userId="909e916a-5bdb-44b2-9ffe-bc9a0f0bce29" providerId="ADAL" clId="{C042D6E2-6DDB-4869-A985-5F5A55436D59}" dt="2024-11-07T08:46:56.526" v="76"/>
        <pc:sldMkLst>
          <pc:docMk/>
          <pc:sldMk cId="1606332601" sldId="261"/>
        </pc:sldMkLst>
      </pc:sldChg>
      <pc:sldChg chg="ord">
        <pc:chgData name="Jannis Armbruster" userId="909e916a-5bdb-44b2-9ffe-bc9a0f0bce29" providerId="ADAL" clId="{C042D6E2-6DDB-4869-A985-5F5A55436D59}" dt="2024-11-07T08:46:39.711" v="74"/>
        <pc:sldMkLst>
          <pc:docMk/>
          <pc:sldMk cId="1663449066" sldId="262"/>
        </pc:sldMkLst>
      </pc:sldChg>
      <pc:sldChg chg="modSp mod">
        <pc:chgData name="Jannis Armbruster" userId="909e916a-5bdb-44b2-9ffe-bc9a0f0bce29" providerId="ADAL" clId="{C042D6E2-6DDB-4869-A985-5F5A55436D59}" dt="2024-11-06T13:53:53.184" v="46" actId="20577"/>
        <pc:sldMkLst>
          <pc:docMk/>
          <pc:sldMk cId="134946689" sldId="266"/>
        </pc:sldMkLst>
        <pc:graphicFrameChg chg="modGraphic">
          <ac:chgData name="Jannis Armbruster" userId="909e916a-5bdb-44b2-9ffe-bc9a0f0bce29" providerId="ADAL" clId="{C042D6E2-6DDB-4869-A985-5F5A55436D59}" dt="2024-11-06T13:53:53.184" v="46" actId="20577"/>
          <ac:graphicFrameMkLst>
            <pc:docMk/>
            <pc:sldMk cId="134946689" sldId="266"/>
            <ac:graphicFrameMk id="8" creationId="{80770CA6-8D72-4559-461E-CC8F2C1D6B07}"/>
          </ac:graphicFrameMkLst>
        </pc:graphicFrameChg>
      </pc:sldChg>
      <pc:sldChg chg="modSp mod">
        <pc:chgData name="Jannis Armbruster" userId="909e916a-5bdb-44b2-9ffe-bc9a0f0bce29" providerId="ADAL" clId="{C042D6E2-6DDB-4869-A985-5F5A55436D59}" dt="2024-11-06T13:53:40.285" v="44" actId="20577"/>
        <pc:sldMkLst>
          <pc:docMk/>
          <pc:sldMk cId="1228709738" sldId="267"/>
        </pc:sldMkLst>
        <pc:graphicFrameChg chg="modGraphic">
          <ac:chgData name="Jannis Armbruster" userId="909e916a-5bdb-44b2-9ffe-bc9a0f0bce29" providerId="ADAL" clId="{C042D6E2-6DDB-4869-A985-5F5A55436D59}" dt="2024-11-06T13:53:40.285" v="44" actId="20577"/>
          <ac:graphicFrameMkLst>
            <pc:docMk/>
            <pc:sldMk cId="1228709738" sldId="267"/>
            <ac:graphicFrameMk id="8" creationId="{80770CA6-8D72-4559-461E-CC8F2C1D6B07}"/>
          </ac:graphicFrameMkLst>
        </pc:graphicFrameChg>
      </pc:sldChg>
      <pc:sldChg chg="addSp delSp modSp mod">
        <pc:chgData name="Jannis Armbruster" userId="909e916a-5bdb-44b2-9ffe-bc9a0f0bce29" providerId="ADAL" clId="{C042D6E2-6DDB-4869-A985-5F5A55436D59}" dt="2024-11-07T10:02:44.788" v="330" actId="1076"/>
        <pc:sldMkLst>
          <pc:docMk/>
          <pc:sldMk cId="1770454079" sldId="268"/>
        </pc:sldMkLst>
        <pc:spChg chg="mod">
          <ac:chgData name="Jannis Armbruster" userId="909e916a-5bdb-44b2-9ffe-bc9a0f0bce29" providerId="ADAL" clId="{C042D6E2-6DDB-4869-A985-5F5A55436D59}" dt="2024-11-06T14:15:10.065" v="56" actId="20577"/>
          <ac:spMkLst>
            <pc:docMk/>
            <pc:sldMk cId="1770454079" sldId="268"/>
            <ac:spMk id="2" creationId="{6DFCC9CF-01EF-C257-51A3-E318C76CE0E6}"/>
          </ac:spMkLst>
        </pc:spChg>
        <pc:spChg chg="mod">
          <ac:chgData name="Jannis Armbruster" userId="909e916a-5bdb-44b2-9ffe-bc9a0f0bce29" providerId="ADAL" clId="{C042D6E2-6DDB-4869-A985-5F5A55436D59}" dt="2024-11-07T08:01:57.320" v="62"/>
          <ac:spMkLst>
            <pc:docMk/>
            <pc:sldMk cId="1770454079" sldId="268"/>
            <ac:spMk id="3" creationId="{9A8702F1-3F7F-EA71-88D5-7767CA59F706}"/>
          </ac:spMkLst>
        </pc:spChg>
        <pc:spChg chg="add mod">
          <ac:chgData name="Jannis Armbruster" userId="909e916a-5bdb-44b2-9ffe-bc9a0f0bce29" providerId="ADAL" clId="{C042D6E2-6DDB-4869-A985-5F5A55436D59}" dt="2024-11-07T10:02:44.788" v="330" actId="1076"/>
          <ac:spMkLst>
            <pc:docMk/>
            <pc:sldMk cId="1770454079" sldId="268"/>
            <ac:spMk id="4" creationId="{A317549A-C1FB-6F2A-F073-EA29452741CC}"/>
          </ac:spMkLst>
        </pc:spChg>
        <pc:spChg chg="add mod">
          <ac:chgData name="Jannis Armbruster" userId="909e916a-5bdb-44b2-9ffe-bc9a0f0bce29" providerId="ADAL" clId="{C042D6E2-6DDB-4869-A985-5F5A55436D59}" dt="2024-11-06T14:14:41.966" v="51" actId="1076"/>
          <ac:spMkLst>
            <pc:docMk/>
            <pc:sldMk cId="1770454079" sldId="268"/>
            <ac:spMk id="5" creationId="{FA9A1456-B530-A2C9-CAF5-BCE45731B4CE}"/>
          </ac:spMkLst>
        </pc:spChg>
        <pc:spChg chg="add del mod">
          <ac:chgData name="Jannis Armbruster" userId="909e916a-5bdb-44b2-9ffe-bc9a0f0bce29" providerId="ADAL" clId="{C042D6E2-6DDB-4869-A985-5F5A55436D59}" dt="2024-11-07T10:02:35.762" v="329" actId="478"/>
          <ac:spMkLst>
            <pc:docMk/>
            <pc:sldMk cId="1770454079" sldId="268"/>
            <ac:spMk id="6" creationId="{75D3C615-F74B-F428-7CEE-3574B89A2853}"/>
          </ac:spMkLst>
        </pc:spChg>
      </pc:sldChg>
      <pc:sldChg chg="del">
        <pc:chgData name="Jannis Armbruster" userId="909e916a-5bdb-44b2-9ffe-bc9a0f0bce29" providerId="ADAL" clId="{C042D6E2-6DDB-4869-A985-5F5A55436D59}" dt="2024-11-06T14:19:01.014" v="60" actId="2696"/>
        <pc:sldMkLst>
          <pc:docMk/>
          <pc:sldMk cId="2704437269" sldId="269"/>
        </pc:sldMkLst>
      </pc:sldChg>
      <pc:sldChg chg="modSp mod">
        <pc:chgData name="Jannis Armbruster" userId="909e916a-5bdb-44b2-9ffe-bc9a0f0bce29" providerId="ADAL" clId="{C042D6E2-6DDB-4869-A985-5F5A55436D59}" dt="2024-11-06T13:40:00.557" v="3" actId="1076"/>
        <pc:sldMkLst>
          <pc:docMk/>
          <pc:sldMk cId="1448802827" sldId="270"/>
        </pc:sldMkLst>
        <pc:spChg chg="mod">
          <ac:chgData name="Jannis Armbruster" userId="909e916a-5bdb-44b2-9ffe-bc9a0f0bce29" providerId="ADAL" clId="{C042D6E2-6DDB-4869-A985-5F5A55436D59}" dt="2024-11-06T13:40:00.557" v="3" actId="1076"/>
          <ac:spMkLst>
            <pc:docMk/>
            <pc:sldMk cId="1448802827" sldId="270"/>
            <ac:spMk id="3" creationId="{377BF89E-AD67-E914-26BD-5175B130E6AB}"/>
          </ac:spMkLst>
        </pc:spChg>
      </pc:sldChg>
      <pc:sldChg chg="addSp delSp modSp mod">
        <pc:chgData name="Jannis Armbruster" userId="909e916a-5bdb-44b2-9ffe-bc9a0f0bce29" providerId="ADAL" clId="{C042D6E2-6DDB-4869-A985-5F5A55436D59}" dt="2024-11-06T13:50:14.506" v="37" actId="1076"/>
        <pc:sldMkLst>
          <pc:docMk/>
          <pc:sldMk cId="4222400867" sldId="271"/>
        </pc:sldMkLst>
        <pc:spChg chg="del mod">
          <ac:chgData name="Jannis Armbruster" userId="909e916a-5bdb-44b2-9ffe-bc9a0f0bce29" providerId="ADAL" clId="{C042D6E2-6DDB-4869-A985-5F5A55436D59}" dt="2024-11-06T13:49:13.470" v="31"/>
          <ac:spMkLst>
            <pc:docMk/>
            <pc:sldMk cId="4222400867" sldId="271"/>
            <ac:spMk id="3" creationId="{72758ED3-0B5B-8E96-DACE-D868A0DA17B7}"/>
          </ac:spMkLst>
        </pc:spChg>
        <pc:picChg chg="add mod">
          <ac:chgData name="Jannis Armbruster" userId="909e916a-5bdb-44b2-9ffe-bc9a0f0bce29" providerId="ADAL" clId="{C042D6E2-6DDB-4869-A985-5F5A55436D59}" dt="2024-11-06T13:50:14.506" v="37" actId="1076"/>
          <ac:picMkLst>
            <pc:docMk/>
            <pc:sldMk cId="4222400867" sldId="271"/>
            <ac:picMk id="1026" creationId="{807993AF-B943-AF24-ECB0-0DBE6D78C248}"/>
          </ac:picMkLst>
        </pc:picChg>
      </pc:sldChg>
      <pc:sldChg chg="addSp delSp modSp del ord">
        <pc:chgData name="Jannis Armbruster" userId="909e916a-5bdb-44b2-9ffe-bc9a0f0bce29" providerId="ADAL" clId="{C042D6E2-6DDB-4869-A985-5F5A55436D59}" dt="2024-11-07T09:36:43.760" v="323" actId="47"/>
        <pc:sldMkLst>
          <pc:docMk/>
          <pc:sldMk cId="2324535786" sldId="272"/>
        </pc:sldMkLst>
        <pc:spChg chg="del">
          <ac:chgData name="Jannis Armbruster" userId="909e916a-5bdb-44b2-9ffe-bc9a0f0bce29" providerId="ADAL" clId="{C042D6E2-6DDB-4869-A985-5F5A55436D59}" dt="2024-11-06T13:52:32.432" v="38"/>
          <ac:spMkLst>
            <pc:docMk/>
            <pc:sldMk cId="2324535786" sldId="272"/>
            <ac:spMk id="3" creationId="{9195C3B7-9E62-4FFF-42BE-7879B72368C4}"/>
          </ac:spMkLst>
        </pc:spChg>
        <pc:picChg chg="add mod">
          <ac:chgData name="Jannis Armbruster" userId="909e916a-5bdb-44b2-9ffe-bc9a0f0bce29" providerId="ADAL" clId="{C042D6E2-6DDB-4869-A985-5F5A55436D59}" dt="2024-11-07T08:56:02.281" v="320" actId="14100"/>
          <ac:picMkLst>
            <pc:docMk/>
            <pc:sldMk cId="2324535786" sldId="272"/>
            <ac:picMk id="2050" creationId="{553A0EBD-D9B0-FCA3-8225-A7F6DA4B5ADF}"/>
          </ac:picMkLst>
        </pc:picChg>
      </pc:sldChg>
      <pc:sldChg chg="modSp add mod ord">
        <pc:chgData name="Jannis Armbruster" userId="909e916a-5bdb-44b2-9ffe-bc9a0f0bce29" providerId="ADAL" clId="{C042D6E2-6DDB-4869-A985-5F5A55436D59}" dt="2024-11-07T08:54:25.748" v="319"/>
        <pc:sldMkLst>
          <pc:docMk/>
          <pc:sldMk cId="1401779834" sldId="274"/>
        </pc:sldMkLst>
        <pc:graphicFrameChg chg="modGraphic">
          <ac:chgData name="Jannis Armbruster" userId="909e916a-5bdb-44b2-9ffe-bc9a0f0bce29" providerId="ADAL" clId="{C042D6E2-6DDB-4869-A985-5F5A55436D59}" dt="2024-11-07T08:53:54.076" v="317" actId="20577"/>
          <ac:graphicFrameMkLst>
            <pc:docMk/>
            <pc:sldMk cId="1401779834" sldId="274"/>
            <ac:graphicFrameMk id="8" creationId="{80770CA6-8D72-4559-461E-CC8F2C1D6B07}"/>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6522D082-643D-4DBF-A4FA-CAD4D9789ACE}" type="datetimeFigureOut">
              <a:rPr lang="de-DE" smtClean="0"/>
              <a:t>07.11.2024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67300BE-92D6-4DF6-93F0-767A7B2806DD}" type="slidenum">
              <a:rPr lang="de-DE" smtClean="0"/>
              <a:t>‹Nr.›</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438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522D082-643D-4DBF-A4FA-CAD4D9789ACE}" type="datetimeFigureOut">
              <a:rPr lang="de-DE" smtClean="0"/>
              <a:t>07.11.2024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67300BE-92D6-4DF6-93F0-767A7B2806DD}" type="slidenum">
              <a:rPr lang="de-DE" smtClean="0"/>
              <a:t>‹Nr.›</a:t>
            </a:fld>
            <a:endParaRPr lang="de-DE"/>
          </a:p>
        </p:txBody>
      </p:sp>
    </p:spTree>
    <p:extLst>
      <p:ext uri="{BB962C8B-B14F-4D97-AF65-F5344CB8AC3E}">
        <p14:creationId xmlns:p14="http://schemas.microsoft.com/office/powerpoint/2010/main" val="329756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522D082-643D-4DBF-A4FA-CAD4D9789ACE}" type="datetimeFigureOut">
              <a:rPr lang="de-DE" smtClean="0"/>
              <a:t>07.11.2024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67300BE-92D6-4DF6-93F0-767A7B2806DD}" type="slidenum">
              <a:rPr lang="de-DE" smtClean="0"/>
              <a:t>‹Nr.›</a:t>
            </a:fld>
            <a:endParaRPr lang="de-DE"/>
          </a:p>
        </p:txBody>
      </p:sp>
    </p:spTree>
    <p:extLst>
      <p:ext uri="{BB962C8B-B14F-4D97-AF65-F5344CB8AC3E}">
        <p14:creationId xmlns:p14="http://schemas.microsoft.com/office/powerpoint/2010/main" val="1242262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522D082-643D-4DBF-A4FA-CAD4D9789ACE}" type="datetimeFigureOut">
              <a:rPr lang="de-DE" smtClean="0"/>
              <a:t>07.11.2024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67300BE-92D6-4DF6-93F0-767A7B2806DD}" type="slidenum">
              <a:rPr lang="de-DE" smtClean="0"/>
              <a:t>‹Nr.›</a:t>
            </a:fld>
            <a:endParaRPr lang="de-DE"/>
          </a:p>
        </p:txBody>
      </p:sp>
    </p:spTree>
    <p:extLst>
      <p:ext uri="{BB962C8B-B14F-4D97-AF65-F5344CB8AC3E}">
        <p14:creationId xmlns:p14="http://schemas.microsoft.com/office/powerpoint/2010/main" val="2625193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a:t>Mastertitelformat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522D082-643D-4DBF-A4FA-CAD4D9789ACE}" type="datetimeFigureOut">
              <a:rPr lang="de-DE" smtClean="0"/>
              <a:t>07.11.2024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67300BE-92D6-4DF6-93F0-767A7B2806DD}" type="slidenum">
              <a:rPr lang="de-DE" smtClean="0"/>
              <a:t>‹Nr.›</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500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6522D082-643D-4DBF-A4FA-CAD4D9789ACE}" type="datetimeFigureOut">
              <a:rPr lang="de-DE" smtClean="0"/>
              <a:t>07.11.2024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567300BE-92D6-4DF6-93F0-767A7B2806DD}" type="slidenum">
              <a:rPr lang="de-DE" smtClean="0"/>
              <a:t>‹Nr.›</a:t>
            </a:fld>
            <a:endParaRPr lang="de-DE"/>
          </a:p>
        </p:txBody>
      </p:sp>
    </p:spTree>
    <p:extLst>
      <p:ext uri="{BB962C8B-B14F-4D97-AF65-F5344CB8AC3E}">
        <p14:creationId xmlns:p14="http://schemas.microsoft.com/office/powerpoint/2010/main" val="3153830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9728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92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522D082-643D-4DBF-A4FA-CAD4D9789ACE}" type="datetimeFigureOut">
              <a:rPr lang="de-DE" smtClean="0"/>
              <a:t>07.11.2024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567300BE-92D6-4DF6-93F0-767A7B2806DD}" type="slidenum">
              <a:rPr lang="de-DE" smtClean="0"/>
              <a:t>‹Nr.›</a:t>
            </a:fld>
            <a:endParaRPr lang="de-DE"/>
          </a:p>
        </p:txBody>
      </p:sp>
    </p:spTree>
    <p:extLst>
      <p:ext uri="{BB962C8B-B14F-4D97-AF65-F5344CB8AC3E}">
        <p14:creationId xmlns:p14="http://schemas.microsoft.com/office/powerpoint/2010/main" val="3117907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6522D082-643D-4DBF-A4FA-CAD4D9789ACE}" type="datetimeFigureOut">
              <a:rPr lang="de-DE" smtClean="0"/>
              <a:t>07.11.2024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567300BE-92D6-4DF6-93F0-767A7B2806DD}" type="slidenum">
              <a:rPr lang="de-DE" smtClean="0"/>
              <a:t>‹Nr.›</a:t>
            </a:fld>
            <a:endParaRPr lang="de-DE"/>
          </a:p>
        </p:txBody>
      </p:sp>
    </p:spTree>
    <p:extLst>
      <p:ext uri="{BB962C8B-B14F-4D97-AF65-F5344CB8AC3E}">
        <p14:creationId xmlns:p14="http://schemas.microsoft.com/office/powerpoint/2010/main" val="849681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522D082-643D-4DBF-A4FA-CAD4D9789ACE}" type="datetimeFigureOut">
              <a:rPr lang="de-DE" smtClean="0"/>
              <a:t>07.11.2024</a:t>
            </a:fld>
            <a:endParaRPr lang="de-D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de-DE"/>
          </a:p>
        </p:txBody>
      </p:sp>
      <p:sp>
        <p:nvSpPr>
          <p:cNvPr id="9" name="Slide Number Placeholder 8"/>
          <p:cNvSpPr>
            <a:spLocks noGrp="1"/>
          </p:cNvSpPr>
          <p:nvPr>
            <p:ph type="sldNum" sz="quarter" idx="12"/>
          </p:nvPr>
        </p:nvSpPr>
        <p:spPr/>
        <p:txBody>
          <a:bodyPr/>
          <a:lstStyle/>
          <a:p>
            <a:fld id="{567300BE-92D6-4DF6-93F0-767A7B2806DD}" type="slidenum">
              <a:rPr lang="de-DE" smtClean="0"/>
              <a:t>‹Nr.›</a:t>
            </a:fld>
            <a:endParaRPr lang="de-DE"/>
          </a:p>
        </p:txBody>
      </p:sp>
    </p:spTree>
    <p:extLst>
      <p:ext uri="{BB962C8B-B14F-4D97-AF65-F5344CB8AC3E}">
        <p14:creationId xmlns:p14="http://schemas.microsoft.com/office/powerpoint/2010/main" val="1202130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522D082-643D-4DBF-A4FA-CAD4D9789ACE}" type="datetimeFigureOut">
              <a:rPr lang="de-DE" smtClean="0"/>
              <a:t>07.11.2024</a:t>
            </a:fld>
            <a:endParaRPr lang="de-D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de-D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67300BE-92D6-4DF6-93F0-767A7B2806DD}" type="slidenum">
              <a:rPr lang="de-DE" smtClean="0"/>
              <a:t>‹Nr.›</a:t>
            </a:fld>
            <a:endParaRPr lang="de-DE"/>
          </a:p>
        </p:txBody>
      </p:sp>
    </p:spTree>
    <p:extLst>
      <p:ext uri="{BB962C8B-B14F-4D97-AF65-F5344CB8AC3E}">
        <p14:creationId xmlns:p14="http://schemas.microsoft.com/office/powerpoint/2010/main" val="3827284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22D082-643D-4DBF-A4FA-CAD4D9789ACE}" type="datetimeFigureOut">
              <a:rPr lang="de-DE" smtClean="0"/>
              <a:t>07.11.2024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567300BE-92D6-4DF6-93F0-767A7B2806DD}" type="slidenum">
              <a:rPr lang="de-DE" smtClean="0"/>
              <a:t>‹Nr.›</a:t>
            </a:fld>
            <a:endParaRPr lang="de-DE"/>
          </a:p>
        </p:txBody>
      </p:sp>
    </p:spTree>
    <p:extLst>
      <p:ext uri="{BB962C8B-B14F-4D97-AF65-F5344CB8AC3E}">
        <p14:creationId xmlns:p14="http://schemas.microsoft.com/office/powerpoint/2010/main" val="1369730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522D082-643D-4DBF-A4FA-CAD4D9789ACE}" type="datetimeFigureOut">
              <a:rPr lang="de-DE" smtClean="0"/>
              <a:t>07.11.2024</a:t>
            </a:fld>
            <a:endParaRPr lang="de-D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de-D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67300BE-92D6-4DF6-93F0-767A7B2806DD}" type="slidenum">
              <a:rPr lang="de-DE" smtClean="0"/>
              <a:t>‹Nr.›</a:t>
            </a:fld>
            <a:endParaRPr lang="de-D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3646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chwarzit-my.sharepoint.com/:b:/r/personal/jannis_armbruster_mmmake_com/Documents/Dokumente/Use%20Cases.pdf?csf=1&amp;web=1&amp;e=1UtOYw"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pp.diagrams.net/?src=about#LSoftware%20Engineering.drawio#%7B%22pageId%22%3A%22xYY2zcuy8wZ8dOpaQo5z%22%7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30">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711D595-FC22-2820-B67B-88C3BE95D4ED}"/>
              </a:ext>
            </a:extLst>
          </p:cNvPr>
          <p:cNvSpPr>
            <a:spLocks noGrp="1"/>
          </p:cNvSpPr>
          <p:nvPr>
            <p:ph type="ctrTitle"/>
          </p:nvPr>
        </p:nvSpPr>
        <p:spPr>
          <a:xfrm>
            <a:off x="5289754" y="639097"/>
            <a:ext cx="6253317" cy="3686015"/>
          </a:xfrm>
        </p:spPr>
        <p:txBody>
          <a:bodyPr>
            <a:normAutofit/>
          </a:bodyPr>
          <a:lstStyle/>
          <a:p>
            <a:r>
              <a:rPr lang="de-DE" dirty="0"/>
              <a:t>Werwolf</a:t>
            </a:r>
          </a:p>
        </p:txBody>
      </p:sp>
      <p:sp>
        <p:nvSpPr>
          <p:cNvPr id="3" name="Untertitel 2">
            <a:extLst>
              <a:ext uri="{FF2B5EF4-FFF2-40B4-BE49-F238E27FC236}">
                <a16:creationId xmlns:a16="http://schemas.microsoft.com/office/drawing/2014/main" id="{D55BD67B-4D2F-911D-244C-59A155CECD41}"/>
              </a:ext>
            </a:extLst>
          </p:cNvPr>
          <p:cNvSpPr>
            <a:spLocks noGrp="1"/>
          </p:cNvSpPr>
          <p:nvPr>
            <p:ph type="subTitle" idx="1"/>
          </p:nvPr>
        </p:nvSpPr>
        <p:spPr>
          <a:xfrm>
            <a:off x="5289753" y="4455621"/>
            <a:ext cx="6269347" cy="1238616"/>
          </a:xfrm>
        </p:spPr>
        <p:txBody>
          <a:bodyPr>
            <a:normAutofit/>
          </a:bodyPr>
          <a:lstStyle/>
          <a:p>
            <a:r>
              <a:rPr lang="de-DE">
                <a:solidFill>
                  <a:schemeClr val="tx1">
                    <a:lumMod val="85000"/>
                    <a:lumOff val="15000"/>
                  </a:schemeClr>
                </a:solidFill>
              </a:rPr>
              <a:t>Software - Engineering</a:t>
            </a:r>
          </a:p>
          <a:p>
            <a:r>
              <a:rPr lang="de-DE">
                <a:solidFill>
                  <a:schemeClr val="tx1">
                    <a:lumMod val="85000"/>
                    <a:lumOff val="15000"/>
                  </a:schemeClr>
                </a:solidFill>
              </a:rPr>
              <a:t>Jannis – Tayfun – Nils </a:t>
            </a:r>
          </a:p>
        </p:txBody>
      </p:sp>
      <p:pic>
        <p:nvPicPr>
          <p:cNvPr id="1026" name="Picture 2" descr="Bildergebnis für werwolf spiel logo">
            <a:extLst>
              <a:ext uri="{FF2B5EF4-FFF2-40B4-BE49-F238E27FC236}">
                <a16:creationId xmlns:a16="http://schemas.microsoft.com/office/drawing/2014/main" id="{C7E1F00F-9640-E358-5803-B2FEF2A7C59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5537" y="1287354"/>
            <a:ext cx="4001315" cy="4001315"/>
          </a:xfrm>
          <a:prstGeom prst="rect">
            <a:avLst/>
          </a:prstGeom>
          <a:noFill/>
          <a:extLst>
            <a:ext uri="{909E8E84-426E-40DD-AFC4-6F175D3DCCD1}">
              <a14:hiddenFill xmlns:a14="http://schemas.microsoft.com/office/drawing/2010/main">
                <a:solidFill>
                  <a:srgbClr val="FFFFFF"/>
                </a:solidFill>
              </a14:hiddenFill>
            </a:ext>
          </a:extLst>
        </p:spPr>
      </p:pic>
      <p:cxnSp>
        <p:nvCxnSpPr>
          <p:cNvPr id="1045" name="Straight Connector 1032">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6" name="Rectangle 1034">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047" name="Rectangle 1036">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Tree>
    <p:extLst>
      <p:ext uri="{BB962C8B-B14F-4D97-AF65-F5344CB8AC3E}">
        <p14:creationId xmlns:p14="http://schemas.microsoft.com/office/powerpoint/2010/main" val="609815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0866B7-F59B-52B5-339D-814BF864E433}"/>
              </a:ext>
            </a:extLst>
          </p:cNvPr>
          <p:cNvSpPr>
            <a:spLocks noGrp="1"/>
          </p:cNvSpPr>
          <p:nvPr>
            <p:ph type="title"/>
          </p:nvPr>
        </p:nvSpPr>
        <p:spPr/>
        <p:txBody>
          <a:bodyPr/>
          <a:lstStyle/>
          <a:p>
            <a:r>
              <a:rPr lang="de-DE" dirty="0"/>
              <a:t>Data Dictionary</a:t>
            </a:r>
          </a:p>
        </p:txBody>
      </p:sp>
      <p:graphicFrame>
        <p:nvGraphicFramePr>
          <p:cNvPr id="8" name="Inhaltsplatzhalter 7">
            <a:extLst>
              <a:ext uri="{FF2B5EF4-FFF2-40B4-BE49-F238E27FC236}">
                <a16:creationId xmlns:a16="http://schemas.microsoft.com/office/drawing/2014/main" id="{80770CA6-8D72-4559-461E-CC8F2C1D6B07}"/>
              </a:ext>
            </a:extLst>
          </p:cNvPr>
          <p:cNvGraphicFramePr>
            <a:graphicFrameLocks noGrp="1"/>
          </p:cNvGraphicFramePr>
          <p:nvPr>
            <p:ph idx="1"/>
            <p:extLst>
              <p:ext uri="{D42A27DB-BD31-4B8C-83A1-F6EECF244321}">
                <p14:modId xmlns:p14="http://schemas.microsoft.com/office/powerpoint/2010/main" val="2446920259"/>
              </p:ext>
            </p:extLst>
          </p:nvPr>
        </p:nvGraphicFramePr>
        <p:xfrm>
          <a:off x="1096963" y="1846263"/>
          <a:ext cx="10058400" cy="320548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211362847"/>
                    </a:ext>
                  </a:extLst>
                </a:gridCol>
                <a:gridCol w="2011680">
                  <a:extLst>
                    <a:ext uri="{9D8B030D-6E8A-4147-A177-3AD203B41FA5}">
                      <a16:colId xmlns:a16="http://schemas.microsoft.com/office/drawing/2014/main" val="3603833123"/>
                    </a:ext>
                  </a:extLst>
                </a:gridCol>
                <a:gridCol w="2011680">
                  <a:extLst>
                    <a:ext uri="{9D8B030D-6E8A-4147-A177-3AD203B41FA5}">
                      <a16:colId xmlns:a16="http://schemas.microsoft.com/office/drawing/2014/main" val="2763826349"/>
                    </a:ext>
                  </a:extLst>
                </a:gridCol>
                <a:gridCol w="2011680">
                  <a:extLst>
                    <a:ext uri="{9D8B030D-6E8A-4147-A177-3AD203B41FA5}">
                      <a16:colId xmlns:a16="http://schemas.microsoft.com/office/drawing/2014/main" val="698355315"/>
                    </a:ext>
                  </a:extLst>
                </a:gridCol>
                <a:gridCol w="2011680">
                  <a:extLst>
                    <a:ext uri="{9D8B030D-6E8A-4147-A177-3AD203B41FA5}">
                      <a16:colId xmlns:a16="http://schemas.microsoft.com/office/drawing/2014/main" val="690672247"/>
                    </a:ext>
                  </a:extLst>
                </a:gridCol>
              </a:tblGrid>
              <a:tr h="370840">
                <a:tc>
                  <a:txBody>
                    <a:bodyPr/>
                    <a:lstStyle/>
                    <a:p>
                      <a:r>
                        <a:rPr lang="de-DE" dirty="0"/>
                        <a:t>Name</a:t>
                      </a:r>
                    </a:p>
                  </a:txBody>
                  <a:tcPr/>
                </a:tc>
                <a:tc>
                  <a:txBody>
                    <a:bodyPr/>
                    <a:lstStyle/>
                    <a:p>
                      <a:r>
                        <a:rPr lang="de-DE" dirty="0"/>
                        <a:t>Beschreibung</a:t>
                      </a:r>
                    </a:p>
                  </a:txBody>
                  <a:tcPr/>
                </a:tc>
                <a:tc>
                  <a:txBody>
                    <a:bodyPr/>
                    <a:lstStyle/>
                    <a:p>
                      <a:r>
                        <a:rPr lang="de-DE" dirty="0"/>
                        <a:t>Eigenschaften</a:t>
                      </a:r>
                    </a:p>
                  </a:txBody>
                  <a:tcPr/>
                </a:tc>
                <a:tc>
                  <a:txBody>
                    <a:bodyPr/>
                    <a:lstStyle/>
                    <a:p>
                      <a:r>
                        <a:rPr lang="de-DE" dirty="0"/>
                        <a:t>Verwendung</a:t>
                      </a:r>
                    </a:p>
                  </a:txBody>
                  <a:tcPr/>
                </a:tc>
                <a:tc>
                  <a:txBody>
                    <a:bodyPr/>
                    <a:lstStyle/>
                    <a:p>
                      <a:r>
                        <a:rPr lang="de-DE" dirty="0"/>
                        <a:t>Instanzen</a:t>
                      </a:r>
                    </a:p>
                  </a:txBody>
                  <a:tcPr/>
                </a:tc>
                <a:extLst>
                  <a:ext uri="{0D108BD9-81ED-4DB2-BD59-A6C34878D82A}">
                    <a16:rowId xmlns:a16="http://schemas.microsoft.com/office/drawing/2014/main" val="1903762017"/>
                  </a:ext>
                </a:extLst>
              </a:tr>
              <a:tr h="370840">
                <a:tc>
                  <a:txBody>
                    <a:bodyPr/>
                    <a:lstStyle/>
                    <a:p>
                      <a:r>
                        <a:rPr lang="de-DE" sz="1800" b="0" i="0" kern="1200" dirty="0">
                          <a:solidFill>
                            <a:schemeClr val="dk1"/>
                          </a:solidFill>
                          <a:effectLst/>
                          <a:latin typeface="+mn-lt"/>
                          <a:ea typeface="+mn-ea"/>
                          <a:cs typeface="+mn-cs"/>
                        </a:rPr>
                        <a:t>Hexe</a:t>
                      </a:r>
                      <a:endParaRPr lang="de-DE" dirty="0"/>
                    </a:p>
                  </a:txBody>
                  <a:tcPr/>
                </a:tc>
                <a:tc>
                  <a:txBody>
                    <a:bodyPr/>
                    <a:lstStyle/>
                    <a:p>
                      <a:r>
                        <a:rPr lang="de-DE" sz="1800" b="0" i="0" kern="1200" dirty="0">
                          <a:solidFill>
                            <a:schemeClr val="dk1"/>
                          </a:solidFill>
                          <a:effectLst/>
                          <a:latin typeface="+mn-lt"/>
                          <a:ea typeface="+mn-ea"/>
                          <a:cs typeface="+mn-cs"/>
                        </a:rPr>
                        <a:t>Die Hexe ist eine Dorfbewohnerrolle mit zwei besonderen Tränken: einem Heiltrank, um einen Spieler zu retten, und einem Gifttrank, um einen Spieler zu töten.</a:t>
                      </a:r>
                      <a:endParaRPr lang="de-DE" dirty="0"/>
                    </a:p>
                  </a:txBody>
                  <a:tcPr/>
                </a:tc>
                <a:tc>
                  <a:txBody>
                    <a:bodyPr/>
                    <a:lstStyle/>
                    <a:p>
                      <a:pPr marL="285750" indent="-285750">
                        <a:buFontTx/>
                        <a:buChar char="-"/>
                      </a:pPr>
                      <a:r>
                        <a:rPr lang="de-DE" sz="1800" b="0" i="0" kern="1200" dirty="0">
                          <a:solidFill>
                            <a:schemeClr val="dk1"/>
                          </a:solidFill>
                          <a:effectLst/>
                          <a:latin typeface="+mn-lt"/>
                          <a:ea typeface="+mn-ea"/>
                          <a:cs typeface="+mn-cs"/>
                        </a:rPr>
                        <a:t>Heiltrank </a:t>
                      </a:r>
                    </a:p>
                    <a:p>
                      <a:pPr marL="285750" indent="-285750">
                        <a:buFontTx/>
                        <a:buChar char="-"/>
                      </a:pPr>
                      <a:r>
                        <a:rPr lang="de-DE" sz="1800" b="0" i="0" kern="1200" dirty="0">
                          <a:solidFill>
                            <a:schemeClr val="dk1"/>
                          </a:solidFill>
                          <a:effectLst/>
                          <a:latin typeface="+mn-lt"/>
                          <a:ea typeface="+mn-ea"/>
                          <a:cs typeface="+mn-cs"/>
                        </a:rPr>
                        <a:t>Gifttrank</a:t>
                      </a:r>
                      <a:endParaRPr lang="de-DE" dirty="0"/>
                    </a:p>
                  </a:txBody>
                  <a:tcPr/>
                </a:tc>
                <a:tc>
                  <a:txBody>
                    <a:bodyPr/>
                    <a:lstStyle/>
                    <a:p>
                      <a:r>
                        <a:rPr lang="de-DE" sz="1800" b="0" i="0" kern="1200" dirty="0">
                          <a:solidFill>
                            <a:schemeClr val="dk1"/>
                          </a:solidFill>
                          <a:effectLst/>
                          <a:latin typeface="+mn-lt"/>
                          <a:ea typeface="+mn-ea"/>
                          <a:cs typeface="+mn-cs"/>
                        </a:rPr>
                        <a:t>Kann einen Dorfbewohner retten und einen Werwolf töten, allerdings kann dies auch schiefgehen.</a:t>
                      </a:r>
                      <a:endParaRPr lang="de-DE" dirty="0"/>
                    </a:p>
                  </a:txBody>
                  <a:tcPr/>
                </a:tc>
                <a:tc>
                  <a:txBody>
                    <a:bodyPr/>
                    <a:lstStyle/>
                    <a:p>
                      <a:r>
                        <a:rPr lang="de-DE" dirty="0"/>
                        <a:t>1</a:t>
                      </a:r>
                    </a:p>
                  </a:txBody>
                  <a:tcPr/>
                </a:tc>
                <a:extLst>
                  <a:ext uri="{0D108BD9-81ED-4DB2-BD59-A6C34878D82A}">
                    <a16:rowId xmlns:a16="http://schemas.microsoft.com/office/drawing/2014/main" val="3064155199"/>
                  </a:ext>
                </a:extLst>
              </a:tr>
            </a:tbl>
          </a:graphicData>
        </a:graphic>
      </p:graphicFrame>
    </p:spTree>
    <p:extLst>
      <p:ext uri="{BB962C8B-B14F-4D97-AF65-F5344CB8AC3E}">
        <p14:creationId xmlns:p14="http://schemas.microsoft.com/office/powerpoint/2010/main" val="113077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0866B7-F59B-52B5-339D-814BF864E433}"/>
              </a:ext>
            </a:extLst>
          </p:cNvPr>
          <p:cNvSpPr>
            <a:spLocks noGrp="1"/>
          </p:cNvSpPr>
          <p:nvPr>
            <p:ph type="title"/>
          </p:nvPr>
        </p:nvSpPr>
        <p:spPr/>
        <p:txBody>
          <a:bodyPr/>
          <a:lstStyle/>
          <a:p>
            <a:r>
              <a:rPr lang="de-DE" dirty="0"/>
              <a:t>Data Dictionary</a:t>
            </a:r>
          </a:p>
        </p:txBody>
      </p:sp>
      <p:graphicFrame>
        <p:nvGraphicFramePr>
          <p:cNvPr id="8" name="Inhaltsplatzhalter 7">
            <a:extLst>
              <a:ext uri="{FF2B5EF4-FFF2-40B4-BE49-F238E27FC236}">
                <a16:creationId xmlns:a16="http://schemas.microsoft.com/office/drawing/2014/main" id="{80770CA6-8D72-4559-461E-CC8F2C1D6B07}"/>
              </a:ext>
            </a:extLst>
          </p:cNvPr>
          <p:cNvGraphicFramePr>
            <a:graphicFrameLocks noGrp="1"/>
          </p:cNvGraphicFramePr>
          <p:nvPr>
            <p:ph idx="1"/>
            <p:extLst>
              <p:ext uri="{D42A27DB-BD31-4B8C-83A1-F6EECF244321}">
                <p14:modId xmlns:p14="http://schemas.microsoft.com/office/powerpoint/2010/main" val="3315237948"/>
              </p:ext>
            </p:extLst>
          </p:nvPr>
        </p:nvGraphicFramePr>
        <p:xfrm>
          <a:off x="1096963" y="1846263"/>
          <a:ext cx="10058400" cy="347980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211362847"/>
                    </a:ext>
                  </a:extLst>
                </a:gridCol>
                <a:gridCol w="2011680">
                  <a:extLst>
                    <a:ext uri="{9D8B030D-6E8A-4147-A177-3AD203B41FA5}">
                      <a16:colId xmlns:a16="http://schemas.microsoft.com/office/drawing/2014/main" val="3603833123"/>
                    </a:ext>
                  </a:extLst>
                </a:gridCol>
                <a:gridCol w="2011680">
                  <a:extLst>
                    <a:ext uri="{9D8B030D-6E8A-4147-A177-3AD203B41FA5}">
                      <a16:colId xmlns:a16="http://schemas.microsoft.com/office/drawing/2014/main" val="2763826349"/>
                    </a:ext>
                  </a:extLst>
                </a:gridCol>
                <a:gridCol w="2011680">
                  <a:extLst>
                    <a:ext uri="{9D8B030D-6E8A-4147-A177-3AD203B41FA5}">
                      <a16:colId xmlns:a16="http://schemas.microsoft.com/office/drawing/2014/main" val="698355315"/>
                    </a:ext>
                  </a:extLst>
                </a:gridCol>
                <a:gridCol w="2011680">
                  <a:extLst>
                    <a:ext uri="{9D8B030D-6E8A-4147-A177-3AD203B41FA5}">
                      <a16:colId xmlns:a16="http://schemas.microsoft.com/office/drawing/2014/main" val="690672247"/>
                    </a:ext>
                  </a:extLst>
                </a:gridCol>
              </a:tblGrid>
              <a:tr h="370840">
                <a:tc>
                  <a:txBody>
                    <a:bodyPr/>
                    <a:lstStyle/>
                    <a:p>
                      <a:r>
                        <a:rPr lang="de-DE" dirty="0"/>
                        <a:t>Name</a:t>
                      </a:r>
                    </a:p>
                  </a:txBody>
                  <a:tcPr/>
                </a:tc>
                <a:tc>
                  <a:txBody>
                    <a:bodyPr/>
                    <a:lstStyle/>
                    <a:p>
                      <a:r>
                        <a:rPr lang="de-DE" dirty="0"/>
                        <a:t>Beschreibung</a:t>
                      </a:r>
                    </a:p>
                  </a:txBody>
                  <a:tcPr/>
                </a:tc>
                <a:tc>
                  <a:txBody>
                    <a:bodyPr/>
                    <a:lstStyle/>
                    <a:p>
                      <a:r>
                        <a:rPr lang="de-DE" dirty="0"/>
                        <a:t>Eigenschaften</a:t>
                      </a:r>
                    </a:p>
                  </a:txBody>
                  <a:tcPr/>
                </a:tc>
                <a:tc>
                  <a:txBody>
                    <a:bodyPr/>
                    <a:lstStyle/>
                    <a:p>
                      <a:r>
                        <a:rPr lang="de-DE" dirty="0"/>
                        <a:t>Verwendung</a:t>
                      </a:r>
                    </a:p>
                  </a:txBody>
                  <a:tcPr/>
                </a:tc>
                <a:tc>
                  <a:txBody>
                    <a:bodyPr/>
                    <a:lstStyle/>
                    <a:p>
                      <a:r>
                        <a:rPr lang="de-DE" dirty="0"/>
                        <a:t>Instanzen</a:t>
                      </a:r>
                    </a:p>
                  </a:txBody>
                  <a:tcPr/>
                </a:tc>
                <a:extLst>
                  <a:ext uri="{0D108BD9-81ED-4DB2-BD59-A6C34878D82A}">
                    <a16:rowId xmlns:a16="http://schemas.microsoft.com/office/drawing/2014/main" val="1903762017"/>
                  </a:ext>
                </a:extLst>
              </a:tr>
              <a:tr h="370840">
                <a:tc>
                  <a:txBody>
                    <a:bodyPr/>
                    <a:lstStyle/>
                    <a:p>
                      <a:r>
                        <a:rPr lang="de-DE" sz="1800" b="0" i="0" kern="1200" dirty="0">
                          <a:solidFill>
                            <a:schemeClr val="dk1"/>
                          </a:solidFill>
                          <a:effectLst/>
                          <a:latin typeface="+mn-lt"/>
                          <a:ea typeface="+mn-ea"/>
                          <a:cs typeface="+mn-cs"/>
                        </a:rPr>
                        <a:t>Jäger</a:t>
                      </a:r>
                      <a:endParaRPr lang="de-DE" dirty="0"/>
                    </a:p>
                  </a:txBody>
                  <a:tcPr/>
                </a:tc>
                <a:tc>
                  <a:txBody>
                    <a:bodyPr/>
                    <a:lstStyle/>
                    <a:p>
                      <a:r>
                        <a:rPr lang="de-DE" sz="1800" b="0" i="0" kern="1200" dirty="0">
                          <a:solidFill>
                            <a:schemeClr val="dk1"/>
                          </a:solidFill>
                          <a:effectLst/>
                          <a:latin typeface="+mn-lt"/>
                          <a:ea typeface="+mn-ea"/>
                          <a:cs typeface="+mn-cs"/>
                        </a:rPr>
                        <a:t>Der Jäger ist eine Dorfbewohnerrolle mit der besonderen Fähigkeit, beim eigenen Tod einen letzten Schuss abzugeben, um einen Spieler mit in den Tod zu nehmen.</a:t>
                      </a:r>
                      <a:endParaRPr lang="de-DE" dirty="0"/>
                    </a:p>
                  </a:txBody>
                  <a:tcPr/>
                </a:tc>
                <a:tc>
                  <a:txBody>
                    <a:bodyPr/>
                    <a:lstStyle/>
                    <a:p>
                      <a:r>
                        <a:rPr lang="de-DE" dirty="0"/>
                        <a:t>-</a:t>
                      </a:r>
                    </a:p>
                  </a:txBody>
                  <a:tcPr/>
                </a:tc>
                <a:tc>
                  <a:txBody>
                    <a:bodyPr/>
                    <a:lstStyle/>
                    <a:p>
                      <a:r>
                        <a:rPr lang="de-DE" sz="1800" b="0" i="0" kern="1200" dirty="0">
                          <a:solidFill>
                            <a:schemeClr val="dk1"/>
                          </a:solidFill>
                          <a:effectLst/>
                          <a:latin typeface="+mn-lt"/>
                          <a:ea typeface="+mn-ea"/>
                          <a:cs typeface="+mn-cs"/>
                        </a:rPr>
                        <a:t>Optionale Dorfbewohnerrolle, um das Spiel interessanter zu machen.</a:t>
                      </a:r>
                      <a:endParaRPr lang="de-DE" dirty="0"/>
                    </a:p>
                  </a:txBody>
                  <a:tcPr/>
                </a:tc>
                <a:tc>
                  <a:txBody>
                    <a:bodyPr/>
                    <a:lstStyle/>
                    <a:p>
                      <a:r>
                        <a:rPr lang="de-DE" sz="1800" b="0" i="0" kern="1200" dirty="0">
                          <a:solidFill>
                            <a:schemeClr val="dk1"/>
                          </a:solidFill>
                          <a:effectLst/>
                          <a:latin typeface="+mn-lt"/>
                          <a:ea typeface="+mn-ea"/>
                          <a:cs typeface="+mn-cs"/>
                        </a:rPr>
                        <a:t>0-1</a:t>
                      </a:r>
                      <a:endParaRPr lang="de-DE" dirty="0"/>
                    </a:p>
                  </a:txBody>
                  <a:tcPr/>
                </a:tc>
                <a:extLst>
                  <a:ext uri="{0D108BD9-81ED-4DB2-BD59-A6C34878D82A}">
                    <a16:rowId xmlns:a16="http://schemas.microsoft.com/office/drawing/2014/main" val="3064155199"/>
                  </a:ext>
                </a:extLst>
              </a:tr>
            </a:tbl>
          </a:graphicData>
        </a:graphic>
      </p:graphicFrame>
    </p:spTree>
    <p:extLst>
      <p:ext uri="{BB962C8B-B14F-4D97-AF65-F5344CB8AC3E}">
        <p14:creationId xmlns:p14="http://schemas.microsoft.com/office/powerpoint/2010/main" val="4140313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0866B7-F59B-52B5-339D-814BF864E433}"/>
              </a:ext>
            </a:extLst>
          </p:cNvPr>
          <p:cNvSpPr>
            <a:spLocks noGrp="1"/>
          </p:cNvSpPr>
          <p:nvPr>
            <p:ph type="title"/>
          </p:nvPr>
        </p:nvSpPr>
        <p:spPr/>
        <p:txBody>
          <a:bodyPr/>
          <a:lstStyle/>
          <a:p>
            <a:r>
              <a:rPr lang="de-DE" dirty="0"/>
              <a:t>Data Dictionary</a:t>
            </a:r>
          </a:p>
        </p:txBody>
      </p:sp>
      <p:graphicFrame>
        <p:nvGraphicFramePr>
          <p:cNvPr id="8" name="Inhaltsplatzhalter 7">
            <a:extLst>
              <a:ext uri="{FF2B5EF4-FFF2-40B4-BE49-F238E27FC236}">
                <a16:creationId xmlns:a16="http://schemas.microsoft.com/office/drawing/2014/main" id="{80770CA6-8D72-4559-461E-CC8F2C1D6B07}"/>
              </a:ext>
            </a:extLst>
          </p:cNvPr>
          <p:cNvGraphicFramePr>
            <a:graphicFrameLocks noGrp="1"/>
          </p:cNvGraphicFramePr>
          <p:nvPr>
            <p:ph idx="1"/>
            <p:extLst>
              <p:ext uri="{D42A27DB-BD31-4B8C-83A1-F6EECF244321}">
                <p14:modId xmlns:p14="http://schemas.microsoft.com/office/powerpoint/2010/main" val="1214533649"/>
              </p:ext>
            </p:extLst>
          </p:nvPr>
        </p:nvGraphicFramePr>
        <p:xfrm>
          <a:off x="1096963" y="1846263"/>
          <a:ext cx="10058400" cy="320548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211362847"/>
                    </a:ext>
                  </a:extLst>
                </a:gridCol>
                <a:gridCol w="2011680">
                  <a:extLst>
                    <a:ext uri="{9D8B030D-6E8A-4147-A177-3AD203B41FA5}">
                      <a16:colId xmlns:a16="http://schemas.microsoft.com/office/drawing/2014/main" val="3603833123"/>
                    </a:ext>
                  </a:extLst>
                </a:gridCol>
                <a:gridCol w="2011680">
                  <a:extLst>
                    <a:ext uri="{9D8B030D-6E8A-4147-A177-3AD203B41FA5}">
                      <a16:colId xmlns:a16="http://schemas.microsoft.com/office/drawing/2014/main" val="2763826349"/>
                    </a:ext>
                  </a:extLst>
                </a:gridCol>
                <a:gridCol w="2011680">
                  <a:extLst>
                    <a:ext uri="{9D8B030D-6E8A-4147-A177-3AD203B41FA5}">
                      <a16:colId xmlns:a16="http://schemas.microsoft.com/office/drawing/2014/main" val="698355315"/>
                    </a:ext>
                  </a:extLst>
                </a:gridCol>
                <a:gridCol w="2011680">
                  <a:extLst>
                    <a:ext uri="{9D8B030D-6E8A-4147-A177-3AD203B41FA5}">
                      <a16:colId xmlns:a16="http://schemas.microsoft.com/office/drawing/2014/main" val="690672247"/>
                    </a:ext>
                  </a:extLst>
                </a:gridCol>
              </a:tblGrid>
              <a:tr h="370840">
                <a:tc>
                  <a:txBody>
                    <a:bodyPr/>
                    <a:lstStyle/>
                    <a:p>
                      <a:r>
                        <a:rPr lang="de-DE" dirty="0"/>
                        <a:t>Name</a:t>
                      </a:r>
                    </a:p>
                  </a:txBody>
                  <a:tcPr/>
                </a:tc>
                <a:tc>
                  <a:txBody>
                    <a:bodyPr/>
                    <a:lstStyle/>
                    <a:p>
                      <a:r>
                        <a:rPr lang="de-DE" dirty="0"/>
                        <a:t>Beschreibung</a:t>
                      </a:r>
                    </a:p>
                  </a:txBody>
                  <a:tcPr/>
                </a:tc>
                <a:tc>
                  <a:txBody>
                    <a:bodyPr/>
                    <a:lstStyle/>
                    <a:p>
                      <a:r>
                        <a:rPr lang="de-DE" dirty="0"/>
                        <a:t>Eigenschaften</a:t>
                      </a:r>
                    </a:p>
                  </a:txBody>
                  <a:tcPr/>
                </a:tc>
                <a:tc>
                  <a:txBody>
                    <a:bodyPr/>
                    <a:lstStyle/>
                    <a:p>
                      <a:r>
                        <a:rPr lang="de-DE" dirty="0"/>
                        <a:t>Verwendung</a:t>
                      </a:r>
                    </a:p>
                  </a:txBody>
                  <a:tcPr/>
                </a:tc>
                <a:tc>
                  <a:txBody>
                    <a:bodyPr/>
                    <a:lstStyle/>
                    <a:p>
                      <a:r>
                        <a:rPr lang="de-DE" dirty="0"/>
                        <a:t>Instanzen</a:t>
                      </a:r>
                    </a:p>
                  </a:txBody>
                  <a:tcPr/>
                </a:tc>
                <a:extLst>
                  <a:ext uri="{0D108BD9-81ED-4DB2-BD59-A6C34878D82A}">
                    <a16:rowId xmlns:a16="http://schemas.microsoft.com/office/drawing/2014/main" val="1903762017"/>
                  </a:ext>
                </a:extLst>
              </a:tr>
              <a:tr h="370840">
                <a:tc>
                  <a:txBody>
                    <a:bodyPr/>
                    <a:lstStyle/>
                    <a:p>
                      <a:r>
                        <a:rPr lang="de-DE" sz="1800" b="0" i="0" kern="1200" dirty="0">
                          <a:solidFill>
                            <a:schemeClr val="dk1"/>
                          </a:solidFill>
                          <a:effectLst/>
                          <a:latin typeface="+mn-lt"/>
                          <a:ea typeface="+mn-ea"/>
                          <a:cs typeface="+mn-cs"/>
                        </a:rPr>
                        <a:t>Heiler</a:t>
                      </a:r>
                      <a:endParaRPr lang="de-DE" dirty="0"/>
                    </a:p>
                  </a:txBody>
                  <a:tcPr/>
                </a:tc>
                <a:tc>
                  <a:txBody>
                    <a:bodyPr/>
                    <a:lstStyle/>
                    <a:p>
                      <a:r>
                        <a:rPr lang="de-DE" sz="1800" b="0" i="0" kern="1200" dirty="0">
                          <a:solidFill>
                            <a:schemeClr val="dk1"/>
                          </a:solidFill>
                          <a:effectLst/>
                          <a:latin typeface="+mn-lt"/>
                          <a:ea typeface="+mn-ea"/>
                          <a:cs typeface="+mn-cs"/>
                        </a:rPr>
                        <a:t>Der Heiler ist eine Dorfbewohnerrolle mit der besonderen Fähigkeit, jede Nacht einen Spieler potenziell vor dem Tod zu retten. Wer getötet wird, weiß er jedoch nicht.</a:t>
                      </a:r>
                      <a:endParaRPr lang="de-DE" dirty="0"/>
                    </a:p>
                  </a:txBody>
                  <a:tcPr/>
                </a:tc>
                <a:tc>
                  <a:txBody>
                    <a:bodyPr/>
                    <a:lstStyle/>
                    <a:p>
                      <a:r>
                        <a:rPr lang="de-DE" dirty="0"/>
                        <a:t>-</a:t>
                      </a:r>
                    </a:p>
                  </a:txBody>
                  <a:tcPr/>
                </a:tc>
                <a:tc>
                  <a:txBody>
                    <a:bodyPr/>
                    <a:lstStyle/>
                    <a:p>
                      <a:r>
                        <a:rPr lang="de-DE" sz="1800" b="0" i="0" kern="1200" dirty="0">
                          <a:solidFill>
                            <a:schemeClr val="dk1"/>
                          </a:solidFill>
                          <a:effectLst/>
                          <a:latin typeface="+mn-lt"/>
                          <a:ea typeface="+mn-ea"/>
                          <a:cs typeface="+mn-cs"/>
                        </a:rPr>
                        <a:t>Optionale Dorfbewohnerrolle, um das Spiel interessanter zu machen.</a:t>
                      </a:r>
                      <a:endParaRPr lang="de-DE" dirty="0"/>
                    </a:p>
                  </a:txBody>
                  <a:tcPr/>
                </a:tc>
                <a:tc>
                  <a:txBody>
                    <a:bodyPr/>
                    <a:lstStyle/>
                    <a:p>
                      <a:r>
                        <a:rPr lang="de-DE" sz="1800" b="0" i="0" kern="1200" dirty="0">
                          <a:solidFill>
                            <a:schemeClr val="dk1"/>
                          </a:solidFill>
                          <a:effectLst/>
                          <a:latin typeface="+mn-lt"/>
                          <a:ea typeface="+mn-ea"/>
                          <a:cs typeface="+mn-cs"/>
                        </a:rPr>
                        <a:t>0-1</a:t>
                      </a:r>
                      <a:endParaRPr lang="de-DE" dirty="0"/>
                    </a:p>
                  </a:txBody>
                  <a:tcPr/>
                </a:tc>
                <a:extLst>
                  <a:ext uri="{0D108BD9-81ED-4DB2-BD59-A6C34878D82A}">
                    <a16:rowId xmlns:a16="http://schemas.microsoft.com/office/drawing/2014/main" val="3064155199"/>
                  </a:ext>
                </a:extLst>
              </a:tr>
            </a:tbl>
          </a:graphicData>
        </a:graphic>
      </p:graphicFrame>
    </p:spTree>
    <p:extLst>
      <p:ext uri="{BB962C8B-B14F-4D97-AF65-F5344CB8AC3E}">
        <p14:creationId xmlns:p14="http://schemas.microsoft.com/office/powerpoint/2010/main" val="134946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0866B7-F59B-52B5-339D-814BF864E433}"/>
              </a:ext>
            </a:extLst>
          </p:cNvPr>
          <p:cNvSpPr>
            <a:spLocks noGrp="1"/>
          </p:cNvSpPr>
          <p:nvPr>
            <p:ph type="title"/>
          </p:nvPr>
        </p:nvSpPr>
        <p:spPr/>
        <p:txBody>
          <a:bodyPr/>
          <a:lstStyle/>
          <a:p>
            <a:r>
              <a:rPr lang="de-DE" dirty="0"/>
              <a:t>Data Dictionary</a:t>
            </a:r>
          </a:p>
        </p:txBody>
      </p:sp>
      <p:graphicFrame>
        <p:nvGraphicFramePr>
          <p:cNvPr id="8" name="Inhaltsplatzhalter 7">
            <a:extLst>
              <a:ext uri="{FF2B5EF4-FFF2-40B4-BE49-F238E27FC236}">
                <a16:creationId xmlns:a16="http://schemas.microsoft.com/office/drawing/2014/main" id="{80770CA6-8D72-4559-461E-CC8F2C1D6B07}"/>
              </a:ext>
            </a:extLst>
          </p:cNvPr>
          <p:cNvGraphicFramePr>
            <a:graphicFrameLocks noGrp="1"/>
          </p:cNvGraphicFramePr>
          <p:nvPr>
            <p:ph idx="1"/>
            <p:extLst>
              <p:ext uri="{D42A27DB-BD31-4B8C-83A1-F6EECF244321}">
                <p14:modId xmlns:p14="http://schemas.microsoft.com/office/powerpoint/2010/main" val="4141788937"/>
              </p:ext>
            </p:extLst>
          </p:nvPr>
        </p:nvGraphicFramePr>
        <p:xfrm>
          <a:off x="1096963" y="1846263"/>
          <a:ext cx="10058400" cy="460756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211362847"/>
                    </a:ext>
                  </a:extLst>
                </a:gridCol>
                <a:gridCol w="2011680">
                  <a:extLst>
                    <a:ext uri="{9D8B030D-6E8A-4147-A177-3AD203B41FA5}">
                      <a16:colId xmlns:a16="http://schemas.microsoft.com/office/drawing/2014/main" val="3603833123"/>
                    </a:ext>
                  </a:extLst>
                </a:gridCol>
                <a:gridCol w="2011680">
                  <a:extLst>
                    <a:ext uri="{9D8B030D-6E8A-4147-A177-3AD203B41FA5}">
                      <a16:colId xmlns:a16="http://schemas.microsoft.com/office/drawing/2014/main" val="2763826349"/>
                    </a:ext>
                  </a:extLst>
                </a:gridCol>
                <a:gridCol w="2011680">
                  <a:extLst>
                    <a:ext uri="{9D8B030D-6E8A-4147-A177-3AD203B41FA5}">
                      <a16:colId xmlns:a16="http://schemas.microsoft.com/office/drawing/2014/main" val="698355315"/>
                    </a:ext>
                  </a:extLst>
                </a:gridCol>
                <a:gridCol w="2011680">
                  <a:extLst>
                    <a:ext uri="{9D8B030D-6E8A-4147-A177-3AD203B41FA5}">
                      <a16:colId xmlns:a16="http://schemas.microsoft.com/office/drawing/2014/main" val="690672247"/>
                    </a:ext>
                  </a:extLst>
                </a:gridCol>
              </a:tblGrid>
              <a:tr h="370840">
                <a:tc>
                  <a:txBody>
                    <a:bodyPr/>
                    <a:lstStyle/>
                    <a:p>
                      <a:r>
                        <a:rPr lang="de-DE" dirty="0"/>
                        <a:t>Name</a:t>
                      </a:r>
                    </a:p>
                  </a:txBody>
                  <a:tcPr/>
                </a:tc>
                <a:tc>
                  <a:txBody>
                    <a:bodyPr/>
                    <a:lstStyle/>
                    <a:p>
                      <a:r>
                        <a:rPr lang="de-DE" dirty="0"/>
                        <a:t>Beschreibung</a:t>
                      </a:r>
                    </a:p>
                  </a:txBody>
                  <a:tcPr/>
                </a:tc>
                <a:tc>
                  <a:txBody>
                    <a:bodyPr/>
                    <a:lstStyle/>
                    <a:p>
                      <a:r>
                        <a:rPr lang="de-DE" dirty="0"/>
                        <a:t>Eigenschaften</a:t>
                      </a:r>
                    </a:p>
                  </a:txBody>
                  <a:tcPr/>
                </a:tc>
                <a:tc>
                  <a:txBody>
                    <a:bodyPr/>
                    <a:lstStyle/>
                    <a:p>
                      <a:r>
                        <a:rPr lang="de-DE" dirty="0"/>
                        <a:t>Verwendung</a:t>
                      </a:r>
                    </a:p>
                  </a:txBody>
                  <a:tcPr/>
                </a:tc>
                <a:tc>
                  <a:txBody>
                    <a:bodyPr/>
                    <a:lstStyle/>
                    <a:p>
                      <a:r>
                        <a:rPr lang="de-DE" dirty="0"/>
                        <a:t>Instanzen</a:t>
                      </a:r>
                    </a:p>
                  </a:txBody>
                  <a:tcPr/>
                </a:tc>
                <a:extLst>
                  <a:ext uri="{0D108BD9-81ED-4DB2-BD59-A6C34878D82A}">
                    <a16:rowId xmlns:a16="http://schemas.microsoft.com/office/drawing/2014/main" val="1903762017"/>
                  </a:ext>
                </a:extLst>
              </a:tr>
              <a:tr h="370840">
                <a:tc>
                  <a:txBody>
                    <a:bodyPr/>
                    <a:lstStyle/>
                    <a:p>
                      <a:r>
                        <a:rPr lang="de-DE" sz="1600" b="0" i="0" kern="1200" dirty="0">
                          <a:solidFill>
                            <a:schemeClr val="dk1"/>
                          </a:solidFill>
                          <a:effectLst/>
                          <a:latin typeface="+mn-lt"/>
                          <a:ea typeface="+mn-ea"/>
                          <a:cs typeface="+mn-cs"/>
                        </a:rPr>
                        <a:t>Amor</a:t>
                      </a:r>
                      <a:endParaRPr lang="de-DE" sz="1600" dirty="0"/>
                    </a:p>
                  </a:txBody>
                  <a:tcPr/>
                </a:tc>
                <a:tc>
                  <a:txBody>
                    <a:bodyPr/>
                    <a:lstStyle/>
                    <a:p>
                      <a:r>
                        <a:rPr lang="de-DE" sz="1600" b="0" i="0" kern="1200" dirty="0">
                          <a:solidFill>
                            <a:schemeClr val="dk1"/>
                          </a:solidFill>
                          <a:effectLst/>
                          <a:latin typeface="+mn-lt"/>
                          <a:ea typeface="+mn-ea"/>
                          <a:cs typeface="+mn-cs"/>
                        </a:rPr>
                        <a:t>Amor ist eine Dorfbewohnerrolle, die zu Beginn des Spiels zwei Spieler auswählt, die als Liebespaar verbunden werden. Wenn ein Teil des Liebespaars stirbt, stirbt auch der andere. Wählt er ein Werwolf und ein Dorfbewohner als Paar, so ist das neue Spielziel der beiden zusammen zu überleben.</a:t>
                      </a:r>
                      <a:endParaRPr lang="de-DE" sz="1600" dirty="0"/>
                    </a:p>
                  </a:txBody>
                  <a:tcPr/>
                </a:tc>
                <a:tc>
                  <a:txBody>
                    <a:bodyPr/>
                    <a:lstStyle/>
                    <a:p>
                      <a:r>
                        <a:rPr lang="de-DE" sz="1600" dirty="0"/>
                        <a:t>-</a:t>
                      </a:r>
                    </a:p>
                  </a:txBody>
                  <a:tcPr/>
                </a:tc>
                <a:tc>
                  <a:txBody>
                    <a:bodyPr/>
                    <a:lstStyle/>
                    <a:p>
                      <a:r>
                        <a:rPr lang="de-DE" sz="1600" b="0" i="0" kern="1200" dirty="0">
                          <a:solidFill>
                            <a:schemeClr val="dk1"/>
                          </a:solidFill>
                          <a:effectLst/>
                          <a:latin typeface="+mn-lt"/>
                          <a:ea typeface="+mn-ea"/>
                          <a:cs typeface="+mn-cs"/>
                        </a:rPr>
                        <a:t>Kreiert ein potenziell neues Spielziel.</a:t>
                      </a:r>
                      <a:endParaRPr lang="de-DE" sz="1600" dirty="0"/>
                    </a:p>
                  </a:txBody>
                  <a:tcPr/>
                </a:tc>
                <a:tc>
                  <a:txBody>
                    <a:bodyPr/>
                    <a:lstStyle/>
                    <a:p>
                      <a:r>
                        <a:rPr lang="de-DE" sz="1600" dirty="0"/>
                        <a:t>1</a:t>
                      </a:r>
                    </a:p>
                  </a:txBody>
                  <a:tcPr/>
                </a:tc>
                <a:extLst>
                  <a:ext uri="{0D108BD9-81ED-4DB2-BD59-A6C34878D82A}">
                    <a16:rowId xmlns:a16="http://schemas.microsoft.com/office/drawing/2014/main" val="3064155199"/>
                  </a:ext>
                </a:extLst>
              </a:tr>
            </a:tbl>
          </a:graphicData>
        </a:graphic>
      </p:graphicFrame>
    </p:spTree>
    <p:extLst>
      <p:ext uri="{BB962C8B-B14F-4D97-AF65-F5344CB8AC3E}">
        <p14:creationId xmlns:p14="http://schemas.microsoft.com/office/powerpoint/2010/main" val="1228709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FCC9CF-01EF-C257-51A3-E318C76CE0E6}"/>
              </a:ext>
            </a:extLst>
          </p:cNvPr>
          <p:cNvSpPr>
            <a:spLocks noGrp="1"/>
          </p:cNvSpPr>
          <p:nvPr>
            <p:ph type="title"/>
          </p:nvPr>
        </p:nvSpPr>
        <p:spPr/>
        <p:txBody>
          <a:bodyPr/>
          <a:lstStyle/>
          <a:p>
            <a:r>
              <a:rPr lang="de-DE" dirty="0"/>
              <a:t>Use Cases</a:t>
            </a:r>
          </a:p>
        </p:txBody>
      </p:sp>
      <p:sp>
        <p:nvSpPr>
          <p:cNvPr id="3" name="Inhaltsplatzhalter 2">
            <a:extLst>
              <a:ext uri="{FF2B5EF4-FFF2-40B4-BE49-F238E27FC236}">
                <a16:creationId xmlns:a16="http://schemas.microsoft.com/office/drawing/2014/main" id="{9A8702F1-3F7F-EA71-88D5-7767CA59F706}"/>
              </a:ext>
            </a:extLst>
          </p:cNvPr>
          <p:cNvSpPr>
            <a:spLocks noGrp="1"/>
          </p:cNvSpPr>
          <p:nvPr>
            <p:ph idx="1"/>
          </p:nvPr>
        </p:nvSpPr>
        <p:spPr>
          <a:xfrm>
            <a:off x="1066800" y="3321424"/>
            <a:ext cx="10058400" cy="2440094"/>
          </a:xfrm>
        </p:spPr>
        <p:txBody>
          <a:bodyPr/>
          <a:lstStyle/>
          <a:p>
            <a:pPr algn="ctr"/>
            <a:endParaRPr lang="en-US" dirty="0"/>
          </a:p>
          <a:p>
            <a:pPr algn="ctr"/>
            <a:endParaRPr lang="de-DE" dirty="0"/>
          </a:p>
        </p:txBody>
      </p:sp>
      <p:sp>
        <p:nvSpPr>
          <p:cNvPr id="4" name="Rectangle 1">
            <a:extLst>
              <a:ext uri="{FF2B5EF4-FFF2-40B4-BE49-F238E27FC236}">
                <a16:creationId xmlns:a16="http://schemas.microsoft.com/office/drawing/2014/main" id="{A317549A-C1FB-6F2A-F073-EA29452741CC}"/>
              </a:ext>
            </a:extLst>
          </p:cNvPr>
          <p:cNvSpPr>
            <a:spLocks noChangeArrowheads="1"/>
          </p:cNvSpPr>
          <p:nvPr/>
        </p:nvSpPr>
        <p:spPr bwMode="auto">
          <a:xfrm>
            <a:off x="5221941" y="3744116"/>
            <a:ext cx="17481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chemeClr val="tx1"/>
                </a:solidFill>
                <a:effectLst/>
                <a:latin typeface="Arial" panose="020B0604020202020204" pitchFamily="34" charset="0"/>
                <a:hlinkClick r:id="rId2"/>
              </a:rPr>
              <a:t>Use Cases.pdf</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0454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8874B2-EE74-5343-3E39-C793D8D33EBC}"/>
              </a:ext>
            </a:extLst>
          </p:cNvPr>
          <p:cNvSpPr>
            <a:spLocks noGrp="1"/>
          </p:cNvSpPr>
          <p:nvPr>
            <p:ph type="title"/>
          </p:nvPr>
        </p:nvSpPr>
        <p:spPr/>
        <p:txBody>
          <a:bodyPr/>
          <a:lstStyle/>
          <a:p>
            <a:r>
              <a:rPr lang="de-DE" dirty="0"/>
              <a:t>Klassendiagramm</a:t>
            </a:r>
          </a:p>
        </p:txBody>
      </p:sp>
      <p:sp>
        <p:nvSpPr>
          <p:cNvPr id="3" name="Inhaltsplatzhalter 2">
            <a:extLst>
              <a:ext uri="{FF2B5EF4-FFF2-40B4-BE49-F238E27FC236}">
                <a16:creationId xmlns:a16="http://schemas.microsoft.com/office/drawing/2014/main" id="{377BF89E-AD67-E914-26BD-5175B130E6AB}"/>
              </a:ext>
            </a:extLst>
          </p:cNvPr>
          <p:cNvSpPr>
            <a:spLocks noGrp="1"/>
          </p:cNvSpPr>
          <p:nvPr>
            <p:ph idx="1"/>
          </p:nvPr>
        </p:nvSpPr>
        <p:spPr>
          <a:xfrm>
            <a:off x="1066800" y="3429000"/>
            <a:ext cx="10058400" cy="4023360"/>
          </a:xfrm>
        </p:spPr>
        <p:txBody>
          <a:bodyPr/>
          <a:lstStyle/>
          <a:p>
            <a:pPr algn="ctr"/>
            <a:r>
              <a:rPr lang="en-US" dirty="0">
                <a:hlinkClick r:id="rId2"/>
              </a:rPr>
              <a:t>Software </a:t>
            </a:r>
            <a:r>
              <a:rPr lang="en-US" dirty="0" err="1">
                <a:hlinkClick r:id="rId2"/>
              </a:rPr>
              <a:t>Engineering.drawio</a:t>
            </a:r>
            <a:r>
              <a:rPr lang="en-US" dirty="0">
                <a:hlinkClick r:id="rId2"/>
              </a:rPr>
              <a:t> - draw.io</a:t>
            </a:r>
            <a:endParaRPr lang="de-DE" dirty="0"/>
          </a:p>
        </p:txBody>
      </p:sp>
    </p:spTree>
    <p:extLst>
      <p:ext uri="{BB962C8B-B14F-4D97-AF65-F5344CB8AC3E}">
        <p14:creationId xmlns:p14="http://schemas.microsoft.com/office/powerpoint/2010/main" val="1448802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980835-B544-E8AB-BAAF-F40A45849FA3}"/>
              </a:ext>
            </a:extLst>
          </p:cNvPr>
          <p:cNvSpPr>
            <a:spLocks noGrp="1"/>
          </p:cNvSpPr>
          <p:nvPr>
            <p:ph type="title"/>
          </p:nvPr>
        </p:nvSpPr>
        <p:spPr/>
        <p:txBody>
          <a:bodyPr/>
          <a:lstStyle/>
          <a:p>
            <a:r>
              <a:rPr lang="de-DE" dirty="0"/>
              <a:t>Sequenzdiagramm</a:t>
            </a:r>
          </a:p>
        </p:txBody>
      </p:sp>
      <p:pic>
        <p:nvPicPr>
          <p:cNvPr id="1026" name="Picture 2">
            <a:extLst>
              <a:ext uri="{FF2B5EF4-FFF2-40B4-BE49-F238E27FC236}">
                <a16:creationId xmlns:a16="http://schemas.microsoft.com/office/drawing/2014/main" id="{807993AF-B943-AF24-ECB0-0DBE6D78C2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08819" y="286603"/>
            <a:ext cx="4446861" cy="5995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400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36DEF0-AD8A-B952-132C-F4D5A8AB3845}"/>
              </a:ext>
            </a:extLst>
          </p:cNvPr>
          <p:cNvSpPr>
            <a:spLocks noGrp="1"/>
          </p:cNvSpPr>
          <p:nvPr>
            <p:ph type="title"/>
          </p:nvPr>
        </p:nvSpPr>
        <p:spPr/>
        <p:txBody>
          <a:bodyPr/>
          <a:lstStyle/>
          <a:p>
            <a:r>
              <a:rPr lang="de-DE" dirty="0" err="1"/>
              <a:t>Trello</a:t>
            </a:r>
            <a:endParaRPr lang="de-DE" dirty="0"/>
          </a:p>
        </p:txBody>
      </p:sp>
      <p:pic>
        <p:nvPicPr>
          <p:cNvPr id="5" name="Inhaltsplatzhalter 4">
            <a:extLst>
              <a:ext uri="{FF2B5EF4-FFF2-40B4-BE49-F238E27FC236}">
                <a16:creationId xmlns:a16="http://schemas.microsoft.com/office/drawing/2014/main" id="{27E39886-E8B7-BA51-C4D5-18BBB2716C9A}"/>
              </a:ext>
            </a:extLst>
          </p:cNvPr>
          <p:cNvPicPr>
            <a:picLocks noGrp="1" noChangeAspect="1"/>
          </p:cNvPicPr>
          <p:nvPr>
            <p:ph idx="1"/>
          </p:nvPr>
        </p:nvPicPr>
        <p:blipFill>
          <a:blip r:embed="rId2"/>
          <a:stretch>
            <a:fillRect/>
          </a:stretch>
        </p:blipFill>
        <p:spPr>
          <a:xfrm>
            <a:off x="2024261" y="1817688"/>
            <a:ext cx="8204438" cy="4430712"/>
          </a:xfrm>
        </p:spPr>
      </p:pic>
    </p:spTree>
    <p:extLst>
      <p:ext uri="{BB962C8B-B14F-4D97-AF65-F5344CB8AC3E}">
        <p14:creationId xmlns:p14="http://schemas.microsoft.com/office/powerpoint/2010/main" val="405572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0866B7-F59B-52B5-339D-814BF864E433}"/>
              </a:ext>
            </a:extLst>
          </p:cNvPr>
          <p:cNvSpPr>
            <a:spLocks noGrp="1"/>
          </p:cNvSpPr>
          <p:nvPr>
            <p:ph type="title"/>
          </p:nvPr>
        </p:nvSpPr>
        <p:spPr/>
        <p:txBody>
          <a:bodyPr/>
          <a:lstStyle/>
          <a:p>
            <a:r>
              <a:rPr lang="de-DE" dirty="0"/>
              <a:t>Data Dictionary</a:t>
            </a:r>
          </a:p>
        </p:txBody>
      </p:sp>
      <p:graphicFrame>
        <p:nvGraphicFramePr>
          <p:cNvPr id="8" name="Inhaltsplatzhalter 7">
            <a:extLst>
              <a:ext uri="{FF2B5EF4-FFF2-40B4-BE49-F238E27FC236}">
                <a16:creationId xmlns:a16="http://schemas.microsoft.com/office/drawing/2014/main" id="{80770CA6-8D72-4559-461E-CC8F2C1D6B07}"/>
              </a:ext>
            </a:extLst>
          </p:cNvPr>
          <p:cNvGraphicFramePr>
            <a:graphicFrameLocks noGrp="1"/>
          </p:cNvGraphicFramePr>
          <p:nvPr>
            <p:ph idx="1"/>
            <p:extLst>
              <p:ext uri="{D42A27DB-BD31-4B8C-83A1-F6EECF244321}">
                <p14:modId xmlns:p14="http://schemas.microsoft.com/office/powerpoint/2010/main" val="4051158831"/>
              </p:ext>
            </p:extLst>
          </p:nvPr>
        </p:nvGraphicFramePr>
        <p:xfrm>
          <a:off x="1096963" y="1846263"/>
          <a:ext cx="10058400" cy="293116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211362847"/>
                    </a:ext>
                  </a:extLst>
                </a:gridCol>
                <a:gridCol w="2011680">
                  <a:extLst>
                    <a:ext uri="{9D8B030D-6E8A-4147-A177-3AD203B41FA5}">
                      <a16:colId xmlns:a16="http://schemas.microsoft.com/office/drawing/2014/main" val="3603833123"/>
                    </a:ext>
                  </a:extLst>
                </a:gridCol>
                <a:gridCol w="2011680">
                  <a:extLst>
                    <a:ext uri="{9D8B030D-6E8A-4147-A177-3AD203B41FA5}">
                      <a16:colId xmlns:a16="http://schemas.microsoft.com/office/drawing/2014/main" val="2763826349"/>
                    </a:ext>
                  </a:extLst>
                </a:gridCol>
                <a:gridCol w="2011680">
                  <a:extLst>
                    <a:ext uri="{9D8B030D-6E8A-4147-A177-3AD203B41FA5}">
                      <a16:colId xmlns:a16="http://schemas.microsoft.com/office/drawing/2014/main" val="698355315"/>
                    </a:ext>
                  </a:extLst>
                </a:gridCol>
                <a:gridCol w="2011680">
                  <a:extLst>
                    <a:ext uri="{9D8B030D-6E8A-4147-A177-3AD203B41FA5}">
                      <a16:colId xmlns:a16="http://schemas.microsoft.com/office/drawing/2014/main" val="690672247"/>
                    </a:ext>
                  </a:extLst>
                </a:gridCol>
              </a:tblGrid>
              <a:tr h="370840">
                <a:tc>
                  <a:txBody>
                    <a:bodyPr/>
                    <a:lstStyle/>
                    <a:p>
                      <a:r>
                        <a:rPr lang="de-DE" dirty="0"/>
                        <a:t>Name</a:t>
                      </a:r>
                    </a:p>
                  </a:txBody>
                  <a:tcPr/>
                </a:tc>
                <a:tc>
                  <a:txBody>
                    <a:bodyPr/>
                    <a:lstStyle/>
                    <a:p>
                      <a:r>
                        <a:rPr lang="de-DE" dirty="0"/>
                        <a:t>Beschreibung</a:t>
                      </a:r>
                    </a:p>
                  </a:txBody>
                  <a:tcPr/>
                </a:tc>
                <a:tc>
                  <a:txBody>
                    <a:bodyPr/>
                    <a:lstStyle/>
                    <a:p>
                      <a:r>
                        <a:rPr lang="de-DE" dirty="0"/>
                        <a:t>Eigenschaften</a:t>
                      </a:r>
                    </a:p>
                  </a:txBody>
                  <a:tcPr/>
                </a:tc>
                <a:tc>
                  <a:txBody>
                    <a:bodyPr/>
                    <a:lstStyle/>
                    <a:p>
                      <a:r>
                        <a:rPr lang="de-DE" dirty="0"/>
                        <a:t>Verwendung</a:t>
                      </a:r>
                    </a:p>
                  </a:txBody>
                  <a:tcPr/>
                </a:tc>
                <a:tc>
                  <a:txBody>
                    <a:bodyPr/>
                    <a:lstStyle/>
                    <a:p>
                      <a:r>
                        <a:rPr lang="de-DE" dirty="0"/>
                        <a:t>Instanzen</a:t>
                      </a:r>
                    </a:p>
                  </a:txBody>
                  <a:tcPr/>
                </a:tc>
                <a:extLst>
                  <a:ext uri="{0D108BD9-81ED-4DB2-BD59-A6C34878D82A}">
                    <a16:rowId xmlns:a16="http://schemas.microsoft.com/office/drawing/2014/main" val="1903762017"/>
                  </a:ext>
                </a:extLst>
              </a:tr>
              <a:tr h="370840">
                <a:tc>
                  <a:txBody>
                    <a:bodyPr/>
                    <a:lstStyle/>
                    <a:p>
                      <a:r>
                        <a:rPr lang="de-DE" sz="1800" b="0" i="0" kern="1200" dirty="0">
                          <a:solidFill>
                            <a:schemeClr val="dk1"/>
                          </a:solidFill>
                          <a:effectLst/>
                          <a:latin typeface="+mn-lt"/>
                          <a:ea typeface="+mn-ea"/>
                          <a:cs typeface="+mn-cs"/>
                        </a:rPr>
                        <a:t>Spieler</a:t>
                      </a:r>
                      <a:endParaRPr lang="de-DE" dirty="0"/>
                    </a:p>
                  </a:txBody>
                  <a:tcPr/>
                </a:tc>
                <a:tc>
                  <a:txBody>
                    <a:bodyPr/>
                    <a:lstStyle/>
                    <a:p>
                      <a:r>
                        <a:rPr lang="de-DE" sz="1800" b="0" i="0" kern="1200" dirty="0">
                          <a:solidFill>
                            <a:schemeClr val="dk1"/>
                          </a:solidFill>
                          <a:effectLst/>
                          <a:latin typeface="+mn-lt"/>
                          <a:ea typeface="+mn-ea"/>
                          <a:cs typeface="+mn-cs"/>
                        </a:rPr>
                        <a:t>Die Spieler-Klasse repräsentiert einen Teilnehmer des Spiels. Enthält Informationen über den Namen des Spielers, seine aktuelle Rolle und seinen Spielstatus.</a:t>
                      </a:r>
                      <a:endParaRPr lang="de-DE" dirty="0"/>
                    </a:p>
                  </a:txBody>
                  <a:tcPr/>
                </a:tc>
                <a:tc>
                  <a:txBody>
                    <a:bodyPr/>
                    <a:lstStyle/>
                    <a:p>
                      <a:pPr marL="285750" indent="-285750">
                        <a:buFontTx/>
                        <a:buChar char="-"/>
                      </a:pPr>
                      <a:r>
                        <a:rPr lang="de-DE" sz="1800" b="0" i="0" kern="1200" dirty="0" err="1">
                          <a:solidFill>
                            <a:schemeClr val="dk1"/>
                          </a:solidFill>
                          <a:effectLst/>
                          <a:latin typeface="+mn-lt"/>
                          <a:ea typeface="+mn-ea"/>
                          <a:cs typeface="+mn-cs"/>
                        </a:rPr>
                        <a:t>name</a:t>
                      </a:r>
                      <a:r>
                        <a:rPr lang="de-DE" sz="1800" b="0" i="0" kern="1200" dirty="0">
                          <a:solidFill>
                            <a:schemeClr val="dk1"/>
                          </a:solidFill>
                          <a:effectLst/>
                          <a:latin typeface="+mn-lt"/>
                          <a:ea typeface="+mn-ea"/>
                          <a:cs typeface="+mn-cs"/>
                        </a:rPr>
                        <a:t> </a:t>
                      </a:r>
                    </a:p>
                    <a:p>
                      <a:pPr marL="285750" indent="-285750">
                        <a:buFontTx/>
                        <a:buChar char="-"/>
                      </a:pPr>
                      <a:r>
                        <a:rPr lang="de-DE" sz="1800" b="0" i="0" kern="1200" dirty="0">
                          <a:solidFill>
                            <a:schemeClr val="dk1"/>
                          </a:solidFill>
                          <a:effectLst/>
                          <a:latin typeface="+mn-lt"/>
                          <a:ea typeface="+mn-ea"/>
                          <a:cs typeface="+mn-cs"/>
                        </a:rPr>
                        <a:t>Status </a:t>
                      </a:r>
                    </a:p>
                    <a:p>
                      <a:pPr marL="285750" indent="-285750">
                        <a:buFontTx/>
                        <a:buChar char="-"/>
                      </a:pPr>
                      <a:r>
                        <a:rPr lang="de-DE" sz="1800" b="0" i="0" kern="1200" dirty="0">
                          <a:solidFill>
                            <a:schemeClr val="dk1"/>
                          </a:solidFill>
                          <a:effectLst/>
                          <a:latin typeface="+mn-lt"/>
                          <a:ea typeface="+mn-ea"/>
                          <a:cs typeface="+mn-cs"/>
                        </a:rPr>
                        <a:t>Liebespartner</a:t>
                      </a:r>
                      <a:endParaRPr lang="de-DE" dirty="0"/>
                    </a:p>
                  </a:txBody>
                  <a:tcPr/>
                </a:tc>
                <a:tc>
                  <a:txBody>
                    <a:bodyPr/>
                    <a:lstStyle/>
                    <a:p>
                      <a:r>
                        <a:rPr lang="de-DE" sz="1800" b="0" i="0" kern="1200" dirty="0">
                          <a:solidFill>
                            <a:schemeClr val="dk1"/>
                          </a:solidFill>
                          <a:effectLst/>
                          <a:latin typeface="+mn-lt"/>
                          <a:ea typeface="+mn-ea"/>
                          <a:cs typeface="+mn-cs"/>
                        </a:rPr>
                        <a:t>Stellt jeden Teilnehmer dar.</a:t>
                      </a:r>
                      <a:endParaRPr lang="de-DE" dirty="0"/>
                    </a:p>
                  </a:txBody>
                  <a:tcPr/>
                </a:tc>
                <a:tc>
                  <a:txBody>
                    <a:bodyPr/>
                    <a:lstStyle/>
                    <a:p>
                      <a:r>
                        <a:rPr lang="de-DE" sz="1800" b="0" i="0" kern="1200" dirty="0">
                          <a:solidFill>
                            <a:schemeClr val="dk1"/>
                          </a:solidFill>
                          <a:effectLst/>
                          <a:latin typeface="+mn-lt"/>
                          <a:ea typeface="+mn-ea"/>
                          <a:cs typeface="+mn-cs"/>
                        </a:rPr>
                        <a:t>8-28</a:t>
                      </a:r>
                      <a:endParaRPr lang="de-DE" dirty="0"/>
                    </a:p>
                  </a:txBody>
                  <a:tcPr/>
                </a:tc>
                <a:extLst>
                  <a:ext uri="{0D108BD9-81ED-4DB2-BD59-A6C34878D82A}">
                    <a16:rowId xmlns:a16="http://schemas.microsoft.com/office/drawing/2014/main" val="3064155199"/>
                  </a:ext>
                </a:extLst>
              </a:tr>
            </a:tbl>
          </a:graphicData>
        </a:graphic>
      </p:graphicFrame>
    </p:spTree>
    <p:extLst>
      <p:ext uri="{BB962C8B-B14F-4D97-AF65-F5344CB8AC3E}">
        <p14:creationId xmlns:p14="http://schemas.microsoft.com/office/powerpoint/2010/main" val="3518913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0866B7-F59B-52B5-339D-814BF864E433}"/>
              </a:ext>
            </a:extLst>
          </p:cNvPr>
          <p:cNvSpPr>
            <a:spLocks noGrp="1"/>
          </p:cNvSpPr>
          <p:nvPr>
            <p:ph type="title"/>
          </p:nvPr>
        </p:nvSpPr>
        <p:spPr/>
        <p:txBody>
          <a:bodyPr/>
          <a:lstStyle/>
          <a:p>
            <a:r>
              <a:rPr lang="de-DE" dirty="0"/>
              <a:t>Data Dictionary</a:t>
            </a:r>
          </a:p>
        </p:txBody>
      </p:sp>
      <p:graphicFrame>
        <p:nvGraphicFramePr>
          <p:cNvPr id="8" name="Inhaltsplatzhalter 7">
            <a:extLst>
              <a:ext uri="{FF2B5EF4-FFF2-40B4-BE49-F238E27FC236}">
                <a16:creationId xmlns:a16="http://schemas.microsoft.com/office/drawing/2014/main" id="{80770CA6-8D72-4559-461E-CC8F2C1D6B07}"/>
              </a:ext>
            </a:extLst>
          </p:cNvPr>
          <p:cNvGraphicFramePr>
            <a:graphicFrameLocks noGrp="1"/>
          </p:cNvGraphicFramePr>
          <p:nvPr>
            <p:ph idx="1"/>
            <p:extLst>
              <p:ext uri="{D42A27DB-BD31-4B8C-83A1-F6EECF244321}">
                <p14:modId xmlns:p14="http://schemas.microsoft.com/office/powerpoint/2010/main" val="4196355339"/>
              </p:ext>
            </p:extLst>
          </p:nvPr>
        </p:nvGraphicFramePr>
        <p:xfrm>
          <a:off x="1096963" y="1846263"/>
          <a:ext cx="10058400" cy="23825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211362847"/>
                    </a:ext>
                  </a:extLst>
                </a:gridCol>
                <a:gridCol w="2011680">
                  <a:extLst>
                    <a:ext uri="{9D8B030D-6E8A-4147-A177-3AD203B41FA5}">
                      <a16:colId xmlns:a16="http://schemas.microsoft.com/office/drawing/2014/main" val="3603833123"/>
                    </a:ext>
                  </a:extLst>
                </a:gridCol>
                <a:gridCol w="2011680">
                  <a:extLst>
                    <a:ext uri="{9D8B030D-6E8A-4147-A177-3AD203B41FA5}">
                      <a16:colId xmlns:a16="http://schemas.microsoft.com/office/drawing/2014/main" val="2763826349"/>
                    </a:ext>
                  </a:extLst>
                </a:gridCol>
                <a:gridCol w="2011680">
                  <a:extLst>
                    <a:ext uri="{9D8B030D-6E8A-4147-A177-3AD203B41FA5}">
                      <a16:colId xmlns:a16="http://schemas.microsoft.com/office/drawing/2014/main" val="698355315"/>
                    </a:ext>
                  </a:extLst>
                </a:gridCol>
                <a:gridCol w="2011680">
                  <a:extLst>
                    <a:ext uri="{9D8B030D-6E8A-4147-A177-3AD203B41FA5}">
                      <a16:colId xmlns:a16="http://schemas.microsoft.com/office/drawing/2014/main" val="690672247"/>
                    </a:ext>
                  </a:extLst>
                </a:gridCol>
              </a:tblGrid>
              <a:tr h="370840">
                <a:tc>
                  <a:txBody>
                    <a:bodyPr/>
                    <a:lstStyle/>
                    <a:p>
                      <a:r>
                        <a:rPr lang="de-DE" dirty="0"/>
                        <a:t>Name</a:t>
                      </a:r>
                    </a:p>
                  </a:txBody>
                  <a:tcPr/>
                </a:tc>
                <a:tc>
                  <a:txBody>
                    <a:bodyPr/>
                    <a:lstStyle/>
                    <a:p>
                      <a:r>
                        <a:rPr lang="de-DE" dirty="0"/>
                        <a:t>Beschreibung</a:t>
                      </a:r>
                    </a:p>
                  </a:txBody>
                  <a:tcPr/>
                </a:tc>
                <a:tc>
                  <a:txBody>
                    <a:bodyPr/>
                    <a:lstStyle/>
                    <a:p>
                      <a:r>
                        <a:rPr lang="de-DE" dirty="0"/>
                        <a:t>Eigenschaften</a:t>
                      </a:r>
                    </a:p>
                  </a:txBody>
                  <a:tcPr/>
                </a:tc>
                <a:tc>
                  <a:txBody>
                    <a:bodyPr/>
                    <a:lstStyle/>
                    <a:p>
                      <a:r>
                        <a:rPr lang="de-DE" dirty="0"/>
                        <a:t>Verwendung</a:t>
                      </a:r>
                    </a:p>
                  </a:txBody>
                  <a:tcPr/>
                </a:tc>
                <a:tc>
                  <a:txBody>
                    <a:bodyPr/>
                    <a:lstStyle/>
                    <a:p>
                      <a:r>
                        <a:rPr lang="de-DE" dirty="0"/>
                        <a:t>Instanzen</a:t>
                      </a:r>
                    </a:p>
                  </a:txBody>
                  <a:tcPr/>
                </a:tc>
                <a:extLst>
                  <a:ext uri="{0D108BD9-81ED-4DB2-BD59-A6C34878D82A}">
                    <a16:rowId xmlns:a16="http://schemas.microsoft.com/office/drawing/2014/main" val="1903762017"/>
                  </a:ext>
                </a:extLst>
              </a:tr>
              <a:tr h="370840">
                <a:tc>
                  <a:txBody>
                    <a:bodyPr/>
                    <a:lstStyle/>
                    <a:p>
                      <a:r>
                        <a:rPr lang="de-DE" sz="1800" b="0" i="0" kern="1200" dirty="0">
                          <a:solidFill>
                            <a:schemeClr val="dk1"/>
                          </a:solidFill>
                          <a:effectLst/>
                          <a:latin typeface="+mn-lt"/>
                          <a:ea typeface="+mn-ea"/>
                          <a:cs typeface="+mn-cs"/>
                        </a:rPr>
                        <a:t>Werwolf</a:t>
                      </a:r>
                      <a:endParaRPr lang="de-DE" dirty="0"/>
                    </a:p>
                  </a:txBody>
                  <a:tcPr/>
                </a:tc>
                <a:tc>
                  <a:txBody>
                    <a:bodyPr/>
                    <a:lstStyle/>
                    <a:p>
                      <a:r>
                        <a:rPr lang="de-DE" sz="1800" b="0" i="0" kern="1200" dirty="0">
                          <a:solidFill>
                            <a:schemeClr val="dk1"/>
                          </a:solidFill>
                          <a:effectLst/>
                          <a:latin typeface="+mn-lt"/>
                          <a:ea typeface="+mn-ea"/>
                          <a:cs typeface="+mn-cs"/>
                        </a:rPr>
                        <a:t>Der Werwolf ist die böse Rolle im Spiel, dessen Ziel es ist, alle Dorfbewohner zu töten, ohne entdeckt zu werden.</a:t>
                      </a:r>
                      <a:endParaRPr lang="de-DE" dirty="0"/>
                    </a:p>
                  </a:txBody>
                  <a:tcPr/>
                </a:tc>
                <a:tc>
                  <a:txBody>
                    <a:bodyPr/>
                    <a:lstStyle/>
                    <a:p>
                      <a:r>
                        <a:rPr lang="de-DE" dirty="0"/>
                        <a:t>-</a:t>
                      </a:r>
                    </a:p>
                  </a:txBody>
                  <a:tcPr/>
                </a:tc>
                <a:tc>
                  <a:txBody>
                    <a:bodyPr/>
                    <a:lstStyle/>
                    <a:p>
                      <a:r>
                        <a:rPr lang="de-DE" sz="1800" b="0" i="0" kern="1200" dirty="0">
                          <a:solidFill>
                            <a:schemeClr val="dk1"/>
                          </a:solidFill>
                          <a:effectLst/>
                          <a:latin typeface="+mn-lt"/>
                          <a:ea typeface="+mn-ea"/>
                          <a:cs typeface="+mn-cs"/>
                        </a:rPr>
                        <a:t>Verkörpert die böse Rolle im Spiel.</a:t>
                      </a:r>
                      <a:endParaRPr lang="de-DE" dirty="0"/>
                    </a:p>
                  </a:txBody>
                  <a:tcPr/>
                </a:tc>
                <a:tc>
                  <a:txBody>
                    <a:bodyPr/>
                    <a:lstStyle/>
                    <a:p>
                      <a:r>
                        <a:rPr lang="de-DE" sz="1800" b="0" i="0" kern="1200" dirty="0">
                          <a:solidFill>
                            <a:schemeClr val="dk1"/>
                          </a:solidFill>
                          <a:effectLst/>
                          <a:latin typeface="+mn-lt"/>
                          <a:ea typeface="+mn-ea"/>
                          <a:cs typeface="+mn-cs"/>
                        </a:rPr>
                        <a:t>1-4</a:t>
                      </a:r>
                      <a:endParaRPr lang="de-DE" dirty="0"/>
                    </a:p>
                  </a:txBody>
                  <a:tcPr/>
                </a:tc>
                <a:extLst>
                  <a:ext uri="{0D108BD9-81ED-4DB2-BD59-A6C34878D82A}">
                    <a16:rowId xmlns:a16="http://schemas.microsoft.com/office/drawing/2014/main" val="3064155199"/>
                  </a:ext>
                </a:extLst>
              </a:tr>
            </a:tbl>
          </a:graphicData>
        </a:graphic>
      </p:graphicFrame>
    </p:spTree>
    <p:extLst>
      <p:ext uri="{BB962C8B-B14F-4D97-AF65-F5344CB8AC3E}">
        <p14:creationId xmlns:p14="http://schemas.microsoft.com/office/powerpoint/2010/main" val="1663449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0866B7-F59B-52B5-339D-814BF864E433}"/>
              </a:ext>
            </a:extLst>
          </p:cNvPr>
          <p:cNvSpPr>
            <a:spLocks noGrp="1"/>
          </p:cNvSpPr>
          <p:nvPr>
            <p:ph type="title"/>
          </p:nvPr>
        </p:nvSpPr>
        <p:spPr/>
        <p:txBody>
          <a:bodyPr/>
          <a:lstStyle/>
          <a:p>
            <a:r>
              <a:rPr lang="de-DE" dirty="0"/>
              <a:t>Data Dictionary</a:t>
            </a:r>
          </a:p>
        </p:txBody>
      </p:sp>
      <p:graphicFrame>
        <p:nvGraphicFramePr>
          <p:cNvPr id="8" name="Inhaltsplatzhalter 7">
            <a:extLst>
              <a:ext uri="{FF2B5EF4-FFF2-40B4-BE49-F238E27FC236}">
                <a16:creationId xmlns:a16="http://schemas.microsoft.com/office/drawing/2014/main" id="{80770CA6-8D72-4559-461E-CC8F2C1D6B07}"/>
              </a:ext>
            </a:extLst>
          </p:cNvPr>
          <p:cNvGraphicFramePr>
            <a:graphicFrameLocks noGrp="1"/>
          </p:cNvGraphicFramePr>
          <p:nvPr>
            <p:ph idx="1"/>
            <p:extLst>
              <p:ext uri="{D42A27DB-BD31-4B8C-83A1-F6EECF244321}">
                <p14:modId xmlns:p14="http://schemas.microsoft.com/office/powerpoint/2010/main" val="1872981868"/>
              </p:ext>
            </p:extLst>
          </p:nvPr>
        </p:nvGraphicFramePr>
        <p:xfrm>
          <a:off x="1096963" y="1846263"/>
          <a:ext cx="10058400" cy="320548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211362847"/>
                    </a:ext>
                  </a:extLst>
                </a:gridCol>
                <a:gridCol w="2011680">
                  <a:extLst>
                    <a:ext uri="{9D8B030D-6E8A-4147-A177-3AD203B41FA5}">
                      <a16:colId xmlns:a16="http://schemas.microsoft.com/office/drawing/2014/main" val="3603833123"/>
                    </a:ext>
                  </a:extLst>
                </a:gridCol>
                <a:gridCol w="2011680">
                  <a:extLst>
                    <a:ext uri="{9D8B030D-6E8A-4147-A177-3AD203B41FA5}">
                      <a16:colId xmlns:a16="http://schemas.microsoft.com/office/drawing/2014/main" val="2763826349"/>
                    </a:ext>
                  </a:extLst>
                </a:gridCol>
                <a:gridCol w="2011680">
                  <a:extLst>
                    <a:ext uri="{9D8B030D-6E8A-4147-A177-3AD203B41FA5}">
                      <a16:colId xmlns:a16="http://schemas.microsoft.com/office/drawing/2014/main" val="698355315"/>
                    </a:ext>
                  </a:extLst>
                </a:gridCol>
                <a:gridCol w="2011680">
                  <a:extLst>
                    <a:ext uri="{9D8B030D-6E8A-4147-A177-3AD203B41FA5}">
                      <a16:colId xmlns:a16="http://schemas.microsoft.com/office/drawing/2014/main" val="690672247"/>
                    </a:ext>
                  </a:extLst>
                </a:gridCol>
              </a:tblGrid>
              <a:tr h="370840">
                <a:tc>
                  <a:txBody>
                    <a:bodyPr/>
                    <a:lstStyle/>
                    <a:p>
                      <a:r>
                        <a:rPr lang="de-DE" dirty="0"/>
                        <a:t>Name</a:t>
                      </a:r>
                    </a:p>
                  </a:txBody>
                  <a:tcPr/>
                </a:tc>
                <a:tc>
                  <a:txBody>
                    <a:bodyPr/>
                    <a:lstStyle/>
                    <a:p>
                      <a:r>
                        <a:rPr lang="de-DE" dirty="0"/>
                        <a:t>Beschreibung</a:t>
                      </a:r>
                    </a:p>
                  </a:txBody>
                  <a:tcPr/>
                </a:tc>
                <a:tc>
                  <a:txBody>
                    <a:bodyPr/>
                    <a:lstStyle/>
                    <a:p>
                      <a:r>
                        <a:rPr lang="de-DE" dirty="0"/>
                        <a:t>Eigenschaften</a:t>
                      </a:r>
                    </a:p>
                  </a:txBody>
                  <a:tcPr/>
                </a:tc>
                <a:tc>
                  <a:txBody>
                    <a:bodyPr/>
                    <a:lstStyle/>
                    <a:p>
                      <a:r>
                        <a:rPr lang="de-DE" dirty="0"/>
                        <a:t>Verwendung</a:t>
                      </a:r>
                    </a:p>
                  </a:txBody>
                  <a:tcPr/>
                </a:tc>
                <a:tc>
                  <a:txBody>
                    <a:bodyPr/>
                    <a:lstStyle/>
                    <a:p>
                      <a:r>
                        <a:rPr lang="de-DE" dirty="0"/>
                        <a:t>Instanzen</a:t>
                      </a:r>
                    </a:p>
                  </a:txBody>
                  <a:tcPr/>
                </a:tc>
                <a:extLst>
                  <a:ext uri="{0D108BD9-81ED-4DB2-BD59-A6C34878D82A}">
                    <a16:rowId xmlns:a16="http://schemas.microsoft.com/office/drawing/2014/main" val="1903762017"/>
                  </a:ext>
                </a:extLst>
              </a:tr>
              <a:tr h="370840">
                <a:tc>
                  <a:txBody>
                    <a:bodyPr/>
                    <a:lstStyle/>
                    <a:p>
                      <a:r>
                        <a:rPr lang="de-DE" sz="1800" b="0" i="0" kern="1200" dirty="0">
                          <a:solidFill>
                            <a:schemeClr val="dk1"/>
                          </a:solidFill>
                          <a:effectLst/>
                          <a:latin typeface="+mn-lt"/>
                          <a:ea typeface="+mn-ea"/>
                          <a:cs typeface="+mn-cs"/>
                        </a:rPr>
                        <a:t>Dorfbewohner</a:t>
                      </a:r>
                      <a:endParaRPr lang="de-DE" dirty="0"/>
                    </a:p>
                  </a:txBody>
                  <a:tcPr/>
                </a:tc>
                <a:tc>
                  <a:txBody>
                    <a:bodyPr/>
                    <a:lstStyle/>
                    <a:p>
                      <a:r>
                        <a:rPr lang="de-DE" sz="1800" b="0" i="0" kern="1200" dirty="0">
                          <a:solidFill>
                            <a:schemeClr val="dk1"/>
                          </a:solidFill>
                          <a:effectLst/>
                          <a:latin typeface="+mn-lt"/>
                          <a:ea typeface="+mn-ea"/>
                          <a:cs typeface="+mn-cs"/>
                        </a:rPr>
                        <a:t>Ein Dorfbewohner ist eine einfache Rolle im Spiel. Er hat keine besonderen Fähigkeiten. Sein Ziel ist es, die Werwölfe zu enttarnen und zu eliminieren.</a:t>
                      </a:r>
                      <a:endParaRPr lang="de-DE" dirty="0"/>
                    </a:p>
                  </a:txBody>
                  <a:tcPr/>
                </a:tc>
                <a:tc>
                  <a:txBody>
                    <a:bodyPr/>
                    <a:lstStyle/>
                    <a:p>
                      <a:r>
                        <a:rPr lang="de-DE" dirty="0"/>
                        <a:t>-</a:t>
                      </a:r>
                    </a:p>
                  </a:txBody>
                  <a:tcPr/>
                </a:tc>
                <a:tc>
                  <a:txBody>
                    <a:bodyPr/>
                    <a:lstStyle/>
                    <a:p>
                      <a:r>
                        <a:rPr lang="de-DE" sz="1800" b="0" i="0" kern="1200" dirty="0">
                          <a:solidFill>
                            <a:schemeClr val="dk1"/>
                          </a:solidFill>
                          <a:effectLst/>
                          <a:latin typeface="+mn-lt"/>
                          <a:ea typeface="+mn-ea"/>
                          <a:cs typeface="+mn-cs"/>
                        </a:rPr>
                        <a:t>Grundform eines Spielers im Team der Dorfbewohner.</a:t>
                      </a:r>
                      <a:endParaRPr lang="de-DE" dirty="0"/>
                    </a:p>
                  </a:txBody>
                  <a:tcPr/>
                </a:tc>
                <a:tc>
                  <a:txBody>
                    <a:bodyPr/>
                    <a:lstStyle/>
                    <a:p>
                      <a:r>
                        <a:rPr lang="de-DE" sz="1800" b="0" i="0" kern="1200" dirty="0">
                          <a:solidFill>
                            <a:schemeClr val="dk1"/>
                          </a:solidFill>
                          <a:effectLst/>
                          <a:latin typeface="+mn-lt"/>
                          <a:ea typeface="+mn-ea"/>
                          <a:cs typeface="+mn-cs"/>
                        </a:rPr>
                        <a:t>7-24</a:t>
                      </a:r>
                      <a:endParaRPr lang="de-DE" dirty="0"/>
                    </a:p>
                  </a:txBody>
                  <a:tcPr/>
                </a:tc>
                <a:extLst>
                  <a:ext uri="{0D108BD9-81ED-4DB2-BD59-A6C34878D82A}">
                    <a16:rowId xmlns:a16="http://schemas.microsoft.com/office/drawing/2014/main" val="3064155199"/>
                  </a:ext>
                </a:extLst>
              </a:tr>
            </a:tbl>
          </a:graphicData>
        </a:graphic>
      </p:graphicFrame>
    </p:spTree>
    <p:extLst>
      <p:ext uri="{BB962C8B-B14F-4D97-AF65-F5344CB8AC3E}">
        <p14:creationId xmlns:p14="http://schemas.microsoft.com/office/powerpoint/2010/main" val="1606332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0866B7-F59B-52B5-339D-814BF864E433}"/>
              </a:ext>
            </a:extLst>
          </p:cNvPr>
          <p:cNvSpPr>
            <a:spLocks noGrp="1"/>
          </p:cNvSpPr>
          <p:nvPr>
            <p:ph type="title"/>
          </p:nvPr>
        </p:nvSpPr>
        <p:spPr/>
        <p:txBody>
          <a:bodyPr/>
          <a:lstStyle/>
          <a:p>
            <a:r>
              <a:rPr lang="de-DE" dirty="0"/>
              <a:t>Data Dictionary</a:t>
            </a:r>
          </a:p>
        </p:txBody>
      </p:sp>
      <p:graphicFrame>
        <p:nvGraphicFramePr>
          <p:cNvPr id="8" name="Inhaltsplatzhalter 7">
            <a:extLst>
              <a:ext uri="{FF2B5EF4-FFF2-40B4-BE49-F238E27FC236}">
                <a16:creationId xmlns:a16="http://schemas.microsoft.com/office/drawing/2014/main" id="{80770CA6-8D72-4559-461E-CC8F2C1D6B07}"/>
              </a:ext>
            </a:extLst>
          </p:cNvPr>
          <p:cNvGraphicFramePr>
            <a:graphicFrameLocks noGrp="1"/>
          </p:cNvGraphicFramePr>
          <p:nvPr>
            <p:ph idx="1"/>
            <p:extLst>
              <p:ext uri="{D42A27DB-BD31-4B8C-83A1-F6EECF244321}">
                <p14:modId xmlns:p14="http://schemas.microsoft.com/office/powerpoint/2010/main" val="3227435154"/>
              </p:ext>
            </p:extLst>
          </p:nvPr>
        </p:nvGraphicFramePr>
        <p:xfrm>
          <a:off x="1096963" y="1846263"/>
          <a:ext cx="10058400" cy="43637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211362847"/>
                    </a:ext>
                  </a:extLst>
                </a:gridCol>
                <a:gridCol w="2011680">
                  <a:extLst>
                    <a:ext uri="{9D8B030D-6E8A-4147-A177-3AD203B41FA5}">
                      <a16:colId xmlns:a16="http://schemas.microsoft.com/office/drawing/2014/main" val="3603833123"/>
                    </a:ext>
                  </a:extLst>
                </a:gridCol>
                <a:gridCol w="2011680">
                  <a:extLst>
                    <a:ext uri="{9D8B030D-6E8A-4147-A177-3AD203B41FA5}">
                      <a16:colId xmlns:a16="http://schemas.microsoft.com/office/drawing/2014/main" val="2763826349"/>
                    </a:ext>
                  </a:extLst>
                </a:gridCol>
                <a:gridCol w="2011680">
                  <a:extLst>
                    <a:ext uri="{9D8B030D-6E8A-4147-A177-3AD203B41FA5}">
                      <a16:colId xmlns:a16="http://schemas.microsoft.com/office/drawing/2014/main" val="698355315"/>
                    </a:ext>
                  </a:extLst>
                </a:gridCol>
                <a:gridCol w="2011680">
                  <a:extLst>
                    <a:ext uri="{9D8B030D-6E8A-4147-A177-3AD203B41FA5}">
                      <a16:colId xmlns:a16="http://schemas.microsoft.com/office/drawing/2014/main" val="690672247"/>
                    </a:ext>
                  </a:extLst>
                </a:gridCol>
              </a:tblGrid>
              <a:tr h="370840">
                <a:tc>
                  <a:txBody>
                    <a:bodyPr/>
                    <a:lstStyle/>
                    <a:p>
                      <a:r>
                        <a:rPr lang="de-DE" dirty="0"/>
                        <a:t>Name</a:t>
                      </a:r>
                    </a:p>
                  </a:txBody>
                  <a:tcPr/>
                </a:tc>
                <a:tc>
                  <a:txBody>
                    <a:bodyPr/>
                    <a:lstStyle/>
                    <a:p>
                      <a:r>
                        <a:rPr lang="de-DE" dirty="0"/>
                        <a:t>Beschreibung</a:t>
                      </a:r>
                    </a:p>
                  </a:txBody>
                  <a:tcPr/>
                </a:tc>
                <a:tc>
                  <a:txBody>
                    <a:bodyPr/>
                    <a:lstStyle/>
                    <a:p>
                      <a:r>
                        <a:rPr lang="de-DE" dirty="0"/>
                        <a:t>Eigenschaften</a:t>
                      </a:r>
                    </a:p>
                  </a:txBody>
                  <a:tcPr/>
                </a:tc>
                <a:tc>
                  <a:txBody>
                    <a:bodyPr/>
                    <a:lstStyle/>
                    <a:p>
                      <a:r>
                        <a:rPr lang="de-DE" dirty="0"/>
                        <a:t>Verwendung</a:t>
                      </a:r>
                    </a:p>
                  </a:txBody>
                  <a:tcPr/>
                </a:tc>
                <a:tc>
                  <a:txBody>
                    <a:bodyPr/>
                    <a:lstStyle/>
                    <a:p>
                      <a:r>
                        <a:rPr lang="de-DE" dirty="0"/>
                        <a:t>Instanzen</a:t>
                      </a:r>
                    </a:p>
                  </a:txBody>
                  <a:tcPr/>
                </a:tc>
                <a:extLst>
                  <a:ext uri="{0D108BD9-81ED-4DB2-BD59-A6C34878D82A}">
                    <a16:rowId xmlns:a16="http://schemas.microsoft.com/office/drawing/2014/main" val="1903762017"/>
                  </a:ext>
                </a:extLst>
              </a:tr>
              <a:tr h="370840">
                <a:tc>
                  <a:txBody>
                    <a:bodyPr/>
                    <a:lstStyle/>
                    <a:p>
                      <a:r>
                        <a:rPr lang="de-DE" sz="1600" b="0" i="0" kern="1200" dirty="0">
                          <a:solidFill>
                            <a:schemeClr val="dk1"/>
                          </a:solidFill>
                          <a:effectLst/>
                          <a:latin typeface="+mn-lt"/>
                          <a:ea typeface="+mn-ea"/>
                          <a:cs typeface="+mn-cs"/>
                        </a:rPr>
                        <a:t>Erzähler</a:t>
                      </a:r>
                      <a:endParaRPr lang="de-DE" sz="1600" dirty="0"/>
                    </a:p>
                  </a:txBody>
                  <a:tcPr/>
                </a:tc>
                <a:tc>
                  <a:txBody>
                    <a:bodyPr/>
                    <a:lstStyle/>
                    <a:p>
                      <a:r>
                        <a:rPr lang="de-DE" sz="1600" b="0" i="0" kern="1200" dirty="0">
                          <a:solidFill>
                            <a:schemeClr val="dk1"/>
                          </a:solidFill>
                          <a:effectLst/>
                          <a:latin typeface="+mn-lt"/>
                          <a:ea typeface="+mn-ea"/>
                          <a:cs typeface="+mn-cs"/>
                        </a:rPr>
                        <a:t>Der Erzähler ist eine spezielle Rolle. Er moderiert das Spiel, steuert den Ablauf und stellt sicher, dass die Spielregeln eingehalten werden. Der Erzähler hat keine direkte Spielfunktion und greift nicht aktiv ins Spielgeschehen ein, sondern führt durch die verschiedenen Phasen (Tag- und Nachtphase).</a:t>
                      </a:r>
                      <a:endParaRPr lang="de-DE" sz="1600" dirty="0"/>
                    </a:p>
                  </a:txBody>
                  <a:tcPr/>
                </a:tc>
                <a:tc>
                  <a:txBody>
                    <a:bodyPr/>
                    <a:lstStyle/>
                    <a:p>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name</a:t>
                      </a:r>
                      <a:endParaRPr lang="de-DE" sz="1600" dirty="0"/>
                    </a:p>
                  </a:txBody>
                  <a:tcPr/>
                </a:tc>
                <a:tc>
                  <a:txBody>
                    <a:bodyPr/>
                    <a:lstStyle/>
                    <a:p>
                      <a:r>
                        <a:rPr lang="de-DE" sz="1600" b="0" i="0" kern="1200" dirty="0">
                          <a:solidFill>
                            <a:schemeClr val="dk1"/>
                          </a:solidFill>
                          <a:effectLst/>
                          <a:latin typeface="+mn-lt"/>
                          <a:ea typeface="+mn-ea"/>
                          <a:cs typeface="+mn-cs"/>
                        </a:rPr>
                        <a:t>Leiter des Spiels, kein aktiver Spieler.</a:t>
                      </a:r>
                      <a:endParaRPr lang="de-DE" sz="1600" dirty="0"/>
                    </a:p>
                  </a:txBody>
                  <a:tcPr/>
                </a:tc>
                <a:tc>
                  <a:txBody>
                    <a:bodyPr/>
                    <a:lstStyle/>
                    <a:p>
                      <a:r>
                        <a:rPr lang="de-DE" sz="1600" dirty="0"/>
                        <a:t>1</a:t>
                      </a:r>
                    </a:p>
                  </a:txBody>
                  <a:tcPr/>
                </a:tc>
                <a:extLst>
                  <a:ext uri="{0D108BD9-81ED-4DB2-BD59-A6C34878D82A}">
                    <a16:rowId xmlns:a16="http://schemas.microsoft.com/office/drawing/2014/main" val="3064155199"/>
                  </a:ext>
                </a:extLst>
              </a:tr>
            </a:tbl>
          </a:graphicData>
        </a:graphic>
      </p:graphicFrame>
    </p:spTree>
    <p:extLst>
      <p:ext uri="{BB962C8B-B14F-4D97-AF65-F5344CB8AC3E}">
        <p14:creationId xmlns:p14="http://schemas.microsoft.com/office/powerpoint/2010/main" val="1044885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0866B7-F59B-52B5-339D-814BF864E433}"/>
              </a:ext>
            </a:extLst>
          </p:cNvPr>
          <p:cNvSpPr>
            <a:spLocks noGrp="1"/>
          </p:cNvSpPr>
          <p:nvPr>
            <p:ph type="title"/>
          </p:nvPr>
        </p:nvSpPr>
        <p:spPr/>
        <p:txBody>
          <a:bodyPr/>
          <a:lstStyle/>
          <a:p>
            <a:r>
              <a:rPr lang="de-DE" dirty="0"/>
              <a:t>Data Dictionary</a:t>
            </a:r>
          </a:p>
        </p:txBody>
      </p:sp>
      <p:graphicFrame>
        <p:nvGraphicFramePr>
          <p:cNvPr id="8" name="Inhaltsplatzhalter 7">
            <a:extLst>
              <a:ext uri="{FF2B5EF4-FFF2-40B4-BE49-F238E27FC236}">
                <a16:creationId xmlns:a16="http://schemas.microsoft.com/office/drawing/2014/main" id="{80770CA6-8D72-4559-461E-CC8F2C1D6B07}"/>
              </a:ext>
            </a:extLst>
          </p:cNvPr>
          <p:cNvGraphicFramePr>
            <a:graphicFrameLocks noGrp="1"/>
          </p:cNvGraphicFramePr>
          <p:nvPr>
            <p:ph idx="1"/>
            <p:extLst>
              <p:ext uri="{D42A27DB-BD31-4B8C-83A1-F6EECF244321}">
                <p14:modId xmlns:p14="http://schemas.microsoft.com/office/powerpoint/2010/main" val="146611860"/>
              </p:ext>
            </p:extLst>
          </p:nvPr>
        </p:nvGraphicFramePr>
        <p:xfrm>
          <a:off x="1096962" y="1846263"/>
          <a:ext cx="10058400" cy="4551981"/>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211362847"/>
                    </a:ext>
                  </a:extLst>
                </a:gridCol>
                <a:gridCol w="2011680">
                  <a:extLst>
                    <a:ext uri="{9D8B030D-6E8A-4147-A177-3AD203B41FA5}">
                      <a16:colId xmlns:a16="http://schemas.microsoft.com/office/drawing/2014/main" val="3603833123"/>
                    </a:ext>
                  </a:extLst>
                </a:gridCol>
                <a:gridCol w="2011680">
                  <a:extLst>
                    <a:ext uri="{9D8B030D-6E8A-4147-A177-3AD203B41FA5}">
                      <a16:colId xmlns:a16="http://schemas.microsoft.com/office/drawing/2014/main" val="2763826349"/>
                    </a:ext>
                  </a:extLst>
                </a:gridCol>
                <a:gridCol w="2011680">
                  <a:extLst>
                    <a:ext uri="{9D8B030D-6E8A-4147-A177-3AD203B41FA5}">
                      <a16:colId xmlns:a16="http://schemas.microsoft.com/office/drawing/2014/main" val="698355315"/>
                    </a:ext>
                  </a:extLst>
                </a:gridCol>
                <a:gridCol w="2011680">
                  <a:extLst>
                    <a:ext uri="{9D8B030D-6E8A-4147-A177-3AD203B41FA5}">
                      <a16:colId xmlns:a16="http://schemas.microsoft.com/office/drawing/2014/main" val="690672247"/>
                    </a:ext>
                  </a:extLst>
                </a:gridCol>
              </a:tblGrid>
              <a:tr h="322017">
                <a:tc>
                  <a:txBody>
                    <a:bodyPr/>
                    <a:lstStyle/>
                    <a:p>
                      <a:r>
                        <a:rPr lang="de-DE" dirty="0"/>
                        <a:t>Name</a:t>
                      </a:r>
                    </a:p>
                  </a:txBody>
                  <a:tcPr/>
                </a:tc>
                <a:tc>
                  <a:txBody>
                    <a:bodyPr/>
                    <a:lstStyle/>
                    <a:p>
                      <a:r>
                        <a:rPr lang="de-DE" dirty="0"/>
                        <a:t>Beschreibung</a:t>
                      </a:r>
                    </a:p>
                  </a:txBody>
                  <a:tcPr/>
                </a:tc>
                <a:tc>
                  <a:txBody>
                    <a:bodyPr/>
                    <a:lstStyle/>
                    <a:p>
                      <a:r>
                        <a:rPr lang="de-DE" dirty="0"/>
                        <a:t>Eigenschaften</a:t>
                      </a:r>
                    </a:p>
                  </a:txBody>
                  <a:tcPr/>
                </a:tc>
                <a:tc>
                  <a:txBody>
                    <a:bodyPr/>
                    <a:lstStyle/>
                    <a:p>
                      <a:r>
                        <a:rPr lang="de-DE" dirty="0"/>
                        <a:t>Verwendung</a:t>
                      </a:r>
                    </a:p>
                  </a:txBody>
                  <a:tcPr/>
                </a:tc>
                <a:tc>
                  <a:txBody>
                    <a:bodyPr/>
                    <a:lstStyle/>
                    <a:p>
                      <a:r>
                        <a:rPr lang="de-DE" dirty="0"/>
                        <a:t>Instanzen</a:t>
                      </a:r>
                    </a:p>
                  </a:txBody>
                  <a:tcPr/>
                </a:tc>
                <a:extLst>
                  <a:ext uri="{0D108BD9-81ED-4DB2-BD59-A6C34878D82A}">
                    <a16:rowId xmlns:a16="http://schemas.microsoft.com/office/drawing/2014/main" val="1903762017"/>
                  </a:ext>
                </a:extLst>
              </a:tr>
              <a:tr h="4186221">
                <a:tc>
                  <a:txBody>
                    <a:bodyPr/>
                    <a:lstStyle/>
                    <a:p>
                      <a:r>
                        <a:rPr lang="de-DE" sz="1600" b="0" i="0" kern="1200" dirty="0" err="1">
                          <a:solidFill>
                            <a:schemeClr val="dk1"/>
                          </a:solidFill>
                          <a:effectLst/>
                          <a:latin typeface="+mn-lt"/>
                          <a:ea typeface="+mn-ea"/>
                          <a:cs typeface="+mn-cs"/>
                        </a:rPr>
                        <a:t>Tagphase</a:t>
                      </a:r>
                      <a:endParaRPr lang="de-DE" sz="1600" dirty="0"/>
                    </a:p>
                  </a:txBody>
                  <a:tcPr/>
                </a:tc>
                <a:tc>
                  <a:txBody>
                    <a:bodyPr/>
                    <a:lstStyle/>
                    <a:p>
                      <a:r>
                        <a:rPr lang="de-DE" sz="1600" b="0" i="0" kern="1200" dirty="0">
                          <a:solidFill>
                            <a:schemeClr val="dk1"/>
                          </a:solidFill>
                          <a:effectLst/>
                          <a:latin typeface="+mn-lt"/>
                          <a:ea typeface="+mn-ea"/>
                          <a:cs typeface="+mn-cs"/>
                        </a:rPr>
                        <a:t>Die </a:t>
                      </a:r>
                      <a:r>
                        <a:rPr lang="de-DE" sz="1600" b="0" i="0" kern="1200" dirty="0" err="1">
                          <a:solidFill>
                            <a:schemeClr val="dk1"/>
                          </a:solidFill>
                          <a:effectLst/>
                          <a:latin typeface="+mn-lt"/>
                          <a:ea typeface="+mn-ea"/>
                          <a:cs typeface="+mn-cs"/>
                        </a:rPr>
                        <a:t>Tagphase</a:t>
                      </a:r>
                      <a:r>
                        <a:rPr lang="de-DE" sz="1600" b="0" i="0" kern="1200" dirty="0">
                          <a:solidFill>
                            <a:schemeClr val="dk1"/>
                          </a:solidFill>
                          <a:effectLst/>
                          <a:latin typeface="+mn-lt"/>
                          <a:ea typeface="+mn-ea"/>
                          <a:cs typeface="+mn-cs"/>
                        </a:rPr>
                        <a:t> ist eine der zwei Hauptphasen. Während dieser Phase diskutieren die Spieler über mögliche Verdächtige, beschuldigen sich gegenseitig und stimmen darüber ab, wer eliminiert werden soll. Ziel ist es, die Werwölfe zu entlarven und zu töten.</a:t>
                      </a:r>
                      <a:endParaRPr lang="de-DE" sz="1600" dirty="0"/>
                    </a:p>
                  </a:txBody>
                  <a:tcPr/>
                </a:tc>
                <a:tc>
                  <a:txBody>
                    <a:bodyPr/>
                    <a:lstStyle/>
                    <a:p>
                      <a:pPr marL="285750" indent="-285750">
                        <a:buFontTx/>
                        <a:buChar char="-"/>
                      </a:pPr>
                      <a:r>
                        <a:rPr lang="de-DE" sz="1600" b="0" i="0" kern="1200" dirty="0">
                          <a:solidFill>
                            <a:schemeClr val="dk1"/>
                          </a:solidFill>
                          <a:effectLst/>
                          <a:latin typeface="+mn-lt"/>
                          <a:ea typeface="+mn-ea"/>
                          <a:cs typeface="+mn-cs"/>
                        </a:rPr>
                        <a:t>Abgestimmter Spieler </a:t>
                      </a:r>
                    </a:p>
                    <a:p>
                      <a:pPr marL="285750" indent="-285750">
                        <a:buFontTx/>
                        <a:buChar char="-"/>
                      </a:pPr>
                      <a:r>
                        <a:rPr lang="de-DE" sz="1600" b="0" i="0" kern="1200" dirty="0">
                          <a:solidFill>
                            <a:schemeClr val="dk1"/>
                          </a:solidFill>
                          <a:effectLst/>
                          <a:latin typeface="+mn-lt"/>
                          <a:ea typeface="+mn-ea"/>
                          <a:cs typeface="+mn-cs"/>
                        </a:rPr>
                        <a:t>Sonstige Tote</a:t>
                      </a:r>
                      <a:endParaRPr lang="de-DE" sz="1600" dirty="0"/>
                    </a:p>
                  </a:txBody>
                  <a:tcPr/>
                </a:tc>
                <a:tc>
                  <a:txBody>
                    <a:bodyPr/>
                    <a:lstStyle/>
                    <a:p>
                      <a:r>
                        <a:rPr lang="de-DE" sz="1600" b="0" i="0" kern="1200" dirty="0">
                          <a:solidFill>
                            <a:schemeClr val="dk1"/>
                          </a:solidFill>
                          <a:effectLst/>
                          <a:latin typeface="+mn-lt"/>
                          <a:ea typeface="+mn-ea"/>
                          <a:cs typeface="+mn-cs"/>
                        </a:rPr>
                        <a:t>Phase bei der alle Spieler wach sind. Wichtigste Handlungsphase für Dorfbewohner.</a:t>
                      </a:r>
                      <a:endParaRPr lang="de-DE" sz="1600" dirty="0"/>
                    </a:p>
                  </a:txBody>
                  <a:tcPr/>
                </a:tc>
                <a:tc>
                  <a:txBody>
                    <a:bodyPr/>
                    <a:lstStyle/>
                    <a:p>
                      <a:r>
                        <a:rPr lang="de-DE" sz="1600" b="0" i="0" kern="1200" dirty="0">
                          <a:solidFill>
                            <a:schemeClr val="dk1"/>
                          </a:solidFill>
                          <a:effectLst/>
                          <a:latin typeface="+mn-lt"/>
                          <a:ea typeface="+mn-ea"/>
                          <a:cs typeface="+mn-cs"/>
                        </a:rPr>
                        <a:t>1-n</a:t>
                      </a:r>
                      <a:endParaRPr lang="de-DE" sz="1600" dirty="0"/>
                    </a:p>
                  </a:txBody>
                  <a:tcPr/>
                </a:tc>
                <a:extLst>
                  <a:ext uri="{0D108BD9-81ED-4DB2-BD59-A6C34878D82A}">
                    <a16:rowId xmlns:a16="http://schemas.microsoft.com/office/drawing/2014/main" val="3064155199"/>
                  </a:ext>
                </a:extLst>
              </a:tr>
            </a:tbl>
          </a:graphicData>
        </a:graphic>
      </p:graphicFrame>
    </p:spTree>
    <p:extLst>
      <p:ext uri="{BB962C8B-B14F-4D97-AF65-F5344CB8AC3E}">
        <p14:creationId xmlns:p14="http://schemas.microsoft.com/office/powerpoint/2010/main" val="2128034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0866B7-F59B-52B5-339D-814BF864E433}"/>
              </a:ext>
            </a:extLst>
          </p:cNvPr>
          <p:cNvSpPr>
            <a:spLocks noGrp="1"/>
          </p:cNvSpPr>
          <p:nvPr>
            <p:ph type="title"/>
          </p:nvPr>
        </p:nvSpPr>
        <p:spPr/>
        <p:txBody>
          <a:bodyPr/>
          <a:lstStyle/>
          <a:p>
            <a:r>
              <a:rPr lang="de-DE" dirty="0"/>
              <a:t>Data Dictionary</a:t>
            </a:r>
          </a:p>
        </p:txBody>
      </p:sp>
      <p:graphicFrame>
        <p:nvGraphicFramePr>
          <p:cNvPr id="8" name="Inhaltsplatzhalter 7">
            <a:extLst>
              <a:ext uri="{FF2B5EF4-FFF2-40B4-BE49-F238E27FC236}">
                <a16:creationId xmlns:a16="http://schemas.microsoft.com/office/drawing/2014/main" id="{80770CA6-8D72-4559-461E-CC8F2C1D6B07}"/>
              </a:ext>
            </a:extLst>
          </p:cNvPr>
          <p:cNvGraphicFramePr>
            <a:graphicFrameLocks noGrp="1"/>
          </p:cNvGraphicFramePr>
          <p:nvPr>
            <p:ph idx="1"/>
            <p:extLst>
              <p:ext uri="{D42A27DB-BD31-4B8C-83A1-F6EECF244321}">
                <p14:modId xmlns:p14="http://schemas.microsoft.com/office/powerpoint/2010/main" val="193239462"/>
              </p:ext>
            </p:extLst>
          </p:nvPr>
        </p:nvGraphicFramePr>
        <p:xfrm>
          <a:off x="1096963" y="1846263"/>
          <a:ext cx="10058400" cy="43637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211362847"/>
                    </a:ext>
                  </a:extLst>
                </a:gridCol>
                <a:gridCol w="2011680">
                  <a:extLst>
                    <a:ext uri="{9D8B030D-6E8A-4147-A177-3AD203B41FA5}">
                      <a16:colId xmlns:a16="http://schemas.microsoft.com/office/drawing/2014/main" val="3603833123"/>
                    </a:ext>
                  </a:extLst>
                </a:gridCol>
                <a:gridCol w="2011680">
                  <a:extLst>
                    <a:ext uri="{9D8B030D-6E8A-4147-A177-3AD203B41FA5}">
                      <a16:colId xmlns:a16="http://schemas.microsoft.com/office/drawing/2014/main" val="2763826349"/>
                    </a:ext>
                  </a:extLst>
                </a:gridCol>
                <a:gridCol w="2011680">
                  <a:extLst>
                    <a:ext uri="{9D8B030D-6E8A-4147-A177-3AD203B41FA5}">
                      <a16:colId xmlns:a16="http://schemas.microsoft.com/office/drawing/2014/main" val="698355315"/>
                    </a:ext>
                  </a:extLst>
                </a:gridCol>
                <a:gridCol w="2011680">
                  <a:extLst>
                    <a:ext uri="{9D8B030D-6E8A-4147-A177-3AD203B41FA5}">
                      <a16:colId xmlns:a16="http://schemas.microsoft.com/office/drawing/2014/main" val="690672247"/>
                    </a:ext>
                  </a:extLst>
                </a:gridCol>
              </a:tblGrid>
              <a:tr h="370840">
                <a:tc>
                  <a:txBody>
                    <a:bodyPr/>
                    <a:lstStyle/>
                    <a:p>
                      <a:r>
                        <a:rPr lang="de-DE" dirty="0"/>
                        <a:t>Name</a:t>
                      </a:r>
                    </a:p>
                  </a:txBody>
                  <a:tcPr/>
                </a:tc>
                <a:tc>
                  <a:txBody>
                    <a:bodyPr/>
                    <a:lstStyle/>
                    <a:p>
                      <a:r>
                        <a:rPr lang="de-DE" dirty="0"/>
                        <a:t>Beschreibung</a:t>
                      </a:r>
                    </a:p>
                  </a:txBody>
                  <a:tcPr/>
                </a:tc>
                <a:tc>
                  <a:txBody>
                    <a:bodyPr/>
                    <a:lstStyle/>
                    <a:p>
                      <a:r>
                        <a:rPr lang="de-DE" dirty="0"/>
                        <a:t>Eigenschaften</a:t>
                      </a:r>
                    </a:p>
                  </a:txBody>
                  <a:tcPr/>
                </a:tc>
                <a:tc>
                  <a:txBody>
                    <a:bodyPr/>
                    <a:lstStyle/>
                    <a:p>
                      <a:r>
                        <a:rPr lang="de-DE" dirty="0"/>
                        <a:t>Verwendung</a:t>
                      </a:r>
                    </a:p>
                  </a:txBody>
                  <a:tcPr/>
                </a:tc>
                <a:tc>
                  <a:txBody>
                    <a:bodyPr/>
                    <a:lstStyle/>
                    <a:p>
                      <a:r>
                        <a:rPr lang="de-DE" dirty="0"/>
                        <a:t>Instanzen</a:t>
                      </a:r>
                    </a:p>
                  </a:txBody>
                  <a:tcPr/>
                </a:tc>
                <a:extLst>
                  <a:ext uri="{0D108BD9-81ED-4DB2-BD59-A6C34878D82A}">
                    <a16:rowId xmlns:a16="http://schemas.microsoft.com/office/drawing/2014/main" val="1903762017"/>
                  </a:ext>
                </a:extLst>
              </a:tr>
              <a:tr h="370840">
                <a:tc>
                  <a:txBody>
                    <a:bodyPr/>
                    <a:lstStyle/>
                    <a:p>
                      <a:r>
                        <a:rPr lang="de-DE" sz="1600" b="0" i="0" kern="1200" dirty="0">
                          <a:solidFill>
                            <a:schemeClr val="dk1"/>
                          </a:solidFill>
                          <a:effectLst/>
                          <a:latin typeface="+mn-lt"/>
                          <a:ea typeface="+mn-ea"/>
                          <a:cs typeface="+mn-cs"/>
                        </a:rPr>
                        <a:t>Nachtphase</a:t>
                      </a:r>
                      <a:endParaRPr lang="de-DE" sz="1600" dirty="0"/>
                    </a:p>
                  </a:txBody>
                  <a:tcPr/>
                </a:tc>
                <a:tc>
                  <a:txBody>
                    <a:bodyPr/>
                    <a:lstStyle/>
                    <a:p>
                      <a:r>
                        <a:rPr lang="de-DE" sz="1600" b="0" i="0" kern="1200" dirty="0">
                          <a:solidFill>
                            <a:schemeClr val="dk1"/>
                          </a:solidFill>
                          <a:effectLst/>
                          <a:latin typeface="+mn-lt"/>
                          <a:ea typeface="+mn-ea"/>
                          <a:cs typeface="+mn-cs"/>
                        </a:rPr>
                        <a:t>Die Nachtphase ist eine der zwei Hauptphasen. Während dieser Phase agieren die Werwölfe und andere Spezialrollen. Jeder Spieler mit einer Nachtaktion führt diese im Geheimen aus. Die Dorfbewohner schlafen und erfahren am Ende der Phase, ob jemand getötet wurde.</a:t>
                      </a:r>
                      <a:endParaRPr lang="de-DE" sz="1600" dirty="0"/>
                    </a:p>
                  </a:txBody>
                  <a:tcPr/>
                </a:tc>
                <a:tc>
                  <a:txBody>
                    <a:bodyPr/>
                    <a:lstStyle/>
                    <a:p>
                      <a:pPr marL="285750" indent="-285750">
                        <a:buFontTx/>
                        <a:buChar char="-"/>
                      </a:pPr>
                      <a:r>
                        <a:rPr lang="de-DE" sz="1600" b="0" i="0" kern="1200" dirty="0">
                          <a:solidFill>
                            <a:schemeClr val="dk1"/>
                          </a:solidFill>
                          <a:effectLst/>
                          <a:latin typeface="+mn-lt"/>
                          <a:ea typeface="+mn-ea"/>
                          <a:cs typeface="+mn-cs"/>
                        </a:rPr>
                        <a:t>Opfer Werwolf </a:t>
                      </a:r>
                    </a:p>
                    <a:p>
                      <a:pPr marL="285750" indent="-285750">
                        <a:buFontTx/>
                        <a:buChar char="-"/>
                      </a:pPr>
                      <a:r>
                        <a:rPr lang="de-DE" sz="1600" b="0" i="0" kern="1200" dirty="0">
                          <a:solidFill>
                            <a:schemeClr val="dk1"/>
                          </a:solidFill>
                          <a:effectLst/>
                          <a:latin typeface="+mn-lt"/>
                          <a:ea typeface="+mn-ea"/>
                          <a:cs typeface="+mn-cs"/>
                        </a:rPr>
                        <a:t>Sonstige Tote</a:t>
                      </a:r>
                      <a:endParaRPr lang="de-DE" sz="1600" dirty="0"/>
                    </a:p>
                  </a:txBody>
                  <a:tcPr/>
                </a:tc>
                <a:tc>
                  <a:txBody>
                    <a:bodyPr/>
                    <a:lstStyle/>
                    <a:p>
                      <a:r>
                        <a:rPr lang="de-DE" sz="1600" b="0" i="0" kern="1200" dirty="0">
                          <a:solidFill>
                            <a:schemeClr val="dk1"/>
                          </a:solidFill>
                          <a:effectLst/>
                          <a:latin typeface="+mn-lt"/>
                          <a:ea typeface="+mn-ea"/>
                          <a:cs typeface="+mn-cs"/>
                        </a:rPr>
                        <a:t>Hauptaktionsphase der Werwölfe und die der Spezialrollen.</a:t>
                      </a:r>
                      <a:endParaRPr lang="de-DE" sz="1600" dirty="0"/>
                    </a:p>
                  </a:txBody>
                  <a:tcPr/>
                </a:tc>
                <a:tc>
                  <a:txBody>
                    <a:bodyPr/>
                    <a:lstStyle/>
                    <a:p>
                      <a:r>
                        <a:rPr lang="de-DE" sz="1600" b="0" i="0" kern="1200" dirty="0">
                          <a:solidFill>
                            <a:schemeClr val="dk1"/>
                          </a:solidFill>
                          <a:effectLst/>
                          <a:latin typeface="+mn-lt"/>
                          <a:ea typeface="+mn-ea"/>
                          <a:cs typeface="+mn-cs"/>
                        </a:rPr>
                        <a:t>1-n</a:t>
                      </a:r>
                      <a:endParaRPr lang="de-DE" sz="1600" dirty="0"/>
                    </a:p>
                  </a:txBody>
                  <a:tcPr/>
                </a:tc>
                <a:extLst>
                  <a:ext uri="{0D108BD9-81ED-4DB2-BD59-A6C34878D82A}">
                    <a16:rowId xmlns:a16="http://schemas.microsoft.com/office/drawing/2014/main" val="3064155199"/>
                  </a:ext>
                </a:extLst>
              </a:tr>
            </a:tbl>
          </a:graphicData>
        </a:graphic>
      </p:graphicFrame>
    </p:spTree>
    <p:extLst>
      <p:ext uri="{BB962C8B-B14F-4D97-AF65-F5344CB8AC3E}">
        <p14:creationId xmlns:p14="http://schemas.microsoft.com/office/powerpoint/2010/main" val="3864500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0866B7-F59B-52B5-339D-814BF864E433}"/>
              </a:ext>
            </a:extLst>
          </p:cNvPr>
          <p:cNvSpPr>
            <a:spLocks noGrp="1"/>
          </p:cNvSpPr>
          <p:nvPr>
            <p:ph type="title"/>
          </p:nvPr>
        </p:nvSpPr>
        <p:spPr/>
        <p:txBody>
          <a:bodyPr/>
          <a:lstStyle/>
          <a:p>
            <a:r>
              <a:rPr lang="de-DE" dirty="0"/>
              <a:t>Data Dictionary</a:t>
            </a:r>
          </a:p>
        </p:txBody>
      </p:sp>
      <p:graphicFrame>
        <p:nvGraphicFramePr>
          <p:cNvPr id="8" name="Inhaltsplatzhalter 7">
            <a:extLst>
              <a:ext uri="{FF2B5EF4-FFF2-40B4-BE49-F238E27FC236}">
                <a16:creationId xmlns:a16="http://schemas.microsoft.com/office/drawing/2014/main" id="{80770CA6-8D72-4559-461E-CC8F2C1D6B07}"/>
              </a:ext>
            </a:extLst>
          </p:cNvPr>
          <p:cNvGraphicFramePr>
            <a:graphicFrameLocks noGrp="1"/>
          </p:cNvGraphicFramePr>
          <p:nvPr>
            <p:ph idx="1"/>
            <p:extLst>
              <p:ext uri="{D42A27DB-BD31-4B8C-83A1-F6EECF244321}">
                <p14:modId xmlns:p14="http://schemas.microsoft.com/office/powerpoint/2010/main" val="904293927"/>
              </p:ext>
            </p:extLst>
          </p:nvPr>
        </p:nvGraphicFramePr>
        <p:xfrm>
          <a:off x="1096963" y="1846263"/>
          <a:ext cx="10058400" cy="23825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211362847"/>
                    </a:ext>
                  </a:extLst>
                </a:gridCol>
                <a:gridCol w="2011680">
                  <a:extLst>
                    <a:ext uri="{9D8B030D-6E8A-4147-A177-3AD203B41FA5}">
                      <a16:colId xmlns:a16="http://schemas.microsoft.com/office/drawing/2014/main" val="3603833123"/>
                    </a:ext>
                  </a:extLst>
                </a:gridCol>
                <a:gridCol w="2011680">
                  <a:extLst>
                    <a:ext uri="{9D8B030D-6E8A-4147-A177-3AD203B41FA5}">
                      <a16:colId xmlns:a16="http://schemas.microsoft.com/office/drawing/2014/main" val="2763826349"/>
                    </a:ext>
                  </a:extLst>
                </a:gridCol>
                <a:gridCol w="2011680">
                  <a:extLst>
                    <a:ext uri="{9D8B030D-6E8A-4147-A177-3AD203B41FA5}">
                      <a16:colId xmlns:a16="http://schemas.microsoft.com/office/drawing/2014/main" val="698355315"/>
                    </a:ext>
                  </a:extLst>
                </a:gridCol>
                <a:gridCol w="2011680">
                  <a:extLst>
                    <a:ext uri="{9D8B030D-6E8A-4147-A177-3AD203B41FA5}">
                      <a16:colId xmlns:a16="http://schemas.microsoft.com/office/drawing/2014/main" val="690672247"/>
                    </a:ext>
                  </a:extLst>
                </a:gridCol>
              </a:tblGrid>
              <a:tr h="370840">
                <a:tc>
                  <a:txBody>
                    <a:bodyPr/>
                    <a:lstStyle/>
                    <a:p>
                      <a:r>
                        <a:rPr lang="de-DE" dirty="0"/>
                        <a:t>Name</a:t>
                      </a:r>
                    </a:p>
                  </a:txBody>
                  <a:tcPr/>
                </a:tc>
                <a:tc>
                  <a:txBody>
                    <a:bodyPr/>
                    <a:lstStyle/>
                    <a:p>
                      <a:r>
                        <a:rPr lang="de-DE" dirty="0"/>
                        <a:t>Beschreibung</a:t>
                      </a:r>
                    </a:p>
                  </a:txBody>
                  <a:tcPr/>
                </a:tc>
                <a:tc>
                  <a:txBody>
                    <a:bodyPr/>
                    <a:lstStyle/>
                    <a:p>
                      <a:r>
                        <a:rPr lang="de-DE" dirty="0"/>
                        <a:t>Eigenschaften</a:t>
                      </a:r>
                    </a:p>
                  </a:txBody>
                  <a:tcPr/>
                </a:tc>
                <a:tc>
                  <a:txBody>
                    <a:bodyPr/>
                    <a:lstStyle/>
                    <a:p>
                      <a:r>
                        <a:rPr lang="de-DE" dirty="0"/>
                        <a:t>Verwendung</a:t>
                      </a:r>
                    </a:p>
                  </a:txBody>
                  <a:tcPr/>
                </a:tc>
                <a:tc>
                  <a:txBody>
                    <a:bodyPr/>
                    <a:lstStyle/>
                    <a:p>
                      <a:r>
                        <a:rPr lang="de-DE" dirty="0"/>
                        <a:t>Instanzen</a:t>
                      </a:r>
                    </a:p>
                  </a:txBody>
                  <a:tcPr/>
                </a:tc>
                <a:extLst>
                  <a:ext uri="{0D108BD9-81ED-4DB2-BD59-A6C34878D82A}">
                    <a16:rowId xmlns:a16="http://schemas.microsoft.com/office/drawing/2014/main" val="1903762017"/>
                  </a:ext>
                </a:extLst>
              </a:tr>
              <a:tr h="370840">
                <a:tc>
                  <a:txBody>
                    <a:bodyPr/>
                    <a:lstStyle/>
                    <a:p>
                      <a:r>
                        <a:rPr lang="de-DE" sz="1800" b="0" i="0" kern="1200" dirty="0">
                          <a:solidFill>
                            <a:schemeClr val="dk1"/>
                          </a:solidFill>
                          <a:effectLst/>
                          <a:latin typeface="+mn-lt"/>
                          <a:ea typeface="+mn-ea"/>
                          <a:cs typeface="+mn-cs"/>
                        </a:rPr>
                        <a:t>Spiel</a:t>
                      </a:r>
                      <a:endParaRPr lang="de-DE" dirty="0"/>
                    </a:p>
                  </a:txBody>
                  <a:tcPr/>
                </a:tc>
                <a:tc>
                  <a:txBody>
                    <a:bodyPr/>
                    <a:lstStyle/>
                    <a:p>
                      <a:r>
                        <a:rPr lang="de-DE" sz="1800" b="0" i="0" kern="1200" dirty="0">
                          <a:solidFill>
                            <a:schemeClr val="dk1"/>
                          </a:solidFill>
                          <a:effectLst/>
                          <a:latin typeface="+mn-lt"/>
                          <a:ea typeface="+mn-ea"/>
                          <a:cs typeface="+mn-cs"/>
                        </a:rPr>
                        <a:t>Das Spiel startet mit der ersten Nachtphase und ist beendet sobald die Dorfbewohner oder die Werwölfe gewonnen haben.</a:t>
                      </a:r>
                      <a:endParaRPr lang="de-DE" dirty="0"/>
                    </a:p>
                  </a:txBody>
                  <a:tcPr/>
                </a:tc>
                <a:tc>
                  <a:txBody>
                    <a:bodyPr/>
                    <a:lstStyle/>
                    <a:p>
                      <a:r>
                        <a:rPr lang="de-DE" dirty="0"/>
                        <a:t>-</a:t>
                      </a:r>
                    </a:p>
                  </a:txBody>
                  <a:tcPr/>
                </a:tc>
                <a:tc>
                  <a:txBody>
                    <a:bodyPr/>
                    <a:lstStyle/>
                    <a:p>
                      <a:r>
                        <a:rPr lang="de-DE" sz="1800" b="0" i="0" kern="1200" dirty="0">
                          <a:solidFill>
                            <a:schemeClr val="dk1"/>
                          </a:solidFill>
                          <a:effectLst/>
                          <a:latin typeface="+mn-lt"/>
                          <a:ea typeface="+mn-ea"/>
                          <a:cs typeface="+mn-cs"/>
                        </a:rPr>
                        <a:t>Regelt Start und Ende eines Spiels.</a:t>
                      </a:r>
                      <a:endParaRPr lang="de-DE" dirty="0"/>
                    </a:p>
                  </a:txBody>
                  <a:tcPr/>
                </a:tc>
                <a:tc>
                  <a:txBody>
                    <a:bodyPr/>
                    <a:lstStyle/>
                    <a:p>
                      <a:endParaRPr lang="de-DE" dirty="0"/>
                    </a:p>
                  </a:txBody>
                  <a:tcPr/>
                </a:tc>
                <a:extLst>
                  <a:ext uri="{0D108BD9-81ED-4DB2-BD59-A6C34878D82A}">
                    <a16:rowId xmlns:a16="http://schemas.microsoft.com/office/drawing/2014/main" val="3064155199"/>
                  </a:ext>
                </a:extLst>
              </a:tr>
            </a:tbl>
          </a:graphicData>
        </a:graphic>
      </p:graphicFrame>
    </p:spTree>
    <p:extLst>
      <p:ext uri="{BB962C8B-B14F-4D97-AF65-F5344CB8AC3E}">
        <p14:creationId xmlns:p14="http://schemas.microsoft.com/office/powerpoint/2010/main" val="1401779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0866B7-F59B-52B5-339D-814BF864E433}"/>
              </a:ext>
            </a:extLst>
          </p:cNvPr>
          <p:cNvSpPr>
            <a:spLocks noGrp="1"/>
          </p:cNvSpPr>
          <p:nvPr>
            <p:ph type="title"/>
          </p:nvPr>
        </p:nvSpPr>
        <p:spPr/>
        <p:txBody>
          <a:bodyPr/>
          <a:lstStyle/>
          <a:p>
            <a:r>
              <a:rPr lang="de-DE" dirty="0"/>
              <a:t>Data Dictionary</a:t>
            </a:r>
          </a:p>
        </p:txBody>
      </p:sp>
      <p:graphicFrame>
        <p:nvGraphicFramePr>
          <p:cNvPr id="8" name="Inhaltsplatzhalter 7">
            <a:extLst>
              <a:ext uri="{FF2B5EF4-FFF2-40B4-BE49-F238E27FC236}">
                <a16:creationId xmlns:a16="http://schemas.microsoft.com/office/drawing/2014/main" id="{80770CA6-8D72-4559-461E-CC8F2C1D6B07}"/>
              </a:ext>
            </a:extLst>
          </p:cNvPr>
          <p:cNvGraphicFramePr>
            <a:graphicFrameLocks noGrp="1"/>
          </p:cNvGraphicFramePr>
          <p:nvPr>
            <p:ph idx="1"/>
            <p:extLst>
              <p:ext uri="{D42A27DB-BD31-4B8C-83A1-F6EECF244321}">
                <p14:modId xmlns:p14="http://schemas.microsoft.com/office/powerpoint/2010/main" val="3923422284"/>
              </p:ext>
            </p:extLst>
          </p:nvPr>
        </p:nvGraphicFramePr>
        <p:xfrm>
          <a:off x="1096963" y="1846263"/>
          <a:ext cx="10058400" cy="320548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211362847"/>
                    </a:ext>
                  </a:extLst>
                </a:gridCol>
                <a:gridCol w="2011680">
                  <a:extLst>
                    <a:ext uri="{9D8B030D-6E8A-4147-A177-3AD203B41FA5}">
                      <a16:colId xmlns:a16="http://schemas.microsoft.com/office/drawing/2014/main" val="3603833123"/>
                    </a:ext>
                  </a:extLst>
                </a:gridCol>
                <a:gridCol w="2011680">
                  <a:extLst>
                    <a:ext uri="{9D8B030D-6E8A-4147-A177-3AD203B41FA5}">
                      <a16:colId xmlns:a16="http://schemas.microsoft.com/office/drawing/2014/main" val="2763826349"/>
                    </a:ext>
                  </a:extLst>
                </a:gridCol>
                <a:gridCol w="2011680">
                  <a:extLst>
                    <a:ext uri="{9D8B030D-6E8A-4147-A177-3AD203B41FA5}">
                      <a16:colId xmlns:a16="http://schemas.microsoft.com/office/drawing/2014/main" val="698355315"/>
                    </a:ext>
                  </a:extLst>
                </a:gridCol>
                <a:gridCol w="2011680">
                  <a:extLst>
                    <a:ext uri="{9D8B030D-6E8A-4147-A177-3AD203B41FA5}">
                      <a16:colId xmlns:a16="http://schemas.microsoft.com/office/drawing/2014/main" val="690672247"/>
                    </a:ext>
                  </a:extLst>
                </a:gridCol>
              </a:tblGrid>
              <a:tr h="370840">
                <a:tc>
                  <a:txBody>
                    <a:bodyPr/>
                    <a:lstStyle/>
                    <a:p>
                      <a:r>
                        <a:rPr lang="de-DE" dirty="0"/>
                        <a:t>Name</a:t>
                      </a:r>
                    </a:p>
                  </a:txBody>
                  <a:tcPr/>
                </a:tc>
                <a:tc>
                  <a:txBody>
                    <a:bodyPr/>
                    <a:lstStyle/>
                    <a:p>
                      <a:r>
                        <a:rPr lang="de-DE" dirty="0"/>
                        <a:t>Beschreibung</a:t>
                      </a:r>
                    </a:p>
                  </a:txBody>
                  <a:tcPr/>
                </a:tc>
                <a:tc>
                  <a:txBody>
                    <a:bodyPr/>
                    <a:lstStyle/>
                    <a:p>
                      <a:r>
                        <a:rPr lang="de-DE" dirty="0"/>
                        <a:t>Eigenschaften</a:t>
                      </a:r>
                    </a:p>
                  </a:txBody>
                  <a:tcPr/>
                </a:tc>
                <a:tc>
                  <a:txBody>
                    <a:bodyPr/>
                    <a:lstStyle/>
                    <a:p>
                      <a:r>
                        <a:rPr lang="de-DE" dirty="0"/>
                        <a:t>Verwendung</a:t>
                      </a:r>
                    </a:p>
                  </a:txBody>
                  <a:tcPr/>
                </a:tc>
                <a:tc>
                  <a:txBody>
                    <a:bodyPr/>
                    <a:lstStyle/>
                    <a:p>
                      <a:r>
                        <a:rPr lang="de-DE" dirty="0"/>
                        <a:t>Instanzen</a:t>
                      </a:r>
                    </a:p>
                  </a:txBody>
                  <a:tcPr/>
                </a:tc>
                <a:extLst>
                  <a:ext uri="{0D108BD9-81ED-4DB2-BD59-A6C34878D82A}">
                    <a16:rowId xmlns:a16="http://schemas.microsoft.com/office/drawing/2014/main" val="1903762017"/>
                  </a:ext>
                </a:extLst>
              </a:tr>
              <a:tr h="370840">
                <a:tc>
                  <a:txBody>
                    <a:bodyPr/>
                    <a:lstStyle/>
                    <a:p>
                      <a:r>
                        <a:rPr lang="de-DE" sz="1800" b="0" i="0" kern="1200" dirty="0">
                          <a:solidFill>
                            <a:schemeClr val="dk1"/>
                          </a:solidFill>
                          <a:effectLst/>
                          <a:latin typeface="+mn-lt"/>
                          <a:ea typeface="+mn-ea"/>
                          <a:cs typeface="+mn-cs"/>
                        </a:rPr>
                        <a:t>Seherin</a:t>
                      </a:r>
                      <a:endParaRPr lang="de-DE" dirty="0"/>
                    </a:p>
                  </a:txBody>
                  <a:tcPr/>
                </a:tc>
                <a:tc>
                  <a:txBody>
                    <a:bodyPr/>
                    <a:lstStyle/>
                    <a:p>
                      <a:r>
                        <a:rPr lang="de-DE" sz="1800" b="0" i="0" kern="1200" dirty="0">
                          <a:solidFill>
                            <a:schemeClr val="dk1"/>
                          </a:solidFill>
                          <a:effectLst/>
                          <a:latin typeface="+mn-lt"/>
                          <a:ea typeface="+mn-ea"/>
                          <a:cs typeface="+mn-cs"/>
                        </a:rPr>
                        <a:t>Die Seherin ist eine Dorfbewohnerrolle mit der besonderen Fähigkeit, jede Nacht die Identität eines Spielers zu erfahren. Ihr Ziel ist es, die Werwölfe zu entlarven.</a:t>
                      </a:r>
                      <a:endParaRPr lang="de-DE" dirty="0"/>
                    </a:p>
                  </a:txBody>
                  <a:tcPr/>
                </a:tc>
                <a:tc>
                  <a:txBody>
                    <a:bodyPr/>
                    <a:lstStyle/>
                    <a:p>
                      <a:r>
                        <a:rPr lang="de-DE" dirty="0"/>
                        <a:t>-</a:t>
                      </a:r>
                    </a:p>
                  </a:txBody>
                  <a:tcPr/>
                </a:tc>
                <a:tc>
                  <a:txBody>
                    <a:bodyPr/>
                    <a:lstStyle/>
                    <a:p>
                      <a:r>
                        <a:rPr lang="de-DE" sz="1800" b="0" i="0" kern="1200" dirty="0">
                          <a:solidFill>
                            <a:schemeClr val="dk1"/>
                          </a:solidFill>
                          <a:effectLst/>
                          <a:latin typeface="+mn-lt"/>
                          <a:ea typeface="+mn-ea"/>
                          <a:cs typeface="+mn-cs"/>
                        </a:rPr>
                        <a:t>Bietet Infos für Dorfbewohner. Größte Chance für Dorfbewohner Werwölfe zu entlarven.</a:t>
                      </a:r>
                      <a:endParaRPr lang="de-DE" dirty="0"/>
                    </a:p>
                  </a:txBody>
                  <a:tcPr/>
                </a:tc>
                <a:tc>
                  <a:txBody>
                    <a:bodyPr/>
                    <a:lstStyle/>
                    <a:p>
                      <a:r>
                        <a:rPr lang="de-DE" dirty="0"/>
                        <a:t>1</a:t>
                      </a:r>
                    </a:p>
                  </a:txBody>
                  <a:tcPr/>
                </a:tc>
                <a:extLst>
                  <a:ext uri="{0D108BD9-81ED-4DB2-BD59-A6C34878D82A}">
                    <a16:rowId xmlns:a16="http://schemas.microsoft.com/office/drawing/2014/main" val="3064155199"/>
                  </a:ext>
                </a:extLst>
              </a:tr>
            </a:tbl>
          </a:graphicData>
        </a:graphic>
      </p:graphicFrame>
    </p:spTree>
    <p:extLst>
      <p:ext uri="{BB962C8B-B14F-4D97-AF65-F5344CB8AC3E}">
        <p14:creationId xmlns:p14="http://schemas.microsoft.com/office/powerpoint/2010/main" val="3625105546"/>
      </p:ext>
    </p:extLst>
  </p:cSld>
  <p:clrMapOvr>
    <a:masterClrMapping/>
  </p:clrMapOvr>
</p:sld>
</file>

<file path=ppt/theme/theme1.xml><?xml version="1.0" encoding="utf-8"?>
<a:theme xmlns:a="http://schemas.openxmlformats.org/drawingml/2006/main" name="Rückblick">
  <a:themeElements>
    <a:clrScheme name="Graustuf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Metadata/LabelInfo.xml><?xml version="1.0" encoding="utf-8"?>
<clbl:labelList xmlns:clbl="http://schemas.microsoft.com/office/2020/mipLabelMetadata">
  <clbl:label id="{60b37cb2-a399-4c31-a85a-411fc8b623d3}" enabled="1" method="Standard" siteId="{d04f4717-5a6e-4b98-b3f9-6918e0385f4c}" contentBits="0" removed="0"/>
</clbl:labelList>
</file>

<file path=docProps/app.xml><?xml version="1.0" encoding="utf-8"?>
<Properties xmlns="http://schemas.openxmlformats.org/officeDocument/2006/extended-properties" xmlns:vt="http://schemas.openxmlformats.org/officeDocument/2006/docPropsVTypes">
  <Template>Retrospect</Template>
  <TotalTime>0</TotalTime>
  <Words>665</Words>
  <Application>Microsoft Office PowerPoint</Application>
  <PresentationFormat>Breitbild</PresentationFormat>
  <Paragraphs>145</Paragraphs>
  <Slides>17</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17</vt:i4>
      </vt:variant>
    </vt:vector>
  </HeadingPairs>
  <TitlesOfParts>
    <vt:vector size="21" baseType="lpstr">
      <vt:lpstr>Arial</vt:lpstr>
      <vt:lpstr>Calibri</vt:lpstr>
      <vt:lpstr>Calibri Light</vt:lpstr>
      <vt:lpstr>Rückblick</vt:lpstr>
      <vt:lpstr>Werwolf</vt:lpstr>
      <vt:lpstr>Data Dictionary</vt:lpstr>
      <vt:lpstr>Data Dictionary</vt:lpstr>
      <vt:lpstr>Data Dictionary</vt:lpstr>
      <vt:lpstr>Data Dictionary</vt:lpstr>
      <vt:lpstr>Data Dictionary</vt:lpstr>
      <vt:lpstr>Data Dictionary</vt:lpstr>
      <vt:lpstr>Data Dictionary</vt:lpstr>
      <vt:lpstr>Data Dictionary</vt:lpstr>
      <vt:lpstr>Data Dictionary</vt:lpstr>
      <vt:lpstr>Data Dictionary</vt:lpstr>
      <vt:lpstr>Data Dictionary</vt:lpstr>
      <vt:lpstr>Data Dictionary</vt:lpstr>
      <vt:lpstr>Use Cases</vt:lpstr>
      <vt:lpstr>Klassendiagramm</vt:lpstr>
      <vt:lpstr>Sequenzdiagramm</vt:lpstr>
      <vt:lpstr>Trello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Werwolf</dc:title>
  <dc:creator>Jannis Armbruster</dc:creator>
  <cp:lastModifiedBy>Jannis Armbruster</cp:lastModifiedBy>
  <cp:revision>1</cp:revision>
  <dcterms:created xsi:type="dcterms:W3CDTF">2024-11-05T13:21:48Z</dcterms:created>
  <dcterms:modified xsi:type="dcterms:W3CDTF">2024-11-07T10:02:53Z</dcterms:modified>
</cp:coreProperties>
</file>