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42D6E2-6DDB-4869-A985-5F5A55436D59}" v="22" dt="2024-11-06T14:18:53.13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nis Armbruster" userId="909e916a-5bdb-44b2-9ffe-bc9a0f0bce29" providerId="ADAL" clId="{C042D6E2-6DDB-4869-A985-5F5A55436D59}"/>
    <pc:docChg chg="undo redo custSel delSld modSld">
      <pc:chgData name="Jannis Armbruster" userId="909e916a-5bdb-44b2-9ffe-bc9a0f0bce29" providerId="ADAL" clId="{C042D6E2-6DDB-4869-A985-5F5A55436D59}" dt="2024-11-06T14:19:01.014" v="60" actId="2696"/>
      <pc:docMkLst>
        <pc:docMk/>
      </pc:docMkLst>
      <pc:sldChg chg="modSp mod">
        <pc:chgData name="Jannis Armbruster" userId="909e916a-5bdb-44b2-9ffe-bc9a0f0bce29" providerId="ADAL" clId="{C042D6E2-6DDB-4869-A985-5F5A55436D59}" dt="2024-11-06T13:53:53.184" v="46" actId="20577"/>
        <pc:sldMkLst>
          <pc:docMk/>
          <pc:sldMk cId="134946689" sldId="266"/>
        </pc:sldMkLst>
        <pc:graphicFrameChg chg="modGraphic">
          <ac:chgData name="Jannis Armbruster" userId="909e916a-5bdb-44b2-9ffe-bc9a0f0bce29" providerId="ADAL" clId="{C042D6E2-6DDB-4869-A985-5F5A55436D59}" dt="2024-11-06T13:53:53.184" v="46" actId="20577"/>
          <ac:graphicFrameMkLst>
            <pc:docMk/>
            <pc:sldMk cId="134946689" sldId="266"/>
            <ac:graphicFrameMk id="8" creationId="{80770CA6-8D72-4559-461E-CC8F2C1D6B07}"/>
          </ac:graphicFrameMkLst>
        </pc:graphicFrameChg>
      </pc:sldChg>
      <pc:sldChg chg="modSp mod">
        <pc:chgData name="Jannis Armbruster" userId="909e916a-5bdb-44b2-9ffe-bc9a0f0bce29" providerId="ADAL" clId="{C042D6E2-6DDB-4869-A985-5F5A55436D59}" dt="2024-11-06T13:53:40.285" v="44" actId="20577"/>
        <pc:sldMkLst>
          <pc:docMk/>
          <pc:sldMk cId="1228709738" sldId="267"/>
        </pc:sldMkLst>
        <pc:graphicFrameChg chg="modGraphic">
          <ac:chgData name="Jannis Armbruster" userId="909e916a-5bdb-44b2-9ffe-bc9a0f0bce29" providerId="ADAL" clId="{C042D6E2-6DDB-4869-A985-5F5A55436D59}" dt="2024-11-06T13:53:40.285" v="44" actId="20577"/>
          <ac:graphicFrameMkLst>
            <pc:docMk/>
            <pc:sldMk cId="1228709738" sldId="267"/>
            <ac:graphicFrameMk id="8" creationId="{80770CA6-8D72-4559-461E-CC8F2C1D6B07}"/>
          </ac:graphicFrameMkLst>
        </pc:graphicFrameChg>
      </pc:sldChg>
      <pc:sldChg chg="addSp modSp mod">
        <pc:chgData name="Jannis Armbruster" userId="909e916a-5bdb-44b2-9ffe-bc9a0f0bce29" providerId="ADAL" clId="{C042D6E2-6DDB-4869-A985-5F5A55436D59}" dt="2024-11-06T14:18:53.132" v="59" actId="1076"/>
        <pc:sldMkLst>
          <pc:docMk/>
          <pc:sldMk cId="1770454079" sldId="268"/>
        </pc:sldMkLst>
        <pc:spChg chg="mod">
          <ac:chgData name="Jannis Armbruster" userId="909e916a-5bdb-44b2-9ffe-bc9a0f0bce29" providerId="ADAL" clId="{C042D6E2-6DDB-4869-A985-5F5A55436D59}" dt="2024-11-06T14:15:10.065" v="56" actId="20577"/>
          <ac:spMkLst>
            <pc:docMk/>
            <pc:sldMk cId="1770454079" sldId="268"/>
            <ac:spMk id="2" creationId="{6DFCC9CF-01EF-C257-51A3-E318C76CE0E6}"/>
          </ac:spMkLst>
        </pc:spChg>
        <pc:spChg chg="mod">
          <ac:chgData name="Jannis Armbruster" userId="909e916a-5bdb-44b2-9ffe-bc9a0f0bce29" providerId="ADAL" clId="{C042D6E2-6DDB-4869-A985-5F5A55436D59}" dt="2024-11-06T14:18:33.748" v="57" actId="20577"/>
          <ac:spMkLst>
            <pc:docMk/>
            <pc:sldMk cId="1770454079" sldId="268"/>
            <ac:spMk id="3" creationId="{9A8702F1-3F7F-EA71-88D5-7767CA59F706}"/>
          </ac:spMkLst>
        </pc:spChg>
        <pc:spChg chg="add mod">
          <ac:chgData name="Jannis Armbruster" userId="909e916a-5bdb-44b2-9ffe-bc9a0f0bce29" providerId="ADAL" clId="{C042D6E2-6DDB-4869-A985-5F5A55436D59}" dt="2024-11-06T14:14:41.966" v="51" actId="1076"/>
          <ac:spMkLst>
            <pc:docMk/>
            <pc:sldMk cId="1770454079" sldId="268"/>
            <ac:spMk id="5" creationId="{FA9A1456-B530-A2C9-CAF5-BCE45731B4CE}"/>
          </ac:spMkLst>
        </pc:spChg>
        <pc:spChg chg="add mod">
          <ac:chgData name="Jannis Armbruster" userId="909e916a-5bdb-44b2-9ffe-bc9a0f0bce29" providerId="ADAL" clId="{C042D6E2-6DDB-4869-A985-5F5A55436D59}" dt="2024-11-06T14:18:53.132" v="59" actId="1076"/>
          <ac:spMkLst>
            <pc:docMk/>
            <pc:sldMk cId="1770454079" sldId="268"/>
            <ac:spMk id="6" creationId="{75D3C615-F74B-F428-7CEE-3574B89A2853}"/>
          </ac:spMkLst>
        </pc:spChg>
      </pc:sldChg>
      <pc:sldChg chg="del">
        <pc:chgData name="Jannis Armbruster" userId="909e916a-5bdb-44b2-9ffe-bc9a0f0bce29" providerId="ADAL" clId="{C042D6E2-6DDB-4869-A985-5F5A55436D59}" dt="2024-11-06T14:19:01.014" v="60" actId="2696"/>
        <pc:sldMkLst>
          <pc:docMk/>
          <pc:sldMk cId="2704437269" sldId="269"/>
        </pc:sldMkLst>
      </pc:sldChg>
      <pc:sldChg chg="modSp mod">
        <pc:chgData name="Jannis Armbruster" userId="909e916a-5bdb-44b2-9ffe-bc9a0f0bce29" providerId="ADAL" clId="{C042D6E2-6DDB-4869-A985-5F5A55436D59}" dt="2024-11-06T13:40:00.557" v="3" actId="1076"/>
        <pc:sldMkLst>
          <pc:docMk/>
          <pc:sldMk cId="1448802827" sldId="270"/>
        </pc:sldMkLst>
        <pc:spChg chg="mod">
          <ac:chgData name="Jannis Armbruster" userId="909e916a-5bdb-44b2-9ffe-bc9a0f0bce29" providerId="ADAL" clId="{C042D6E2-6DDB-4869-A985-5F5A55436D59}" dt="2024-11-06T13:40:00.557" v="3" actId="1076"/>
          <ac:spMkLst>
            <pc:docMk/>
            <pc:sldMk cId="1448802827" sldId="270"/>
            <ac:spMk id="3" creationId="{377BF89E-AD67-E914-26BD-5175B130E6AB}"/>
          </ac:spMkLst>
        </pc:spChg>
      </pc:sldChg>
      <pc:sldChg chg="addSp delSp modSp mod">
        <pc:chgData name="Jannis Armbruster" userId="909e916a-5bdb-44b2-9ffe-bc9a0f0bce29" providerId="ADAL" clId="{C042D6E2-6DDB-4869-A985-5F5A55436D59}" dt="2024-11-06T13:50:14.506" v="37" actId="1076"/>
        <pc:sldMkLst>
          <pc:docMk/>
          <pc:sldMk cId="4222400867" sldId="271"/>
        </pc:sldMkLst>
        <pc:spChg chg="del mod">
          <ac:chgData name="Jannis Armbruster" userId="909e916a-5bdb-44b2-9ffe-bc9a0f0bce29" providerId="ADAL" clId="{C042D6E2-6DDB-4869-A985-5F5A55436D59}" dt="2024-11-06T13:49:13.470" v="31"/>
          <ac:spMkLst>
            <pc:docMk/>
            <pc:sldMk cId="4222400867" sldId="271"/>
            <ac:spMk id="3" creationId="{72758ED3-0B5B-8E96-DACE-D868A0DA17B7}"/>
          </ac:spMkLst>
        </pc:spChg>
        <pc:picChg chg="add mod">
          <ac:chgData name="Jannis Armbruster" userId="909e916a-5bdb-44b2-9ffe-bc9a0f0bce29" providerId="ADAL" clId="{C042D6E2-6DDB-4869-A985-5F5A55436D59}" dt="2024-11-06T13:50:14.506" v="37" actId="1076"/>
          <ac:picMkLst>
            <pc:docMk/>
            <pc:sldMk cId="4222400867" sldId="271"/>
            <ac:picMk id="1026" creationId="{807993AF-B943-AF24-ECB0-0DBE6D78C248}"/>
          </ac:picMkLst>
        </pc:picChg>
      </pc:sldChg>
      <pc:sldChg chg="addSp delSp modSp">
        <pc:chgData name="Jannis Armbruster" userId="909e916a-5bdb-44b2-9ffe-bc9a0f0bce29" providerId="ADAL" clId="{C042D6E2-6DDB-4869-A985-5F5A55436D59}" dt="2024-11-06T13:52:51.726" v="43" actId="208"/>
        <pc:sldMkLst>
          <pc:docMk/>
          <pc:sldMk cId="2324535786" sldId="272"/>
        </pc:sldMkLst>
        <pc:spChg chg="del">
          <ac:chgData name="Jannis Armbruster" userId="909e916a-5bdb-44b2-9ffe-bc9a0f0bce29" providerId="ADAL" clId="{C042D6E2-6DDB-4869-A985-5F5A55436D59}" dt="2024-11-06T13:52:32.432" v="38"/>
          <ac:spMkLst>
            <pc:docMk/>
            <pc:sldMk cId="2324535786" sldId="272"/>
            <ac:spMk id="3" creationId="{9195C3B7-9E62-4FFF-42BE-7879B72368C4}"/>
          </ac:spMkLst>
        </pc:spChg>
        <pc:picChg chg="add mod">
          <ac:chgData name="Jannis Armbruster" userId="909e916a-5bdb-44b2-9ffe-bc9a0f0bce29" providerId="ADAL" clId="{C042D6E2-6DDB-4869-A985-5F5A55436D59}" dt="2024-11-06T13:52:51.726" v="43" actId="208"/>
          <ac:picMkLst>
            <pc:docMk/>
            <pc:sldMk cId="2324535786" sldId="272"/>
            <ac:picMk id="2050" creationId="{553A0EBD-D9B0-FCA3-8225-A7F6DA4B5AD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22D082-643D-4DBF-A4FA-CAD4D9789ACE}" type="datetimeFigureOut">
              <a:rPr lang="de-DE" smtClean="0"/>
              <a:t>06.11.2024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67300BE-92D6-4DF6-93F0-767A7B2806DD}"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38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22D082-643D-4DBF-A4FA-CAD4D9789ACE}" type="datetimeFigureOut">
              <a:rPr lang="de-DE" smtClean="0"/>
              <a:t>06.11.2024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329756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22D082-643D-4DBF-A4FA-CAD4D9789ACE}" type="datetimeFigureOut">
              <a:rPr lang="de-DE" smtClean="0"/>
              <a:t>06.11.2024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124226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22D082-643D-4DBF-A4FA-CAD4D9789ACE}" type="datetimeFigureOut">
              <a:rPr lang="de-DE" smtClean="0"/>
              <a:t>06.11.2024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262519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22D082-643D-4DBF-A4FA-CAD4D9789ACE}" type="datetimeFigureOut">
              <a:rPr lang="de-DE" smtClean="0"/>
              <a:t>06.11.2024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67300BE-92D6-4DF6-93F0-767A7B2806DD}"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50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22D082-643D-4DBF-A4FA-CAD4D9789ACE}" type="datetimeFigureOut">
              <a:rPr lang="de-DE" smtClean="0"/>
              <a:t>06.11.2024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315383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22D082-643D-4DBF-A4FA-CAD4D9789ACE}" type="datetimeFigureOut">
              <a:rPr lang="de-DE" smtClean="0"/>
              <a:t>06.11.2024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311790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522D082-643D-4DBF-A4FA-CAD4D9789ACE}" type="datetimeFigureOut">
              <a:rPr lang="de-DE" smtClean="0"/>
              <a:t>06.11.2024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84968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22D082-643D-4DBF-A4FA-CAD4D9789ACE}" type="datetimeFigureOut">
              <a:rPr lang="de-DE" smtClean="0"/>
              <a:t>06.11.2024</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120213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522D082-643D-4DBF-A4FA-CAD4D9789ACE}" type="datetimeFigureOut">
              <a:rPr lang="de-DE" smtClean="0"/>
              <a:t>06.11.2024</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7300BE-92D6-4DF6-93F0-767A7B2806DD}" type="slidenum">
              <a:rPr lang="de-DE" smtClean="0"/>
              <a:t>‹Nr.›</a:t>
            </a:fld>
            <a:endParaRPr lang="de-DE"/>
          </a:p>
        </p:txBody>
      </p:sp>
    </p:spTree>
    <p:extLst>
      <p:ext uri="{BB962C8B-B14F-4D97-AF65-F5344CB8AC3E}">
        <p14:creationId xmlns:p14="http://schemas.microsoft.com/office/powerpoint/2010/main" val="382728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22D082-643D-4DBF-A4FA-CAD4D9789ACE}" type="datetimeFigureOut">
              <a:rPr lang="de-DE" smtClean="0"/>
              <a:t>06.11.2024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67300BE-92D6-4DF6-93F0-767A7B2806DD}" type="slidenum">
              <a:rPr lang="de-DE" smtClean="0"/>
              <a:t>‹Nr.›</a:t>
            </a:fld>
            <a:endParaRPr lang="de-DE"/>
          </a:p>
        </p:txBody>
      </p:sp>
    </p:spTree>
    <p:extLst>
      <p:ext uri="{BB962C8B-B14F-4D97-AF65-F5344CB8AC3E}">
        <p14:creationId xmlns:p14="http://schemas.microsoft.com/office/powerpoint/2010/main" val="136973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522D082-643D-4DBF-A4FA-CAD4D9789ACE}" type="datetimeFigureOut">
              <a:rPr lang="de-DE" smtClean="0"/>
              <a:t>06.11.2024</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7300BE-92D6-4DF6-93F0-767A7B2806DD}" type="slidenum">
              <a:rPr lang="de-DE" smtClean="0"/>
              <a:t>‹Nr.›</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3646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chwarzit-my.sharepoint.com/:w:/r/personal/jannis_armbruster_mmmake_com/Documents/Dokumente/Werwolf%20Use%20Case.docx?d=w8814a71d1d804fe285c646338fdffd24&amp;csf=1&amp;web=1&amp;e=tquA0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pp.diagrams.net/?src=about#LSoftware%20Engineering.drawio#%7B%22pageId%22%3A%22xYY2zcuy8wZ8dOpaQo5z%22%7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11D595-FC22-2820-B67B-88C3BE95D4ED}"/>
              </a:ext>
            </a:extLst>
          </p:cNvPr>
          <p:cNvSpPr>
            <a:spLocks noGrp="1"/>
          </p:cNvSpPr>
          <p:nvPr>
            <p:ph type="ctrTitle"/>
          </p:nvPr>
        </p:nvSpPr>
        <p:spPr/>
        <p:txBody>
          <a:bodyPr/>
          <a:lstStyle/>
          <a:p>
            <a:r>
              <a:rPr lang="de-DE" dirty="0"/>
              <a:t>Werwolf</a:t>
            </a:r>
          </a:p>
        </p:txBody>
      </p:sp>
      <p:sp>
        <p:nvSpPr>
          <p:cNvPr id="3" name="Untertitel 2">
            <a:extLst>
              <a:ext uri="{FF2B5EF4-FFF2-40B4-BE49-F238E27FC236}">
                <a16:creationId xmlns:a16="http://schemas.microsoft.com/office/drawing/2014/main" id="{D55BD67B-4D2F-911D-244C-59A155CECD41}"/>
              </a:ext>
            </a:extLst>
          </p:cNvPr>
          <p:cNvSpPr>
            <a:spLocks noGrp="1"/>
          </p:cNvSpPr>
          <p:nvPr>
            <p:ph type="subTitle" idx="1"/>
          </p:nvPr>
        </p:nvSpPr>
        <p:spPr/>
        <p:txBody>
          <a:bodyPr>
            <a:normAutofit/>
          </a:bodyPr>
          <a:lstStyle/>
          <a:p>
            <a:r>
              <a:rPr lang="de-DE" sz="2000" dirty="0"/>
              <a:t>Software - Engineering</a:t>
            </a:r>
          </a:p>
          <a:p>
            <a:r>
              <a:rPr lang="de-DE" sz="1800" dirty="0"/>
              <a:t>Jannis – Tayfun – Nils </a:t>
            </a:r>
          </a:p>
        </p:txBody>
      </p:sp>
    </p:spTree>
    <p:extLst>
      <p:ext uri="{BB962C8B-B14F-4D97-AF65-F5344CB8AC3E}">
        <p14:creationId xmlns:p14="http://schemas.microsoft.com/office/powerpoint/2010/main" val="609815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3315237948"/>
              </p:ext>
            </p:extLst>
          </p:nvPr>
        </p:nvGraphicFramePr>
        <p:xfrm>
          <a:off x="1096963" y="1846263"/>
          <a:ext cx="10058400" cy="34798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Jäger</a:t>
                      </a:r>
                      <a:endParaRPr lang="de-DE" dirty="0"/>
                    </a:p>
                  </a:txBody>
                  <a:tcPr/>
                </a:tc>
                <a:tc>
                  <a:txBody>
                    <a:bodyPr/>
                    <a:lstStyle/>
                    <a:p>
                      <a:r>
                        <a:rPr lang="de-DE" sz="1800" b="0" i="0" kern="1200" dirty="0">
                          <a:solidFill>
                            <a:schemeClr val="dk1"/>
                          </a:solidFill>
                          <a:effectLst/>
                          <a:latin typeface="+mn-lt"/>
                          <a:ea typeface="+mn-ea"/>
                          <a:cs typeface="+mn-cs"/>
                        </a:rPr>
                        <a:t>Der Jäger ist eine Dorfbewohnerrolle mit der besonderen Fähigkeit, beim eigenen Tod einen letzten Schuss abzugeben, um einen Spieler mit in den Tod zu nehmen.</a:t>
                      </a:r>
                      <a:endParaRPr lang="de-DE" dirty="0"/>
                    </a:p>
                  </a:txBody>
                  <a:tcPr/>
                </a:tc>
                <a:tc>
                  <a:txBody>
                    <a:bodyPr/>
                    <a:lstStyle/>
                    <a:p>
                      <a:r>
                        <a:rPr lang="de-DE" dirty="0"/>
                        <a:t>-</a:t>
                      </a:r>
                    </a:p>
                  </a:txBody>
                  <a:tcPr/>
                </a:tc>
                <a:tc>
                  <a:txBody>
                    <a:bodyPr/>
                    <a:lstStyle/>
                    <a:p>
                      <a:r>
                        <a:rPr lang="de-DE" sz="1800" b="0" i="0" kern="1200" dirty="0">
                          <a:solidFill>
                            <a:schemeClr val="dk1"/>
                          </a:solidFill>
                          <a:effectLst/>
                          <a:latin typeface="+mn-lt"/>
                          <a:ea typeface="+mn-ea"/>
                          <a:cs typeface="+mn-cs"/>
                        </a:rPr>
                        <a:t>Optionale Dorfbewohnerrolle, um das Spiel interessanter zu machen.</a:t>
                      </a:r>
                      <a:endParaRPr lang="de-DE" dirty="0"/>
                    </a:p>
                  </a:txBody>
                  <a:tcPr/>
                </a:tc>
                <a:tc>
                  <a:txBody>
                    <a:bodyPr/>
                    <a:lstStyle/>
                    <a:p>
                      <a:r>
                        <a:rPr lang="de-DE" sz="1800" b="0" i="0" kern="1200" dirty="0">
                          <a:solidFill>
                            <a:schemeClr val="dk1"/>
                          </a:solidFill>
                          <a:effectLst/>
                          <a:latin typeface="+mn-lt"/>
                          <a:ea typeface="+mn-ea"/>
                          <a:cs typeface="+mn-cs"/>
                        </a:rPr>
                        <a:t>0-1</a:t>
                      </a:r>
                      <a:endParaRPr lang="de-DE"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414031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1214533649"/>
              </p:ext>
            </p:extLst>
          </p:nvPr>
        </p:nvGraphicFramePr>
        <p:xfrm>
          <a:off x="1096963" y="1846263"/>
          <a:ext cx="10058400" cy="32054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Heiler</a:t>
                      </a:r>
                      <a:endParaRPr lang="de-DE" dirty="0"/>
                    </a:p>
                  </a:txBody>
                  <a:tcPr/>
                </a:tc>
                <a:tc>
                  <a:txBody>
                    <a:bodyPr/>
                    <a:lstStyle/>
                    <a:p>
                      <a:r>
                        <a:rPr lang="de-DE" sz="1800" b="0" i="0" kern="1200" dirty="0">
                          <a:solidFill>
                            <a:schemeClr val="dk1"/>
                          </a:solidFill>
                          <a:effectLst/>
                          <a:latin typeface="+mn-lt"/>
                          <a:ea typeface="+mn-ea"/>
                          <a:cs typeface="+mn-cs"/>
                        </a:rPr>
                        <a:t>Der Heiler ist eine Dorfbewohnerrolle mit der besonderen Fähigkeit, jede Nacht einen Spieler potenziell vor dem Tod zu retten. Wer getötet wird, weiß er jedoch nicht.</a:t>
                      </a:r>
                      <a:endParaRPr lang="de-DE" dirty="0"/>
                    </a:p>
                  </a:txBody>
                  <a:tcPr/>
                </a:tc>
                <a:tc>
                  <a:txBody>
                    <a:bodyPr/>
                    <a:lstStyle/>
                    <a:p>
                      <a:r>
                        <a:rPr lang="de-DE" dirty="0"/>
                        <a:t>-</a:t>
                      </a:r>
                    </a:p>
                  </a:txBody>
                  <a:tcPr/>
                </a:tc>
                <a:tc>
                  <a:txBody>
                    <a:bodyPr/>
                    <a:lstStyle/>
                    <a:p>
                      <a:r>
                        <a:rPr lang="de-DE" sz="1800" b="0" i="0" kern="1200" dirty="0">
                          <a:solidFill>
                            <a:schemeClr val="dk1"/>
                          </a:solidFill>
                          <a:effectLst/>
                          <a:latin typeface="+mn-lt"/>
                          <a:ea typeface="+mn-ea"/>
                          <a:cs typeface="+mn-cs"/>
                        </a:rPr>
                        <a:t>Optionale Dorfbewohnerrolle, um das Spiel interessanter zu machen.</a:t>
                      </a:r>
                      <a:endParaRPr lang="de-DE" dirty="0"/>
                    </a:p>
                  </a:txBody>
                  <a:tcPr/>
                </a:tc>
                <a:tc>
                  <a:txBody>
                    <a:bodyPr/>
                    <a:lstStyle/>
                    <a:p>
                      <a:r>
                        <a:rPr lang="de-DE" sz="1800" b="0" i="0" kern="1200" dirty="0">
                          <a:solidFill>
                            <a:schemeClr val="dk1"/>
                          </a:solidFill>
                          <a:effectLst/>
                          <a:latin typeface="+mn-lt"/>
                          <a:ea typeface="+mn-ea"/>
                          <a:cs typeface="+mn-cs"/>
                        </a:rPr>
                        <a:t>0-1</a:t>
                      </a:r>
                      <a:endParaRPr lang="de-DE"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13494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4141788937"/>
              </p:ext>
            </p:extLst>
          </p:nvPr>
        </p:nvGraphicFramePr>
        <p:xfrm>
          <a:off x="1096963" y="1846263"/>
          <a:ext cx="10058400" cy="460756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600" b="0" i="0" kern="1200" dirty="0">
                          <a:solidFill>
                            <a:schemeClr val="dk1"/>
                          </a:solidFill>
                          <a:effectLst/>
                          <a:latin typeface="+mn-lt"/>
                          <a:ea typeface="+mn-ea"/>
                          <a:cs typeface="+mn-cs"/>
                        </a:rPr>
                        <a:t>Amor</a:t>
                      </a:r>
                      <a:endParaRPr lang="de-DE" sz="1600" dirty="0"/>
                    </a:p>
                  </a:txBody>
                  <a:tcPr/>
                </a:tc>
                <a:tc>
                  <a:txBody>
                    <a:bodyPr/>
                    <a:lstStyle/>
                    <a:p>
                      <a:r>
                        <a:rPr lang="de-DE" sz="1600" b="0" i="0" kern="1200" dirty="0">
                          <a:solidFill>
                            <a:schemeClr val="dk1"/>
                          </a:solidFill>
                          <a:effectLst/>
                          <a:latin typeface="+mn-lt"/>
                          <a:ea typeface="+mn-ea"/>
                          <a:cs typeface="+mn-cs"/>
                        </a:rPr>
                        <a:t>Amor ist eine Dorfbewohnerrolle, die zu Beginn des Spiels zwei Spieler auswählt, die als Liebespaar verbunden werden. Wenn ein Teil des Liebespaars stirbt, stirbt auch der andere. Wählt er ein Werwolf und ein Dorfbewohner als Paar, so ist das neue Spielziel der beiden zusammen zu überleben.</a:t>
                      </a:r>
                      <a:endParaRPr lang="de-DE" sz="1600" dirty="0"/>
                    </a:p>
                  </a:txBody>
                  <a:tcPr/>
                </a:tc>
                <a:tc>
                  <a:txBody>
                    <a:bodyPr/>
                    <a:lstStyle/>
                    <a:p>
                      <a:r>
                        <a:rPr lang="de-DE" sz="1600" dirty="0"/>
                        <a:t>-</a:t>
                      </a:r>
                    </a:p>
                  </a:txBody>
                  <a:tcPr/>
                </a:tc>
                <a:tc>
                  <a:txBody>
                    <a:bodyPr/>
                    <a:lstStyle/>
                    <a:p>
                      <a:r>
                        <a:rPr lang="de-DE" sz="1600" b="0" i="0" kern="1200" dirty="0">
                          <a:solidFill>
                            <a:schemeClr val="dk1"/>
                          </a:solidFill>
                          <a:effectLst/>
                          <a:latin typeface="+mn-lt"/>
                          <a:ea typeface="+mn-ea"/>
                          <a:cs typeface="+mn-cs"/>
                        </a:rPr>
                        <a:t>Kreiert ein potenziell neues Spielziel.</a:t>
                      </a:r>
                      <a:endParaRPr lang="de-DE" sz="1600" dirty="0"/>
                    </a:p>
                  </a:txBody>
                  <a:tcPr/>
                </a:tc>
                <a:tc>
                  <a:txBody>
                    <a:bodyPr/>
                    <a:lstStyle/>
                    <a:p>
                      <a:r>
                        <a:rPr lang="de-DE" sz="1600" dirty="0"/>
                        <a:t>1</a:t>
                      </a:r>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122870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FCC9CF-01EF-C257-51A3-E318C76CE0E6}"/>
              </a:ext>
            </a:extLst>
          </p:cNvPr>
          <p:cNvSpPr>
            <a:spLocks noGrp="1"/>
          </p:cNvSpPr>
          <p:nvPr>
            <p:ph type="title"/>
          </p:nvPr>
        </p:nvSpPr>
        <p:spPr/>
        <p:txBody>
          <a:bodyPr/>
          <a:lstStyle/>
          <a:p>
            <a:r>
              <a:rPr lang="de-DE" dirty="0"/>
              <a:t>Use Cases</a:t>
            </a:r>
          </a:p>
        </p:txBody>
      </p:sp>
      <p:sp>
        <p:nvSpPr>
          <p:cNvPr id="3" name="Inhaltsplatzhalter 2">
            <a:extLst>
              <a:ext uri="{FF2B5EF4-FFF2-40B4-BE49-F238E27FC236}">
                <a16:creationId xmlns:a16="http://schemas.microsoft.com/office/drawing/2014/main" id="{9A8702F1-3F7F-EA71-88D5-7767CA59F706}"/>
              </a:ext>
            </a:extLst>
          </p:cNvPr>
          <p:cNvSpPr>
            <a:spLocks noGrp="1"/>
          </p:cNvSpPr>
          <p:nvPr>
            <p:ph idx="1"/>
          </p:nvPr>
        </p:nvSpPr>
        <p:spPr>
          <a:xfrm>
            <a:off x="1066800" y="3321424"/>
            <a:ext cx="10058400" cy="2440094"/>
          </a:xfrm>
        </p:spPr>
        <p:txBody>
          <a:bodyPr/>
          <a:lstStyle/>
          <a:p>
            <a:pPr algn="ctr"/>
            <a:endParaRPr lang="en-US" dirty="0"/>
          </a:p>
          <a:p>
            <a:pPr algn="ctr"/>
            <a:endParaRPr lang="de-DE" dirty="0"/>
          </a:p>
        </p:txBody>
      </p:sp>
      <p:sp>
        <p:nvSpPr>
          <p:cNvPr id="6" name="Rectangle 2">
            <a:extLst>
              <a:ext uri="{FF2B5EF4-FFF2-40B4-BE49-F238E27FC236}">
                <a16:creationId xmlns:a16="http://schemas.microsoft.com/office/drawing/2014/main" id="{75D3C615-F74B-F428-7CEE-3574B89A2853}"/>
              </a:ext>
            </a:extLst>
          </p:cNvPr>
          <p:cNvSpPr>
            <a:spLocks noChangeArrowheads="1"/>
          </p:cNvSpPr>
          <p:nvPr/>
        </p:nvSpPr>
        <p:spPr bwMode="auto">
          <a:xfrm>
            <a:off x="4782670" y="3813592"/>
            <a:ext cx="26266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chemeClr val="tx1"/>
                </a:solidFill>
                <a:effectLst/>
                <a:latin typeface="Arial" panose="020B0604020202020204" pitchFamily="34" charset="0"/>
                <a:hlinkClick r:id="rId2"/>
              </a:rPr>
              <a:t>Werwolf Use Case.docx</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45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8874B2-EE74-5343-3E39-C793D8D33EBC}"/>
              </a:ext>
            </a:extLst>
          </p:cNvPr>
          <p:cNvSpPr>
            <a:spLocks noGrp="1"/>
          </p:cNvSpPr>
          <p:nvPr>
            <p:ph type="title"/>
          </p:nvPr>
        </p:nvSpPr>
        <p:spPr/>
        <p:txBody>
          <a:bodyPr/>
          <a:lstStyle/>
          <a:p>
            <a:r>
              <a:rPr lang="de-DE" dirty="0"/>
              <a:t>Klassendiagramm</a:t>
            </a:r>
          </a:p>
        </p:txBody>
      </p:sp>
      <p:sp>
        <p:nvSpPr>
          <p:cNvPr id="3" name="Inhaltsplatzhalter 2">
            <a:extLst>
              <a:ext uri="{FF2B5EF4-FFF2-40B4-BE49-F238E27FC236}">
                <a16:creationId xmlns:a16="http://schemas.microsoft.com/office/drawing/2014/main" id="{377BF89E-AD67-E914-26BD-5175B130E6AB}"/>
              </a:ext>
            </a:extLst>
          </p:cNvPr>
          <p:cNvSpPr>
            <a:spLocks noGrp="1"/>
          </p:cNvSpPr>
          <p:nvPr>
            <p:ph idx="1"/>
          </p:nvPr>
        </p:nvSpPr>
        <p:spPr>
          <a:xfrm>
            <a:off x="1066800" y="3429000"/>
            <a:ext cx="10058400" cy="4023360"/>
          </a:xfrm>
        </p:spPr>
        <p:txBody>
          <a:bodyPr/>
          <a:lstStyle/>
          <a:p>
            <a:pPr algn="ctr"/>
            <a:r>
              <a:rPr lang="en-US" dirty="0">
                <a:hlinkClick r:id="rId2"/>
              </a:rPr>
              <a:t>Software </a:t>
            </a:r>
            <a:r>
              <a:rPr lang="en-US" dirty="0" err="1">
                <a:hlinkClick r:id="rId2"/>
              </a:rPr>
              <a:t>Engineering.drawio</a:t>
            </a:r>
            <a:r>
              <a:rPr lang="en-US" dirty="0">
                <a:hlinkClick r:id="rId2"/>
              </a:rPr>
              <a:t> - draw.io</a:t>
            </a:r>
            <a:endParaRPr lang="de-DE" dirty="0"/>
          </a:p>
        </p:txBody>
      </p:sp>
    </p:spTree>
    <p:extLst>
      <p:ext uri="{BB962C8B-B14F-4D97-AF65-F5344CB8AC3E}">
        <p14:creationId xmlns:p14="http://schemas.microsoft.com/office/powerpoint/2010/main" val="144880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980835-B544-E8AB-BAAF-F40A45849FA3}"/>
              </a:ext>
            </a:extLst>
          </p:cNvPr>
          <p:cNvSpPr>
            <a:spLocks noGrp="1"/>
          </p:cNvSpPr>
          <p:nvPr>
            <p:ph type="title"/>
          </p:nvPr>
        </p:nvSpPr>
        <p:spPr/>
        <p:txBody>
          <a:bodyPr/>
          <a:lstStyle/>
          <a:p>
            <a:r>
              <a:rPr lang="de-DE" dirty="0"/>
              <a:t>Sequenzdiagramm</a:t>
            </a:r>
          </a:p>
        </p:txBody>
      </p:sp>
      <p:pic>
        <p:nvPicPr>
          <p:cNvPr id="1026" name="Picture 2">
            <a:extLst>
              <a:ext uri="{FF2B5EF4-FFF2-40B4-BE49-F238E27FC236}">
                <a16:creationId xmlns:a16="http://schemas.microsoft.com/office/drawing/2014/main" id="{807993AF-B943-AF24-ECB0-0DBE6D78C2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8819" y="286603"/>
            <a:ext cx="4446861" cy="599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400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FA03D2-DBB0-B6C0-F632-15C2E806BCE5}"/>
              </a:ext>
            </a:extLst>
          </p:cNvPr>
          <p:cNvSpPr>
            <a:spLocks noGrp="1"/>
          </p:cNvSpPr>
          <p:nvPr>
            <p:ph type="title"/>
          </p:nvPr>
        </p:nvSpPr>
        <p:spPr/>
        <p:txBody>
          <a:bodyPr/>
          <a:lstStyle/>
          <a:p>
            <a:r>
              <a:rPr lang="de-DE" dirty="0"/>
              <a:t>Spielablaufdiagramm</a:t>
            </a:r>
          </a:p>
        </p:txBody>
      </p:sp>
      <p:pic>
        <p:nvPicPr>
          <p:cNvPr id="2050" name="Picture 2">
            <a:extLst>
              <a:ext uri="{FF2B5EF4-FFF2-40B4-BE49-F238E27FC236}">
                <a16:creationId xmlns:a16="http://schemas.microsoft.com/office/drawing/2014/main" id="{553A0EBD-D9B0-FCA3-8225-A7F6DA4B5A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42598" y="633618"/>
            <a:ext cx="3439727" cy="56528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535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6DEF0-AD8A-B952-132C-F4D5A8AB3845}"/>
              </a:ext>
            </a:extLst>
          </p:cNvPr>
          <p:cNvSpPr>
            <a:spLocks noGrp="1"/>
          </p:cNvSpPr>
          <p:nvPr>
            <p:ph type="title"/>
          </p:nvPr>
        </p:nvSpPr>
        <p:spPr/>
        <p:txBody>
          <a:bodyPr/>
          <a:lstStyle/>
          <a:p>
            <a:r>
              <a:rPr lang="de-DE" dirty="0" err="1"/>
              <a:t>Trello</a:t>
            </a:r>
            <a:endParaRPr lang="de-DE" dirty="0"/>
          </a:p>
        </p:txBody>
      </p:sp>
      <p:pic>
        <p:nvPicPr>
          <p:cNvPr id="5" name="Inhaltsplatzhalter 4">
            <a:extLst>
              <a:ext uri="{FF2B5EF4-FFF2-40B4-BE49-F238E27FC236}">
                <a16:creationId xmlns:a16="http://schemas.microsoft.com/office/drawing/2014/main" id="{27E39886-E8B7-BA51-C4D5-18BBB2716C9A}"/>
              </a:ext>
            </a:extLst>
          </p:cNvPr>
          <p:cNvPicPr>
            <a:picLocks noGrp="1" noChangeAspect="1"/>
          </p:cNvPicPr>
          <p:nvPr>
            <p:ph idx="1"/>
          </p:nvPr>
        </p:nvPicPr>
        <p:blipFill>
          <a:blip r:embed="rId2"/>
          <a:stretch>
            <a:fillRect/>
          </a:stretch>
        </p:blipFill>
        <p:spPr>
          <a:xfrm>
            <a:off x="2024261" y="1817688"/>
            <a:ext cx="8204438" cy="4430712"/>
          </a:xfrm>
        </p:spPr>
      </p:pic>
    </p:spTree>
    <p:extLst>
      <p:ext uri="{BB962C8B-B14F-4D97-AF65-F5344CB8AC3E}">
        <p14:creationId xmlns:p14="http://schemas.microsoft.com/office/powerpoint/2010/main" val="405572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146611860"/>
              </p:ext>
            </p:extLst>
          </p:nvPr>
        </p:nvGraphicFramePr>
        <p:xfrm>
          <a:off x="1096962" y="1846263"/>
          <a:ext cx="10058400" cy="4551981"/>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22017">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4186221">
                <a:tc>
                  <a:txBody>
                    <a:bodyPr/>
                    <a:lstStyle/>
                    <a:p>
                      <a:r>
                        <a:rPr lang="de-DE" sz="1600" b="0" i="0" kern="1200" dirty="0" err="1">
                          <a:solidFill>
                            <a:schemeClr val="dk1"/>
                          </a:solidFill>
                          <a:effectLst/>
                          <a:latin typeface="+mn-lt"/>
                          <a:ea typeface="+mn-ea"/>
                          <a:cs typeface="+mn-cs"/>
                        </a:rPr>
                        <a:t>Tagphase</a:t>
                      </a:r>
                      <a:endParaRPr lang="de-DE" sz="1600" dirty="0"/>
                    </a:p>
                  </a:txBody>
                  <a:tcPr/>
                </a:tc>
                <a:tc>
                  <a:txBody>
                    <a:bodyPr/>
                    <a:lstStyle/>
                    <a:p>
                      <a:r>
                        <a:rPr lang="de-DE" sz="1600" b="0" i="0" kern="1200" dirty="0">
                          <a:solidFill>
                            <a:schemeClr val="dk1"/>
                          </a:solidFill>
                          <a:effectLst/>
                          <a:latin typeface="+mn-lt"/>
                          <a:ea typeface="+mn-ea"/>
                          <a:cs typeface="+mn-cs"/>
                        </a:rPr>
                        <a:t>Die </a:t>
                      </a:r>
                      <a:r>
                        <a:rPr lang="de-DE" sz="1600" b="0" i="0" kern="1200" dirty="0" err="1">
                          <a:solidFill>
                            <a:schemeClr val="dk1"/>
                          </a:solidFill>
                          <a:effectLst/>
                          <a:latin typeface="+mn-lt"/>
                          <a:ea typeface="+mn-ea"/>
                          <a:cs typeface="+mn-cs"/>
                        </a:rPr>
                        <a:t>Tagphase</a:t>
                      </a:r>
                      <a:r>
                        <a:rPr lang="de-DE" sz="1600" b="0" i="0" kern="1200" dirty="0">
                          <a:solidFill>
                            <a:schemeClr val="dk1"/>
                          </a:solidFill>
                          <a:effectLst/>
                          <a:latin typeface="+mn-lt"/>
                          <a:ea typeface="+mn-ea"/>
                          <a:cs typeface="+mn-cs"/>
                        </a:rPr>
                        <a:t> ist eine der zwei Hauptphasen. Während dieser Phase diskutieren die Spieler über mögliche Verdächtige, beschuldigen sich gegenseitig und stimmen darüber ab, wer eliminiert werden soll. Ziel ist es, die Werwölfe zu entlarven und zu töten.</a:t>
                      </a:r>
                      <a:endParaRPr lang="de-DE" sz="1600" dirty="0"/>
                    </a:p>
                  </a:txBody>
                  <a:tcPr/>
                </a:tc>
                <a:tc>
                  <a:txBody>
                    <a:bodyPr/>
                    <a:lstStyle/>
                    <a:p>
                      <a:pPr marL="285750" indent="-285750">
                        <a:buFontTx/>
                        <a:buChar char="-"/>
                      </a:pPr>
                      <a:r>
                        <a:rPr lang="de-DE" sz="1600" b="0" i="0" kern="1200" dirty="0">
                          <a:solidFill>
                            <a:schemeClr val="dk1"/>
                          </a:solidFill>
                          <a:effectLst/>
                          <a:latin typeface="+mn-lt"/>
                          <a:ea typeface="+mn-ea"/>
                          <a:cs typeface="+mn-cs"/>
                        </a:rPr>
                        <a:t>Abgestimmter Spieler </a:t>
                      </a:r>
                    </a:p>
                    <a:p>
                      <a:pPr marL="285750" indent="-285750">
                        <a:buFontTx/>
                        <a:buChar char="-"/>
                      </a:pPr>
                      <a:r>
                        <a:rPr lang="de-DE" sz="1600" b="0" i="0" kern="1200" dirty="0">
                          <a:solidFill>
                            <a:schemeClr val="dk1"/>
                          </a:solidFill>
                          <a:effectLst/>
                          <a:latin typeface="+mn-lt"/>
                          <a:ea typeface="+mn-ea"/>
                          <a:cs typeface="+mn-cs"/>
                        </a:rPr>
                        <a:t>Sonstige Tote</a:t>
                      </a:r>
                      <a:endParaRPr lang="de-DE" sz="1600" dirty="0"/>
                    </a:p>
                  </a:txBody>
                  <a:tcPr/>
                </a:tc>
                <a:tc>
                  <a:txBody>
                    <a:bodyPr/>
                    <a:lstStyle/>
                    <a:p>
                      <a:r>
                        <a:rPr lang="de-DE" sz="1600" b="0" i="0" kern="1200" dirty="0">
                          <a:solidFill>
                            <a:schemeClr val="dk1"/>
                          </a:solidFill>
                          <a:effectLst/>
                          <a:latin typeface="+mn-lt"/>
                          <a:ea typeface="+mn-ea"/>
                          <a:cs typeface="+mn-cs"/>
                        </a:rPr>
                        <a:t>Phase bei der alle Spieler wach sind. Wichtigste Handlungsphase für Dorfbewohner.</a:t>
                      </a:r>
                      <a:endParaRPr lang="de-DE" sz="1600" dirty="0"/>
                    </a:p>
                  </a:txBody>
                  <a:tcPr/>
                </a:tc>
                <a:tc>
                  <a:txBody>
                    <a:bodyPr/>
                    <a:lstStyle/>
                    <a:p>
                      <a:r>
                        <a:rPr lang="de-DE" sz="1600" b="0" i="0" kern="1200" dirty="0">
                          <a:solidFill>
                            <a:schemeClr val="dk1"/>
                          </a:solidFill>
                          <a:effectLst/>
                          <a:latin typeface="+mn-lt"/>
                          <a:ea typeface="+mn-ea"/>
                          <a:cs typeface="+mn-cs"/>
                        </a:rPr>
                        <a:t>1-n</a:t>
                      </a:r>
                      <a:endParaRPr lang="de-DE" sz="1600"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212803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193239462"/>
              </p:ext>
            </p:extLst>
          </p:nvPr>
        </p:nvGraphicFramePr>
        <p:xfrm>
          <a:off x="1096963" y="1846263"/>
          <a:ext cx="10058400" cy="43637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600" b="0" i="0" kern="1200" dirty="0">
                          <a:solidFill>
                            <a:schemeClr val="dk1"/>
                          </a:solidFill>
                          <a:effectLst/>
                          <a:latin typeface="+mn-lt"/>
                          <a:ea typeface="+mn-ea"/>
                          <a:cs typeface="+mn-cs"/>
                        </a:rPr>
                        <a:t>Nachtphase</a:t>
                      </a:r>
                      <a:endParaRPr lang="de-DE" sz="1600" dirty="0"/>
                    </a:p>
                  </a:txBody>
                  <a:tcPr/>
                </a:tc>
                <a:tc>
                  <a:txBody>
                    <a:bodyPr/>
                    <a:lstStyle/>
                    <a:p>
                      <a:r>
                        <a:rPr lang="de-DE" sz="1600" b="0" i="0" kern="1200" dirty="0">
                          <a:solidFill>
                            <a:schemeClr val="dk1"/>
                          </a:solidFill>
                          <a:effectLst/>
                          <a:latin typeface="+mn-lt"/>
                          <a:ea typeface="+mn-ea"/>
                          <a:cs typeface="+mn-cs"/>
                        </a:rPr>
                        <a:t>Die Nachtphase ist eine der zwei Hauptphasen. Während dieser Phase agieren die Werwölfe und andere Spezialrollen. Jeder Spieler mit einer Nachtaktion führt diese im Geheimen aus. Die Dorfbewohner schlafen und erfahren am Ende der Phase, ob jemand getötet wurde.</a:t>
                      </a:r>
                      <a:endParaRPr lang="de-DE" sz="1600" dirty="0"/>
                    </a:p>
                  </a:txBody>
                  <a:tcPr/>
                </a:tc>
                <a:tc>
                  <a:txBody>
                    <a:bodyPr/>
                    <a:lstStyle/>
                    <a:p>
                      <a:pPr marL="285750" indent="-285750">
                        <a:buFontTx/>
                        <a:buChar char="-"/>
                      </a:pPr>
                      <a:r>
                        <a:rPr lang="de-DE" sz="1600" b="0" i="0" kern="1200" dirty="0">
                          <a:solidFill>
                            <a:schemeClr val="dk1"/>
                          </a:solidFill>
                          <a:effectLst/>
                          <a:latin typeface="+mn-lt"/>
                          <a:ea typeface="+mn-ea"/>
                          <a:cs typeface="+mn-cs"/>
                        </a:rPr>
                        <a:t>Opfer Werwolf </a:t>
                      </a:r>
                    </a:p>
                    <a:p>
                      <a:pPr marL="285750" indent="-285750">
                        <a:buFontTx/>
                        <a:buChar char="-"/>
                      </a:pPr>
                      <a:r>
                        <a:rPr lang="de-DE" sz="1600" b="0" i="0" kern="1200" dirty="0">
                          <a:solidFill>
                            <a:schemeClr val="dk1"/>
                          </a:solidFill>
                          <a:effectLst/>
                          <a:latin typeface="+mn-lt"/>
                          <a:ea typeface="+mn-ea"/>
                          <a:cs typeface="+mn-cs"/>
                        </a:rPr>
                        <a:t>Sonstige Tote</a:t>
                      </a:r>
                      <a:endParaRPr lang="de-DE" sz="1600" dirty="0"/>
                    </a:p>
                  </a:txBody>
                  <a:tcPr/>
                </a:tc>
                <a:tc>
                  <a:txBody>
                    <a:bodyPr/>
                    <a:lstStyle/>
                    <a:p>
                      <a:r>
                        <a:rPr lang="de-DE" sz="1600" b="0" i="0" kern="1200" dirty="0">
                          <a:solidFill>
                            <a:schemeClr val="dk1"/>
                          </a:solidFill>
                          <a:effectLst/>
                          <a:latin typeface="+mn-lt"/>
                          <a:ea typeface="+mn-ea"/>
                          <a:cs typeface="+mn-cs"/>
                        </a:rPr>
                        <a:t>Hauptaktionsphase der Werwölfe und die der Spezialrollen.</a:t>
                      </a:r>
                      <a:endParaRPr lang="de-DE" sz="1600" dirty="0"/>
                    </a:p>
                  </a:txBody>
                  <a:tcPr/>
                </a:tc>
                <a:tc>
                  <a:txBody>
                    <a:bodyPr/>
                    <a:lstStyle/>
                    <a:p>
                      <a:r>
                        <a:rPr lang="de-DE" sz="1600" b="0" i="0" kern="1200" dirty="0">
                          <a:solidFill>
                            <a:schemeClr val="dk1"/>
                          </a:solidFill>
                          <a:effectLst/>
                          <a:latin typeface="+mn-lt"/>
                          <a:ea typeface="+mn-ea"/>
                          <a:cs typeface="+mn-cs"/>
                        </a:rPr>
                        <a:t>1-n</a:t>
                      </a:r>
                      <a:endParaRPr lang="de-DE" sz="1600"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386450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3227435154"/>
              </p:ext>
            </p:extLst>
          </p:nvPr>
        </p:nvGraphicFramePr>
        <p:xfrm>
          <a:off x="1096963" y="1846263"/>
          <a:ext cx="10058400" cy="43637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600" b="0" i="0" kern="1200" dirty="0">
                          <a:solidFill>
                            <a:schemeClr val="dk1"/>
                          </a:solidFill>
                          <a:effectLst/>
                          <a:latin typeface="+mn-lt"/>
                          <a:ea typeface="+mn-ea"/>
                          <a:cs typeface="+mn-cs"/>
                        </a:rPr>
                        <a:t>Erzähler</a:t>
                      </a:r>
                      <a:endParaRPr lang="de-DE" sz="1600" dirty="0"/>
                    </a:p>
                  </a:txBody>
                  <a:tcPr/>
                </a:tc>
                <a:tc>
                  <a:txBody>
                    <a:bodyPr/>
                    <a:lstStyle/>
                    <a:p>
                      <a:r>
                        <a:rPr lang="de-DE" sz="1600" b="0" i="0" kern="1200" dirty="0">
                          <a:solidFill>
                            <a:schemeClr val="dk1"/>
                          </a:solidFill>
                          <a:effectLst/>
                          <a:latin typeface="+mn-lt"/>
                          <a:ea typeface="+mn-ea"/>
                          <a:cs typeface="+mn-cs"/>
                        </a:rPr>
                        <a:t>Der Erzähler ist eine spezielle Rolle. Er moderiert das Spiel, steuert den Ablauf und stellt sicher, dass die Spielregeln eingehalten werden. Der Erzähler hat keine direkte Spielfunktion und greift nicht aktiv ins Spielgeschehen ein, sondern führt durch die verschiedenen Phasen (Tag- und Nachtphase).</a:t>
                      </a:r>
                      <a:endParaRPr lang="de-DE" sz="1600" dirty="0"/>
                    </a:p>
                  </a:txBody>
                  <a:tcPr/>
                </a:tc>
                <a:tc>
                  <a:txBody>
                    <a:bodyPr/>
                    <a:lstStyle/>
                    <a:p>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name</a:t>
                      </a:r>
                      <a:endParaRPr lang="de-DE" sz="1600" dirty="0"/>
                    </a:p>
                  </a:txBody>
                  <a:tcPr/>
                </a:tc>
                <a:tc>
                  <a:txBody>
                    <a:bodyPr/>
                    <a:lstStyle/>
                    <a:p>
                      <a:r>
                        <a:rPr lang="de-DE" sz="1600" b="0" i="0" kern="1200" dirty="0">
                          <a:solidFill>
                            <a:schemeClr val="dk1"/>
                          </a:solidFill>
                          <a:effectLst/>
                          <a:latin typeface="+mn-lt"/>
                          <a:ea typeface="+mn-ea"/>
                          <a:cs typeface="+mn-cs"/>
                        </a:rPr>
                        <a:t>Leiter des Spiels, kein aktiver Spieler.</a:t>
                      </a:r>
                      <a:endParaRPr lang="de-DE" sz="1600" dirty="0"/>
                    </a:p>
                  </a:txBody>
                  <a:tcPr/>
                </a:tc>
                <a:tc>
                  <a:txBody>
                    <a:bodyPr/>
                    <a:lstStyle/>
                    <a:p>
                      <a:r>
                        <a:rPr lang="de-DE" sz="1600" dirty="0"/>
                        <a:t>1</a:t>
                      </a:r>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104488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795008822"/>
              </p:ext>
            </p:extLst>
          </p:nvPr>
        </p:nvGraphicFramePr>
        <p:xfrm>
          <a:off x="1096963" y="1846263"/>
          <a:ext cx="10058400" cy="293116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Spieler</a:t>
                      </a:r>
                      <a:endParaRPr lang="de-DE" dirty="0"/>
                    </a:p>
                  </a:txBody>
                  <a:tcPr/>
                </a:tc>
                <a:tc>
                  <a:txBody>
                    <a:bodyPr/>
                    <a:lstStyle/>
                    <a:p>
                      <a:r>
                        <a:rPr lang="de-DE" sz="1800" b="0" i="0" kern="1200" dirty="0">
                          <a:solidFill>
                            <a:schemeClr val="dk1"/>
                          </a:solidFill>
                          <a:effectLst/>
                          <a:latin typeface="+mn-lt"/>
                          <a:ea typeface="+mn-ea"/>
                          <a:cs typeface="+mn-cs"/>
                        </a:rPr>
                        <a:t>Die Spieler-Klasse repräsentiert einen Teilnehmer des Spiels. Enthält Informationen über den Namen des Spielers, seine aktuelle Rolle und seinen Spielstatus.</a:t>
                      </a:r>
                      <a:endParaRPr lang="de-DE" dirty="0"/>
                    </a:p>
                  </a:txBody>
                  <a:tcPr/>
                </a:tc>
                <a:tc>
                  <a:txBody>
                    <a:bodyPr/>
                    <a:lstStyle/>
                    <a:p>
                      <a:pPr marL="285750" indent="-285750">
                        <a:buFontTx/>
                        <a:buChar char="-"/>
                      </a:pPr>
                      <a:r>
                        <a:rPr lang="de-DE" sz="1800" b="0" i="0" kern="1200" dirty="0" err="1">
                          <a:solidFill>
                            <a:schemeClr val="dk1"/>
                          </a:solidFill>
                          <a:effectLst/>
                          <a:latin typeface="+mn-lt"/>
                          <a:ea typeface="+mn-ea"/>
                          <a:cs typeface="+mn-cs"/>
                        </a:rPr>
                        <a:t>name</a:t>
                      </a:r>
                      <a:r>
                        <a:rPr lang="de-DE" sz="1800" b="0" i="0" kern="1200" dirty="0">
                          <a:solidFill>
                            <a:schemeClr val="dk1"/>
                          </a:solidFill>
                          <a:effectLst/>
                          <a:latin typeface="+mn-lt"/>
                          <a:ea typeface="+mn-ea"/>
                          <a:cs typeface="+mn-cs"/>
                        </a:rPr>
                        <a:t> </a:t>
                      </a:r>
                    </a:p>
                    <a:p>
                      <a:pPr marL="285750" indent="-285750">
                        <a:buFontTx/>
                        <a:buChar char="-"/>
                      </a:pPr>
                      <a:r>
                        <a:rPr lang="de-DE" sz="1800" b="0" i="0" kern="1200" dirty="0" err="1">
                          <a:solidFill>
                            <a:schemeClr val="dk1"/>
                          </a:solidFill>
                          <a:effectLst/>
                          <a:latin typeface="+mn-lt"/>
                          <a:ea typeface="+mn-ea"/>
                          <a:cs typeface="+mn-cs"/>
                        </a:rPr>
                        <a:t>isAlive</a:t>
                      </a:r>
                      <a:r>
                        <a:rPr lang="de-DE" sz="1800" b="0" i="0" kern="1200" dirty="0">
                          <a:solidFill>
                            <a:schemeClr val="dk1"/>
                          </a:solidFill>
                          <a:effectLst/>
                          <a:latin typeface="+mn-lt"/>
                          <a:ea typeface="+mn-ea"/>
                          <a:cs typeface="+mn-cs"/>
                        </a:rPr>
                        <a:t> </a:t>
                      </a:r>
                    </a:p>
                    <a:p>
                      <a:pPr marL="285750" indent="-285750">
                        <a:buFontTx/>
                        <a:buChar char="-"/>
                      </a:pPr>
                      <a:r>
                        <a:rPr lang="de-DE" sz="1800" b="0" i="0" kern="1200" dirty="0">
                          <a:solidFill>
                            <a:schemeClr val="dk1"/>
                          </a:solidFill>
                          <a:effectLst/>
                          <a:latin typeface="+mn-lt"/>
                          <a:ea typeface="+mn-ea"/>
                          <a:cs typeface="+mn-cs"/>
                        </a:rPr>
                        <a:t>Liebespartner</a:t>
                      </a:r>
                      <a:endParaRPr lang="de-DE" dirty="0"/>
                    </a:p>
                  </a:txBody>
                  <a:tcPr/>
                </a:tc>
                <a:tc>
                  <a:txBody>
                    <a:bodyPr/>
                    <a:lstStyle/>
                    <a:p>
                      <a:r>
                        <a:rPr lang="de-DE" sz="1800" b="0" i="0" kern="1200" dirty="0">
                          <a:solidFill>
                            <a:schemeClr val="dk1"/>
                          </a:solidFill>
                          <a:effectLst/>
                          <a:latin typeface="+mn-lt"/>
                          <a:ea typeface="+mn-ea"/>
                          <a:cs typeface="+mn-cs"/>
                        </a:rPr>
                        <a:t>Stellt jeden Teilnehmer dar.</a:t>
                      </a:r>
                      <a:endParaRPr lang="de-DE" dirty="0"/>
                    </a:p>
                  </a:txBody>
                  <a:tcPr/>
                </a:tc>
                <a:tc>
                  <a:txBody>
                    <a:bodyPr/>
                    <a:lstStyle/>
                    <a:p>
                      <a:r>
                        <a:rPr lang="de-DE" sz="1800" b="0" i="0" kern="1200" dirty="0">
                          <a:solidFill>
                            <a:schemeClr val="dk1"/>
                          </a:solidFill>
                          <a:effectLst/>
                          <a:latin typeface="+mn-lt"/>
                          <a:ea typeface="+mn-ea"/>
                          <a:cs typeface="+mn-cs"/>
                        </a:rPr>
                        <a:t>8-28</a:t>
                      </a:r>
                      <a:endParaRPr lang="de-DE"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351891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1872981868"/>
              </p:ext>
            </p:extLst>
          </p:nvPr>
        </p:nvGraphicFramePr>
        <p:xfrm>
          <a:off x="1096963" y="1846263"/>
          <a:ext cx="10058400" cy="32054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Dorfbewohner</a:t>
                      </a:r>
                      <a:endParaRPr lang="de-DE" dirty="0"/>
                    </a:p>
                  </a:txBody>
                  <a:tcPr/>
                </a:tc>
                <a:tc>
                  <a:txBody>
                    <a:bodyPr/>
                    <a:lstStyle/>
                    <a:p>
                      <a:r>
                        <a:rPr lang="de-DE" sz="1800" b="0" i="0" kern="1200" dirty="0">
                          <a:solidFill>
                            <a:schemeClr val="dk1"/>
                          </a:solidFill>
                          <a:effectLst/>
                          <a:latin typeface="+mn-lt"/>
                          <a:ea typeface="+mn-ea"/>
                          <a:cs typeface="+mn-cs"/>
                        </a:rPr>
                        <a:t>Ein Dorfbewohner ist eine einfache Rolle im Spiel. Er hat keine besonderen Fähigkeiten. Sein Ziel ist es, die Werwölfe zu enttarnen und zu eliminieren.</a:t>
                      </a:r>
                      <a:endParaRPr lang="de-DE" dirty="0"/>
                    </a:p>
                  </a:txBody>
                  <a:tcPr/>
                </a:tc>
                <a:tc>
                  <a:txBody>
                    <a:bodyPr/>
                    <a:lstStyle/>
                    <a:p>
                      <a:r>
                        <a:rPr lang="de-DE" dirty="0"/>
                        <a:t>-</a:t>
                      </a:r>
                    </a:p>
                  </a:txBody>
                  <a:tcPr/>
                </a:tc>
                <a:tc>
                  <a:txBody>
                    <a:bodyPr/>
                    <a:lstStyle/>
                    <a:p>
                      <a:r>
                        <a:rPr lang="de-DE" sz="1800" b="0" i="0" kern="1200" dirty="0">
                          <a:solidFill>
                            <a:schemeClr val="dk1"/>
                          </a:solidFill>
                          <a:effectLst/>
                          <a:latin typeface="+mn-lt"/>
                          <a:ea typeface="+mn-ea"/>
                          <a:cs typeface="+mn-cs"/>
                        </a:rPr>
                        <a:t>Grundform eines Spielers im Team der Dorfbewohner.</a:t>
                      </a:r>
                      <a:endParaRPr lang="de-DE" dirty="0"/>
                    </a:p>
                  </a:txBody>
                  <a:tcPr/>
                </a:tc>
                <a:tc>
                  <a:txBody>
                    <a:bodyPr/>
                    <a:lstStyle/>
                    <a:p>
                      <a:r>
                        <a:rPr lang="de-DE" sz="1800" b="0" i="0" kern="1200" dirty="0">
                          <a:solidFill>
                            <a:schemeClr val="dk1"/>
                          </a:solidFill>
                          <a:effectLst/>
                          <a:latin typeface="+mn-lt"/>
                          <a:ea typeface="+mn-ea"/>
                          <a:cs typeface="+mn-cs"/>
                        </a:rPr>
                        <a:t>7-24</a:t>
                      </a:r>
                      <a:endParaRPr lang="de-DE"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160633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4196355339"/>
              </p:ext>
            </p:extLst>
          </p:nvPr>
        </p:nvGraphicFramePr>
        <p:xfrm>
          <a:off x="1096963" y="1846263"/>
          <a:ext cx="10058400" cy="23825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Werwolf</a:t>
                      </a:r>
                      <a:endParaRPr lang="de-DE" dirty="0"/>
                    </a:p>
                  </a:txBody>
                  <a:tcPr/>
                </a:tc>
                <a:tc>
                  <a:txBody>
                    <a:bodyPr/>
                    <a:lstStyle/>
                    <a:p>
                      <a:r>
                        <a:rPr lang="de-DE" sz="1800" b="0" i="0" kern="1200" dirty="0">
                          <a:solidFill>
                            <a:schemeClr val="dk1"/>
                          </a:solidFill>
                          <a:effectLst/>
                          <a:latin typeface="+mn-lt"/>
                          <a:ea typeface="+mn-ea"/>
                          <a:cs typeface="+mn-cs"/>
                        </a:rPr>
                        <a:t>Der Werwolf ist die böse Rolle im Spiel, dessen Ziel es ist, alle Dorfbewohner zu töten, ohne entdeckt zu werden.</a:t>
                      </a:r>
                      <a:endParaRPr lang="de-DE" dirty="0"/>
                    </a:p>
                  </a:txBody>
                  <a:tcPr/>
                </a:tc>
                <a:tc>
                  <a:txBody>
                    <a:bodyPr/>
                    <a:lstStyle/>
                    <a:p>
                      <a:r>
                        <a:rPr lang="de-DE" dirty="0"/>
                        <a:t>-</a:t>
                      </a:r>
                    </a:p>
                  </a:txBody>
                  <a:tcPr/>
                </a:tc>
                <a:tc>
                  <a:txBody>
                    <a:bodyPr/>
                    <a:lstStyle/>
                    <a:p>
                      <a:r>
                        <a:rPr lang="de-DE" sz="1800" b="0" i="0" kern="1200" dirty="0">
                          <a:solidFill>
                            <a:schemeClr val="dk1"/>
                          </a:solidFill>
                          <a:effectLst/>
                          <a:latin typeface="+mn-lt"/>
                          <a:ea typeface="+mn-ea"/>
                          <a:cs typeface="+mn-cs"/>
                        </a:rPr>
                        <a:t>Verkörpert die böse Rolle im Spiel.</a:t>
                      </a:r>
                      <a:endParaRPr lang="de-DE" dirty="0"/>
                    </a:p>
                  </a:txBody>
                  <a:tcPr/>
                </a:tc>
                <a:tc>
                  <a:txBody>
                    <a:bodyPr/>
                    <a:lstStyle/>
                    <a:p>
                      <a:r>
                        <a:rPr lang="de-DE" sz="1800" b="0" i="0" kern="1200" dirty="0">
                          <a:solidFill>
                            <a:schemeClr val="dk1"/>
                          </a:solidFill>
                          <a:effectLst/>
                          <a:latin typeface="+mn-lt"/>
                          <a:ea typeface="+mn-ea"/>
                          <a:cs typeface="+mn-cs"/>
                        </a:rPr>
                        <a:t>1-4</a:t>
                      </a:r>
                      <a:endParaRPr lang="de-DE" dirty="0"/>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166344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3923422284"/>
              </p:ext>
            </p:extLst>
          </p:nvPr>
        </p:nvGraphicFramePr>
        <p:xfrm>
          <a:off x="1096963" y="1846263"/>
          <a:ext cx="10058400" cy="32054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Seherin</a:t>
                      </a:r>
                      <a:endParaRPr lang="de-DE" dirty="0"/>
                    </a:p>
                  </a:txBody>
                  <a:tcPr/>
                </a:tc>
                <a:tc>
                  <a:txBody>
                    <a:bodyPr/>
                    <a:lstStyle/>
                    <a:p>
                      <a:r>
                        <a:rPr lang="de-DE" sz="1800" b="0" i="0" kern="1200" dirty="0">
                          <a:solidFill>
                            <a:schemeClr val="dk1"/>
                          </a:solidFill>
                          <a:effectLst/>
                          <a:latin typeface="+mn-lt"/>
                          <a:ea typeface="+mn-ea"/>
                          <a:cs typeface="+mn-cs"/>
                        </a:rPr>
                        <a:t>Die Seherin ist eine Dorfbewohnerrolle mit der besonderen Fähigkeit, jede Nacht die Identität eines Spielers zu erfahren. Ihr Ziel ist es, die Werwölfe zu entlarven.</a:t>
                      </a:r>
                      <a:endParaRPr lang="de-DE" dirty="0"/>
                    </a:p>
                  </a:txBody>
                  <a:tcPr/>
                </a:tc>
                <a:tc>
                  <a:txBody>
                    <a:bodyPr/>
                    <a:lstStyle/>
                    <a:p>
                      <a:r>
                        <a:rPr lang="de-DE" dirty="0"/>
                        <a:t>-</a:t>
                      </a:r>
                    </a:p>
                  </a:txBody>
                  <a:tcPr/>
                </a:tc>
                <a:tc>
                  <a:txBody>
                    <a:bodyPr/>
                    <a:lstStyle/>
                    <a:p>
                      <a:r>
                        <a:rPr lang="de-DE" sz="1800" b="0" i="0" kern="1200" dirty="0">
                          <a:solidFill>
                            <a:schemeClr val="dk1"/>
                          </a:solidFill>
                          <a:effectLst/>
                          <a:latin typeface="+mn-lt"/>
                          <a:ea typeface="+mn-ea"/>
                          <a:cs typeface="+mn-cs"/>
                        </a:rPr>
                        <a:t>Bietet Infos für Dorfbewohner. Größte Chance für Dorfbewohner Werwölfe zu entlarven.</a:t>
                      </a:r>
                      <a:endParaRPr lang="de-DE" dirty="0"/>
                    </a:p>
                  </a:txBody>
                  <a:tcPr/>
                </a:tc>
                <a:tc>
                  <a:txBody>
                    <a:bodyPr/>
                    <a:lstStyle/>
                    <a:p>
                      <a:r>
                        <a:rPr lang="de-DE" dirty="0"/>
                        <a:t>1</a:t>
                      </a:r>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362510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866B7-F59B-52B5-339D-814BF864E433}"/>
              </a:ext>
            </a:extLst>
          </p:cNvPr>
          <p:cNvSpPr>
            <a:spLocks noGrp="1"/>
          </p:cNvSpPr>
          <p:nvPr>
            <p:ph type="title"/>
          </p:nvPr>
        </p:nvSpPr>
        <p:spPr/>
        <p:txBody>
          <a:bodyPr/>
          <a:lstStyle/>
          <a:p>
            <a:r>
              <a:rPr lang="de-DE" dirty="0"/>
              <a:t>Data Dictionary</a:t>
            </a:r>
          </a:p>
        </p:txBody>
      </p:sp>
      <p:graphicFrame>
        <p:nvGraphicFramePr>
          <p:cNvPr id="8" name="Inhaltsplatzhalter 7">
            <a:extLst>
              <a:ext uri="{FF2B5EF4-FFF2-40B4-BE49-F238E27FC236}">
                <a16:creationId xmlns:a16="http://schemas.microsoft.com/office/drawing/2014/main" id="{80770CA6-8D72-4559-461E-CC8F2C1D6B07}"/>
              </a:ext>
            </a:extLst>
          </p:cNvPr>
          <p:cNvGraphicFramePr>
            <a:graphicFrameLocks noGrp="1"/>
          </p:cNvGraphicFramePr>
          <p:nvPr>
            <p:ph idx="1"/>
            <p:extLst>
              <p:ext uri="{D42A27DB-BD31-4B8C-83A1-F6EECF244321}">
                <p14:modId xmlns:p14="http://schemas.microsoft.com/office/powerpoint/2010/main" val="2446920259"/>
              </p:ext>
            </p:extLst>
          </p:nvPr>
        </p:nvGraphicFramePr>
        <p:xfrm>
          <a:off x="1096963" y="1846263"/>
          <a:ext cx="10058400" cy="32054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211362847"/>
                    </a:ext>
                  </a:extLst>
                </a:gridCol>
                <a:gridCol w="2011680">
                  <a:extLst>
                    <a:ext uri="{9D8B030D-6E8A-4147-A177-3AD203B41FA5}">
                      <a16:colId xmlns:a16="http://schemas.microsoft.com/office/drawing/2014/main" val="3603833123"/>
                    </a:ext>
                  </a:extLst>
                </a:gridCol>
                <a:gridCol w="2011680">
                  <a:extLst>
                    <a:ext uri="{9D8B030D-6E8A-4147-A177-3AD203B41FA5}">
                      <a16:colId xmlns:a16="http://schemas.microsoft.com/office/drawing/2014/main" val="2763826349"/>
                    </a:ext>
                  </a:extLst>
                </a:gridCol>
                <a:gridCol w="2011680">
                  <a:extLst>
                    <a:ext uri="{9D8B030D-6E8A-4147-A177-3AD203B41FA5}">
                      <a16:colId xmlns:a16="http://schemas.microsoft.com/office/drawing/2014/main" val="698355315"/>
                    </a:ext>
                  </a:extLst>
                </a:gridCol>
                <a:gridCol w="2011680">
                  <a:extLst>
                    <a:ext uri="{9D8B030D-6E8A-4147-A177-3AD203B41FA5}">
                      <a16:colId xmlns:a16="http://schemas.microsoft.com/office/drawing/2014/main" val="690672247"/>
                    </a:ext>
                  </a:extLst>
                </a:gridCol>
              </a:tblGrid>
              <a:tr h="370840">
                <a:tc>
                  <a:txBody>
                    <a:bodyPr/>
                    <a:lstStyle/>
                    <a:p>
                      <a:r>
                        <a:rPr lang="de-DE" dirty="0"/>
                        <a:t>Name</a:t>
                      </a:r>
                    </a:p>
                  </a:txBody>
                  <a:tcPr/>
                </a:tc>
                <a:tc>
                  <a:txBody>
                    <a:bodyPr/>
                    <a:lstStyle/>
                    <a:p>
                      <a:r>
                        <a:rPr lang="de-DE" dirty="0"/>
                        <a:t>Beschreibung</a:t>
                      </a:r>
                    </a:p>
                  </a:txBody>
                  <a:tcPr/>
                </a:tc>
                <a:tc>
                  <a:txBody>
                    <a:bodyPr/>
                    <a:lstStyle/>
                    <a:p>
                      <a:r>
                        <a:rPr lang="de-DE" dirty="0"/>
                        <a:t>Eigenschaften</a:t>
                      </a:r>
                    </a:p>
                  </a:txBody>
                  <a:tcPr/>
                </a:tc>
                <a:tc>
                  <a:txBody>
                    <a:bodyPr/>
                    <a:lstStyle/>
                    <a:p>
                      <a:r>
                        <a:rPr lang="de-DE" dirty="0"/>
                        <a:t>Verwendung</a:t>
                      </a:r>
                    </a:p>
                  </a:txBody>
                  <a:tcPr/>
                </a:tc>
                <a:tc>
                  <a:txBody>
                    <a:bodyPr/>
                    <a:lstStyle/>
                    <a:p>
                      <a:r>
                        <a:rPr lang="de-DE" dirty="0"/>
                        <a:t>Instanzen</a:t>
                      </a:r>
                    </a:p>
                  </a:txBody>
                  <a:tcPr/>
                </a:tc>
                <a:extLst>
                  <a:ext uri="{0D108BD9-81ED-4DB2-BD59-A6C34878D82A}">
                    <a16:rowId xmlns:a16="http://schemas.microsoft.com/office/drawing/2014/main" val="1903762017"/>
                  </a:ext>
                </a:extLst>
              </a:tr>
              <a:tr h="370840">
                <a:tc>
                  <a:txBody>
                    <a:bodyPr/>
                    <a:lstStyle/>
                    <a:p>
                      <a:r>
                        <a:rPr lang="de-DE" sz="1800" b="0" i="0" kern="1200" dirty="0">
                          <a:solidFill>
                            <a:schemeClr val="dk1"/>
                          </a:solidFill>
                          <a:effectLst/>
                          <a:latin typeface="+mn-lt"/>
                          <a:ea typeface="+mn-ea"/>
                          <a:cs typeface="+mn-cs"/>
                        </a:rPr>
                        <a:t>Hexe</a:t>
                      </a:r>
                      <a:endParaRPr lang="de-DE" dirty="0"/>
                    </a:p>
                  </a:txBody>
                  <a:tcPr/>
                </a:tc>
                <a:tc>
                  <a:txBody>
                    <a:bodyPr/>
                    <a:lstStyle/>
                    <a:p>
                      <a:r>
                        <a:rPr lang="de-DE" sz="1800" b="0" i="0" kern="1200" dirty="0">
                          <a:solidFill>
                            <a:schemeClr val="dk1"/>
                          </a:solidFill>
                          <a:effectLst/>
                          <a:latin typeface="+mn-lt"/>
                          <a:ea typeface="+mn-ea"/>
                          <a:cs typeface="+mn-cs"/>
                        </a:rPr>
                        <a:t>Die Hexe ist eine Dorfbewohnerrolle mit zwei besonderen Tränken: einem Heiltrank, um einen Spieler zu retten, und einem Gifttrank, um einen Spieler zu töten.</a:t>
                      </a:r>
                      <a:endParaRPr lang="de-DE" dirty="0"/>
                    </a:p>
                  </a:txBody>
                  <a:tcPr/>
                </a:tc>
                <a:tc>
                  <a:txBody>
                    <a:bodyPr/>
                    <a:lstStyle/>
                    <a:p>
                      <a:pPr marL="285750" indent="-285750">
                        <a:buFontTx/>
                        <a:buChar char="-"/>
                      </a:pPr>
                      <a:r>
                        <a:rPr lang="de-DE" sz="1800" b="0" i="0" kern="1200" dirty="0">
                          <a:solidFill>
                            <a:schemeClr val="dk1"/>
                          </a:solidFill>
                          <a:effectLst/>
                          <a:latin typeface="+mn-lt"/>
                          <a:ea typeface="+mn-ea"/>
                          <a:cs typeface="+mn-cs"/>
                        </a:rPr>
                        <a:t>Heiltrank </a:t>
                      </a:r>
                    </a:p>
                    <a:p>
                      <a:pPr marL="285750" indent="-285750">
                        <a:buFontTx/>
                        <a:buChar char="-"/>
                      </a:pPr>
                      <a:r>
                        <a:rPr lang="de-DE" sz="1800" b="0" i="0" kern="1200" dirty="0">
                          <a:solidFill>
                            <a:schemeClr val="dk1"/>
                          </a:solidFill>
                          <a:effectLst/>
                          <a:latin typeface="+mn-lt"/>
                          <a:ea typeface="+mn-ea"/>
                          <a:cs typeface="+mn-cs"/>
                        </a:rPr>
                        <a:t>Gifttrank</a:t>
                      </a:r>
                      <a:endParaRPr lang="de-DE" dirty="0"/>
                    </a:p>
                  </a:txBody>
                  <a:tcPr/>
                </a:tc>
                <a:tc>
                  <a:txBody>
                    <a:bodyPr/>
                    <a:lstStyle/>
                    <a:p>
                      <a:r>
                        <a:rPr lang="de-DE" sz="1800" b="0" i="0" kern="1200" dirty="0">
                          <a:solidFill>
                            <a:schemeClr val="dk1"/>
                          </a:solidFill>
                          <a:effectLst/>
                          <a:latin typeface="+mn-lt"/>
                          <a:ea typeface="+mn-ea"/>
                          <a:cs typeface="+mn-cs"/>
                        </a:rPr>
                        <a:t>Kann einen Dorfbewohner retten und einen Werwolf töten, allerdings kann dies auch schiefgehen.</a:t>
                      </a:r>
                      <a:endParaRPr lang="de-DE" dirty="0"/>
                    </a:p>
                  </a:txBody>
                  <a:tcPr/>
                </a:tc>
                <a:tc>
                  <a:txBody>
                    <a:bodyPr/>
                    <a:lstStyle/>
                    <a:p>
                      <a:r>
                        <a:rPr lang="de-DE" dirty="0"/>
                        <a:t>1</a:t>
                      </a:r>
                    </a:p>
                  </a:txBody>
                  <a:tcPr/>
                </a:tc>
                <a:extLst>
                  <a:ext uri="{0D108BD9-81ED-4DB2-BD59-A6C34878D82A}">
                    <a16:rowId xmlns:a16="http://schemas.microsoft.com/office/drawing/2014/main" val="3064155199"/>
                  </a:ext>
                </a:extLst>
              </a:tr>
            </a:tbl>
          </a:graphicData>
        </a:graphic>
      </p:graphicFrame>
    </p:spTree>
    <p:extLst>
      <p:ext uri="{BB962C8B-B14F-4D97-AF65-F5344CB8AC3E}">
        <p14:creationId xmlns:p14="http://schemas.microsoft.com/office/powerpoint/2010/main" val="113077680"/>
      </p:ext>
    </p:extLst>
  </p:cSld>
  <p:clrMapOvr>
    <a:masterClrMapping/>
  </p:clrMapOvr>
</p:sld>
</file>

<file path=ppt/theme/theme1.xml><?xml version="1.0" encoding="utf-8"?>
<a:theme xmlns:a="http://schemas.openxmlformats.org/drawingml/2006/main" name="Rückblick">
  <a:themeElements>
    <a:clrScheme name="Graustuf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Metadata/LabelInfo.xml><?xml version="1.0" encoding="utf-8"?>
<clbl:labelList xmlns:clbl="http://schemas.microsoft.com/office/2020/mipLabelMetadata">
  <clbl:label id="{60b37cb2-a399-4c31-a85a-411fc8b623d3}" enabled="1" method="Standard" siteId="{d04f4717-5a6e-4b98-b3f9-6918e0385f4c}" contentBits="0" removed="0"/>
</clbl:labelList>
</file>

<file path=docProps/app.xml><?xml version="1.0" encoding="utf-8"?>
<Properties xmlns="http://schemas.openxmlformats.org/officeDocument/2006/extended-properties" xmlns:vt="http://schemas.openxmlformats.org/officeDocument/2006/docPropsVTypes">
  <Template>Retrospect</Template>
  <TotalTime>0</TotalTime>
  <Words>632</Words>
  <Application>Microsoft Office PowerPoint</Application>
  <PresentationFormat>Breitbild</PresentationFormat>
  <Paragraphs>136</Paragraphs>
  <Slides>17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Calibri</vt:lpstr>
      <vt:lpstr>Calibri Light</vt:lpstr>
      <vt:lpstr>Rückblick</vt:lpstr>
      <vt:lpstr>Werwolf</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Use Cases</vt:lpstr>
      <vt:lpstr>Klassendiagramm</vt:lpstr>
      <vt:lpstr>Sequenzdiagramm</vt:lpstr>
      <vt:lpstr>Spielablaufdiagramm</vt:lpstr>
      <vt:lpstr>Trello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Werwolf</dc:title>
  <dc:creator>Jannis Armbruster</dc:creator>
  <cp:lastModifiedBy>Jannis Armbruster</cp:lastModifiedBy>
  <cp:revision>1</cp:revision>
  <dcterms:created xsi:type="dcterms:W3CDTF">2024-11-05T13:21:48Z</dcterms:created>
  <dcterms:modified xsi:type="dcterms:W3CDTF">2024-11-06T14:19:01Z</dcterms:modified>
</cp:coreProperties>
</file>