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69012"/>
  </p:normalViewPr>
  <p:slideViewPr>
    <p:cSldViewPr snapToGrid="0" snapToObjects="1">
      <p:cViewPr varScale="1">
        <p:scale>
          <a:sx n="77" d="100"/>
          <a:sy n="77" d="100"/>
        </p:scale>
        <p:origin x="19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70933-7D99-F449-913F-E394877A2270}" type="datetimeFigureOut">
              <a:rPr lang="en-TR" smtClean="0"/>
              <a:t>11.01.2024</a:t>
            </a:fld>
            <a:endParaRPr lang="en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F4D8F-F05D-744D-87FB-50C7B674649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530888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fiscal policy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designed to remedy a recession will result in inflation. </a:t>
            </a:r>
          </a:p>
          <a:p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fiscal policy designed to combat inflation will result in declines in output and possibly a recession.</a:t>
            </a:r>
            <a:r>
              <a:rPr lang="en-TR" dirty="0">
                <a:effectLst/>
              </a:rPr>
              <a:t> </a:t>
            </a:r>
          </a:p>
          <a:p>
            <a:endParaRPr lang="en-TR" dirty="0">
              <a:effectLst/>
            </a:endParaRPr>
          </a:p>
          <a:p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idea that inflation and unemployment moving in opposite directions was first noticed by a British economist, A. W. Phillips.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(Phillips Curve) </a:t>
            </a:r>
          </a:p>
          <a:p>
            <a:endParaRPr lang="en-US" sz="1200" dirty="0">
              <a:effectLst/>
              <a:latin typeface="Times New Roman" panose="02020603050405020304" pitchFamily="18" charset="0"/>
            </a:endParaRPr>
          </a:p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F4D8F-F05D-744D-87FB-50C7B6746496}" type="slidenum">
              <a:rPr lang="en-TR" smtClean="0"/>
              <a:t>1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507128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sz="1800" dirty="0">
                <a:effectLst/>
                <a:latin typeface="TimesNewRomanPSMT"/>
                <a:ea typeface="Times New Roman" panose="02020603050405020304" pitchFamily="18" charset="0"/>
                <a:cs typeface="Times New Roman" panose="02020603050405020304" pitchFamily="18" charset="0"/>
              </a:rPr>
              <a:t>the study relie</a:t>
            </a:r>
            <a:r>
              <a:rPr lang="tr-TR" sz="1800" dirty="0">
                <a:effectLst/>
                <a:latin typeface="TimesNewRomanPSMT"/>
                <a:ea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TR" sz="1800" dirty="0">
                <a:effectLst/>
                <a:latin typeface="TimesNewRomanPSMT"/>
                <a:ea typeface="Times New Roman" panose="02020603050405020304" pitchFamily="18" charset="0"/>
                <a:cs typeface="Times New Roman" panose="02020603050405020304" pitchFamily="18" charset="0"/>
              </a:rPr>
              <a:t>on the time-series data </a:t>
            </a:r>
            <a:r>
              <a:rPr lang="en-TR" sz="1800" b="1" dirty="0">
                <a:effectLst/>
                <a:latin typeface="TimesNewRomanPSMT"/>
                <a:ea typeface="Times New Roman" panose="02020603050405020304" pitchFamily="18" charset="0"/>
                <a:cs typeface="Times New Roman" panose="02020603050405020304" pitchFamily="18" charset="0"/>
              </a:rPr>
              <a:t>from 19</a:t>
            </a:r>
            <a:r>
              <a:rPr lang="tr-TR" sz="1800" b="1" dirty="0">
                <a:effectLst/>
                <a:latin typeface="TimesNewRomanPSMT"/>
                <a:ea typeface="Times New Roman" panose="02020603050405020304" pitchFamily="18" charset="0"/>
                <a:cs typeface="Times New Roman" panose="02020603050405020304" pitchFamily="18" charset="0"/>
              </a:rPr>
              <a:t>60-Q1</a:t>
            </a:r>
            <a:r>
              <a:rPr lang="en-TR" sz="1800" b="1" dirty="0">
                <a:effectLst/>
                <a:latin typeface="TimesNewRomanPSMT"/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tr-TR" sz="1800" b="1" dirty="0">
                <a:effectLst/>
                <a:latin typeface="TimesNewRomanPSMT"/>
                <a:ea typeface="Times New Roman" panose="02020603050405020304" pitchFamily="18" charset="0"/>
                <a:cs typeface="Times New Roman" panose="02020603050405020304" pitchFamily="18" charset="0"/>
              </a:rPr>
              <a:t>2023-Q3</a:t>
            </a:r>
            <a:r>
              <a:rPr lang="en-TR" sz="1800" b="1" dirty="0">
                <a:effectLst/>
                <a:latin typeface="TimesNewRomanPSMT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TR" sz="1800" b="1" dirty="0">
              <a:effectLst/>
              <a:latin typeface="TimesNewRomanPSMT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effectLst/>
                <a:latin typeface="TimesNewRomanPSMT"/>
                <a:ea typeface="Times New Roman" panose="02020603050405020304" pitchFamily="18" charset="0"/>
                <a:cs typeface="Times New Roman" panose="02020603050405020304" pitchFamily="18" charset="0"/>
              </a:rPr>
              <a:t>During 1960s,</a:t>
            </a:r>
            <a:r>
              <a:rPr lang="en-US" sz="1800" dirty="0">
                <a:effectLst/>
                <a:latin typeface="TimesNewRomanPSMT"/>
                <a:ea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TR" sz="1800" dirty="0">
                <a:effectLst/>
                <a:latin typeface="TimesNewRomanPSMT"/>
                <a:ea typeface="Times New Roman" panose="02020603050405020304" pitchFamily="18" charset="0"/>
                <a:cs typeface="Times New Roman" panose="02020603050405020304" pitchFamily="18" charset="0"/>
              </a:rPr>
              <a:t>here appears to be an inverse relationship between inflation and unemployment.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(due to the shifts of AD),</a:t>
            </a:r>
            <a:endParaRPr lang="en-TR" sz="1800" dirty="0">
              <a:effectLst/>
              <a:latin typeface="TimesNewRomanPSM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effectLst/>
                <a:latin typeface="TimesNewRomanPSMT"/>
                <a:ea typeface="Times New Roman" panose="02020603050405020304" pitchFamily="18" charset="0"/>
                <a:cs typeface="Times New Roman" panose="02020603050405020304" pitchFamily="18" charset="0"/>
              </a:rPr>
              <a:t>In the first half of 1970s</a:t>
            </a:r>
            <a:r>
              <a:rPr lang="en-US" sz="1800" dirty="0">
                <a:effectLst/>
                <a:latin typeface="TimesNewRomanPSMT"/>
                <a:ea typeface="Times New Roman" panose="02020603050405020304" pitchFamily="18" charset="0"/>
                <a:cs typeface="Times New Roman" panose="02020603050405020304" pitchFamily="18" charset="0"/>
              </a:rPr>
              <a:t>, the inflation and unemployment rate increase at the same time</a:t>
            </a:r>
            <a:r>
              <a:rPr lang="en-TR" dirty="0">
                <a:effectLst/>
              </a:rPr>
              <a:t>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(stagflation – when AS shifts left) </a:t>
            </a:r>
            <a:endParaRPr lang="en-TR" dirty="0">
              <a:effectLst/>
            </a:endParaRPr>
          </a:p>
          <a:p>
            <a:endParaRPr lang="en-TR" b="1" dirty="0">
              <a:effectLst/>
            </a:endParaRPr>
          </a:p>
          <a:p>
            <a:r>
              <a:rPr lang="en-US" sz="1800" b="1" dirty="0">
                <a:effectLst/>
                <a:latin typeface="TimesNewRomanPSMT"/>
                <a:ea typeface="Times New Roman" panose="02020603050405020304" pitchFamily="18" charset="0"/>
                <a:cs typeface="Times New Roman" panose="02020603050405020304" pitchFamily="18" charset="0"/>
              </a:rPr>
              <a:t>Starting from mid-70s till the end of 1990s,</a:t>
            </a:r>
            <a:r>
              <a:rPr lang="en-US" sz="1800" dirty="0">
                <a:effectLst/>
                <a:latin typeface="TimesNewRomanPSMT"/>
                <a:ea typeface="Times New Roman" panose="02020603050405020304" pitchFamily="18" charset="0"/>
                <a:cs typeface="Times New Roman" panose="02020603050405020304" pitchFamily="18" charset="0"/>
              </a:rPr>
              <a:t> there is no obvious relationship between two variables</a:t>
            </a:r>
          </a:p>
          <a:p>
            <a:endParaRPr lang="en-US" sz="1800" b="1" dirty="0">
              <a:effectLst/>
              <a:latin typeface="TimesNewRomanPSMT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NewRomanPSMT"/>
                <a:ea typeface="Times New Roman" panose="02020603050405020304" pitchFamily="18" charset="0"/>
                <a:cs typeface="Times New Roman" panose="02020603050405020304" pitchFamily="18" charset="0"/>
              </a:rPr>
              <a:t>In the last 20 years,</a:t>
            </a:r>
            <a:r>
              <a:rPr lang="en-US" sz="1800" dirty="0">
                <a:effectLst/>
                <a:latin typeface="TimesNewRomanPSMT"/>
                <a:ea typeface="Times New Roman" panose="02020603050405020304" pitchFamily="18" charset="0"/>
                <a:cs typeface="Times New Roman" panose="02020603050405020304" pitchFamily="18" charset="0"/>
              </a:rPr>
              <a:t> the relation between inflation and unemployment rate shows that there is a dynamic similar to the Phillips curve</a:t>
            </a:r>
            <a:r>
              <a:rPr lang="en-TR" sz="1800" dirty="0">
                <a:effectLst/>
                <a:latin typeface="TimesNewRomanPSM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T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F4D8F-F05D-744D-87FB-50C7B6746496}" type="slidenum">
              <a:rPr lang="en-TR" smtClean="0"/>
              <a:t>2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932370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1" dirty="0">
                <a:effectLst/>
                <a:latin typeface="TimesNewRomanPSMT"/>
                <a:ea typeface="Times New Roman" panose="02020603050405020304" pitchFamily="18" charset="0"/>
                <a:cs typeface="Times New Roman" panose="02020603050405020304" pitchFamily="18" charset="0"/>
              </a:rPr>
              <a:t>inflation and unemployment rate combinations</a:t>
            </a:r>
            <a:r>
              <a:rPr lang="en-US" sz="1800" b="1" dirty="0">
                <a:effectLst/>
                <a:latin typeface="TimesNewRomanPSMT"/>
                <a:ea typeface="Times New Roman" panose="02020603050405020304" pitchFamily="18" charset="0"/>
                <a:cs typeface="Times New Roman" panose="02020603050405020304" pitchFamily="18" charset="0"/>
              </a:rPr>
              <a:t> of each decade using different colors on a single scatter plot</a:t>
            </a:r>
            <a:r>
              <a:rPr lang="en-TR" sz="2800" b="1" dirty="0">
                <a:effectLst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TimesNewRomanPSMT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200" b="1" dirty="0">
                <a:effectLst/>
                <a:latin typeface="TimesNewRomanPSMT"/>
                <a:ea typeface="Times New Roman" panose="02020603050405020304" pitchFamily="18" charset="0"/>
                <a:cs typeface="Times New Roman" panose="02020603050405020304" pitchFamily="18" charset="0"/>
              </a:rPr>
              <a:t>y-axis</a:t>
            </a:r>
            <a:r>
              <a:rPr lang="en-US" sz="1200" dirty="0">
                <a:effectLst/>
                <a:latin typeface="TimesNewRomanPSMT"/>
                <a:ea typeface="Times New Roman" panose="02020603050405020304" pitchFamily="18" charset="0"/>
                <a:cs typeface="Times New Roman" panose="02020603050405020304" pitchFamily="18" charset="0"/>
              </a:rPr>
              <a:t> presents the inflation rate and </a:t>
            </a:r>
            <a:r>
              <a:rPr lang="en-US" sz="1200" b="1" dirty="0">
                <a:effectLst/>
                <a:latin typeface="TimesNewRomanPSMT"/>
                <a:ea typeface="Times New Roman" panose="02020603050405020304" pitchFamily="18" charset="0"/>
                <a:cs typeface="Times New Roman" panose="02020603050405020304" pitchFamily="18" charset="0"/>
              </a:rPr>
              <a:t>x-axis</a:t>
            </a:r>
            <a:r>
              <a:rPr lang="en-US" sz="1200" dirty="0">
                <a:effectLst/>
                <a:latin typeface="TimesNewRomanPSMT"/>
                <a:ea typeface="Times New Roman" panose="02020603050405020304" pitchFamily="18" charset="0"/>
                <a:cs typeface="Times New Roman" panose="02020603050405020304" pitchFamily="18" charset="0"/>
              </a:rPr>
              <a:t> shows the unemployment rate</a:t>
            </a:r>
            <a:r>
              <a:rPr lang="en-TR" dirty="0">
                <a:effectLst/>
              </a:rPr>
              <a:t> </a:t>
            </a:r>
          </a:p>
          <a:p>
            <a:r>
              <a:rPr lang="en-US" b="1" u="none" dirty="0"/>
              <a:t>T</a:t>
            </a:r>
            <a:r>
              <a:rPr lang="en-TR" b="1" u="none" dirty="0"/>
              <a:t>o see if there is resemblance with the original Phillips Curve</a:t>
            </a:r>
          </a:p>
          <a:p>
            <a:endParaRPr lang="en-TR" b="1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u="sng" dirty="0">
                <a:effectLst/>
                <a:latin typeface="TimesNewRomanPSMT"/>
                <a:ea typeface="Times New Roman" panose="02020603050405020304" pitchFamily="18" charset="0"/>
              </a:rPr>
              <a:t>there is no specific relationship that can be deducted for these two variables according to their historical time series data. </a:t>
            </a:r>
            <a:endParaRPr lang="en-TR" sz="18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TR" b="0" u="none" dirty="0"/>
          </a:p>
          <a:p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Previous studies show varying results regarding the relationship between inflation and unemployment in different countries, </a:t>
            </a:r>
          </a:p>
          <a:p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such as one-way causality, two-way causality, and no causal relationship between inflation and unemployment</a:t>
            </a:r>
            <a:r>
              <a:rPr lang="en-US" sz="1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TR" b="0" u="none" dirty="0"/>
          </a:p>
          <a:p>
            <a:endParaRPr lang="en-TR" b="0" u="none" dirty="0"/>
          </a:p>
          <a:p>
            <a:r>
              <a:rPr lang="en-TR" b="0" u="none" dirty="0"/>
              <a:t>So, we ask the following question: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Does knowing the inflation is useful for predicting the unemployment level or vice versa?</a:t>
            </a:r>
            <a:endParaRPr lang="en-TR" sz="1200" b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TR" b="1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F4D8F-F05D-744D-87FB-50C7B6746496}" type="slidenum">
              <a:rPr lang="en-TR" smtClean="0"/>
              <a:t>3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143329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NewRomanPSMT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u="sng" dirty="0">
                <a:effectLst/>
                <a:latin typeface="TimesNewRomanPSMT"/>
                <a:ea typeface="Times New Roman" panose="02020603050405020304" pitchFamily="18" charset="0"/>
                <a:cs typeface="Times New Roman" panose="02020603050405020304" pitchFamily="18" charset="0"/>
              </a:rPr>
              <a:t>aim of the study </a:t>
            </a:r>
            <a:r>
              <a:rPr lang="en-US" sz="1800" dirty="0">
                <a:effectLst/>
                <a:latin typeface="TimesNewRomanPSMT"/>
                <a:ea typeface="Times New Roman" panose="02020603050405020304" pitchFamily="18" charset="0"/>
                <a:cs typeface="Times New Roman" panose="02020603050405020304" pitchFamily="18" charset="0"/>
              </a:rPr>
              <a:t>is the analyze </a:t>
            </a:r>
            <a:r>
              <a:rPr lang="en-US" sz="1800" b="1" dirty="0">
                <a:effectLst/>
                <a:latin typeface="TimesNewRomanPSMT"/>
                <a:ea typeface="Times New Roman" panose="02020603050405020304" pitchFamily="18" charset="0"/>
                <a:cs typeface="Times New Roman" panose="02020603050405020304" pitchFamily="18" charset="0"/>
              </a:rPr>
              <a:t>the causal relationship between inflation and unemployment</a:t>
            </a:r>
            <a:r>
              <a:rPr lang="en-US" sz="1800" dirty="0">
                <a:effectLst/>
                <a:latin typeface="TimesNewRomanPSMT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1800" dirty="0">
              <a:effectLst/>
              <a:latin typeface="TimesNewRomanPSMT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order to observe the causal relation and analyze the data, we use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Granger causality test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Vector Autoregression model.</a:t>
            </a:r>
            <a:endParaRPr lang="en-TR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TR" dirty="0"/>
          </a:p>
          <a:p>
            <a:r>
              <a:rPr lang="en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Before running the Granger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Causality and Vector Autoregression model,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initially need to determine the optimal lag length. </a:t>
            </a:r>
          </a:p>
          <a:p>
            <a:endParaRPr lang="en-US" sz="1800" b="1" dirty="0">
              <a:effectLst/>
              <a:latin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are various approaches to select the optimal lag length, the Akaike Information Criterion (AIC) and Bayesian Information Criterion (BIC) are commonly used for this purpose.</a:t>
            </a:r>
            <a:r>
              <a:rPr lang="en-TR" dirty="0">
                <a:effectLst/>
              </a:rPr>
              <a:t> </a:t>
            </a:r>
            <a:endParaRPr lang="en-US" sz="1800" b="1" dirty="0">
              <a:effectLst/>
              <a:latin typeface="Times New Roman" panose="02020603050405020304" pitchFamily="18" charset="0"/>
            </a:endParaRPr>
          </a:p>
          <a:p>
            <a:endParaRPr lang="en-TR" b="1" dirty="0"/>
          </a:p>
          <a:p>
            <a:r>
              <a:rPr lang="en-TR" b="1" dirty="0"/>
              <a:t>We prefer BIC because: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tends to select a simpler model with fewer lags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helps to prevent overfitting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is consistent (as the sample size increases, the probability of selecting the correct model converges to 1)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choose the lag with the lowest BIC value. The optimal lag length for the causality analysis is 1.</a:t>
            </a:r>
          </a:p>
          <a:p>
            <a:endParaRPr lang="en-T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F4D8F-F05D-744D-87FB-50C7B6746496}" type="slidenum">
              <a:rPr lang="en-TR" smtClean="0"/>
              <a:t>4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764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tr-TR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n-TR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ranger causality test</a:t>
            </a:r>
            <a:r>
              <a:rPr lang="en-TR" sz="1800" u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a </a:t>
            </a:r>
            <a:r>
              <a:rPr lang="en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statistical hypothesis test used to determine whether one time series can be used to predict another. </a:t>
            </a:r>
          </a:p>
          <a:p>
            <a:endParaRPr lang="en-TR" sz="1800" b="1" dirty="0"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First, we check whether past values of </a:t>
            </a:r>
            <a:r>
              <a:rPr lang="en-US" sz="1800" b="1" dirty="0">
                <a:effectLst/>
                <a:latin typeface="TimesNewRomanPS"/>
                <a:ea typeface="Times New Roman" panose="02020603050405020304" pitchFamily="18" charset="0"/>
              </a:rPr>
              <a:t>unemployment</a:t>
            </a:r>
            <a:r>
              <a:rPr lang="en-US" sz="1800" b="1" i="1" dirty="0">
                <a:effectLst/>
                <a:latin typeface="TimesNewRomanPS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NewRomanPSMT"/>
                <a:ea typeface="Times New Roman" panose="02020603050405020304" pitchFamily="18" charset="0"/>
              </a:rPr>
              <a:t>time series can predict the future </a:t>
            </a:r>
            <a:r>
              <a:rPr lang="en-US" sz="1800" b="1" dirty="0">
                <a:effectLst/>
                <a:latin typeface="TimesNewRomanPS"/>
                <a:ea typeface="Times New Roman" panose="02020603050405020304" pitchFamily="18" charset="0"/>
              </a:rPr>
              <a:t>inflation</a:t>
            </a:r>
            <a:r>
              <a:rPr lang="en-US" sz="1800" b="1" i="1" dirty="0">
                <a:effectLst/>
                <a:latin typeface="TimesNewRomanPS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NewRomanPSMT"/>
                <a:ea typeface="Times New Roman" panose="02020603050405020304" pitchFamily="18" charset="0"/>
              </a:rPr>
              <a:t>time series.</a:t>
            </a:r>
            <a:endParaRPr lang="en-TR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TR" b="1" dirty="0"/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Second, a reverse causality is performed. </a:t>
            </a:r>
          </a:p>
          <a:p>
            <a:endParaRPr lang="en-US" sz="1800" b="1" dirty="0">
              <a:effectLst/>
              <a:latin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</a:rPr>
              <a:t>THUS, KNOWING THE INFLATION RATE IS USEFUL FOR PREDICTING THE FUTURE UNEMPLOYMENT RATE</a:t>
            </a:r>
            <a:endParaRPr lang="en-T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F4D8F-F05D-744D-87FB-50C7B6746496}" type="slidenum">
              <a:rPr lang="en-TR" smtClean="0"/>
              <a:t>5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75162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Vector </a:t>
            </a:r>
            <a:r>
              <a:rPr lang="tr-TR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TR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utoregression (VAR) model</a:t>
            </a:r>
            <a:r>
              <a:rPr lang="en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</a:t>
            </a:r>
            <a:r>
              <a:rPr lang="en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statistical method used to capture the joint dynamics and interdependencies among multiple time series variables.</a:t>
            </a:r>
            <a:r>
              <a:rPr lang="en-TR" b="1" dirty="0">
                <a:effectLst/>
              </a:rPr>
              <a:t> </a:t>
            </a:r>
          </a:p>
          <a:p>
            <a:endParaRPr lang="en-TR" b="1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Since the lag length is equal to 1, we form a VAR(1)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Both GRANGER CAUSALITY TEST and VAR show that the direction of causality is from unemployment rate to inflation rate. </a:t>
            </a:r>
            <a:endParaRPr lang="en-T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F4D8F-F05D-744D-87FB-50C7B6746496}" type="slidenum">
              <a:rPr lang="en-TR" smtClean="0"/>
              <a:t>6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900019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However, our aim is not to predict the true effect of inflation on unemployment but to understand the causal effect’s direction.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we run OLS, omitted variables cause biased results.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 2SLS will not solve the endogeneity problem as well because the exclusion of control variables will cause the omitted variable problem.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But we aim to propose a relevant instrument to use instead of inflation rate for further research aiming to find the true effect of inflation on unemployment by using all necessary control variables.</a:t>
            </a:r>
          </a:p>
          <a:p>
            <a:pPr marL="0" indent="0">
              <a:buNone/>
            </a:pPr>
            <a:endParaRPr lang="en-TR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T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infsturment should satisfy 2 conditions: </a:t>
            </a:r>
          </a:p>
          <a:p>
            <a:pPr marL="457200" indent="-457200">
              <a:buAutoNum type="arabicParenR"/>
            </a:pPr>
            <a:r>
              <a:rPr lang="en-T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 condition: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instrumental variable is strongly correlated with the explanatory variable of interest</a:t>
            </a:r>
            <a:r>
              <a:rPr lang="en-TR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(T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TR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 condition is satisfied)</a:t>
            </a:r>
          </a:p>
          <a:p>
            <a:pPr marL="457200" indent="-457200">
              <a:buAutoNum type="arabicParenR"/>
            </a:pPr>
            <a:r>
              <a:rPr lang="en-T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Exogeneity condition: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instrumental variable is independent of the error term and does not affect the outcome variable, through other channels</a:t>
            </a:r>
            <a:r>
              <a:rPr lang="en-TR" sz="1200" dirty="0">
                <a:effectLst/>
              </a:rPr>
              <a:t> </a:t>
            </a:r>
            <a:endParaRPr lang="en-TR" sz="12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reason why we think that national defense can be a valid instrument that may satisfy the exogeneity condition, when the necessary control variables are added to the regression</a:t>
            </a:r>
            <a:r>
              <a:rPr lang="tr-T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that national defense expenditures are not decided according to economic conditions, they are mainly driven by political and strategic factors.</a:t>
            </a:r>
            <a:r>
              <a:rPr lang="en-TR" dirty="0">
                <a:effectLst/>
              </a:rPr>
              <a:t> </a:t>
            </a:r>
          </a:p>
          <a:p>
            <a:endParaRPr lang="en-TR" dirty="0">
              <a:effectLst/>
            </a:endParaRPr>
          </a:p>
          <a:p>
            <a:r>
              <a:rPr lang="en-TR" b="1" dirty="0">
                <a:effectLst/>
              </a:rPr>
              <a:t>IN CONCLUSION, we achieve to obtain the direction of causality between inflation rate and unemployment rate for the US economy using the quarterly time series data from 1960 to 2023.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R" b="1" dirty="0">
                <a:effectLst/>
              </a:rPr>
              <a:t>We can say that </a:t>
            </a:r>
            <a:r>
              <a:rPr lang="en-US" sz="1200" b="1" dirty="0">
                <a:effectLst/>
                <a:latin typeface="Times New Roman" panose="02020603050405020304" pitchFamily="18" charset="0"/>
              </a:rPr>
              <a:t>KNOWING THE INFLATION RATE IS USEFUL FOR PREDICTING THE FUTURE UNEMPLOYMENT RATE</a:t>
            </a:r>
            <a:endParaRPr lang="en-TR" b="1" dirty="0"/>
          </a:p>
          <a:p>
            <a:endParaRPr lang="en-TR" b="1" dirty="0">
              <a:effectLst/>
            </a:endParaRPr>
          </a:p>
          <a:p>
            <a:endParaRPr lang="en-TR" dirty="0">
              <a:effectLst/>
            </a:endParaRPr>
          </a:p>
          <a:p>
            <a:endParaRPr lang="en-TR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F4D8F-F05D-744D-87FB-50C7B6746496}" type="slidenum">
              <a:rPr lang="en-TR" smtClean="0"/>
              <a:t>7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588388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FDE94F-D35E-C441-BD63-71E111EF6954}" type="datetimeFigureOut">
              <a:rPr lang="en-TR" smtClean="0"/>
              <a:t>11.01.2024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CF70E37-86BB-0A4E-9DD6-11993D3A6D2E}" type="slidenum">
              <a:rPr lang="en-TR" smtClean="0"/>
              <a:t>‹#›</a:t>
            </a:fld>
            <a:endParaRPr lang="en-T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51599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E94F-D35E-C441-BD63-71E111EF6954}" type="datetimeFigureOut">
              <a:rPr lang="en-TR" smtClean="0"/>
              <a:t>11.01.2024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0E37-86BB-0A4E-9DD6-11993D3A6D2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88584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E94F-D35E-C441-BD63-71E111EF6954}" type="datetimeFigureOut">
              <a:rPr lang="en-TR" smtClean="0"/>
              <a:t>11.01.2024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0E37-86BB-0A4E-9DD6-11993D3A6D2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7810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E94F-D35E-C441-BD63-71E111EF6954}" type="datetimeFigureOut">
              <a:rPr lang="en-TR" smtClean="0"/>
              <a:t>11.01.2024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0E37-86BB-0A4E-9DD6-11993D3A6D2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57409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FDE94F-D35E-C441-BD63-71E111EF6954}" type="datetimeFigureOut">
              <a:rPr lang="en-TR" smtClean="0"/>
              <a:t>11.01.2024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F70E37-86BB-0A4E-9DD6-11993D3A6D2E}" type="slidenum">
              <a:rPr lang="en-TR" smtClean="0"/>
              <a:t>‹#›</a:t>
            </a:fld>
            <a:endParaRPr lang="en-T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62944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E94F-D35E-C441-BD63-71E111EF6954}" type="datetimeFigureOut">
              <a:rPr lang="en-TR" smtClean="0"/>
              <a:t>11.01.2024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0E37-86BB-0A4E-9DD6-11993D3A6D2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053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E94F-D35E-C441-BD63-71E111EF6954}" type="datetimeFigureOut">
              <a:rPr lang="en-TR" smtClean="0"/>
              <a:t>11.01.2024</a:t>
            </a:fld>
            <a:endParaRPr lang="en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0E37-86BB-0A4E-9DD6-11993D3A6D2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54295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E94F-D35E-C441-BD63-71E111EF6954}" type="datetimeFigureOut">
              <a:rPr lang="en-TR" smtClean="0"/>
              <a:t>11.01.2024</a:t>
            </a:fld>
            <a:endParaRPr lang="en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0E37-86BB-0A4E-9DD6-11993D3A6D2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69690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E94F-D35E-C441-BD63-71E111EF6954}" type="datetimeFigureOut">
              <a:rPr lang="en-TR" smtClean="0"/>
              <a:t>11.01.2024</a:t>
            </a:fld>
            <a:endParaRPr lang="en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0E37-86BB-0A4E-9DD6-11993D3A6D2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019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FDE94F-D35E-C441-BD63-71E111EF6954}" type="datetimeFigureOut">
              <a:rPr lang="en-TR" smtClean="0"/>
              <a:t>11.01.2024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F70E37-86BB-0A4E-9DD6-11993D3A6D2E}" type="slidenum">
              <a:rPr lang="en-TR" smtClean="0"/>
              <a:t>‹#›</a:t>
            </a:fld>
            <a:endParaRPr lang="en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071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FDE94F-D35E-C441-BD63-71E111EF6954}" type="datetimeFigureOut">
              <a:rPr lang="en-TR" smtClean="0"/>
              <a:t>11.01.2024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F70E37-86BB-0A4E-9DD6-11993D3A6D2E}" type="slidenum">
              <a:rPr lang="en-TR" smtClean="0"/>
              <a:t>‹#›</a:t>
            </a:fld>
            <a:endParaRPr lang="en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25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2FDE94F-D35E-C441-BD63-71E111EF6954}" type="datetimeFigureOut">
              <a:rPr lang="en-TR" smtClean="0"/>
              <a:t>11.01.2024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CF70E37-86BB-0A4E-9DD6-11993D3A6D2E}" type="slidenum">
              <a:rPr lang="en-TR" smtClean="0"/>
              <a:t>‹#›</a:t>
            </a:fld>
            <a:endParaRPr lang="en-T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326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96A0-7E39-6B7C-5E42-896A2608D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4317" y="1852608"/>
            <a:ext cx="7122849" cy="2098226"/>
          </a:xfrm>
        </p:spPr>
        <p:txBody>
          <a:bodyPr/>
          <a:lstStyle/>
          <a:p>
            <a:r>
              <a:rPr lang="en-T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Causalıty between Unemployment and ınflatıon </a:t>
            </a:r>
            <a:br>
              <a:rPr lang="en-T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T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ın US economy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AE580-CD5A-A94A-ECEF-81D47D174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 Taşpınar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January 12, 2024</a:t>
            </a:r>
            <a:endParaRPr lang="en-T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933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5388-324E-34CC-5BD4-FDF744721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6138"/>
          </a:xfrm>
        </p:spPr>
        <p:txBody>
          <a:bodyPr/>
          <a:lstStyle/>
          <a:p>
            <a:r>
              <a:rPr lang="en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499A5-62C4-8EC4-E283-8F534EFF4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2615"/>
            <a:ext cx="9601200" cy="4284785"/>
          </a:xfrm>
        </p:spPr>
        <p:txBody>
          <a:bodyPr/>
          <a:lstStyle/>
          <a:p>
            <a:r>
              <a:rPr lang="en-US" sz="1800" b="1" dirty="0">
                <a:effectLst/>
                <a:latin typeface="TimesNewRomanPSMT"/>
                <a:ea typeface="Times New Roman" panose="02020603050405020304" pitchFamily="18" charset="0"/>
                <a:cs typeface="Times New Roman" panose="02020603050405020304" pitchFamily="18" charset="0"/>
              </a:rPr>
              <a:t>For inflation: </a:t>
            </a:r>
            <a:r>
              <a:rPr lang="en-US" sz="1800" dirty="0">
                <a:effectLst/>
                <a:latin typeface="TimesNewRomanPSMT"/>
                <a:ea typeface="Times New Roman" panose="02020603050405020304" pitchFamily="18" charset="0"/>
              </a:rPr>
              <a:t>FRED, </a:t>
            </a:r>
            <a:r>
              <a:rPr lang="en-US" sz="1800" dirty="0">
                <a:effectLst/>
                <a:latin typeface="TimesNewRomanPSMT"/>
                <a:ea typeface="Times New Roman" panose="02020603050405020304" pitchFamily="18" charset="0"/>
                <a:cs typeface="Times New Roman" panose="02020603050405020304" pitchFamily="18" charset="0"/>
              </a:rPr>
              <a:t>seasonally adjusted quarterly </a:t>
            </a:r>
            <a:r>
              <a:rPr lang="en-US" sz="1800" i="1" dirty="0">
                <a:solidFill>
                  <a:srgbClr val="C00000"/>
                </a:solidFill>
                <a:effectLst/>
                <a:latin typeface="TimesNewRomanPSMT"/>
                <a:ea typeface="Times New Roman" panose="02020603050405020304" pitchFamily="18" charset="0"/>
                <a:cs typeface="Times New Roman" panose="02020603050405020304" pitchFamily="18" charset="0"/>
              </a:rPr>
              <a:t>Personal Consumption Expenditures </a:t>
            </a:r>
            <a:r>
              <a:rPr lang="en-US" sz="1800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(PCE)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Chain-type Price Index (Percent Change from Year Ago)</a:t>
            </a:r>
            <a:r>
              <a:rPr lang="en-TR" dirty="0">
                <a:effectLst/>
              </a:rPr>
              <a:t> </a:t>
            </a:r>
          </a:p>
          <a:p>
            <a:r>
              <a:rPr lang="en-US" sz="1800" b="1" dirty="0">
                <a:latin typeface="TimesNewRomanPSMT"/>
                <a:cs typeface="Times New Roman" panose="02020603050405020304" pitchFamily="18" charset="0"/>
              </a:rPr>
              <a:t>For unemployment: </a:t>
            </a:r>
            <a:r>
              <a:rPr lang="en-US" sz="1800" dirty="0">
                <a:latin typeface="TimesNewRomanPSMT"/>
                <a:cs typeface="Times New Roman" panose="02020603050405020304" pitchFamily="18" charset="0"/>
              </a:rPr>
              <a:t>FRED, </a:t>
            </a:r>
            <a:r>
              <a:rPr lang="en-US" sz="1800" dirty="0">
                <a:effectLst/>
                <a:latin typeface="TimesNewRomanPSMT"/>
                <a:ea typeface="Times New Roman" panose="02020603050405020304" pitchFamily="18" charset="0"/>
              </a:rPr>
              <a:t>seasonally adjusted quarterly </a:t>
            </a:r>
            <a:r>
              <a:rPr lang="en-US" sz="1800" i="1" dirty="0">
                <a:solidFill>
                  <a:srgbClr val="C00000"/>
                </a:solidFill>
                <a:effectLst/>
                <a:latin typeface="TimesNewRomanPSMT"/>
                <a:ea typeface="Times New Roman" panose="02020603050405020304" pitchFamily="18" charset="0"/>
              </a:rPr>
              <a:t>Unemployment Rate</a:t>
            </a:r>
            <a:r>
              <a:rPr lang="en-US" sz="1800" dirty="0">
                <a:effectLst/>
                <a:latin typeface="TimesNewRomanPSMT"/>
                <a:ea typeface="Times New Roman" panose="02020603050405020304" pitchFamily="18" charset="0"/>
              </a:rPr>
              <a:t> (Percent). </a:t>
            </a:r>
            <a:endParaRPr lang="en-T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TR" sz="1800" dirty="0">
              <a:effectLst/>
            </a:endParaRPr>
          </a:p>
          <a:p>
            <a:endParaRPr lang="en-TR" sz="1800" dirty="0"/>
          </a:p>
        </p:txBody>
      </p:sp>
      <p:pic>
        <p:nvPicPr>
          <p:cNvPr id="4" name="Picture 3" descr="A graph showing a line graph&#10;&#10;Description automatically generated with medium confidence">
            <a:extLst>
              <a:ext uri="{FF2B5EF4-FFF2-40B4-BE49-F238E27FC236}">
                <a16:creationId xmlns:a16="http://schemas.microsoft.com/office/drawing/2014/main" id="{1DC2AB73-1418-DBDD-E49A-0C0966D26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23" y="2929921"/>
            <a:ext cx="11301045" cy="304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10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5388-324E-34CC-5BD4-FDF744721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6138"/>
          </a:xfrm>
        </p:spPr>
        <p:txBody>
          <a:bodyPr/>
          <a:lstStyle/>
          <a:p>
            <a:r>
              <a:rPr lang="en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PHILLIPS CURVE</a:t>
            </a:r>
          </a:p>
        </p:txBody>
      </p:sp>
      <p:pic>
        <p:nvPicPr>
          <p:cNvPr id="4" name="Picture 3" descr="A diagram of different colored dots&#10;&#10;Description automatically generated">
            <a:extLst>
              <a:ext uri="{FF2B5EF4-FFF2-40B4-BE49-F238E27FC236}">
                <a16:creationId xmlns:a16="http://schemas.microsoft.com/office/drawing/2014/main" id="{5A9EEB86-AD3D-AE9C-3833-91218F735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847" y="1657480"/>
            <a:ext cx="4724400" cy="35430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6CF140-96AE-6D50-7FF7-B8161DEB84CE}"/>
              </a:ext>
            </a:extLst>
          </p:cNvPr>
          <p:cNvSpPr txBox="1"/>
          <p:nvPr/>
        </p:nvSpPr>
        <p:spPr>
          <a:xfrm>
            <a:off x="7985759" y="2690336"/>
            <a:ext cx="29870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NewRomanPSMT"/>
                <a:ea typeface="Times New Roman" panose="02020603050405020304" pitchFamily="18" charset="0"/>
              </a:rPr>
              <a:t>T</a:t>
            </a:r>
            <a:r>
              <a:rPr lang="en-US" sz="1800" dirty="0">
                <a:effectLst/>
                <a:latin typeface="TimesNewRomanPSMT"/>
                <a:ea typeface="Times New Roman" panose="02020603050405020304" pitchFamily="18" charset="0"/>
              </a:rPr>
              <a:t>he inverse relationship between inflation rate and unemployment rate is more apparent in 1960s, 2000s and 2020s. </a:t>
            </a:r>
            <a:endParaRPr lang="en-T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19DF55-F8A6-23DE-BF63-7DAF5375C2FE}"/>
              </a:ext>
            </a:extLst>
          </p:cNvPr>
          <p:cNvSpPr txBox="1"/>
          <p:nvPr/>
        </p:nvSpPr>
        <p:spPr>
          <a:xfrm>
            <a:off x="2414847" y="5477814"/>
            <a:ext cx="7514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Does knowing the inflation is useful for predicting the unemployment level or vice versa?</a:t>
            </a:r>
            <a:endParaRPr lang="en-TR" sz="2400" b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132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5388-324E-34CC-5BD4-FDF744721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6138"/>
          </a:xfrm>
        </p:spPr>
        <p:txBody>
          <a:bodyPr/>
          <a:lstStyle/>
          <a:p>
            <a:r>
              <a:rPr lang="en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CAUSALITY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499A5-62C4-8EC4-E283-8F534EFF4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2615"/>
            <a:ext cx="9952892" cy="4589585"/>
          </a:xfrm>
        </p:spPr>
        <p:txBody>
          <a:bodyPr>
            <a:noAutofit/>
          </a:bodyPr>
          <a:lstStyle/>
          <a:p>
            <a:r>
              <a:rPr lang="en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Lag Determination: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Information Criterion (BIC)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calculate the BIC for each lag, the optimal lag will be the one with the lowest BIC value. </a:t>
            </a:r>
          </a:p>
          <a:p>
            <a:endParaRPr lang="en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apply </a:t>
            </a:r>
            <a:r>
              <a:rPr lang="en-T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Granger-Causality Test </a:t>
            </a:r>
            <a:r>
              <a:rPr lang="en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T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Autoregression Model </a:t>
            </a:r>
            <a:r>
              <a:rPr lang="en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causality analysis.</a:t>
            </a:r>
          </a:p>
        </p:txBody>
      </p:sp>
      <p:sp>
        <p:nvSpPr>
          <p:cNvPr id="4" name="Text Box 11">
            <a:extLst>
              <a:ext uri="{FF2B5EF4-FFF2-40B4-BE49-F238E27FC236}">
                <a16:creationId xmlns:a16="http://schemas.microsoft.com/office/drawing/2014/main" id="{53085077-12FE-1D1C-6B4E-7157F83F6E4B}"/>
              </a:ext>
            </a:extLst>
          </p:cNvPr>
          <p:cNvSpPr txBox="1"/>
          <p:nvPr/>
        </p:nvSpPr>
        <p:spPr>
          <a:xfrm>
            <a:off x="4080241" y="2618836"/>
            <a:ext cx="3645267" cy="2677656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BIC values for each lag length:</a:t>
            </a:r>
            <a:endParaRPr lang="en-T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Lag 1: 0.687713974366396</a:t>
            </a:r>
            <a:endParaRPr lang="en-T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Lag 2: 6.280029169049655</a:t>
            </a:r>
            <a:endParaRPr lang="en-T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Lag 3: 15.455398372124996</a:t>
            </a:r>
            <a:endParaRPr lang="en-T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Lag 4: 26.0727336921494</a:t>
            </a:r>
            <a:endParaRPr lang="en-T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Lag 5: 36.85497168419078</a:t>
            </a:r>
            <a:endParaRPr lang="en-T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Lag 6: 42.930993145717494</a:t>
            </a:r>
            <a:endParaRPr lang="en-T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Lag 7: 54.23739227682361</a:t>
            </a:r>
            <a:endParaRPr lang="en-T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Lag 8: 65.8594328455003</a:t>
            </a:r>
            <a:endParaRPr lang="en-T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Lag 9: 75.61471920550193</a:t>
            </a:r>
            <a:endParaRPr lang="en-T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Lag 10: 81.37808090784482</a:t>
            </a:r>
            <a:endParaRPr lang="en-T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T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Optimal BIC value: 0.687713974366396</a:t>
            </a:r>
            <a:endParaRPr lang="en-T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Optimal lag determined by BIC: 1</a:t>
            </a:r>
            <a:endParaRPr lang="en-T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87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5388-324E-34CC-5BD4-FDF744721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6138"/>
          </a:xfrm>
        </p:spPr>
        <p:txBody>
          <a:bodyPr/>
          <a:lstStyle/>
          <a:p>
            <a:r>
              <a:rPr lang="en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Granger-Causality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499A5-62C4-8EC4-E283-8F534EFF4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2615"/>
            <a:ext cx="9601200" cy="491197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200" b="1" u="sng" dirty="0">
                <a:effectLst/>
                <a:latin typeface="TimesNewRomanPSMT"/>
                <a:ea typeface="Times New Roman" panose="02020603050405020304" pitchFamily="18" charset="0"/>
              </a:rPr>
              <a:t>GRANGER-CAUSALITY TEST</a:t>
            </a:r>
          </a:p>
          <a:p>
            <a:pPr marL="342900" lvl="0" indent="-342900">
              <a:buFont typeface="Symbol" pitchFamily="2" charset="2"/>
              <a:buChar char=""/>
            </a:pPr>
            <a:r>
              <a:rPr lang="en-US" sz="1200" u="sng" dirty="0">
                <a:effectLst/>
                <a:latin typeface="TimesNewRomanPSMT"/>
                <a:ea typeface="Times New Roman" panose="02020603050405020304" pitchFamily="18" charset="0"/>
              </a:rPr>
              <a:t>Null Hypothesis (H0):</a:t>
            </a:r>
            <a:r>
              <a:rPr lang="en-US" sz="1200" dirty="0">
                <a:effectLst/>
                <a:latin typeface="TimesNewRomanPSMT"/>
                <a:ea typeface="Times New Roman" panose="02020603050405020304" pitchFamily="18" charset="0"/>
              </a:rPr>
              <a:t> “unemployment” time series does not granger-cause “inflation” time series </a:t>
            </a:r>
            <a:endParaRPr lang="en-T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"/>
            </a:pPr>
            <a:r>
              <a:rPr lang="en-US" sz="1200" u="sng" dirty="0">
                <a:effectLst/>
                <a:latin typeface="TimesNewRomanPSMT"/>
                <a:ea typeface="Times New Roman" panose="02020603050405020304" pitchFamily="18" charset="0"/>
              </a:rPr>
              <a:t>Alternative Hypothesis (HA):</a:t>
            </a:r>
            <a:r>
              <a:rPr lang="en-US" sz="1200" dirty="0">
                <a:effectLst/>
                <a:latin typeface="TimesNewRomanPSMT"/>
                <a:ea typeface="Times New Roman" panose="02020603050405020304" pitchFamily="18" charset="0"/>
              </a:rPr>
              <a:t> “unemployment” time series granger-cause “inflation” time series</a:t>
            </a:r>
            <a:endParaRPr lang="en-T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TR" sz="1200" dirty="0"/>
          </a:p>
          <a:p>
            <a:endParaRPr lang="en-TR" sz="1200" dirty="0"/>
          </a:p>
          <a:p>
            <a:endParaRPr lang="en-TR" sz="1200" dirty="0"/>
          </a:p>
          <a:p>
            <a:pPr marL="0" indent="0">
              <a:buNone/>
            </a:pPr>
            <a:r>
              <a:rPr lang="en-T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</a:t>
            </a:r>
            <a:r>
              <a:rPr lang="tr-T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T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value is greater than </a:t>
            </a:r>
            <a:r>
              <a:rPr lang="tr-T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T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.05, we </a:t>
            </a:r>
            <a:r>
              <a:rPr lang="en-T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can't reject </a:t>
            </a:r>
            <a:r>
              <a:rPr lang="en-T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null hypothesis of the test. We 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conclude </a:t>
            </a:r>
            <a:r>
              <a:rPr lang="en-T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 </a:t>
            </a:r>
            <a:r>
              <a:rPr lang="en-T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unemployment time series </a:t>
            </a:r>
            <a:r>
              <a:rPr lang="en-US" sz="12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doesn’t </a:t>
            </a:r>
            <a:r>
              <a:rPr lang="tr-T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n-T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ranger-causes inflation time series.</a:t>
            </a:r>
          </a:p>
          <a:p>
            <a:pPr marL="0" indent="0">
              <a:buNone/>
            </a:pPr>
            <a:r>
              <a:rPr lang="en-TR" sz="1200" b="1" dirty="0">
                <a:effectLst/>
              </a:rPr>
              <a:t> </a:t>
            </a:r>
            <a:r>
              <a:rPr lang="en-US" sz="1200" b="1" u="sng" dirty="0">
                <a:effectLst/>
                <a:latin typeface="TimesNewRomanPSMT"/>
                <a:ea typeface="Times New Roman" panose="02020603050405020304" pitchFamily="18" charset="0"/>
              </a:rPr>
              <a:t>GRANGER-CAUSALITY TEST IN REVERSE</a:t>
            </a:r>
          </a:p>
          <a:p>
            <a:pPr marL="342900" lvl="0" indent="-342900">
              <a:buFont typeface="Symbol" pitchFamily="2" charset="2"/>
              <a:buChar char=""/>
            </a:pPr>
            <a:r>
              <a:rPr lang="en-US" sz="1200" u="sng" dirty="0">
                <a:effectLst/>
                <a:latin typeface="TimesNewRomanPSMT"/>
                <a:ea typeface="Times New Roman" panose="02020603050405020304" pitchFamily="18" charset="0"/>
              </a:rPr>
              <a:t>Null Hypothesis (H0):</a:t>
            </a:r>
            <a:r>
              <a:rPr lang="en-US" sz="1200" dirty="0">
                <a:effectLst/>
                <a:latin typeface="TimesNewRomanPSMT"/>
                <a:ea typeface="Times New Roman" panose="02020603050405020304" pitchFamily="18" charset="0"/>
              </a:rPr>
              <a:t> “inflation” time series does not granger-cause “unemployment” time series </a:t>
            </a:r>
            <a:endParaRPr lang="en-T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"/>
            </a:pPr>
            <a:r>
              <a:rPr lang="en-US" sz="1200" u="sng" dirty="0">
                <a:effectLst/>
                <a:latin typeface="TimesNewRomanPSMT"/>
                <a:ea typeface="Times New Roman" panose="02020603050405020304" pitchFamily="18" charset="0"/>
              </a:rPr>
              <a:t>Alternative Hypothesis (HA):</a:t>
            </a:r>
            <a:r>
              <a:rPr lang="en-US" sz="1200" dirty="0">
                <a:effectLst/>
                <a:latin typeface="TimesNewRomanPSMT"/>
                <a:ea typeface="Times New Roman" panose="02020603050405020304" pitchFamily="18" charset="0"/>
              </a:rPr>
              <a:t> “inflation” time series granger-cause “unemployment” time series</a:t>
            </a:r>
            <a:endParaRPr lang="en-T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200" b="1" u="sng" dirty="0">
              <a:effectLst/>
              <a:latin typeface="TimesNewRomanPSMT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TR" sz="1200" b="1" dirty="0"/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Since the p-value is less than 0.05, we </a:t>
            </a:r>
            <a:r>
              <a:rPr lang="en-US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reject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null hypothesis of the test. We can say that </a:t>
            </a:r>
            <a:r>
              <a:rPr lang="en-US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inflation time series </a:t>
            </a:r>
            <a:r>
              <a:rPr lang="en-US" sz="12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does</a:t>
            </a:r>
            <a:r>
              <a:rPr lang="en-US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Granger-causes unemployment time series.</a:t>
            </a:r>
            <a:endParaRPr lang="en-TR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 Box 14">
            <a:extLst>
              <a:ext uri="{FF2B5EF4-FFF2-40B4-BE49-F238E27FC236}">
                <a16:creationId xmlns:a16="http://schemas.microsoft.com/office/drawing/2014/main" id="{45FCACAB-A7CF-6F44-20DE-3C2F0F47A419}"/>
              </a:ext>
            </a:extLst>
          </p:cNvPr>
          <p:cNvSpPr txBox="1"/>
          <p:nvPr/>
        </p:nvSpPr>
        <p:spPr>
          <a:xfrm>
            <a:off x="2508396" y="2515919"/>
            <a:ext cx="5967389" cy="913081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R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Granger Causality</a:t>
            </a:r>
            <a:endParaRPr lang="en-TR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R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number of lags (no zero) 1</a:t>
            </a:r>
            <a:endParaRPr lang="en-TR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R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ssr based F test:         </a:t>
            </a:r>
            <a:r>
              <a:rPr lang="en-TR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F=2.7931  , p=0.0959</a:t>
            </a:r>
            <a:r>
              <a:rPr lang="en-TR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, df_denom=251, df_num=1</a:t>
            </a:r>
            <a:endParaRPr lang="en-TR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R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ssr based chi2 test:   chi2=2.8265  , p=0.0927  , df=1</a:t>
            </a:r>
            <a:endParaRPr lang="en-TR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R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likelihood ratio test: chi2=2.8108  , p=0.0936  , df=1</a:t>
            </a:r>
            <a:endParaRPr lang="en-TR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R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parameter F test:         F=2.7931  , p=0.0959  , df_denom=251, df_num=1</a:t>
            </a:r>
            <a:endParaRPr lang="en-TR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E226D63F-E5E5-97A4-AAA9-A81ECBC945B7}"/>
              </a:ext>
            </a:extLst>
          </p:cNvPr>
          <p:cNvSpPr txBox="1"/>
          <p:nvPr/>
        </p:nvSpPr>
        <p:spPr>
          <a:xfrm>
            <a:off x="2508396" y="5004142"/>
            <a:ext cx="6061173" cy="923330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R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Granger Causality</a:t>
            </a:r>
            <a:endParaRPr lang="en-TR" sz="9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R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number of lags (no zero) 1</a:t>
            </a:r>
            <a:endParaRPr lang="en-TR" sz="9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R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ssr based F test:         </a:t>
            </a:r>
            <a:r>
              <a:rPr lang="en-TR" sz="9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F=5.1889  , p=0.0236</a:t>
            </a:r>
            <a:r>
              <a:rPr lang="en-TR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, df_denom=251, df_num=1</a:t>
            </a:r>
            <a:endParaRPr lang="en-TR" sz="9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R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ssr based chi2 test:   chi2=5.2509  , p=0.0219  , df=1</a:t>
            </a:r>
            <a:endParaRPr lang="en-TR" sz="9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R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likelihood ratio test: chi2=5.1974  , p=0.0226  , df=1</a:t>
            </a:r>
            <a:endParaRPr lang="en-TR" sz="9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R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parameter F test:         F=5.1889  , p=0.0236  , df_denom=251, df_num=1</a:t>
            </a:r>
            <a:endParaRPr lang="en-TR" sz="9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37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5388-324E-34CC-5BD4-FDF744721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6138"/>
          </a:xfrm>
        </p:spPr>
        <p:txBody>
          <a:bodyPr/>
          <a:lstStyle/>
          <a:p>
            <a:r>
              <a:rPr lang="en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Vector Autoregression Model</a:t>
            </a:r>
            <a:endParaRPr lang="en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499A5-62C4-8EC4-E283-8F534EFF4B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82615"/>
                <a:ext cx="9601200" cy="428478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fontAlgn="base" latinLnBrk="1">
                  <a:buNone/>
                  <a:tabLst>
                    <a:tab pos="581660" algn="l"/>
                    <a:tab pos="1163320" algn="l"/>
                    <a:tab pos="1744980" algn="l"/>
                    <a:tab pos="2326640" algn="l"/>
                    <a:tab pos="2908300" algn="l"/>
                    <a:tab pos="3489960" algn="l"/>
                    <a:tab pos="4071620" algn="l"/>
                    <a:tab pos="4653280" algn="l"/>
                    <a:tab pos="5234940" algn="l"/>
                    <a:tab pos="5816600" algn="l"/>
                    <a:tab pos="6398260" algn="l"/>
                    <a:tab pos="6979920" algn="l"/>
                    <a:tab pos="7561580" algn="l"/>
                    <a:tab pos="8143240" algn="l"/>
                    <a:tab pos="8724900" algn="l"/>
                    <a:tab pos="9306560" algn="l"/>
                  </a:tabLst>
                </a:pPr>
                <a:r>
                  <a:rPr lang="en-US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W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 form a VAR(1) model as follows: </a:t>
                </a:r>
                <a:endParaRPr lang="en-TR" sz="16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fontAlgn="base" latinLnBrk="1">
                  <a:tabLst>
                    <a:tab pos="581660" algn="l"/>
                    <a:tab pos="1163320" algn="l"/>
                    <a:tab pos="1744980" algn="l"/>
                    <a:tab pos="2326640" algn="l"/>
                    <a:tab pos="2908300" algn="l"/>
                    <a:tab pos="3489960" algn="l"/>
                    <a:tab pos="4071620" algn="l"/>
                    <a:tab pos="4653280" algn="l"/>
                    <a:tab pos="5234940" algn="l"/>
                    <a:tab pos="5816600" algn="l"/>
                    <a:tab pos="6398260" algn="l"/>
                    <a:tab pos="6979920" algn="l"/>
                    <a:tab pos="7561580" algn="l"/>
                    <a:tab pos="8143240" algn="l"/>
                    <a:tab pos="8724900" algn="l"/>
                    <a:tab pos="930656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TR" sz="1600" b="1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𝑼𝑵𝑬𝑴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𝒕</m:t>
                        </m:r>
                      </m:sub>
                    </m:sSub>
                    <m:r>
                      <a:rPr lang="en-US" sz="1600" b="1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= </m:t>
                    </m:r>
                    <m:sSub>
                      <m:sSubPr>
                        <m:ctrlPr>
                          <a:rPr lang="en-TR" sz="1600" b="1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∝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𝟏</m:t>
                        </m:r>
                        <m:r>
                          <a:rPr lang="en-US" sz="1600" b="1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en-US" sz="1600" b="1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n-TR" sz="1600" b="1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𝑼𝑵𝑬𝑴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𝒕</m:t>
                        </m:r>
                        <m:r>
                          <a:rPr lang="en-US" sz="1600" b="1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r>
                          <a:rPr lang="en-US" sz="1600" b="1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sz="1600" b="1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n-TR" sz="1600" b="1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𝑰𝑵𝑭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𝒕</m:t>
                        </m:r>
                        <m:r>
                          <a:rPr lang="en-US" sz="1600" b="1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r>
                          <a:rPr lang="en-US" sz="1600" b="1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sz="1600" b="1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TR" sz="1600" b="1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𝜺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𝒕</m:t>
                        </m:r>
                        <m:r>
                          <a:rPr lang="en-US" sz="1600" b="1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a:rPr lang="en-US" sz="1600" b="1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sz="16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endParaRPr lang="tr-TR" sz="1600" b="1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fontAlgn="base" latinLnBrk="1">
                  <a:tabLst>
                    <a:tab pos="581660" algn="l"/>
                    <a:tab pos="1163320" algn="l"/>
                    <a:tab pos="1744980" algn="l"/>
                    <a:tab pos="2326640" algn="l"/>
                    <a:tab pos="2908300" algn="l"/>
                    <a:tab pos="3489960" algn="l"/>
                    <a:tab pos="4071620" algn="l"/>
                    <a:tab pos="4653280" algn="l"/>
                    <a:tab pos="5234940" algn="l"/>
                    <a:tab pos="5816600" algn="l"/>
                    <a:tab pos="6398260" algn="l"/>
                    <a:tab pos="6979920" algn="l"/>
                    <a:tab pos="7561580" algn="l"/>
                    <a:tab pos="8143240" algn="l"/>
                    <a:tab pos="8724900" algn="l"/>
                    <a:tab pos="930656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TR" sz="1600" b="1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𝑰𝑵𝑭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𝒕</m:t>
                        </m:r>
                      </m:sub>
                    </m:sSub>
                    <m:r>
                      <a:rPr lang="en-US" sz="1600" b="1" i="1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= </m:t>
                    </m:r>
                    <m:sSub>
                      <m:sSubPr>
                        <m:ctrlPr>
                          <a:rPr lang="en-TR" sz="1600" b="1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∝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𝟐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en-US" sz="1600" b="1" i="1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n-TR" sz="1600" b="1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𝑰𝑵𝑭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𝒕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sz="1600" b="1" i="1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n-TR" sz="1600" b="1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𝑼𝑵𝑬𝑴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𝒕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sz="1600" b="1" i="1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TR" sz="1600" b="1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𝜺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𝒕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TR" sz="1600" b="1" dirty="0">
                  <a:solidFill>
                    <a:srgbClr val="0070C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en-TR" sz="1600" dirty="0"/>
              </a:p>
              <a:p>
                <a:pPr marL="0" indent="0">
                  <a:buNone/>
                </a:pPr>
                <a:r>
                  <a:rPr lang="en-TR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1st equation: 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Both 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p-values &lt; 0.05</a:t>
                </a:r>
                <a:r>
                  <a:rPr lang="en-TR" sz="1600" dirty="0">
                    <a:effectLst/>
                  </a:rPr>
                  <a:t> 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agged inflation rate affects unemployment rate</a:t>
                </a:r>
                <a:r>
                  <a:rPr lang="en-TR" dirty="0">
                    <a:effectLst/>
                  </a:rPr>
                  <a:t> </a:t>
                </a:r>
              </a:p>
              <a:p>
                <a:endParaRPr lang="en-TR" dirty="0"/>
              </a:p>
              <a:p>
                <a:pPr marL="0" indent="0">
                  <a:buNone/>
                </a:pPr>
                <a:r>
                  <a:rPr lang="en-TR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2nd equation: </a:t>
                </a:r>
              </a:p>
              <a:p>
                <a:r>
                  <a:rPr lang="en-T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P-value of lagged unemployment rate &gt; 0.05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agged unemployment rate has no influence </a:t>
                </a:r>
              </a:p>
              <a:p>
                <a:pPr marL="0" indent="0">
                  <a:buNone/>
                </a:pPr>
                <a:r>
                  <a: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on inflation rate</a:t>
                </a:r>
                <a:r>
                  <a:rPr lang="en-TR" sz="1600" dirty="0">
                    <a:effectLst/>
                  </a:rPr>
                  <a:t> </a:t>
                </a:r>
                <a:endParaRPr lang="en-TR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T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499A5-62C4-8EC4-E283-8F534EFF4B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82615"/>
                <a:ext cx="9601200" cy="4284785"/>
              </a:xfrm>
              <a:blipFill>
                <a:blip r:embed="rId3"/>
                <a:stretch>
                  <a:fillRect l="-264" t="-885" b="-590"/>
                </a:stretch>
              </a:blipFill>
            </p:spPr>
            <p:txBody>
              <a:bodyPr/>
              <a:lstStyle/>
              <a:p>
                <a:r>
                  <a:rPr lang="en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16">
            <a:extLst>
              <a:ext uri="{FF2B5EF4-FFF2-40B4-BE49-F238E27FC236}">
                <a16:creationId xmlns:a16="http://schemas.microsoft.com/office/drawing/2014/main" id="{0089EB1D-34FA-B9D5-5BB7-BF6EEB7D6156}"/>
              </a:ext>
            </a:extLst>
          </p:cNvPr>
          <p:cNvSpPr txBox="1"/>
          <p:nvPr/>
        </p:nvSpPr>
        <p:spPr>
          <a:xfrm>
            <a:off x="6096000" y="1582615"/>
            <a:ext cx="5825490" cy="4758471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R" sz="8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Summary of Regression Results   </a:t>
            </a:r>
            <a:endParaRPr lang="en-T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R" sz="8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==================================</a:t>
            </a:r>
            <a:endParaRPr lang="en-T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R" sz="8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Model:                         VAR</a:t>
            </a:r>
            <a:endParaRPr lang="en-T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R" sz="8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Method:                        OLS</a:t>
            </a:r>
            <a:endParaRPr lang="en-T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R" sz="8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Date:           Tue, 02, Jan, 2024</a:t>
            </a:r>
            <a:endParaRPr lang="en-T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R" sz="8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Time:                     08:58:22</a:t>
            </a:r>
            <a:endParaRPr lang="en-T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R" sz="8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--------------------------------------------------------------------</a:t>
            </a:r>
            <a:endParaRPr lang="en-T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R" sz="8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No. of Equations:         2.00000    BIC:                   -1.82917</a:t>
            </a:r>
            <a:endParaRPr lang="en-T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R" sz="8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Nobs:                     254.000    HQIC:                  -1.87911</a:t>
            </a:r>
            <a:endParaRPr lang="en-T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R" sz="8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Log likelihood:          -471.904    FPE:                   0.147677</a:t>
            </a:r>
            <a:endParaRPr lang="en-T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R" sz="8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AIC:                     -1.91273    Det(Omega_mle):        0.144250</a:t>
            </a:r>
            <a:endParaRPr lang="en-T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R" sz="8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--------------------------------------------------------------------</a:t>
            </a:r>
            <a:endParaRPr lang="en-T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R" sz="85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Results for equation unemployment_rate</a:t>
            </a:r>
            <a:endParaRPr lang="en-TR" sz="12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R" sz="8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=======================================================================================</a:t>
            </a:r>
            <a:endParaRPr lang="en-T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R" sz="8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                 coefficient       std. error           t-stat            prob</a:t>
            </a:r>
            <a:endParaRPr lang="en-T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R" sz="8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---------------------------------------------------------------------------------------</a:t>
            </a:r>
            <a:endParaRPr lang="en-T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R" sz="8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const                        0.430553         0.167464            2.571           0.010</a:t>
            </a:r>
            <a:endParaRPr lang="en-T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R" sz="8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L1.unemployment_rate         0.903219         0.026486           34.102           0.000</a:t>
            </a:r>
            <a:endParaRPr lang="en-T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R" sz="85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L1.inflation           </a:t>
            </a:r>
            <a:r>
              <a:rPr lang="en-TR" sz="8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</a:t>
            </a:r>
            <a:r>
              <a:rPr lang="en-TR" sz="85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0.041773</a:t>
            </a:r>
            <a:r>
              <a:rPr lang="en-TR" sz="8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0.018338            </a:t>
            </a:r>
            <a:r>
              <a:rPr lang="en-TR" sz="85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2.278           0.023</a:t>
            </a:r>
            <a:endParaRPr lang="en-TR" sz="12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R" sz="8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=======================================================================================</a:t>
            </a:r>
            <a:endParaRPr lang="en-T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R" sz="8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T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R" sz="85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Results for equation inflation</a:t>
            </a:r>
            <a:endParaRPr lang="en-TR" sz="12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R" sz="8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=======================================================================================</a:t>
            </a:r>
            <a:endParaRPr lang="en-T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R" sz="8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                 coefficient       std. error           t-stat            prob</a:t>
            </a:r>
            <a:endParaRPr lang="en-T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R" sz="8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---------------------------------------------------------------------------------------</a:t>
            </a:r>
            <a:endParaRPr lang="en-T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R" sz="8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const                        0.296543         0.132649            2.236           0.025</a:t>
            </a:r>
            <a:endParaRPr lang="en-T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R" sz="85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L1.unemployment_rate        </a:t>
            </a:r>
            <a:r>
              <a:rPr lang="en-TR" sz="85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-0.035062</a:t>
            </a:r>
            <a:r>
              <a:rPr lang="en-TR" sz="85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</a:t>
            </a:r>
            <a:r>
              <a:rPr lang="en-TR" sz="85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0.020980</a:t>
            </a:r>
            <a:r>
              <a:rPr lang="en-TR" sz="85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  </a:t>
            </a:r>
            <a:r>
              <a:rPr lang="en-TR" sz="85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-1.671</a:t>
            </a:r>
            <a:r>
              <a:rPr lang="en-TR" sz="85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  </a:t>
            </a:r>
            <a:r>
              <a:rPr lang="en-TR" sz="85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0.095</a:t>
            </a:r>
            <a:endParaRPr lang="en-TR" sz="12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R" sz="8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L1.inflation                 0.975269         0.014526           67.140           0.000</a:t>
            </a:r>
            <a:endParaRPr lang="en-T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R" sz="8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=======================================================================================</a:t>
            </a:r>
            <a:endParaRPr lang="en-T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R" sz="8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T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R" sz="8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Correlation matrix of residuals</a:t>
            </a:r>
            <a:endParaRPr lang="en-T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R" sz="8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            unemployment_rate  inflation</a:t>
            </a:r>
            <a:endParaRPr lang="en-T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R" sz="8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unemployment_rate             1.000000  -0.251068</a:t>
            </a:r>
            <a:endParaRPr lang="en-T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R" sz="8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inflation                    -0.251068   1.000000</a:t>
            </a:r>
            <a:endParaRPr lang="en-T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TR" sz="8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T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TR" sz="8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T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981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5388-324E-34CC-5BD4-FDF744721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63217"/>
            <a:ext cx="10631978" cy="1201615"/>
          </a:xfrm>
        </p:spPr>
        <p:txBody>
          <a:bodyPr>
            <a:noAutofit/>
          </a:bodyPr>
          <a:lstStyle/>
          <a:p>
            <a:r>
              <a:rPr lang="en-US" b="1" dirty="0">
                <a:effectLst/>
                <a:latin typeface="TimesNewRomanPSMT"/>
                <a:ea typeface="Times New Roman" panose="02020603050405020304" pitchFamily="18" charset="0"/>
              </a:rPr>
              <a:t>Possible Suggestions for Further Research </a:t>
            </a:r>
            <a:endParaRPr lang="en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499A5-62C4-8EC4-E283-8F534EFF4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7091"/>
            <a:ext cx="9601200" cy="4325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TR" sz="17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Two-Stage Least Sqaures Regression</a:t>
            </a:r>
          </a:p>
          <a:p>
            <a:r>
              <a:rPr lang="en-US" sz="1700" b="1" dirty="0">
                <a:effectLst/>
                <a:latin typeface="TimesNewRomanPSMT"/>
                <a:ea typeface="Times New Roman" panose="02020603050405020304" pitchFamily="18" charset="0"/>
              </a:rPr>
              <a:t>For national defense expenditures:</a:t>
            </a:r>
            <a:r>
              <a:rPr lang="en-US" sz="1700" dirty="0">
                <a:effectLst/>
                <a:latin typeface="TimesNewRomanPSMT"/>
                <a:ea typeface="Times New Roman" panose="02020603050405020304" pitchFamily="18" charset="0"/>
              </a:rPr>
              <a:t> FRED, seasonally adjusted quarterly </a:t>
            </a:r>
            <a:r>
              <a:rPr lang="en-US" sz="1700" i="1" dirty="0">
                <a:effectLst/>
                <a:latin typeface="TimesNewRomanPSMT"/>
                <a:ea typeface="Times New Roman" panose="02020603050405020304" pitchFamily="18" charset="0"/>
              </a:rPr>
              <a:t>Federal Government: </a:t>
            </a:r>
            <a:r>
              <a:rPr lang="en-US" sz="1700" i="1" dirty="0">
                <a:solidFill>
                  <a:srgbClr val="C00000"/>
                </a:solidFill>
                <a:effectLst/>
                <a:latin typeface="TimesNewRomanPSMT"/>
                <a:ea typeface="Times New Roman" panose="02020603050405020304" pitchFamily="18" charset="0"/>
              </a:rPr>
              <a:t>National Defense Consumption Expenditures and Gross Investment</a:t>
            </a:r>
            <a:r>
              <a:rPr lang="en-US" sz="1700" dirty="0">
                <a:effectLst/>
                <a:latin typeface="TimesNewRomanPSMT"/>
                <a:ea typeface="Times New Roman" panose="02020603050405020304" pitchFamily="18" charset="0"/>
              </a:rPr>
              <a:t> (Percent Change from Year Ago). </a:t>
            </a:r>
          </a:p>
          <a:p>
            <a:pPr marL="0" indent="0">
              <a:buNone/>
            </a:pPr>
            <a:endParaRPr lang="en-TR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TR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conditions: </a:t>
            </a:r>
          </a:p>
          <a:p>
            <a:pPr marL="457200" indent="-457200">
              <a:buAutoNum type="arabicParenR"/>
            </a:pPr>
            <a:r>
              <a:rPr lang="en-TR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 condition: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instrumental variable is strongly correlated with the explanatory variable of interest</a:t>
            </a:r>
            <a:r>
              <a:rPr lang="en-TR" sz="1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(T</a:t>
            </a:r>
            <a:r>
              <a:rPr lang="en-US" sz="1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TR" sz="1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 condition is satisfied)</a:t>
            </a:r>
          </a:p>
          <a:p>
            <a:pPr marL="457200" indent="-457200">
              <a:buFont typeface="Franklin Gothic Book" panose="020B0503020102020204" pitchFamily="34" charset="0"/>
              <a:buAutoNum type="arabicParenR"/>
            </a:pPr>
            <a:r>
              <a:rPr lang="en-TR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Exogeneity condition: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instrumental variable is independent of the error term and does not affect the outcome variable, through other channels</a:t>
            </a:r>
            <a:r>
              <a:rPr lang="en-TR" sz="1700" dirty="0">
                <a:effectLst/>
              </a:rPr>
              <a:t>  </a:t>
            </a:r>
            <a:r>
              <a:rPr lang="en-TR" sz="1700" dirty="0">
                <a:sym typeface="Wingdings" pitchFamily="2" charset="2"/>
              </a:rPr>
              <a:t>(</a:t>
            </a:r>
            <a:r>
              <a:rPr lang="en-US" sz="1700" dirty="0">
                <a:latin typeface="Times New Roman" panose="02020603050405020304" pitchFamily="18" charset="0"/>
                <a:sym typeface="Wingdings" pitchFamily="2" charset="2"/>
              </a:rPr>
              <a:t>N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ational defense can be a valid instrument that may satisfy the exogeneity condition, when the necessary control variables are added to the regression</a:t>
            </a:r>
            <a:r>
              <a:rPr lang="tr-TR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since that national defense expenditures are not decided according to economic conditions, they are mainly driven by political and strategic factors</a:t>
            </a:r>
            <a:r>
              <a:rPr lang="en-TR" sz="1700" dirty="0">
                <a:effectLst/>
              </a:rPr>
              <a:t>)</a:t>
            </a:r>
            <a:endParaRPr lang="en-TR" sz="17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T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7956182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{AAC507D6-5CB3-6945-AA0C-D28727A0CE37}tf10001072</Template>
  <TotalTime>420</TotalTime>
  <Words>1673</Words>
  <Application>Microsoft Macintosh PowerPoint</Application>
  <PresentationFormat>Widescreen</PresentationFormat>
  <Paragraphs>190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Cambria Math</vt:lpstr>
      <vt:lpstr>Courier New</vt:lpstr>
      <vt:lpstr>Franklin Gothic Book</vt:lpstr>
      <vt:lpstr>Symbol</vt:lpstr>
      <vt:lpstr>Times New Roman</vt:lpstr>
      <vt:lpstr>TimesNewRomanPS</vt:lpstr>
      <vt:lpstr>TimesNewRomanPSMT</vt:lpstr>
      <vt:lpstr>Crop</vt:lpstr>
      <vt:lpstr>Causalıty between Unemployment and ınflatıon  ın US economy</vt:lpstr>
      <vt:lpstr>DATA</vt:lpstr>
      <vt:lpstr>PHILLIPS CURVE</vt:lpstr>
      <vt:lpstr>CAUSALITY ANALYSIS</vt:lpstr>
      <vt:lpstr>1) Granger-Causality Test</vt:lpstr>
      <vt:lpstr>2) Vector Autoregression Model</vt:lpstr>
      <vt:lpstr>Possible Suggestions for Further Research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Causalıty between Unemployment and ınflatıon ın US economy</dc:title>
  <dc:creator>NIL TASPINAr</dc:creator>
  <cp:lastModifiedBy>NIL TASPINAr</cp:lastModifiedBy>
  <cp:revision>65</cp:revision>
  <dcterms:created xsi:type="dcterms:W3CDTF">2024-01-03T13:54:02Z</dcterms:created>
  <dcterms:modified xsi:type="dcterms:W3CDTF">2024-01-11T14:32:16Z</dcterms:modified>
</cp:coreProperties>
</file>