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4" r:id="rId6"/>
    <p:sldId id="258" r:id="rId7"/>
    <p:sldId id="266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75DADE-1247-4DDE-9FDB-F4CD86E65640}">
          <p14:sldIdLst>
            <p14:sldId id="256"/>
            <p14:sldId id="257"/>
          </p14:sldIdLst>
        </p14:section>
        <p14:section name="Seção sem Título" id="{31D4B046-46A2-44F1-B325-B3B041ED2C89}">
          <p14:sldIdLst>
            <p14:sldId id="261"/>
            <p14:sldId id="263"/>
            <p14:sldId id="264"/>
            <p14:sldId id="25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36DBB-8C46-496E-A26A-48622405AAA7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17BF-E7BD-4312-ACDA-FFC8DE73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A30F-D7A3-48CC-949E-BFC80E7D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84C4F-DACC-4DA8-A5AB-6173A56C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D46B9-F05D-4C45-A1A2-1ED405F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93-CBE8-4C5C-987F-CDB24C8D5B62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AAB94-C801-40C2-A4FA-0CF3E4C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0D0AD-70BE-4B0A-8480-AF803AF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E1EE1-8D9D-4F29-8459-0C1886B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EC4A6-0A88-42E0-A1B3-C4676607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FF3E2-6921-495D-9AAD-B0461F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697A-3DFE-4402-9AFD-9A57A0BD07BF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6F527-EDBC-4076-8940-E92EA0A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4279-EFB1-4649-89DF-1A61952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E62132-BA51-4554-85DD-57A66808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FC93-100B-437F-9925-C8D25B2B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B32C2-B788-4C36-9B46-23D72FB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2C2-F604-4CAE-BE7D-C568F7307E4C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FEC05-74F7-4DCC-9839-0ADADA33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476C7-DE25-42BC-8AE8-39B20F9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5851-EE77-4367-A373-4D905BD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6B871-B204-4009-A2EF-4DC87342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15B6-8AEE-4B9E-86D2-E95B31EE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EF-D5CB-4372-A830-1BFA853B82E4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3E10E-CD16-424D-A965-1C4B2F2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10A62-2CD0-40B8-ACEF-476F99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D5CE-0EA7-4EBC-B73B-5B3A17A6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4F866-3E21-41B2-803E-895F6FD5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E7A32-4796-4932-A3BA-818C42EB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167B-D4B1-42AB-BD19-40EBEF9C6203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6D99-4B2D-4602-AE03-735727F0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7AC63-FDBF-4DAC-B386-D5747DD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F6F3-4FB5-4D4C-957F-DE60AE7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C11D-8B15-4A14-BC2B-00BAFAA6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6007E-F683-4F26-BFE0-FFA7AC1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844F6-F94D-4E4F-898E-B9E11FC9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04FE-1ECC-4F36-AB99-D7706AB70879}" type="datetime1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F45E-9DAD-4A36-9BE4-E137C1D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CA806A-7D4B-41CA-BB45-A05FDDD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FA244-C68D-4399-9455-F49337C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E13AC-B4D1-4ABF-9C60-4DDF8E06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21194-3F37-4F90-A393-5D176934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13273-170E-4F36-BB77-9D8EC03B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D496A9-09AA-42D0-A2E6-B17D98B8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66712B-FB7A-4037-B137-07D78B5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29CB-F570-494C-9DFC-7EBB4A5B339D}" type="datetime1">
              <a:rPr lang="pt-BR" smtClean="0"/>
              <a:t>05/11/2021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09043-0448-4923-932E-E7352D0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B6A378-01C4-49AF-BB35-0F93A94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81ED-0034-4B4D-A5FC-148535DF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C838A7-73D7-4E96-9222-3853181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8C5E-054B-4EA3-9674-4A534E902D8F}" type="datetime1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929EE-78EA-4EFA-A630-7BB3B97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75993B-43CB-44ED-8DE1-B731FD80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E486D-3EF8-4D22-A889-B04F4A30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4B9-6776-4088-80F6-64EF225C67DB}" type="datetime1">
              <a:rPr lang="pt-BR" smtClean="0"/>
              <a:t>05/11/2021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1C755A-BC9E-4484-9402-4408966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A20A2-CF58-4C9C-A046-1E800E67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6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EA0D0-61F9-4D8A-8D16-D31555CA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3A6A-6AE1-45E1-A1D3-3EE92F3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454F3-7227-4CEF-9329-33FB76DA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4446A-E04B-4DA1-90EA-6A66A86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B6D-C811-492E-BC95-40D4CE7F3018}" type="datetime1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149AC-0621-43DD-A0DD-610915D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4AC16-91F5-4F1A-8DDB-61258221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A169-BAE1-4FCC-9CE2-88C5E09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699589-5D63-4907-B723-FE47FBFF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2594-297E-4C79-A0EC-510DBD9E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1BD6A-74DE-4BF2-80C6-D151638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231-B61B-4087-826C-A02C05EACD70}" type="datetime1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C65F7-7377-450E-9605-348D0821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9349B-E76E-4CD3-AD9B-517AE19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9A7B61-0F66-4BAE-8456-AC5B63A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8D832-FF1B-49C7-9502-9B70F704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CEA9B-EDB7-4467-BCAE-99A09AB7E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2ECC-BF16-4309-A7C9-8E5201DBE712}" type="datetime1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CF24C-CA98-45B2-AAD1-76EAA3ED7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3831-51B6-484A-B37B-147B5C21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JTqz_xzozl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JTqz_xzozl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;p4">
            <a:extLst>
              <a:ext uri="{FF2B5EF4-FFF2-40B4-BE49-F238E27FC236}">
                <a16:creationId xmlns:a16="http://schemas.microsoft.com/office/drawing/2014/main" id="{4557115F-6501-4467-B19D-4F51C6FA1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800" y="1865313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pt-BR" sz="6000" b="1" i="0" u="none" dirty="0">
                <a:latin typeface="Arial"/>
                <a:ea typeface="Arial"/>
                <a:cs typeface="Arial"/>
                <a:sym typeface="Arial"/>
              </a:rPr>
              <a:t>Usinas Fotovoltaicas</a:t>
            </a:r>
            <a:endParaRPr lang="en-U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CA83B57E-7BA2-4333-AD82-C251F7F5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Energia limpa, sustentável e acessível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B6C32960-5AFB-4767-B9C2-166EBE2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BACF3CEA-B2B9-44C4-A95F-3E3FA86A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5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0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5">
            <a:extLst>
              <a:ext uri="{FF2B5EF4-FFF2-40B4-BE49-F238E27FC236}">
                <a16:creationId xmlns:a16="http://schemas.microsoft.com/office/drawing/2014/main" id="{A3E022C9-741F-40FB-947A-3A70DC11CFE7}"/>
              </a:ext>
            </a:extLst>
          </p:cNvPr>
          <p:cNvSpPr txBox="1">
            <a:spLocks/>
          </p:cNvSpPr>
          <p:nvPr/>
        </p:nvSpPr>
        <p:spPr>
          <a:xfrm>
            <a:off x="1487010" y="26798"/>
            <a:ext cx="838517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Usinas</a:t>
            </a:r>
            <a:r>
              <a:rPr lang="en-US" sz="4400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Fotovoltaicas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025FCD-9507-4028-8F0C-F06B5504622A}"/>
              </a:ext>
            </a:extLst>
          </p:cNvPr>
          <p:cNvSpPr txBox="1"/>
          <p:nvPr/>
        </p:nvSpPr>
        <p:spPr>
          <a:xfrm>
            <a:off x="710213" y="1221444"/>
            <a:ext cx="5889369" cy="346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pt-BR" sz="2400" b="1" dirty="0">
                <a:cs typeface="Arial" panose="020B0604020202020204" pitchFamily="34" charset="0"/>
              </a:rPr>
              <a:t>O que é uma usina fotovoltaica</a:t>
            </a:r>
            <a:r>
              <a:rPr lang="pt-BR" sz="2400" dirty="0">
                <a:cs typeface="Arial" panose="020B0604020202020204" pitchFamily="34" charset="0"/>
              </a:rPr>
              <a:t>:</a:t>
            </a:r>
          </a:p>
          <a:p>
            <a:pPr marL="88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endParaRPr lang="pt-BR" sz="2400" dirty="0">
              <a:cs typeface="Arial" panose="020B0604020202020204" pitchFamily="34" charset="0"/>
            </a:endParaRPr>
          </a:p>
          <a:p>
            <a:pPr marL="889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</a:pPr>
            <a:r>
              <a:rPr lang="pt-BR" sz="2400" b="0" i="0" dirty="0">
                <a:effectLst/>
              </a:rPr>
              <a:t>é uma grande central geradora elétrica que utiliza milhares de placas fotovoltaicas ou outras tecnologias para, de forma direta ou indireta, transformar a luz do sol em eletricidade e enviá-la aos centros urbanos por meio de linhas de transmissão.</a:t>
            </a:r>
            <a:endParaRPr lang="pt-BR" sz="2400" dirty="0"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09640-A660-4B1F-B6C8-24F83A4B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92" y="2100432"/>
            <a:ext cx="4982993" cy="3321996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BDDB50-5E57-43B1-8FF9-F28219C3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424D1C3-CDBD-412F-90FD-EC518A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2</a:t>
            </a:fld>
            <a:endParaRPr lang="pt-BR" sz="2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3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77068E38-688D-41FB-B4C4-EA30C5B0DEF6}"/>
              </a:ext>
            </a:extLst>
          </p:cNvPr>
          <p:cNvSpPr txBox="1">
            <a:spLocks/>
          </p:cNvSpPr>
          <p:nvPr/>
        </p:nvSpPr>
        <p:spPr>
          <a:xfrm>
            <a:off x="1245834" y="304800"/>
            <a:ext cx="1020488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dirty="0" err="1">
                <a:latin typeface="Arial Black" panose="020B0A04020102020204" pitchFamily="34" charset="0"/>
              </a:rPr>
              <a:t>problema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hlinkClick r:id="rId2"/>
            <a:extLst>
              <a:ext uri="{FF2B5EF4-FFF2-40B4-BE49-F238E27FC236}">
                <a16:creationId xmlns:a16="http://schemas.microsoft.com/office/drawing/2014/main" id="{F92F8EF0-31BC-41BF-995F-A72CDCDE901A}"/>
              </a:ext>
            </a:extLst>
          </p:cNvPr>
          <p:cNvSpPr txBox="1"/>
          <p:nvPr/>
        </p:nvSpPr>
        <p:spPr>
          <a:xfrm>
            <a:off x="1245834" y="5678231"/>
            <a:ext cx="21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E721F7-80C2-49E9-836B-9219A4B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36C80D9-47E6-4A8B-B49D-F039B9E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3</a:t>
            </a:fld>
            <a:endParaRPr lang="pt-BR" sz="250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10DBAA-F475-4797-84F9-38A9E8BE3A81}"/>
              </a:ext>
            </a:extLst>
          </p:cNvPr>
          <p:cNvSpPr txBox="1"/>
          <p:nvPr/>
        </p:nvSpPr>
        <p:spPr>
          <a:xfrm>
            <a:off x="703848" y="1892579"/>
            <a:ext cx="4994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</a:pPr>
            <a:r>
              <a:rPr lang="pt-BR" sz="2400" dirty="0"/>
              <a:t>Até pouco tempo acreditava-se que as hidrelétricas eram uma fonte de energia limpa ou não poluente. Hoje sabe-se que elas causam grandes impactos ambientais como, por exemplo, a decomposição da vegetação submersa que dá origem a gases como o metano, o gás carbônico e o óxido nitroso, que causam mudanças climáticas.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</a:pPr>
            <a:endParaRPr lang="pt-BR" sz="2400" dirty="0"/>
          </a:p>
        </p:txBody>
      </p:sp>
      <p:pic>
        <p:nvPicPr>
          <p:cNvPr id="1026" name="Picture 2" descr="Energia Hidrelétrica: O futuro da maior fonte de energia renovável - O  PETRÓLEO - Notícias de Petróleo e Gás, Energia e Offshore">
            <a:extLst>
              <a:ext uri="{FF2B5EF4-FFF2-40B4-BE49-F238E27FC236}">
                <a16:creationId xmlns:a16="http://schemas.microsoft.com/office/drawing/2014/main" id="{19B5EE19-5974-4893-A399-C262910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49451"/>
            <a:ext cx="5618922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77068E38-688D-41FB-B4C4-EA30C5B0DEF6}"/>
              </a:ext>
            </a:extLst>
          </p:cNvPr>
          <p:cNvSpPr txBox="1">
            <a:spLocks/>
          </p:cNvSpPr>
          <p:nvPr/>
        </p:nvSpPr>
        <p:spPr>
          <a:xfrm>
            <a:off x="1245834" y="304800"/>
            <a:ext cx="1020488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dirty="0" err="1">
                <a:latin typeface="Arial Black" panose="020B0A04020102020204" pitchFamily="34" charset="0"/>
              </a:rPr>
              <a:t>problema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hlinkClick r:id="rId2"/>
            <a:extLst>
              <a:ext uri="{FF2B5EF4-FFF2-40B4-BE49-F238E27FC236}">
                <a16:creationId xmlns:a16="http://schemas.microsoft.com/office/drawing/2014/main" id="{F92F8EF0-31BC-41BF-995F-A72CDCDE901A}"/>
              </a:ext>
            </a:extLst>
          </p:cNvPr>
          <p:cNvSpPr txBox="1"/>
          <p:nvPr/>
        </p:nvSpPr>
        <p:spPr>
          <a:xfrm>
            <a:off x="1245834" y="5678231"/>
            <a:ext cx="21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E721F7-80C2-49E9-836B-9219A4B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36C80D9-47E6-4A8B-B49D-F039B9E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4</a:t>
            </a:fld>
            <a:endParaRPr lang="pt-BR" sz="250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10DBAA-F475-4797-84F9-38A9E8BE3A81}"/>
              </a:ext>
            </a:extLst>
          </p:cNvPr>
          <p:cNvSpPr txBox="1"/>
          <p:nvPr/>
        </p:nvSpPr>
        <p:spPr>
          <a:xfrm>
            <a:off x="703848" y="1892579"/>
            <a:ext cx="56969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hlink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 altos custos para utilização e manutenção das geradoras de energias, Termoelétricas, Hidrelétricas; </a:t>
            </a:r>
          </a:p>
          <a:p>
            <a:pPr algn="just">
              <a:buClr>
                <a:schemeClr val="hlink"/>
              </a:buClr>
              <a:buSzPts val="3200"/>
            </a:pP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hlink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Repasse dos custos ao consumidor sem retorno efetivo em qualidade e segurança do fornecimento; </a:t>
            </a:r>
          </a:p>
          <a:p>
            <a:pPr algn="just">
              <a:buClr>
                <a:schemeClr val="hlink"/>
              </a:buClr>
              <a:buSzPts val="3200"/>
            </a:pP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hlink"/>
              </a:buClr>
              <a:buSzPts val="3200"/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Falta de planejamento e política sustentável, são pontos negativos das energias atuais.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</a:pPr>
            <a:endParaRPr lang="pt-BR" sz="240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</a:pPr>
            <a:endParaRPr lang="pt-BR" sz="2400" dirty="0"/>
          </a:p>
        </p:txBody>
      </p:sp>
      <p:pic>
        <p:nvPicPr>
          <p:cNvPr id="1026" name="Picture 2" descr="Energia Hidrelétrica: O futuro da maior fonte de energia renovável - O  PETRÓLEO - Notícias de Petróleo e Gás, Energia e Offshore">
            <a:extLst>
              <a:ext uri="{FF2B5EF4-FFF2-40B4-BE49-F238E27FC236}">
                <a16:creationId xmlns:a16="http://schemas.microsoft.com/office/drawing/2014/main" id="{19B5EE19-5974-4893-A399-C262910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02" y="1949451"/>
            <a:ext cx="5232782" cy="29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2394012" y="270314"/>
            <a:ext cx="77265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SOLUÇÃO</a:t>
            </a:r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3707E6-01AE-4D6B-B71D-116C66A72B64}"/>
              </a:ext>
            </a:extLst>
          </p:cNvPr>
          <p:cNvSpPr txBox="1"/>
          <p:nvPr/>
        </p:nvSpPr>
        <p:spPr>
          <a:xfrm>
            <a:off x="621180" y="1347517"/>
            <a:ext cx="5313542" cy="442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viabilidade da implantação de energia fotovoltaica é baseada em um projeto de lei, que tem objetivo de incluir pequenas Companhias/Entidade produtoras de energia fotovoltaica, afim de distribuir o monopólio dos detentores de energia hidrelétrica no país. Segundo uma pesquisa feita pelo INPE (Instituto Nacional de Pesquisas Espaciais), o Brasil é o país com maior incidência de raios solares do mundo.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DDB4DA-E023-47DE-9BE2-7468C8EC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78" y="1347517"/>
            <a:ext cx="4312022" cy="22627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EA053C-E99B-47A9-BFA0-8CB962AD1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79" y="3593575"/>
            <a:ext cx="4312021" cy="2455013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5</a:t>
            </a:fld>
            <a:endParaRPr lang="pt-BR" sz="2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2394012" y="270314"/>
            <a:ext cx="77265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PROJETO</a:t>
            </a:r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3707E6-01AE-4D6B-B71D-116C66A72B64}"/>
              </a:ext>
            </a:extLst>
          </p:cNvPr>
          <p:cNvSpPr txBox="1"/>
          <p:nvPr/>
        </p:nvSpPr>
        <p:spPr>
          <a:xfrm>
            <a:off x="621180" y="1347517"/>
            <a:ext cx="5313542" cy="343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 pequenas empresas produtoras de energia fotovoltaica irá fornecer serviços para a população e até mesmo outras instituições, afim de diminuir o valor gasto em energias de alto custo, visto que o custo da energia solar para o consumidor final é bem menor. Além disso, diminuir os impactos ambientais e ecológicos que as usinas hidrelétricas causam.</a:t>
            </a:r>
            <a:endParaRPr lang="pt-BR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6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2050" name="Picture 2" descr="Atividade Avaliativa 1 – Gestão de Projetos Empresariais – 5º Semestre 2019  – Gestão Empresarial FATEC">
            <a:extLst>
              <a:ext uri="{FF2B5EF4-FFF2-40B4-BE49-F238E27FC236}">
                <a16:creationId xmlns:a16="http://schemas.microsoft.com/office/drawing/2014/main" id="{A09F79F5-CA4D-4AFC-B70F-10D281AC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23" y="1632670"/>
            <a:ext cx="5274293" cy="26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2394012" y="270314"/>
            <a:ext cx="77265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PROJETO</a:t>
            </a:r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3707E6-01AE-4D6B-B71D-116C66A72B64}"/>
              </a:ext>
            </a:extLst>
          </p:cNvPr>
          <p:cNvSpPr txBox="1"/>
          <p:nvPr/>
        </p:nvSpPr>
        <p:spPr>
          <a:xfrm>
            <a:off x="621180" y="1347517"/>
            <a:ext cx="5313542" cy="333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projeto, teria a colaboração de vários produtores de energia fotovoltaica, também seria adicionado um incentivo governamental para proporcionar o crescimento na área. O projeto ainda contará com um sistema de software que terá como finalidade o monitoramento e análise das placas solares, esse seria gerido por uma empresa parceira do projeto.</a:t>
            </a:r>
            <a:endParaRPr lang="pt-BR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7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3074" name="Picture 2" descr="Você sabe como funcionam as parcerias entre empresas?">
            <a:extLst>
              <a:ext uri="{FF2B5EF4-FFF2-40B4-BE49-F238E27FC236}">
                <a16:creationId xmlns:a16="http://schemas.microsoft.com/office/drawing/2014/main" id="{97A6FE06-8228-49DE-9AE4-06CCDC54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56" y="1464585"/>
            <a:ext cx="4662487" cy="310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5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2027583" y="270314"/>
            <a:ext cx="809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SOLUÇÃO E CONCLUSÃO</a:t>
            </a:r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3707E6-01AE-4D6B-B71D-116C66A72B64}"/>
              </a:ext>
            </a:extLst>
          </p:cNvPr>
          <p:cNvSpPr txBox="1"/>
          <p:nvPr/>
        </p:nvSpPr>
        <p:spPr>
          <a:xfrm>
            <a:off x="621180" y="1347517"/>
            <a:ext cx="5313542" cy="333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Dessa forma, foi idealizado uma solução para viabilizar o acesso e expansão da energia fotovoltaica que é uma energia limpa e sustentável, englobando pequenos produtores de energia, havendo o incentivo a economia, além de gerar empregos e estimular o mercado em áreas com maior incidência de raios solares, pri</a:t>
            </a:r>
            <a:r>
              <a:rPr lang="pt-BR" sz="2200" dirty="0">
                <a:solidFill>
                  <a:srgbClr val="2125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ncipalmente em regiões como nordeste.</a:t>
            </a:r>
            <a:endParaRPr lang="pt-BR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DDB4DA-E023-47DE-9BE2-7468C8EC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78" y="1347517"/>
            <a:ext cx="4312022" cy="22627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EA053C-E99B-47A9-BFA0-8CB962AD1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79" y="3593575"/>
            <a:ext cx="4312021" cy="2455013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8</a:t>
            </a:fld>
            <a:endParaRPr lang="pt-BR" sz="2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27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Usinas Fotovoltaicas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LIMPA E            ACESSÍVEL</dc:title>
  <dc:creator>zzbrenovinicius@gmail.com</dc:creator>
  <cp:lastModifiedBy>Nilton Jaber</cp:lastModifiedBy>
  <cp:revision>3</cp:revision>
  <dcterms:created xsi:type="dcterms:W3CDTF">2021-11-03T22:48:41Z</dcterms:created>
  <dcterms:modified xsi:type="dcterms:W3CDTF">2021-11-05T23:57:22Z</dcterms:modified>
</cp:coreProperties>
</file>