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74" r:id="rId4"/>
    <p:sldId id="259" r:id="rId5"/>
    <p:sldId id="257" r:id="rId6"/>
    <p:sldId id="258" r:id="rId7"/>
    <p:sldId id="260" r:id="rId8"/>
    <p:sldId id="262" r:id="rId9"/>
    <p:sldId id="263" r:id="rId10"/>
    <p:sldId id="265" r:id="rId11"/>
    <p:sldId id="267" r:id="rId12"/>
    <p:sldId id="275" r:id="rId13"/>
    <p:sldId id="271" r:id="rId14"/>
    <p:sldId id="270" r:id="rId15"/>
    <p:sldId id="268" r:id="rId16"/>
    <p:sldId id="272" r:id="rId17"/>
    <p:sldId id="273"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3" autoAdjust="0"/>
    <p:restoredTop sz="94660"/>
  </p:normalViewPr>
  <p:slideViewPr>
    <p:cSldViewPr snapToGrid="0">
      <p:cViewPr varScale="1">
        <p:scale>
          <a:sx n="85" d="100"/>
          <a:sy n="85" d="100"/>
        </p:scale>
        <p:origin x="49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C69D49-6194-435D-B183-2CF18077542A}" type="datetimeFigureOut">
              <a:rPr lang="en-US" smtClean="0"/>
              <a:t>11-Mar-25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4CACF-16F0-4A7F-9492-FCBF7E170A2C}" type="slidenum">
              <a:rPr lang="en-US" smtClean="0"/>
              <a:t>‹#›</a:t>
            </a:fld>
            <a:endParaRPr lang="en-US"/>
          </a:p>
        </p:txBody>
      </p:sp>
    </p:spTree>
    <p:extLst>
      <p:ext uri="{BB962C8B-B14F-4D97-AF65-F5344CB8AC3E}">
        <p14:creationId xmlns:p14="http://schemas.microsoft.com/office/powerpoint/2010/main" val="2273529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C69D49-6194-435D-B183-2CF18077542A}" type="datetimeFigureOut">
              <a:rPr lang="en-US" smtClean="0"/>
              <a:t>11-Mar-25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4CACF-16F0-4A7F-9492-FCBF7E170A2C}" type="slidenum">
              <a:rPr lang="en-US" smtClean="0"/>
              <a:t>‹#›</a:t>
            </a:fld>
            <a:endParaRPr lang="en-US"/>
          </a:p>
        </p:txBody>
      </p:sp>
    </p:spTree>
    <p:extLst>
      <p:ext uri="{BB962C8B-B14F-4D97-AF65-F5344CB8AC3E}">
        <p14:creationId xmlns:p14="http://schemas.microsoft.com/office/powerpoint/2010/main" val="1701739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C69D49-6194-435D-B183-2CF18077542A}" type="datetimeFigureOut">
              <a:rPr lang="en-US" smtClean="0"/>
              <a:t>11-Mar-25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4CACF-16F0-4A7F-9492-FCBF7E170A2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04474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C69D49-6194-435D-B183-2CF18077542A}" type="datetimeFigureOut">
              <a:rPr lang="en-US" smtClean="0"/>
              <a:t>11-Mar-25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4CACF-16F0-4A7F-9492-FCBF7E170A2C}" type="slidenum">
              <a:rPr lang="en-US" smtClean="0"/>
              <a:t>‹#›</a:t>
            </a:fld>
            <a:endParaRPr lang="en-US"/>
          </a:p>
        </p:txBody>
      </p:sp>
    </p:spTree>
    <p:extLst>
      <p:ext uri="{BB962C8B-B14F-4D97-AF65-F5344CB8AC3E}">
        <p14:creationId xmlns:p14="http://schemas.microsoft.com/office/powerpoint/2010/main" val="3335817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C69D49-6194-435D-B183-2CF18077542A}" type="datetimeFigureOut">
              <a:rPr lang="en-US" smtClean="0"/>
              <a:t>11-Mar-25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4CACF-16F0-4A7F-9492-FCBF7E170A2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86990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C69D49-6194-435D-B183-2CF18077542A}" type="datetimeFigureOut">
              <a:rPr lang="en-US" smtClean="0"/>
              <a:t>11-Mar-25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4CACF-16F0-4A7F-9492-FCBF7E170A2C}" type="slidenum">
              <a:rPr lang="en-US" smtClean="0"/>
              <a:t>‹#›</a:t>
            </a:fld>
            <a:endParaRPr lang="en-US"/>
          </a:p>
        </p:txBody>
      </p:sp>
    </p:spTree>
    <p:extLst>
      <p:ext uri="{BB962C8B-B14F-4D97-AF65-F5344CB8AC3E}">
        <p14:creationId xmlns:p14="http://schemas.microsoft.com/office/powerpoint/2010/main" val="1753109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C69D49-6194-435D-B183-2CF18077542A}" type="datetimeFigureOut">
              <a:rPr lang="en-US" smtClean="0"/>
              <a:t>11-Mar-25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4CACF-16F0-4A7F-9492-FCBF7E170A2C}" type="slidenum">
              <a:rPr lang="en-US" smtClean="0"/>
              <a:t>‹#›</a:t>
            </a:fld>
            <a:endParaRPr lang="en-US"/>
          </a:p>
        </p:txBody>
      </p:sp>
    </p:spTree>
    <p:extLst>
      <p:ext uri="{BB962C8B-B14F-4D97-AF65-F5344CB8AC3E}">
        <p14:creationId xmlns:p14="http://schemas.microsoft.com/office/powerpoint/2010/main" val="374259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C69D49-6194-435D-B183-2CF18077542A}" type="datetimeFigureOut">
              <a:rPr lang="en-US" smtClean="0"/>
              <a:t>11-Mar-25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4CACF-16F0-4A7F-9492-FCBF7E170A2C}" type="slidenum">
              <a:rPr lang="en-US" smtClean="0"/>
              <a:t>‹#›</a:t>
            </a:fld>
            <a:endParaRPr lang="en-US"/>
          </a:p>
        </p:txBody>
      </p:sp>
    </p:spTree>
    <p:extLst>
      <p:ext uri="{BB962C8B-B14F-4D97-AF65-F5344CB8AC3E}">
        <p14:creationId xmlns:p14="http://schemas.microsoft.com/office/powerpoint/2010/main" val="259463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C69D49-6194-435D-B183-2CF18077542A}" type="datetimeFigureOut">
              <a:rPr lang="en-US" smtClean="0"/>
              <a:t>11-Mar-25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4CACF-16F0-4A7F-9492-FCBF7E170A2C}" type="slidenum">
              <a:rPr lang="en-US" smtClean="0"/>
              <a:t>‹#›</a:t>
            </a:fld>
            <a:endParaRPr lang="en-US"/>
          </a:p>
        </p:txBody>
      </p:sp>
    </p:spTree>
    <p:extLst>
      <p:ext uri="{BB962C8B-B14F-4D97-AF65-F5344CB8AC3E}">
        <p14:creationId xmlns:p14="http://schemas.microsoft.com/office/powerpoint/2010/main" val="3488729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C69D49-6194-435D-B183-2CF18077542A}" type="datetimeFigureOut">
              <a:rPr lang="en-US" smtClean="0"/>
              <a:t>11-Mar-25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F4CACF-16F0-4A7F-9492-FCBF7E170A2C}" type="slidenum">
              <a:rPr lang="en-US" smtClean="0"/>
              <a:t>‹#›</a:t>
            </a:fld>
            <a:endParaRPr lang="en-US"/>
          </a:p>
        </p:txBody>
      </p:sp>
    </p:spTree>
    <p:extLst>
      <p:ext uri="{BB962C8B-B14F-4D97-AF65-F5344CB8AC3E}">
        <p14:creationId xmlns:p14="http://schemas.microsoft.com/office/powerpoint/2010/main" val="4245794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C69D49-6194-435D-B183-2CF18077542A}" type="datetimeFigureOut">
              <a:rPr lang="en-US" smtClean="0"/>
              <a:t>11-Mar-25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4CACF-16F0-4A7F-9492-FCBF7E170A2C}" type="slidenum">
              <a:rPr lang="en-US" smtClean="0"/>
              <a:t>‹#›</a:t>
            </a:fld>
            <a:endParaRPr lang="en-US"/>
          </a:p>
        </p:txBody>
      </p:sp>
    </p:spTree>
    <p:extLst>
      <p:ext uri="{BB962C8B-B14F-4D97-AF65-F5344CB8AC3E}">
        <p14:creationId xmlns:p14="http://schemas.microsoft.com/office/powerpoint/2010/main" val="80814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C69D49-6194-435D-B183-2CF18077542A}" type="datetimeFigureOut">
              <a:rPr lang="en-US" smtClean="0"/>
              <a:t>11-Mar-25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F4CACF-16F0-4A7F-9492-FCBF7E170A2C}" type="slidenum">
              <a:rPr lang="en-US" smtClean="0"/>
              <a:t>‹#›</a:t>
            </a:fld>
            <a:endParaRPr lang="en-US"/>
          </a:p>
        </p:txBody>
      </p:sp>
    </p:spTree>
    <p:extLst>
      <p:ext uri="{BB962C8B-B14F-4D97-AF65-F5344CB8AC3E}">
        <p14:creationId xmlns:p14="http://schemas.microsoft.com/office/powerpoint/2010/main" val="3656720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C69D49-6194-435D-B183-2CF18077542A}" type="datetimeFigureOut">
              <a:rPr lang="en-US" smtClean="0"/>
              <a:t>11-Mar-25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F4CACF-16F0-4A7F-9492-FCBF7E170A2C}" type="slidenum">
              <a:rPr lang="en-US" smtClean="0"/>
              <a:t>‹#›</a:t>
            </a:fld>
            <a:endParaRPr lang="en-US"/>
          </a:p>
        </p:txBody>
      </p:sp>
    </p:spTree>
    <p:extLst>
      <p:ext uri="{BB962C8B-B14F-4D97-AF65-F5344CB8AC3E}">
        <p14:creationId xmlns:p14="http://schemas.microsoft.com/office/powerpoint/2010/main" val="408213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C69D49-6194-435D-B183-2CF18077542A}" type="datetimeFigureOut">
              <a:rPr lang="en-US" smtClean="0"/>
              <a:t>11-Mar-25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F4CACF-16F0-4A7F-9492-FCBF7E170A2C}" type="slidenum">
              <a:rPr lang="en-US" smtClean="0"/>
              <a:t>‹#›</a:t>
            </a:fld>
            <a:endParaRPr lang="en-US"/>
          </a:p>
        </p:txBody>
      </p:sp>
    </p:spTree>
    <p:extLst>
      <p:ext uri="{BB962C8B-B14F-4D97-AF65-F5344CB8AC3E}">
        <p14:creationId xmlns:p14="http://schemas.microsoft.com/office/powerpoint/2010/main" val="4292318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C69D49-6194-435D-B183-2CF18077542A}" type="datetimeFigureOut">
              <a:rPr lang="en-US" smtClean="0"/>
              <a:t>11-Mar-25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4CACF-16F0-4A7F-9492-FCBF7E170A2C}" type="slidenum">
              <a:rPr lang="en-US" smtClean="0"/>
              <a:t>‹#›</a:t>
            </a:fld>
            <a:endParaRPr lang="en-US"/>
          </a:p>
        </p:txBody>
      </p:sp>
    </p:spTree>
    <p:extLst>
      <p:ext uri="{BB962C8B-B14F-4D97-AF65-F5344CB8AC3E}">
        <p14:creationId xmlns:p14="http://schemas.microsoft.com/office/powerpoint/2010/main" val="2549635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C69D49-6194-435D-B183-2CF18077542A}" type="datetimeFigureOut">
              <a:rPr lang="en-US" smtClean="0"/>
              <a:t>11-Mar-25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F4CACF-16F0-4A7F-9492-FCBF7E170A2C}" type="slidenum">
              <a:rPr lang="en-US" smtClean="0"/>
              <a:t>‹#›</a:t>
            </a:fld>
            <a:endParaRPr lang="en-US"/>
          </a:p>
        </p:txBody>
      </p:sp>
    </p:spTree>
    <p:extLst>
      <p:ext uri="{BB962C8B-B14F-4D97-AF65-F5344CB8AC3E}">
        <p14:creationId xmlns:p14="http://schemas.microsoft.com/office/powerpoint/2010/main" val="599789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AC69D49-6194-435D-B183-2CF18077542A}" type="datetimeFigureOut">
              <a:rPr lang="en-US" smtClean="0"/>
              <a:t>11-Mar-25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BF4CACF-16F0-4A7F-9492-FCBF7E170A2C}" type="slidenum">
              <a:rPr lang="en-US" smtClean="0"/>
              <a:t>‹#›</a:t>
            </a:fld>
            <a:endParaRPr lang="en-US"/>
          </a:p>
        </p:txBody>
      </p:sp>
    </p:spTree>
    <p:extLst>
      <p:ext uri="{BB962C8B-B14F-4D97-AF65-F5344CB8AC3E}">
        <p14:creationId xmlns:p14="http://schemas.microsoft.com/office/powerpoint/2010/main" val="31631553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nilubhai93.github.io/day-4-Magic-bo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nilubhai93.github.io/day-7-keyboard/"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nilubhai93.github.io/day-9-weekly-assignment/"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nilubhai93.github.io/day-8-calculator/"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nilubhai93.github.io/my-protfolio/" TargetMode="External"/><Relationship Id="rId3" Type="http://schemas.openxmlformats.org/officeDocument/2006/relationships/hyperlink" Target="https://nilubhai93.github.io/dashboard/" TargetMode="External"/><Relationship Id="rId7" Type="http://schemas.openxmlformats.org/officeDocument/2006/relationships/hyperlink" Target="https://nilubhai93.github.io/Gmail-Clone/" TargetMode="External"/><Relationship Id="rId2" Type="http://schemas.openxmlformats.org/officeDocument/2006/relationships/hyperlink" Target="https://nilubhai93.github.io/hospital-managment/" TargetMode="External"/><Relationship Id="rId1" Type="http://schemas.openxmlformats.org/officeDocument/2006/relationships/slideLayout" Target="../slideLayouts/slideLayout2.xml"/><Relationship Id="rId6" Type="http://schemas.openxmlformats.org/officeDocument/2006/relationships/hyperlink" Target="https://nilubhai93.github.io/parallax-effect-website/" TargetMode="External"/><Relationship Id="rId5" Type="http://schemas.openxmlformats.org/officeDocument/2006/relationships/hyperlink" Target="https://nilubhai93.github.io/irctc/" TargetMode="External"/><Relationship Id="rId4" Type="http://schemas.openxmlformats.org/officeDocument/2006/relationships/hyperlink" Target="https://nilubhai93.github.io/pricing-sect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nilubhai93.github.io/portfolio-website/"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2D7A8-8A4C-4DF9-A0DB-C7B1D935F744}"/>
              </a:ext>
            </a:extLst>
          </p:cNvPr>
          <p:cNvSpPr>
            <a:spLocks noGrp="1"/>
          </p:cNvSpPr>
          <p:nvPr>
            <p:ph type="ctrTitle"/>
          </p:nvPr>
        </p:nvSpPr>
        <p:spPr>
          <a:xfrm>
            <a:off x="920168" y="1960391"/>
            <a:ext cx="8494419" cy="1403020"/>
          </a:xfrm>
        </p:spPr>
        <p:txBody>
          <a:bodyPr/>
          <a:lstStyle/>
          <a:p>
            <a:pPr algn="ctr"/>
            <a:r>
              <a:rPr lang="en-US" dirty="0"/>
              <a:t>FULLSTACK WEB DEVELOPMENT</a:t>
            </a:r>
          </a:p>
        </p:txBody>
      </p:sp>
    </p:spTree>
    <p:extLst>
      <p:ext uri="{BB962C8B-B14F-4D97-AF65-F5344CB8AC3E}">
        <p14:creationId xmlns:p14="http://schemas.microsoft.com/office/powerpoint/2010/main" val="3784762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9C5E2-CA4A-4DA3-B0BE-1337A4855BFA}"/>
              </a:ext>
            </a:extLst>
          </p:cNvPr>
          <p:cNvSpPr>
            <a:spLocks noGrp="1"/>
          </p:cNvSpPr>
          <p:nvPr>
            <p:ph type="title"/>
          </p:nvPr>
        </p:nvSpPr>
        <p:spPr>
          <a:xfrm>
            <a:off x="677334" y="322730"/>
            <a:ext cx="8596668" cy="627529"/>
          </a:xfrm>
        </p:spPr>
        <p:txBody>
          <a:bodyPr>
            <a:normAutofit fontScale="90000"/>
          </a:bodyPr>
          <a:lstStyle/>
          <a:p>
            <a:pPr marL="571500" indent="-571500">
              <a:buFont typeface="Arial" panose="020B0604020202020204" pitchFamily="34" charset="0"/>
              <a:buChar char="•"/>
            </a:pPr>
            <a:r>
              <a:rPr lang="en-US" sz="3200" b="1" u="sng" dirty="0"/>
              <a:t>This is Magic box using html &amp; CSS</a:t>
            </a:r>
            <a:r>
              <a:rPr lang="en-US" sz="3200" dirty="0"/>
              <a:t> : </a:t>
            </a:r>
            <a:r>
              <a:rPr lang="en-US" sz="2200" dirty="0">
                <a:solidFill>
                  <a:srgbClr val="FF0000"/>
                </a:solidFill>
                <a:highlight>
                  <a:srgbClr val="FFFF00"/>
                </a:highlight>
                <a:hlinkClick r:id="rId2">
                  <a:extLst>
                    <a:ext uri="{A12FA001-AC4F-418D-AE19-62706E023703}">
                      <ahyp:hlinkClr xmlns:ahyp="http://schemas.microsoft.com/office/drawing/2018/hyperlinkcolor" val="tx"/>
                    </a:ext>
                  </a:extLst>
                </a:hlinkClick>
              </a:rPr>
              <a:t>Live link</a:t>
            </a:r>
            <a:endParaRPr lang="en-US" sz="3200" b="1" dirty="0">
              <a:solidFill>
                <a:srgbClr val="FF0000"/>
              </a:solidFill>
              <a:highlight>
                <a:srgbClr val="FFFF00"/>
              </a:highlight>
            </a:endParaRPr>
          </a:p>
        </p:txBody>
      </p:sp>
      <p:pic>
        <p:nvPicPr>
          <p:cNvPr id="7" name="Picture 6">
            <a:extLst>
              <a:ext uri="{FF2B5EF4-FFF2-40B4-BE49-F238E27FC236}">
                <a16:creationId xmlns:a16="http://schemas.microsoft.com/office/drawing/2014/main" id="{681559D7-0A0E-4638-8B4C-7CE1637F604B}"/>
              </a:ext>
            </a:extLst>
          </p:cNvPr>
          <p:cNvPicPr>
            <a:picLocks noChangeAspect="1"/>
          </p:cNvPicPr>
          <p:nvPr/>
        </p:nvPicPr>
        <p:blipFill>
          <a:blip r:embed="rId3"/>
          <a:stretch>
            <a:fillRect/>
          </a:stretch>
        </p:blipFill>
        <p:spPr>
          <a:xfrm>
            <a:off x="811805" y="1334507"/>
            <a:ext cx="10205819" cy="4842176"/>
          </a:xfrm>
          <a:prstGeom prst="rect">
            <a:avLst/>
          </a:prstGeom>
        </p:spPr>
      </p:pic>
    </p:spTree>
    <p:extLst>
      <p:ext uri="{BB962C8B-B14F-4D97-AF65-F5344CB8AC3E}">
        <p14:creationId xmlns:p14="http://schemas.microsoft.com/office/powerpoint/2010/main" val="729643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1C692E-6106-4F2F-89CE-F56201CCD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3051" y="3377681"/>
            <a:ext cx="7392306" cy="3480319"/>
          </a:xfrm>
          <a:prstGeom prst="rect">
            <a:avLst/>
          </a:prstGeom>
        </p:spPr>
      </p:pic>
      <p:pic>
        <p:nvPicPr>
          <p:cNvPr id="7" name="Picture 6">
            <a:extLst>
              <a:ext uri="{FF2B5EF4-FFF2-40B4-BE49-F238E27FC236}">
                <a16:creationId xmlns:a16="http://schemas.microsoft.com/office/drawing/2014/main" id="{1A128F34-65E7-4A67-A398-3AAB883710D6}"/>
              </a:ext>
            </a:extLst>
          </p:cNvPr>
          <p:cNvPicPr>
            <a:picLocks noChangeAspect="1"/>
          </p:cNvPicPr>
          <p:nvPr/>
        </p:nvPicPr>
        <p:blipFill rotWithShape="1">
          <a:blip r:embed="rId3">
            <a:extLst>
              <a:ext uri="{28A0092B-C50C-407E-A947-70E740481C1C}">
                <a14:useLocalDpi xmlns:a14="http://schemas.microsoft.com/office/drawing/2010/main" val="0"/>
              </a:ext>
            </a:extLst>
          </a:blip>
          <a:srcRect b="17125"/>
          <a:stretch/>
        </p:blipFill>
        <p:spPr>
          <a:xfrm>
            <a:off x="48400" y="260689"/>
            <a:ext cx="7627240" cy="2993499"/>
          </a:xfrm>
          <a:prstGeom prst="rect">
            <a:avLst/>
          </a:prstGeom>
        </p:spPr>
      </p:pic>
      <p:sp>
        <p:nvSpPr>
          <p:cNvPr id="2" name="TextBox 1">
            <a:extLst>
              <a:ext uri="{FF2B5EF4-FFF2-40B4-BE49-F238E27FC236}">
                <a16:creationId xmlns:a16="http://schemas.microsoft.com/office/drawing/2014/main" id="{E319374F-CF42-4B9C-B470-565EC4C4A6DD}"/>
              </a:ext>
            </a:extLst>
          </p:cNvPr>
          <p:cNvSpPr txBox="1"/>
          <p:nvPr/>
        </p:nvSpPr>
        <p:spPr>
          <a:xfrm>
            <a:off x="7234517" y="1129553"/>
            <a:ext cx="1783976" cy="369332"/>
          </a:xfrm>
          <a:prstGeom prst="rect">
            <a:avLst/>
          </a:prstGeom>
          <a:noFill/>
        </p:spPr>
        <p:txBody>
          <a:bodyPr wrap="square" rtlCol="0">
            <a:spAutoFit/>
          </a:bodyPr>
          <a:lstStyle/>
          <a:p>
            <a:r>
              <a:rPr lang="en-US" sz="1800" dirty="0">
                <a:solidFill>
                  <a:srgbClr val="FF0000"/>
                </a:solidFill>
                <a:highlight>
                  <a:srgbClr val="FFFF00"/>
                </a:highlight>
              </a:rPr>
              <a:t>Live link</a:t>
            </a:r>
            <a:endParaRPr lang="en-US" dirty="0"/>
          </a:p>
        </p:txBody>
      </p:sp>
      <p:sp>
        <p:nvSpPr>
          <p:cNvPr id="6" name="TextBox 5">
            <a:extLst>
              <a:ext uri="{FF2B5EF4-FFF2-40B4-BE49-F238E27FC236}">
                <a16:creationId xmlns:a16="http://schemas.microsoft.com/office/drawing/2014/main" id="{32B3B25E-5AB1-49D9-93A6-AF2697933417}"/>
              </a:ext>
            </a:extLst>
          </p:cNvPr>
          <p:cNvSpPr txBox="1"/>
          <p:nvPr/>
        </p:nvSpPr>
        <p:spPr>
          <a:xfrm>
            <a:off x="3083211" y="4948318"/>
            <a:ext cx="1557618" cy="369332"/>
          </a:xfrm>
          <a:prstGeom prst="rect">
            <a:avLst/>
          </a:prstGeom>
          <a:noFill/>
        </p:spPr>
        <p:txBody>
          <a:bodyPr wrap="square">
            <a:spAutoFit/>
          </a:bodyPr>
          <a:lstStyle/>
          <a:p>
            <a:r>
              <a:rPr lang="en-US" sz="1800" dirty="0">
                <a:solidFill>
                  <a:srgbClr val="FF0000"/>
                </a:solidFill>
                <a:highlight>
                  <a:srgbClr val="FFFF00"/>
                </a:highlight>
              </a:rPr>
              <a:t>Live link</a:t>
            </a:r>
            <a:endParaRPr lang="en-US" dirty="0"/>
          </a:p>
        </p:txBody>
      </p:sp>
    </p:spTree>
    <p:extLst>
      <p:ext uri="{BB962C8B-B14F-4D97-AF65-F5344CB8AC3E}">
        <p14:creationId xmlns:p14="http://schemas.microsoft.com/office/powerpoint/2010/main" val="715142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1B7D-7AFA-481D-94F0-AB0B87DD7D84}"/>
              </a:ext>
            </a:extLst>
          </p:cNvPr>
          <p:cNvSpPr>
            <a:spLocks noGrp="1"/>
          </p:cNvSpPr>
          <p:nvPr>
            <p:ph type="title"/>
          </p:nvPr>
        </p:nvSpPr>
        <p:spPr>
          <a:xfrm>
            <a:off x="282887" y="591671"/>
            <a:ext cx="8596668" cy="797859"/>
          </a:xfrm>
        </p:spPr>
        <p:txBody>
          <a:bodyPr>
            <a:normAutofit/>
          </a:bodyPr>
          <a:lstStyle/>
          <a:p>
            <a:pPr marL="457200" indent="-457200">
              <a:buFont typeface="Arial" panose="020B0604020202020204" pitchFamily="34" charset="0"/>
              <a:buChar char="•"/>
            </a:pPr>
            <a:r>
              <a:rPr lang="en-US" sz="2400" u="sng" dirty="0"/>
              <a:t>This is keyboard design using html &amp; </a:t>
            </a:r>
            <a:r>
              <a:rPr lang="en-US" sz="2400" u="sng" dirty="0" err="1"/>
              <a:t>css</a:t>
            </a:r>
            <a:r>
              <a:rPr lang="en-US" sz="2400" u="sng" dirty="0"/>
              <a:t> </a:t>
            </a:r>
            <a:r>
              <a:rPr lang="en-US" sz="2400" b="1" dirty="0"/>
              <a:t>:</a:t>
            </a:r>
            <a:endParaRPr lang="en-US" sz="2400" u="sng" dirty="0"/>
          </a:p>
        </p:txBody>
      </p:sp>
      <p:pic>
        <p:nvPicPr>
          <p:cNvPr id="4" name="Content Placeholder 3">
            <a:extLst>
              <a:ext uri="{FF2B5EF4-FFF2-40B4-BE49-F238E27FC236}">
                <a16:creationId xmlns:a16="http://schemas.microsoft.com/office/drawing/2014/main" id="{1570131C-88EF-40F2-BBCC-C19F84AE2BC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751" t="13498" r="5294" b="9521"/>
          <a:stretch/>
        </p:blipFill>
        <p:spPr>
          <a:xfrm>
            <a:off x="785438" y="1750659"/>
            <a:ext cx="9990137" cy="3657664"/>
          </a:xfrm>
          <a:prstGeom prst="rect">
            <a:avLst/>
          </a:prstGeom>
        </p:spPr>
      </p:pic>
      <p:sp>
        <p:nvSpPr>
          <p:cNvPr id="5" name="TextBox 4">
            <a:extLst>
              <a:ext uri="{FF2B5EF4-FFF2-40B4-BE49-F238E27FC236}">
                <a16:creationId xmlns:a16="http://schemas.microsoft.com/office/drawing/2014/main" id="{5CC21249-B7F1-4BC2-9BA8-61C2C6F58A54}"/>
              </a:ext>
            </a:extLst>
          </p:cNvPr>
          <p:cNvSpPr txBox="1"/>
          <p:nvPr/>
        </p:nvSpPr>
        <p:spPr>
          <a:xfrm>
            <a:off x="6553200" y="639198"/>
            <a:ext cx="1783976" cy="369332"/>
          </a:xfrm>
          <a:prstGeom prst="rect">
            <a:avLst/>
          </a:prstGeom>
          <a:noFill/>
        </p:spPr>
        <p:txBody>
          <a:bodyPr wrap="square" rtlCol="0">
            <a:spAutoFit/>
          </a:bodyPr>
          <a:lstStyle/>
          <a:p>
            <a:r>
              <a:rPr lang="en-US" sz="1800" dirty="0">
                <a:solidFill>
                  <a:srgbClr val="FF0000"/>
                </a:solidFill>
                <a:highlight>
                  <a:srgbClr val="FFFF00"/>
                </a:highlight>
                <a:hlinkClick r:id="rId3">
                  <a:extLst>
                    <a:ext uri="{A12FA001-AC4F-418D-AE19-62706E023703}">
                      <ahyp:hlinkClr xmlns:ahyp="http://schemas.microsoft.com/office/drawing/2018/hyperlinkcolor" val="tx"/>
                    </a:ext>
                  </a:extLst>
                </a:hlinkClick>
              </a:rPr>
              <a:t> Live link</a:t>
            </a:r>
            <a:endParaRPr lang="en-US" dirty="0">
              <a:solidFill>
                <a:srgbClr val="FF0000"/>
              </a:solidFill>
            </a:endParaRPr>
          </a:p>
        </p:txBody>
      </p:sp>
    </p:spTree>
    <p:extLst>
      <p:ext uri="{BB962C8B-B14F-4D97-AF65-F5344CB8AC3E}">
        <p14:creationId xmlns:p14="http://schemas.microsoft.com/office/powerpoint/2010/main" val="33697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F426462-EAC4-4710-B0E1-E88CDE1BB612}"/>
              </a:ext>
            </a:extLst>
          </p:cNvPr>
          <p:cNvPicPr>
            <a:picLocks noGrp="1" noChangeAspect="1"/>
          </p:cNvPicPr>
          <p:nvPr>
            <p:ph idx="1"/>
          </p:nvPr>
        </p:nvPicPr>
        <p:blipFill>
          <a:blip r:embed="rId2"/>
          <a:stretch>
            <a:fillRect/>
          </a:stretch>
        </p:blipFill>
        <p:spPr>
          <a:xfrm>
            <a:off x="338701" y="1178498"/>
            <a:ext cx="11371164" cy="512369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itle 1">
            <a:extLst>
              <a:ext uri="{FF2B5EF4-FFF2-40B4-BE49-F238E27FC236}">
                <a16:creationId xmlns:a16="http://schemas.microsoft.com/office/drawing/2014/main" id="{822481DB-B4CA-42B6-B570-5E132F44627D}"/>
              </a:ext>
            </a:extLst>
          </p:cNvPr>
          <p:cNvSpPr>
            <a:spLocks noGrp="1"/>
          </p:cNvSpPr>
          <p:nvPr>
            <p:ph type="title"/>
          </p:nvPr>
        </p:nvSpPr>
        <p:spPr>
          <a:xfrm>
            <a:off x="273922" y="344780"/>
            <a:ext cx="8596668" cy="797859"/>
          </a:xfrm>
        </p:spPr>
        <p:txBody>
          <a:bodyPr>
            <a:normAutofit/>
          </a:bodyPr>
          <a:lstStyle/>
          <a:p>
            <a:pPr marL="457200" indent="-457200">
              <a:buFont typeface="Arial" panose="020B0604020202020204" pitchFamily="34" charset="0"/>
              <a:buChar char="•"/>
            </a:pPr>
            <a:r>
              <a:rPr lang="en-US" sz="2400" u="sng" dirty="0"/>
              <a:t>This is Paytm web page using html &amp; </a:t>
            </a:r>
            <a:r>
              <a:rPr lang="en-US" sz="2400" u="sng" dirty="0" err="1"/>
              <a:t>css</a:t>
            </a:r>
            <a:r>
              <a:rPr lang="en-US" sz="2400" u="sng" dirty="0"/>
              <a:t> </a:t>
            </a:r>
            <a:r>
              <a:rPr lang="en-US" sz="2400" b="1" dirty="0"/>
              <a:t>:</a:t>
            </a:r>
            <a:endParaRPr lang="en-US" sz="2400" u="sng" dirty="0"/>
          </a:p>
        </p:txBody>
      </p:sp>
      <p:sp>
        <p:nvSpPr>
          <p:cNvPr id="7" name="TextBox 6">
            <a:extLst>
              <a:ext uri="{FF2B5EF4-FFF2-40B4-BE49-F238E27FC236}">
                <a16:creationId xmlns:a16="http://schemas.microsoft.com/office/drawing/2014/main" id="{0E29B33F-B3D9-4F2B-A551-96D7D0C08C64}"/>
              </a:ext>
            </a:extLst>
          </p:cNvPr>
          <p:cNvSpPr txBox="1"/>
          <p:nvPr/>
        </p:nvSpPr>
        <p:spPr>
          <a:xfrm>
            <a:off x="6564406" y="374377"/>
            <a:ext cx="1620371" cy="369332"/>
          </a:xfrm>
          <a:prstGeom prst="rect">
            <a:avLst/>
          </a:prstGeom>
          <a:noFill/>
        </p:spPr>
        <p:txBody>
          <a:bodyPr wrap="square">
            <a:spAutoFit/>
          </a:bodyPr>
          <a:lstStyle/>
          <a:p>
            <a:r>
              <a:rPr lang="en-US" sz="1800" dirty="0">
                <a:solidFill>
                  <a:srgbClr val="FF0000"/>
                </a:solidFill>
                <a:highlight>
                  <a:srgbClr val="FFFF00"/>
                </a:highlight>
                <a:hlinkClick r:id="rId3">
                  <a:extLst>
                    <a:ext uri="{A12FA001-AC4F-418D-AE19-62706E023703}">
                      <ahyp:hlinkClr xmlns:ahyp="http://schemas.microsoft.com/office/drawing/2018/hyperlinkcolor" val="tx"/>
                    </a:ext>
                  </a:extLst>
                </a:hlinkClick>
              </a:rPr>
              <a:t> Live link</a:t>
            </a:r>
            <a:endParaRPr lang="en-US" dirty="0">
              <a:solidFill>
                <a:srgbClr val="FF0000"/>
              </a:solidFill>
            </a:endParaRPr>
          </a:p>
        </p:txBody>
      </p:sp>
    </p:spTree>
    <p:extLst>
      <p:ext uri="{BB962C8B-B14F-4D97-AF65-F5344CB8AC3E}">
        <p14:creationId xmlns:p14="http://schemas.microsoft.com/office/powerpoint/2010/main" val="138958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162BD-3944-4E63-B6FE-97F63C0DFC73}"/>
              </a:ext>
            </a:extLst>
          </p:cNvPr>
          <p:cNvSpPr>
            <a:spLocks noGrp="1"/>
          </p:cNvSpPr>
          <p:nvPr>
            <p:ph type="title"/>
          </p:nvPr>
        </p:nvSpPr>
        <p:spPr/>
        <p:txBody>
          <a:bodyPr/>
          <a:lstStyle/>
          <a:p>
            <a:pPr marL="571500" indent="-571500">
              <a:buFont typeface="Arial" panose="020B0604020202020204" pitchFamily="34" charset="0"/>
              <a:buChar char="•"/>
            </a:pPr>
            <a:r>
              <a:rPr lang="en-US" b="1" u="sng" dirty="0"/>
              <a:t>What is JavaScript ?</a:t>
            </a:r>
          </a:p>
        </p:txBody>
      </p:sp>
      <p:sp>
        <p:nvSpPr>
          <p:cNvPr id="3" name="Content Placeholder 2">
            <a:extLst>
              <a:ext uri="{FF2B5EF4-FFF2-40B4-BE49-F238E27FC236}">
                <a16:creationId xmlns:a16="http://schemas.microsoft.com/office/drawing/2014/main" id="{2361B87F-781A-4430-BFDE-190A53D3AA20}"/>
              </a:ext>
            </a:extLst>
          </p:cNvPr>
          <p:cNvSpPr>
            <a:spLocks noGrp="1"/>
          </p:cNvSpPr>
          <p:nvPr>
            <p:ph idx="1"/>
          </p:nvPr>
        </p:nvSpPr>
        <p:spPr>
          <a:xfrm>
            <a:off x="677334" y="1550895"/>
            <a:ext cx="8596668" cy="4490468"/>
          </a:xfrm>
        </p:spPr>
        <p:txBody>
          <a:bodyPr>
            <a:normAutofit fontScale="92500" lnSpcReduction="20000"/>
          </a:bodyPr>
          <a:lstStyle/>
          <a:p>
            <a:r>
              <a:rPr lang="en-US" b="0" i="0" dirty="0">
                <a:solidFill>
                  <a:srgbClr val="000000"/>
                </a:solidFill>
                <a:effectLst/>
                <a:latin typeface="Lato" panose="020F0502020204030203" pitchFamily="34" charset="0"/>
              </a:rPr>
              <a:t>JavaScript, often abbreviated as JS, is a high-level, dynamic programming language primarily used in web development. It's one of the core technologies of the web, alongside HTML and CSS. Here's a quick overview:</a:t>
            </a:r>
            <a:br>
              <a:rPr lang="en-US" dirty="0"/>
            </a:br>
            <a:endParaRPr lang="en-US" dirty="0"/>
          </a:p>
          <a:p>
            <a:r>
              <a:rPr lang="en-US" b="1" i="0" dirty="0">
                <a:solidFill>
                  <a:srgbClr val="000000"/>
                </a:solidFill>
                <a:effectLst/>
                <a:latin typeface="Lato" panose="020F0502020204030203" pitchFamily="34" charset="0"/>
              </a:rPr>
              <a:t>Client-Side Scripting: </a:t>
            </a:r>
            <a:r>
              <a:rPr lang="en-US" b="0" i="0" dirty="0">
                <a:solidFill>
                  <a:srgbClr val="000000"/>
                </a:solidFill>
                <a:effectLst/>
                <a:latin typeface="Lato" panose="020F0502020204030203" pitchFamily="34" charset="0"/>
              </a:rPr>
              <a:t>JavaScript is most commonly used for client-side scripting, which means it runs directly in the user's browser. This allows developers to create interactive and dynamic web pages.</a:t>
            </a:r>
          </a:p>
          <a:p>
            <a:endParaRPr lang="en-US" b="1" i="0" dirty="0">
              <a:solidFill>
                <a:srgbClr val="000000"/>
              </a:solidFill>
              <a:effectLst/>
              <a:latin typeface="Lato" panose="020F0502020204030203" pitchFamily="34" charset="0"/>
            </a:endParaRPr>
          </a:p>
          <a:p>
            <a:r>
              <a:rPr lang="en-US" b="1" i="0" dirty="0">
                <a:solidFill>
                  <a:srgbClr val="000000"/>
                </a:solidFill>
                <a:effectLst/>
                <a:latin typeface="Lato" panose="020F0502020204030203" pitchFamily="34" charset="0"/>
              </a:rPr>
              <a:t>Server-Side Development</a:t>
            </a:r>
            <a:r>
              <a:rPr lang="en-US" b="0" i="0" dirty="0">
                <a:solidFill>
                  <a:srgbClr val="000000"/>
                </a:solidFill>
                <a:effectLst/>
                <a:latin typeface="Lato" panose="020F0502020204030203" pitchFamily="34" charset="0"/>
              </a:rPr>
              <a:t>: With the advent of Node.js, JavaScript can now also be used for server-side development, allowing developers to use the same language for both the client and server sides.</a:t>
            </a:r>
          </a:p>
          <a:p>
            <a:endParaRPr lang="en-US" b="0" i="0" dirty="0">
              <a:solidFill>
                <a:srgbClr val="000000"/>
              </a:solidFill>
              <a:effectLst/>
              <a:latin typeface="Lato" panose="020F0502020204030203" pitchFamily="34" charset="0"/>
            </a:endParaRPr>
          </a:p>
          <a:p>
            <a:r>
              <a:rPr lang="en-US" b="0" i="0" dirty="0">
                <a:solidFill>
                  <a:srgbClr val="000000"/>
                </a:solidFill>
                <a:effectLst/>
                <a:latin typeface="Lato" panose="020F0502020204030203" pitchFamily="34" charset="0"/>
              </a:rPr>
              <a:t>Versatility: JavaScript can be used for a wide range of tasks, from form validation to creating games and complex web applications. It can also be used in conjunction with other web technologies like AJAX to update web pages without reloading.</a:t>
            </a:r>
            <a:br>
              <a:rPr lang="en-US" dirty="0"/>
            </a:br>
            <a:r>
              <a:rPr lang="en-US" b="0" i="0" dirty="0">
                <a:solidFill>
                  <a:srgbClr val="000000"/>
                </a:solidFill>
                <a:effectLst/>
                <a:latin typeface="Lato" panose="020F0502020204030203" pitchFamily="34" charset="0"/>
              </a:rPr>
              <a:t>Libraries and Frameworks: There are numerous libraries and frameworks that enhance JavaScript's capabilities, such as React, Angular, and Vue.js for frontend development, and Express.js for backend development.</a:t>
            </a:r>
            <a:endParaRPr lang="en-US" dirty="0"/>
          </a:p>
        </p:txBody>
      </p:sp>
    </p:spTree>
    <p:extLst>
      <p:ext uri="{BB962C8B-B14F-4D97-AF65-F5344CB8AC3E}">
        <p14:creationId xmlns:p14="http://schemas.microsoft.com/office/powerpoint/2010/main" val="1320800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4F3BC4-42B0-409E-92E9-1353CAF14289}"/>
              </a:ext>
            </a:extLst>
          </p:cNvPr>
          <p:cNvSpPr txBox="1"/>
          <p:nvPr/>
        </p:nvSpPr>
        <p:spPr>
          <a:xfrm>
            <a:off x="833718" y="233082"/>
            <a:ext cx="7673788" cy="369332"/>
          </a:xfrm>
          <a:prstGeom prst="rect">
            <a:avLst/>
          </a:prstGeom>
          <a:noFill/>
        </p:spPr>
        <p:txBody>
          <a:bodyPr wrap="square" rtlCol="0">
            <a:spAutoFit/>
          </a:bodyPr>
          <a:lstStyle/>
          <a:p>
            <a:pPr marL="285750" indent="-285750">
              <a:buFont typeface="Arial" panose="020B0604020202020204" pitchFamily="34" charset="0"/>
              <a:buChar char="•"/>
            </a:pPr>
            <a:r>
              <a:rPr lang="en-US" b="1" u="sng" dirty="0"/>
              <a:t>This is calculator using </a:t>
            </a:r>
            <a:r>
              <a:rPr lang="en-US" b="1" u="sng" dirty="0" err="1"/>
              <a:t>Html,CSS</a:t>
            </a:r>
            <a:r>
              <a:rPr lang="en-US" b="1" u="sng" dirty="0"/>
              <a:t> &amp; JavaScript </a:t>
            </a:r>
            <a:r>
              <a:rPr lang="en-US" dirty="0"/>
              <a:t> :</a:t>
            </a:r>
            <a:endParaRPr lang="en-US" b="1" u="sng" dirty="0"/>
          </a:p>
        </p:txBody>
      </p:sp>
      <p:sp>
        <p:nvSpPr>
          <p:cNvPr id="4" name="TextBox 3">
            <a:extLst>
              <a:ext uri="{FF2B5EF4-FFF2-40B4-BE49-F238E27FC236}">
                <a16:creationId xmlns:a16="http://schemas.microsoft.com/office/drawing/2014/main" id="{66F6F238-6407-45DF-8D0E-73A511BD8642}"/>
              </a:ext>
            </a:extLst>
          </p:cNvPr>
          <p:cNvSpPr txBox="1"/>
          <p:nvPr/>
        </p:nvSpPr>
        <p:spPr>
          <a:xfrm>
            <a:off x="6328434" y="233082"/>
            <a:ext cx="1557618" cy="369332"/>
          </a:xfrm>
          <a:prstGeom prst="rect">
            <a:avLst/>
          </a:prstGeom>
          <a:noFill/>
        </p:spPr>
        <p:txBody>
          <a:bodyPr wrap="square">
            <a:spAutoFit/>
          </a:bodyPr>
          <a:lstStyle/>
          <a:p>
            <a:r>
              <a:rPr lang="en-US" sz="1800" dirty="0">
                <a:solidFill>
                  <a:srgbClr val="FF0000"/>
                </a:solidFill>
                <a:highlight>
                  <a:srgbClr val="FFFF00"/>
                </a:highlight>
                <a:hlinkClick r:id="rId2">
                  <a:extLst>
                    <a:ext uri="{A12FA001-AC4F-418D-AE19-62706E023703}">
                      <ahyp:hlinkClr xmlns:ahyp="http://schemas.microsoft.com/office/drawing/2018/hyperlinkcolor" val="tx"/>
                    </a:ext>
                  </a:extLst>
                </a:hlinkClick>
              </a:rPr>
              <a:t>Live link</a:t>
            </a:r>
            <a:endParaRPr lang="en-US" dirty="0">
              <a:solidFill>
                <a:srgbClr val="FF0000"/>
              </a:solidFill>
            </a:endParaRPr>
          </a:p>
        </p:txBody>
      </p:sp>
      <p:pic>
        <p:nvPicPr>
          <p:cNvPr id="6" name="Picture 5">
            <a:extLst>
              <a:ext uri="{FF2B5EF4-FFF2-40B4-BE49-F238E27FC236}">
                <a16:creationId xmlns:a16="http://schemas.microsoft.com/office/drawing/2014/main" id="{A70EE5D9-59C6-494B-B22A-8788A2854BD7}"/>
              </a:ext>
            </a:extLst>
          </p:cNvPr>
          <p:cNvPicPr>
            <a:picLocks noChangeAspect="1"/>
          </p:cNvPicPr>
          <p:nvPr/>
        </p:nvPicPr>
        <p:blipFill rotWithShape="1">
          <a:blip r:embed="rId3">
            <a:extLst>
              <a:ext uri="{28A0092B-C50C-407E-A947-70E740481C1C}">
                <a14:useLocalDpi xmlns:a14="http://schemas.microsoft.com/office/drawing/2010/main" val="0"/>
              </a:ext>
            </a:extLst>
          </a:blip>
          <a:srcRect l="31865" t="14953" r="35532" b="8044"/>
          <a:stretch/>
        </p:blipFill>
        <p:spPr>
          <a:xfrm>
            <a:off x="3609887" y="1007868"/>
            <a:ext cx="4276165" cy="5318158"/>
          </a:xfrm>
          <a:prstGeom prst="rect">
            <a:avLst/>
          </a:prstGeom>
        </p:spPr>
      </p:pic>
    </p:spTree>
    <p:extLst>
      <p:ext uri="{BB962C8B-B14F-4D97-AF65-F5344CB8AC3E}">
        <p14:creationId xmlns:p14="http://schemas.microsoft.com/office/powerpoint/2010/main" val="4146919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65BB150-39E7-418C-9419-48742CDF8F0A}"/>
              </a:ext>
            </a:extLst>
          </p:cNvPr>
          <p:cNvPicPr>
            <a:picLocks noGrp="1" noChangeAspect="1"/>
          </p:cNvPicPr>
          <p:nvPr>
            <p:ph idx="1"/>
          </p:nvPr>
        </p:nvPicPr>
        <p:blipFill>
          <a:blip r:embed="rId2"/>
          <a:stretch>
            <a:fillRect/>
          </a:stretch>
        </p:blipFill>
        <p:spPr>
          <a:xfrm>
            <a:off x="575918" y="932377"/>
            <a:ext cx="10882714" cy="4993246"/>
          </a:xfrm>
        </p:spPr>
      </p:pic>
    </p:spTree>
    <p:extLst>
      <p:ext uri="{BB962C8B-B14F-4D97-AF65-F5344CB8AC3E}">
        <p14:creationId xmlns:p14="http://schemas.microsoft.com/office/powerpoint/2010/main" val="4112489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8D63-0CDA-4884-ADD8-CC3A4B07872F}"/>
              </a:ext>
            </a:extLst>
          </p:cNvPr>
          <p:cNvSpPr>
            <a:spLocks noGrp="1"/>
          </p:cNvSpPr>
          <p:nvPr>
            <p:ph type="title"/>
          </p:nvPr>
        </p:nvSpPr>
        <p:spPr/>
        <p:txBody>
          <a:bodyPr>
            <a:normAutofit/>
          </a:bodyPr>
          <a:lstStyle/>
          <a:p>
            <a:pPr marL="457200" indent="-457200">
              <a:buFont typeface="Arial" panose="020B0604020202020204" pitchFamily="34" charset="0"/>
              <a:buChar char="•"/>
            </a:pPr>
            <a:r>
              <a:rPr lang="en-US" sz="2800" b="1" u="sng" dirty="0"/>
              <a:t>This is my Some projects:</a:t>
            </a:r>
          </a:p>
        </p:txBody>
      </p:sp>
      <p:sp>
        <p:nvSpPr>
          <p:cNvPr id="3" name="Content Placeholder 2">
            <a:extLst>
              <a:ext uri="{FF2B5EF4-FFF2-40B4-BE49-F238E27FC236}">
                <a16:creationId xmlns:a16="http://schemas.microsoft.com/office/drawing/2014/main" id="{80562364-3193-44E5-9CAC-9EBE248C442D}"/>
              </a:ext>
            </a:extLst>
          </p:cNvPr>
          <p:cNvSpPr>
            <a:spLocks noGrp="1"/>
          </p:cNvSpPr>
          <p:nvPr>
            <p:ph idx="1"/>
          </p:nvPr>
        </p:nvSpPr>
        <p:spPr/>
        <p:txBody>
          <a:bodyPr/>
          <a:lstStyle/>
          <a:p>
            <a:r>
              <a:rPr lang="en-US" dirty="0">
                <a:hlinkClick r:id="rId2"/>
              </a:rPr>
              <a:t>https://nilubhai93.github.io/hospital-managment/</a:t>
            </a:r>
            <a:endParaRPr lang="en-US" dirty="0"/>
          </a:p>
          <a:p>
            <a:r>
              <a:rPr lang="en-US" dirty="0">
                <a:hlinkClick r:id="rId3"/>
              </a:rPr>
              <a:t>https://nilubhai93.github.io/dashboard/</a:t>
            </a:r>
            <a:endParaRPr lang="en-US" dirty="0"/>
          </a:p>
          <a:p>
            <a:r>
              <a:rPr lang="en-US" dirty="0">
                <a:hlinkClick r:id="rId4"/>
              </a:rPr>
              <a:t>https://nilubhai93.github.io/pricing-section/</a:t>
            </a:r>
            <a:endParaRPr lang="en-US" dirty="0"/>
          </a:p>
          <a:p>
            <a:r>
              <a:rPr lang="en-US" dirty="0">
                <a:hlinkClick r:id="rId5"/>
              </a:rPr>
              <a:t>https://nilubhai93.github.io/irctc/</a:t>
            </a:r>
            <a:endParaRPr lang="en-US" dirty="0"/>
          </a:p>
          <a:p>
            <a:r>
              <a:rPr lang="en-US" dirty="0">
                <a:hlinkClick r:id="rId6"/>
              </a:rPr>
              <a:t>https://nilubhai93.github.io/parallax-effect-website/</a:t>
            </a:r>
            <a:endParaRPr lang="en-US" dirty="0"/>
          </a:p>
          <a:p>
            <a:r>
              <a:rPr lang="en-US" dirty="0">
                <a:hlinkClick r:id="rId7"/>
              </a:rPr>
              <a:t>https://nilubhai93.github.io/Gmail-Clone/</a:t>
            </a:r>
            <a:endParaRPr lang="en-US" dirty="0"/>
          </a:p>
          <a:p>
            <a:r>
              <a:rPr lang="en-US" dirty="0">
                <a:hlinkClick r:id="rId8"/>
              </a:rPr>
              <a:t>https://nilubhai93.github.io/my-protfolio/</a:t>
            </a:r>
            <a:endParaRPr lang="en-US" dirty="0"/>
          </a:p>
          <a:p>
            <a:endParaRPr lang="en-US"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609740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F619-68D0-4220-AC71-138BE64A5E86}"/>
              </a:ext>
            </a:extLst>
          </p:cNvPr>
          <p:cNvSpPr>
            <a:spLocks noGrp="1"/>
          </p:cNvSpPr>
          <p:nvPr>
            <p:ph type="title"/>
          </p:nvPr>
        </p:nvSpPr>
        <p:spPr>
          <a:xfrm>
            <a:off x="3985054" y="2768600"/>
            <a:ext cx="8596668" cy="1320800"/>
          </a:xfrm>
        </p:spPr>
        <p:txBody>
          <a:bodyPr/>
          <a:lstStyle/>
          <a:p>
            <a:r>
              <a:rPr lang="en-US" dirty="0"/>
              <a:t>Thank you…..</a:t>
            </a:r>
          </a:p>
        </p:txBody>
      </p:sp>
    </p:spTree>
    <p:extLst>
      <p:ext uri="{BB962C8B-B14F-4D97-AF65-F5344CB8AC3E}">
        <p14:creationId xmlns:p14="http://schemas.microsoft.com/office/powerpoint/2010/main" val="2652139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881C3-BB7C-49B5-AA4C-30CA8536B069}"/>
              </a:ext>
            </a:extLst>
          </p:cNvPr>
          <p:cNvSpPr>
            <a:spLocks noGrp="1"/>
          </p:cNvSpPr>
          <p:nvPr>
            <p:ph type="title"/>
          </p:nvPr>
        </p:nvSpPr>
        <p:spPr/>
        <p:txBody>
          <a:bodyPr/>
          <a:lstStyle/>
          <a:p>
            <a:r>
              <a:rPr lang="en-US" dirty="0"/>
              <a:t>What is web development ?</a:t>
            </a:r>
          </a:p>
        </p:txBody>
      </p:sp>
      <p:sp>
        <p:nvSpPr>
          <p:cNvPr id="3" name="Content Placeholder 2">
            <a:extLst>
              <a:ext uri="{FF2B5EF4-FFF2-40B4-BE49-F238E27FC236}">
                <a16:creationId xmlns:a16="http://schemas.microsoft.com/office/drawing/2014/main" id="{EC48B252-A50A-4FD0-95FE-C122C393D7AC}"/>
              </a:ext>
            </a:extLst>
          </p:cNvPr>
          <p:cNvSpPr>
            <a:spLocks noGrp="1"/>
          </p:cNvSpPr>
          <p:nvPr>
            <p:ph idx="1"/>
          </p:nvPr>
        </p:nvSpPr>
        <p:spPr>
          <a:xfrm>
            <a:off x="408394" y="1407555"/>
            <a:ext cx="9425888" cy="5450445"/>
          </a:xfrm>
        </p:spPr>
        <p:txBody>
          <a:bodyPr>
            <a:normAutofit/>
          </a:bodyPr>
          <a:lstStyle/>
          <a:p>
            <a:r>
              <a:rPr lang="en-US" b="1" dirty="0"/>
              <a:t>Web development, </a:t>
            </a:r>
            <a:r>
              <a:rPr lang="en-US" dirty="0"/>
              <a:t>Web development is the process of building websites and web applications. It can include designing, coding, and maintaining websites. </a:t>
            </a:r>
          </a:p>
          <a:p>
            <a:endParaRPr lang="en-US" dirty="0"/>
          </a:p>
          <a:p>
            <a:pPr marL="0" indent="0">
              <a:buNone/>
            </a:pPr>
            <a:endParaRPr lang="en-US" dirty="0"/>
          </a:p>
          <a:p>
            <a:r>
              <a:rPr lang="en-US" b="1" i="0" dirty="0">
                <a:solidFill>
                  <a:srgbClr val="000000"/>
                </a:solidFill>
                <a:effectLst/>
                <a:latin typeface="Lato" panose="020F0502020204030203" pitchFamily="34" charset="0"/>
              </a:rPr>
              <a:t>Types of web development : </a:t>
            </a:r>
          </a:p>
          <a:p>
            <a:pPr lvl="1">
              <a:buFont typeface="Wingdings" panose="05000000000000000000" pitchFamily="2" charset="2"/>
              <a:buChar char="v"/>
            </a:pPr>
            <a:r>
              <a:rPr lang="en-US" b="1" i="0" dirty="0">
                <a:solidFill>
                  <a:srgbClr val="000000"/>
                </a:solidFill>
                <a:effectLst/>
                <a:latin typeface="Lato" panose="020F0502020204030203" pitchFamily="34" charset="0"/>
              </a:rPr>
              <a:t>Front-end development: </a:t>
            </a:r>
            <a:r>
              <a:rPr lang="en-US" b="0" i="0" dirty="0">
                <a:solidFill>
                  <a:srgbClr val="000000"/>
                </a:solidFill>
                <a:effectLst/>
                <a:latin typeface="Lato" panose="020F0502020204030203" pitchFamily="34" charset="0"/>
              </a:rPr>
              <a:t>Focuses on the user-facing side of a website</a:t>
            </a:r>
          </a:p>
          <a:p>
            <a:pPr lvl="1">
              <a:buFont typeface="Wingdings" panose="05000000000000000000" pitchFamily="2" charset="2"/>
              <a:buChar char="v"/>
            </a:pPr>
            <a:r>
              <a:rPr lang="en-US" b="1" i="0" dirty="0">
                <a:solidFill>
                  <a:srgbClr val="000000"/>
                </a:solidFill>
                <a:effectLst/>
                <a:latin typeface="Lato" panose="020F0502020204030203" pitchFamily="34" charset="0"/>
              </a:rPr>
              <a:t>Back-end development: </a:t>
            </a:r>
            <a:r>
              <a:rPr lang="en-US" b="0" i="0" dirty="0">
                <a:solidFill>
                  <a:srgbClr val="000000"/>
                </a:solidFill>
                <a:effectLst/>
                <a:latin typeface="Lato" panose="020F0502020204030203" pitchFamily="34" charset="0"/>
              </a:rPr>
              <a:t>Focuses on the server-side software that users can't see</a:t>
            </a:r>
          </a:p>
          <a:p>
            <a:pPr lvl="1">
              <a:buFont typeface="Wingdings" panose="05000000000000000000" pitchFamily="2" charset="2"/>
              <a:buChar char="v"/>
            </a:pPr>
            <a:r>
              <a:rPr lang="en-US" b="1" i="0" dirty="0">
                <a:solidFill>
                  <a:srgbClr val="000000"/>
                </a:solidFill>
                <a:effectLst/>
                <a:latin typeface="Lato" panose="020F0502020204030203" pitchFamily="34" charset="0"/>
              </a:rPr>
              <a:t>Full-stack development: </a:t>
            </a:r>
            <a:r>
              <a:rPr lang="en-US" b="0" i="0" dirty="0">
                <a:solidFill>
                  <a:srgbClr val="000000"/>
                </a:solidFill>
                <a:effectLst/>
                <a:latin typeface="Lato" panose="020F0502020204030203" pitchFamily="34" charset="0"/>
              </a:rPr>
              <a:t>Involves developing both the front-end and back-end of a website</a:t>
            </a:r>
            <a:endParaRPr lang="en-US" dirty="0"/>
          </a:p>
        </p:txBody>
      </p:sp>
    </p:spTree>
    <p:extLst>
      <p:ext uri="{BB962C8B-B14F-4D97-AF65-F5344CB8AC3E}">
        <p14:creationId xmlns:p14="http://schemas.microsoft.com/office/powerpoint/2010/main" val="3210201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24C6A-7B20-4940-8095-C487F34DD9D1}"/>
              </a:ext>
            </a:extLst>
          </p:cNvPr>
          <p:cNvSpPr>
            <a:spLocks noGrp="1"/>
          </p:cNvSpPr>
          <p:nvPr>
            <p:ph type="title"/>
          </p:nvPr>
        </p:nvSpPr>
        <p:spPr>
          <a:xfrm>
            <a:off x="695264" y="348015"/>
            <a:ext cx="8596668" cy="1320800"/>
          </a:xfrm>
        </p:spPr>
        <p:txBody>
          <a:bodyPr/>
          <a:lstStyle/>
          <a:p>
            <a:pPr marL="571500" indent="-571500">
              <a:buFont typeface="Arial" panose="020B0604020202020204" pitchFamily="34" charset="0"/>
              <a:buChar char="•"/>
            </a:pPr>
            <a:r>
              <a:rPr lang="en-US" b="1" i="0" u="sng" dirty="0">
                <a:solidFill>
                  <a:srgbClr val="000000"/>
                </a:solidFill>
                <a:effectLst/>
                <a:latin typeface="Lato" panose="020F0502020204030203" pitchFamily="34" charset="0"/>
              </a:rPr>
              <a:t>Front-end development:</a:t>
            </a:r>
            <a:endParaRPr lang="en-US" u="sng" dirty="0"/>
          </a:p>
        </p:txBody>
      </p:sp>
      <p:sp>
        <p:nvSpPr>
          <p:cNvPr id="3" name="Content Placeholder 2">
            <a:extLst>
              <a:ext uri="{FF2B5EF4-FFF2-40B4-BE49-F238E27FC236}">
                <a16:creationId xmlns:a16="http://schemas.microsoft.com/office/drawing/2014/main" id="{EE822207-54B5-46D6-A2E9-D523277270A4}"/>
              </a:ext>
            </a:extLst>
          </p:cNvPr>
          <p:cNvSpPr>
            <a:spLocks noGrp="1"/>
          </p:cNvSpPr>
          <p:nvPr>
            <p:ph idx="1"/>
          </p:nvPr>
        </p:nvSpPr>
        <p:spPr>
          <a:xfrm>
            <a:off x="1385548" y="893253"/>
            <a:ext cx="7991535" cy="1783883"/>
          </a:xfrm>
        </p:spPr>
        <p:txBody>
          <a:bodyPr/>
          <a:lstStyle/>
          <a:p>
            <a:pPr marL="0" indent="0" algn="just">
              <a:buNone/>
            </a:pPr>
            <a:r>
              <a:rPr lang="en-US" sz="2400" dirty="0"/>
              <a:t>	A front-end developer builds the front-end portion of websites and web applications. The basic languages for Front-End Development are HTML, CSS, and JavaScript.</a:t>
            </a:r>
          </a:p>
          <a:p>
            <a:pPr marL="0" indent="0" algn="just">
              <a:buNone/>
            </a:pPr>
            <a:endParaRPr lang="en-US" sz="2400" dirty="0"/>
          </a:p>
          <a:p>
            <a:pPr marL="0" indent="0" algn="just">
              <a:buNone/>
            </a:pPr>
            <a:endParaRPr lang="en-US" dirty="0"/>
          </a:p>
        </p:txBody>
      </p:sp>
      <p:pic>
        <p:nvPicPr>
          <p:cNvPr id="4" name="Picture 4" descr="The Fundamental Elements of Web Development: HTML, CSS, and JavaScript">
            <a:extLst>
              <a:ext uri="{FF2B5EF4-FFF2-40B4-BE49-F238E27FC236}">
                <a16:creationId xmlns:a16="http://schemas.microsoft.com/office/drawing/2014/main" id="{1E62655A-930E-4C79-AEC2-88775B5E13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2756" y="2937113"/>
            <a:ext cx="3317444" cy="31678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51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E08BE-B5EC-4DC2-807F-8F84632216D4}"/>
              </a:ext>
            </a:extLst>
          </p:cNvPr>
          <p:cNvSpPr>
            <a:spLocks noGrp="1"/>
          </p:cNvSpPr>
          <p:nvPr>
            <p:ph type="title"/>
          </p:nvPr>
        </p:nvSpPr>
        <p:spPr>
          <a:xfrm>
            <a:off x="590966" y="410301"/>
            <a:ext cx="9603275" cy="587136"/>
          </a:xfrm>
        </p:spPr>
        <p:txBody>
          <a:bodyPr>
            <a:normAutofit fontScale="90000"/>
          </a:bodyPr>
          <a:lstStyle/>
          <a:p>
            <a:pPr marL="571500" indent="-571500">
              <a:buFont typeface="Arial" panose="020B0604020202020204" pitchFamily="34" charset="0"/>
              <a:buChar char="•"/>
            </a:pPr>
            <a:r>
              <a:rPr lang="en-US" b="1" u="sng" dirty="0"/>
              <a:t>HTML</a:t>
            </a:r>
            <a:r>
              <a:rPr lang="en-US" dirty="0"/>
              <a:t> :</a:t>
            </a:r>
            <a:endParaRPr lang="en-US" b="1" u="sng" dirty="0"/>
          </a:p>
        </p:txBody>
      </p:sp>
      <p:sp>
        <p:nvSpPr>
          <p:cNvPr id="3" name="Content Placeholder 2">
            <a:extLst>
              <a:ext uri="{FF2B5EF4-FFF2-40B4-BE49-F238E27FC236}">
                <a16:creationId xmlns:a16="http://schemas.microsoft.com/office/drawing/2014/main" id="{3372C7BE-AE11-4112-8985-27761F8564E6}"/>
              </a:ext>
            </a:extLst>
          </p:cNvPr>
          <p:cNvSpPr>
            <a:spLocks noGrp="1"/>
          </p:cNvSpPr>
          <p:nvPr>
            <p:ph idx="1"/>
          </p:nvPr>
        </p:nvSpPr>
        <p:spPr>
          <a:xfrm>
            <a:off x="688012" y="1248059"/>
            <a:ext cx="9603275" cy="4788480"/>
          </a:xfrm>
        </p:spPr>
        <p:txBody>
          <a:bodyPr>
            <a:noAutofit/>
          </a:bodyPr>
          <a:lstStyle/>
          <a:p>
            <a:r>
              <a:rPr lang="en-US" sz="1800" dirty="0"/>
              <a:t>Here are some HTML topic :</a:t>
            </a:r>
          </a:p>
          <a:p>
            <a:pPr>
              <a:buFont typeface="+mj-lt"/>
              <a:buAutoNum type="arabicPeriod"/>
            </a:pPr>
            <a:r>
              <a:rPr lang="en-US" sz="1800" b="1" u="sng" dirty="0"/>
              <a:t>HTML Basics </a:t>
            </a:r>
            <a:r>
              <a:rPr lang="en-US" sz="1800" dirty="0"/>
              <a:t>: </a:t>
            </a:r>
            <a:r>
              <a:rPr lang="en-US" sz="1600" dirty="0"/>
              <a:t>HTML (</a:t>
            </a:r>
            <a:r>
              <a:rPr lang="en-US" sz="1600" b="1" dirty="0" err="1"/>
              <a:t>HyperText</a:t>
            </a:r>
            <a:r>
              <a:rPr lang="en-US" sz="1600" b="1" dirty="0"/>
              <a:t> Markup Language</a:t>
            </a:r>
            <a:r>
              <a:rPr lang="en-US" sz="1600" dirty="0"/>
              <a:t>) is the standard language used to create web pages. It structures content using </a:t>
            </a:r>
            <a:r>
              <a:rPr lang="en-US" sz="1600" b="1" dirty="0"/>
              <a:t>elements and tags</a:t>
            </a:r>
            <a:r>
              <a:rPr lang="en-US" sz="1600" dirty="0"/>
              <a:t>.</a:t>
            </a:r>
            <a:endParaRPr lang="en-US" sz="1800" dirty="0"/>
          </a:p>
          <a:p>
            <a:pPr>
              <a:buFont typeface="+mj-lt"/>
              <a:buAutoNum type="arabicPeriod"/>
            </a:pPr>
            <a:r>
              <a:rPr lang="en-US" sz="1800" b="1" u="sng" dirty="0"/>
              <a:t>HTML Elements </a:t>
            </a:r>
            <a:r>
              <a:rPr lang="en-US" sz="1800" dirty="0"/>
              <a:t>: </a:t>
            </a:r>
            <a:r>
              <a:rPr lang="en-US" sz="1600" dirty="0"/>
              <a:t>An </a:t>
            </a:r>
            <a:r>
              <a:rPr lang="en-US" sz="1600" b="1" dirty="0"/>
              <a:t>HTML element</a:t>
            </a:r>
            <a:r>
              <a:rPr lang="en-US" sz="1600" dirty="0"/>
              <a:t> is a fundamental building block of a webpage. It consists of a start tag, content, and an end tag.</a:t>
            </a:r>
          </a:p>
          <a:p>
            <a:pPr marL="457200" lvl="1" indent="0">
              <a:buNone/>
            </a:pPr>
            <a:r>
              <a:rPr lang="en-US" sz="1600" dirty="0"/>
              <a:t>		 </a:t>
            </a:r>
            <a:r>
              <a:rPr lang="en-US" sz="1600" b="1" dirty="0"/>
              <a:t>ex: </a:t>
            </a:r>
            <a:r>
              <a:rPr lang="en-US" sz="1600" dirty="0"/>
              <a:t>&lt;h1&gt; to &lt;h6&gt; → Headings</a:t>
            </a:r>
          </a:p>
          <a:p>
            <a:pPr marL="457200" lvl="1" indent="0">
              <a:buNone/>
            </a:pPr>
            <a:r>
              <a:rPr lang="en-US" sz="1600" dirty="0"/>
              <a:t>		     	&lt;p&gt; → Paragraph </a:t>
            </a:r>
          </a:p>
          <a:p>
            <a:pPr marL="457200" lvl="1" indent="0">
              <a:buNone/>
            </a:pPr>
            <a:r>
              <a:rPr lang="en-US" sz="1600" dirty="0"/>
              <a:t>			&lt;div&gt; → Generic container </a:t>
            </a:r>
          </a:p>
          <a:p>
            <a:pPr marL="457200" lvl="1" indent="0">
              <a:buNone/>
            </a:pPr>
            <a:r>
              <a:rPr lang="en-US" sz="1600" dirty="0"/>
              <a:t>			&lt;section&gt; → Section of a webpage </a:t>
            </a:r>
          </a:p>
          <a:p>
            <a:pPr marL="457200" lvl="1" indent="0">
              <a:buNone/>
            </a:pPr>
            <a:r>
              <a:rPr lang="en-US" sz="1600" dirty="0"/>
              <a:t>			&lt;article&gt; → Self-contained content </a:t>
            </a:r>
          </a:p>
          <a:p>
            <a:pPr marL="457200" lvl="1" indent="0">
              <a:buNone/>
            </a:pPr>
            <a:r>
              <a:rPr lang="en-US" sz="1600" dirty="0"/>
              <a:t>			&lt;header&gt; → Header of a page/section </a:t>
            </a:r>
          </a:p>
          <a:p>
            <a:pPr marL="457200" lvl="1" indent="0">
              <a:buNone/>
            </a:pPr>
            <a:r>
              <a:rPr lang="en-US" sz="1600" dirty="0"/>
              <a:t>			&lt;footer&gt; → Footer of a page </a:t>
            </a:r>
          </a:p>
          <a:p>
            <a:pPr marL="457200" lvl="1" indent="0">
              <a:buNone/>
            </a:pPr>
            <a:r>
              <a:rPr lang="en-US" sz="1600" dirty="0"/>
              <a:t>			&lt;table&gt; → Table</a:t>
            </a:r>
          </a:p>
          <a:p>
            <a:pPr marL="457200" lvl="1" indent="0">
              <a:buNone/>
            </a:pPr>
            <a:endParaRPr lang="en-US" sz="1600" dirty="0"/>
          </a:p>
          <a:p>
            <a:pPr marL="0" indent="0">
              <a:buNone/>
            </a:pPr>
            <a:endParaRPr lang="en-US" sz="1800" dirty="0"/>
          </a:p>
        </p:txBody>
      </p:sp>
    </p:spTree>
    <p:extLst>
      <p:ext uri="{BB962C8B-B14F-4D97-AF65-F5344CB8AC3E}">
        <p14:creationId xmlns:p14="http://schemas.microsoft.com/office/powerpoint/2010/main" val="4132273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E430D3-B0AA-4A46-A931-7A1FEE798494}"/>
              </a:ext>
            </a:extLst>
          </p:cNvPr>
          <p:cNvSpPr>
            <a:spLocks noGrp="1"/>
          </p:cNvSpPr>
          <p:nvPr>
            <p:ph idx="1"/>
          </p:nvPr>
        </p:nvSpPr>
        <p:spPr>
          <a:xfrm>
            <a:off x="623545" y="197318"/>
            <a:ext cx="9829301" cy="6469700"/>
          </a:xfrm>
        </p:spPr>
        <p:txBody>
          <a:bodyPr>
            <a:normAutofit fontScale="32500" lnSpcReduction="20000"/>
          </a:bodyPr>
          <a:lstStyle/>
          <a:p>
            <a:pPr marL="0" indent="0">
              <a:buNone/>
            </a:pPr>
            <a:r>
              <a:rPr lang="en-US" sz="7200" b="1" u="sng" dirty="0"/>
              <a:t>4. HTML Attributes </a:t>
            </a:r>
            <a:r>
              <a:rPr lang="en-US" sz="7200" dirty="0"/>
              <a:t>: Attributes provide additional information about an element. </a:t>
            </a:r>
          </a:p>
          <a:p>
            <a:pPr marL="0" indent="0">
              <a:buNone/>
            </a:pPr>
            <a:r>
              <a:rPr lang="en-US" sz="7200" dirty="0"/>
              <a:t>				&lt;</a:t>
            </a:r>
            <a:r>
              <a:rPr lang="en-US" sz="7200" dirty="0">
                <a:solidFill>
                  <a:srgbClr val="FF0000"/>
                </a:solidFill>
              </a:rPr>
              <a:t>a </a:t>
            </a:r>
            <a:r>
              <a:rPr lang="en-US" sz="7200" dirty="0" err="1">
                <a:solidFill>
                  <a:srgbClr val="FF0000"/>
                </a:solidFill>
              </a:rPr>
              <a:t>href</a:t>
            </a:r>
            <a:r>
              <a:rPr lang="en-US" sz="7200" dirty="0">
                <a:solidFill>
                  <a:srgbClr val="FF0000"/>
                </a:solidFill>
              </a:rPr>
              <a:t>="https://example.com"&gt;Click Here&lt;/a&gt;</a:t>
            </a:r>
          </a:p>
          <a:p>
            <a:pPr marL="0" indent="0">
              <a:buNone/>
            </a:pPr>
            <a:r>
              <a:rPr lang="en-US" sz="7200" dirty="0">
                <a:solidFill>
                  <a:srgbClr val="FF0000"/>
                </a:solidFill>
              </a:rPr>
              <a:t>				&lt;</a:t>
            </a:r>
            <a:r>
              <a:rPr lang="en-US" sz="7200" dirty="0" err="1">
                <a:solidFill>
                  <a:srgbClr val="FF0000"/>
                </a:solidFill>
              </a:rPr>
              <a:t>img</a:t>
            </a:r>
            <a:r>
              <a:rPr lang="en-US" sz="7200" dirty="0">
                <a:solidFill>
                  <a:srgbClr val="FF0000"/>
                </a:solidFill>
              </a:rPr>
              <a:t> </a:t>
            </a:r>
            <a:r>
              <a:rPr lang="en-US" sz="7200" dirty="0" err="1">
                <a:solidFill>
                  <a:srgbClr val="FF0000"/>
                </a:solidFill>
              </a:rPr>
              <a:t>src</a:t>
            </a:r>
            <a:r>
              <a:rPr lang="en-US" sz="7200" dirty="0">
                <a:solidFill>
                  <a:srgbClr val="FF0000"/>
                </a:solidFill>
              </a:rPr>
              <a:t>="image.jpg" alt="Description"&gt;</a:t>
            </a:r>
          </a:p>
          <a:p>
            <a:pPr marL="0" indent="0">
              <a:buNone/>
            </a:pPr>
            <a:endParaRPr lang="en-US" sz="7200" b="1" u="sng" dirty="0">
              <a:solidFill>
                <a:srgbClr val="FF0000"/>
              </a:solidFill>
            </a:endParaRPr>
          </a:p>
          <a:p>
            <a:pPr marL="0" indent="0">
              <a:buNone/>
            </a:pPr>
            <a:r>
              <a:rPr lang="en-US" sz="7200" dirty="0"/>
              <a:t>5. </a:t>
            </a:r>
            <a:r>
              <a:rPr lang="en-US" sz="7200" b="1" u="sng" dirty="0"/>
              <a:t>HTML Forms:</a:t>
            </a:r>
            <a:r>
              <a:rPr lang="en-US" sz="7200" dirty="0"/>
              <a:t>   </a:t>
            </a:r>
            <a:r>
              <a:rPr lang="en-US" sz="7200" i="1" dirty="0"/>
              <a:t>A form is created using the &lt;form&gt; element</a:t>
            </a:r>
            <a:r>
              <a:rPr lang="en-US" sz="7200" dirty="0"/>
              <a:t>. </a:t>
            </a:r>
          </a:p>
          <a:p>
            <a:pPr marL="0" indent="0">
              <a:buNone/>
            </a:pPr>
            <a:r>
              <a:rPr lang="en-US" sz="7200" dirty="0"/>
              <a:t>			</a:t>
            </a:r>
            <a:r>
              <a:rPr lang="en-US" sz="4900" dirty="0">
                <a:solidFill>
                  <a:srgbClr val="FF0000"/>
                </a:solidFill>
              </a:rPr>
              <a:t>&lt;form action="</a:t>
            </a:r>
            <a:r>
              <a:rPr lang="en-US" sz="4900" dirty="0" err="1">
                <a:solidFill>
                  <a:srgbClr val="FF0000"/>
                </a:solidFill>
              </a:rPr>
              <a:t>submit.php</a:t>
            </a:r>
            <a:r>
              <a:rPr lang="en-US" sz="4900" dirty="0">
                <a:solidFill>
                  <a:srgbClr val="FF0000"/>
                </a:solidFill>
              </a:rPr>
              <a:t>" method="POST"&gt;</a:t>
            </a:r>
          </a:p>
          <a:p>
            <a:pPr marL="400050" lvl="1" indent="0">
              <a:buNone/>
            </a:pPr>
            <a:r>
              <a:rPr lang="en-US" sz="4900" dirty="0">
                <a:solidFill>
                  <a:srgbClr val="FF0000"/>
                </a:solidFill>
              </a:rPr>
              <a:t>				&lt;label for="name"&gt;Name:&lt;/label&gt; </a:t>
            </a:r>
          </a:p>
          <a:p>
            <a:pPr marL="400050" lvl="1" indent="0">
              <a:buNone/>
            </a:pPr>
            <a:r>
              <a:rPr lang="en-US" sz="4900" dirty="0">
                <a:solidFill>
                  <a:srgbClr val="FF0000"/>
                </a:solidFill>
              </a:rPr>
              <a:t>				&lt;input type="text" id="name" name="name"&gt; </a:t>
            </a:r>
          </a:p>
          <a:p>
            <a:pPr marL="400050" lvl="1" indent="0">
              <a:buNone/>
            </a:pPr>
            <a:r>
              <a:rPr lang="en-US" sz="4900" dirty="0">
                <a:solidFill>
                  <a:srgbClr val="FF0000"/>
                </a:solidFill>
              </a:rPr>
              <a:t>				&lt;button type="submit"&gt;Submit&lt;/button&gt; </a:t>
            </a:r>
          </a:p>
          <a:p>
            <a:pPr marL="0" indent="0">
              <a:buNone/>
            </a:pPr>
            <a:r>
              <a:rPr lang="en-US" sz="4900" dirty="0">
                <a:solidFill>
                  <a:srgbClr val="FF0000"/>
                </a:solidFill>
              </a:rPr>
              <a:t>			&lt;/form&gt;</a:t>
            </a:r>
          </a:p>
          <a:p>
            <a:pPr marL="0" indent="0">
              <a:buNone/>
            </a:pPr>
            <a:endParaRPr lang="en-US" sz="7200" dirty="0"/>
          </a:p>
          <a:p>
            <a:pPr marL="0" indent="0">
              <a:buNone/>
            </a:pPr>
            <a:r>
              <a:rPr lang="en-US" sz="7200" b="1" u="sng" dirty="0"/>
              <a:t>6. HTML List:</a:t>
            </a:r>
            <a:r>
              <a:rPr lang="en-US" sz="7200" dirty="0"/>
              <a:t>  </a:t>
            </a:r>
            <a:r>
              <a:rPr lang="en-US" sz="5500" dirty="0"/>
              <a:t>HTML Lists </a:t>
            </a:r>
          </a:p>
          <a:p>
            <a:pPr marL="0" indent="0">
              <a:buNone/>
            </a:pPr>
            <a:r>
              <a:rPr lang="en-US" sz="3700" dirty="0">
                <a:solidFill>
                  <a:srgbClr val="FF0000"/>
                </a:solidFill>
              </a:rPr>
              <a:t>Unordered List :								</a:t>
            </a:r>
            <a:r>
              <a:rPr lang="en-US" sz="4300" dirty="0">
                <a:solidFill>
                  <a:srgbClr val="FF0000"/>
                </a:solidFill>
              </a:rPr>
              <a:t>Ordered List :</a:t>
            </a:r>
            <a:endParaRPr lang="en-US" dirty="0"/>
          </a:p>
          <a:p>
            <a:pPr marL="0" indent="0">
              <a:buNone/>
            </a:pPr>
            <a:endParaRPr lang="en-US" dirty="0"/>
          </a:p>
        </p:txBody>
      </p:sp>
      <p:sp>
        <p:nvSpPr>
          <p:cNvPr id="8" name="Rectangle 7">
            <a:extLst>
              <a:ext uri="{FF2B5EF4-FFF2-40B4-BE49-F238E27FC236}">
                <a16:creationId xmlns:a16="http://schemas.microsoft.com/office/drawing/2014/main" id="{0DA23ECD-EFB5-4697-8353-84F5A2206A55}"/>
              </a:ext>
            </a:extLst>
          </p:cNvPr>
          <p:cNvSpPr/>
          <p:nvPr/>
        </p:nvSpPr>
        <p:spPr>
          <a:xfrm>
            <a:off x="5897949" y="5329885"/>
            <a:ext cx="3209365" cy="1330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ln w="0"/>
                <a:solidFill>
                  <a:schemeClr val="tx1"/>
                </a:solidFill>
                <a:effectLst>
                  <a:outerShdw blurRad="38100" dist="19050" dir="2700000" algn="tl" rotWithShape="0">
                    <a:schemeClr val="dk1">
                      <a:alpha val="40000"/>
                    </a:schemeClr>
                  </a:outerShdw>
                </a:effectLst>
              </a:rPr>
              <a:t>&lt;</a:t>
            </a:r>
            <a:r>
              <a:rPr lang="en-US" sz="1800" dirty="0" err="1">
                <a:ln w="0"/>
                <a:solidFill>
                  <a:schemeClr val="tx1"/>
                </a:solidFill>
                <a:effectLst>
                  <a:outerShdw blurRad="38100" dist="19050" dir="2700000" algn="tl" rotWithShape="0">
                    <a:schemeClr val="dk1">
                      <a:alpha val="40000"/>
                    </a:schemeClr>
                  </a:outerShdw>
                </a:effectLst>
              </a:rPr>
              <a:t>ol</a:t>
            </a:r>
            <a:r>
              <a:rPr lang="en-US" sz="1800" dirty="0">
                <a:ln w="0"/>
                <a:solidFill>
                  <a:schemeClr val="tx1"/>
                </a:solidFill>
                <a:effectLst>
                  <a:outerShdw blurRad="38100" dist="19050" dir="2700000" algn="tl" rotWithShape="0">
                    <a:schemeClr val="dk1">
                      <a:alpha val="40000"/>
                    </a:schemeClr>
                  </a:outerShdw>
                </a:effectLst>
              </a:rPr>
              <a:t>&gt; </a:t>
            </a:r>
          </a:p>
          <a:p>
            <a:r>
              <a:rPr lang="en-US" sz="1800" dirty="0">
                <a:ln w="0"/>
                <a:solidFill>
                  <a:schemeClr val="tx1"/>
                </a:solidFill>
                <a:effectLst>
                  <a:outerShdw blurRad="38100" dist="19050" dir="2700000" algn="tl" rotWithShape="0">
                    <a:schemeClr val="dk1">
                      <a:alpha val="40000"/>
                    </a:schemeClr>
                  </a:outerShdw>
                </a:effectLst>
              </a:rPr>
              <a:t>	&lt;li&gt;Step 1&lt;/li&gt; </a:t>
            </a:r>
          </a:p>
          <a:p>
            <a:r>
              <a:rPr lang="en-US" sz="1800" dirty="0">
                <a:ln w="0"/>
                <a:solidFill>
                  <a:schemeClr val="tx1"/>
                </a:solidFill>
                <a:effectLst>
                  <a:outerShdw blurRad="38100" dist="19050" dir="2700000" algn="tl" rotWithShape="0">
                    <a:schemeClr val="dk1">
                      <a:alpha val="40000"/>
                    </a:schemeClr>
                  </a:outerShdw>
                </a:effectLst>
              </a:rPr>
              <a:t>	&lt;li&gt;Step 2&lt;/li&gt; </a:t>
            </a:r>
          </a:p>
          <a:p>
            <a:r>
              <a:rPr lang="en-US" sz="1800" dirty="0">
                <a:ln w="0"/>
                <a:solidFill>
                  <a:schemeClr val="tx1"/>
                </a:solidFill>
                <a:effectLst>
                  <a:outerShdw blurRad="38100" dist="19050" dir="2700000" algn="tl" rotWithShape="0">
                    <a:schemeClr val="dk1">
                      <a:alpha val="40000"/>
                    </a:schemeClr>
                  </a:outerShdw>
                </a:effectLst>
              </a:rPr>
              <a:t>&lt;/</a:t>
            </a:r>
            <a:r>
              <a:rPr lang="en-US" sz="1800" dirty="0" err="1">
                <a:ln w="0"/>
                <a:solidFill>
                  <a:schemeClr val="tx1"/>
                </a:solidFill>
                <a:effectLst>
                  <a:outerShdw blurRad="38100" dist="19050" dir="2700000" algn="tl" rotWithShape="0">
                    <a:schemeClr val="dk1">
                      <a:alpha val="40000"/>
                    </a:schemeClr>
                  </a:outerShdw>
                </a:effectLst>
              </a:rPr>
              <a:t>ol</a:t>
            </a:r>
            <a:r>
              <a:rPr lang="en-US" sz="1800" dirty="0">
                <a:ln w="0"/>
                <a:solidFill>
                  <a:schemeClr val="tx1"/>
                </a:solidFill>
                <a:effectLst>
                  <a:outerShdw blurRad="38100" dist="19050" dir="2700000" algn="tl" rotWithShape="0">
                    <a:schemeClr val="dk1">
                      <a:alpha val="40000"/>
                    </a:schemeClr>
                  </a:outerShdw>
                </a:effectLst>
              </a:rPr>
              <a:t>&gt;</a:t>
            </a:r>
            <a:endParaRPr lang="en-US"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9E3413D0-D0D3-4988-B257-7E4FE5D47A27}"/>
              </a:ext>
            </a:extLst>
          </p:cNvPr>
          <p:cNvSpPr/>
          <p:nvPr/>
        </p:nvSpPr>
        <p:spPr>
          <a:xfrm>
            <a:off x="1343052" y="5329884"/>
            <a:ext cx="3209365" cy="133079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ln w="0"/>
                <a:solidFill>
                  <a:schemeClr val="tx1"/>
                </a:solidFill>
                <a:effectLst>
                  <a:outerShdw blurRad="38100" dist="19050" dir="2700000" algn="tl" rotWithShape="0">
                    <a:schemeClr val="dk1">
                      <a:alpha val="40000"/>
                    </a:schemeClr>
                  </a:outerShdw>
                </a:effectLst>
              </a:rPr>
              <a:t>&lt;ul&gt; </a:t>
            </a:r>
          </a:p>
          <a:p>
            <a:r>
              <a:rPr lang="en-US" sz="1800" dirty="0">
                <a:ln w="0"/>
                <a:solidFill>
                  <a:schemeClr val="tx1"/>
                </a:solidFill>
                <a:effectLst>
                  <a:outerShdw blurRad="38100" dist="19050" dir="2700000" algn="tl" rotWithShape="0">
                    <a:schemeClr val="dk1">
                      <a:alpha val="40000"/>
                    </a:schemeClr>
                  </a:outerShdw>
                </a:effectLst>
              </a:rPr>
              <a:t>	&lt;li&gt;Step 1&lt;/li&gt; </a:t>
            </a:r>
          </a:p>
          <a:p>
            <a:r>
              <a:rPr lang="en-US" sz="1800" dirty="0">
                <a:ln w="0"/>
                <a:solidFill>
                  <a:schemeClr val="tx1"/>
                </a:solidFill>
                <a:effectLst>
                  <a:outerShdw blurRad="38100" dist="19050" dir="2700000" algn="tl" rotWithShape="0">
                    <a:schemeClr val="dk1">
                      <a:alpha val="40000"/>
                    </a:schemeClr>
                  </a:outerShdw>
                </a:effectLst>
              </a:rPr>
              <a:t>	&lt;li&gt;Step 2&lt;/li&gt; </a:t>
            </a:r>
          </a:p>
          <a:p>
            <a:r>
              <a:rPr lang="en-US" sz="1800" dirty="0">
                <a:ln w="0"/>
                <a:solidFill>
                  <a:schemeClr val="tx1"/>
                </a:solidFill>
                <a:effectLst>
                  <a:outerShdw blurRad="38100" dist="19050" dir="2700000" algn="tl" rotWithShape="0">
                    <a:schemeClr val="dk1">
                      <a:alpha val="40000"/>
                    </a:schemeClr>
                  </a:outerShdw>
                </a:effectLst>
              </a:rPr>
              <a:t>&lt;/</a:t>
            </a:r>
            <a:r>
              <a:rPr lang="en-US" dirty="0">
                <a:ln w="0"/>
                <a:solidFill>
                  <a:schemeClr val="tx1"/>
                </a:solidFill>
                <a:effectLst>
                  <a:outerShdw blurRad="38100" dist="19050" dir="2700000" algn="tl" rotWithShape="0">
                    <a:schemeClr val="dk1">
                      <a:alpha val="40000"/>
                    </a:schemeClr>
                  </a:outerShdw>
                </a:effectLst>
              </a:rPr>
              <a:t>u</a:t>
            </a:r>
            <a:r>
              <a:rPr lang="en-US" sz="1800" dirty="0">
                <a:ln w="0"/>
                <a:solidFill>
                  <a:schemeClr val="tx1"/>
                </a:solidFill>
                <a:effectLst>
                  <a:outerShdw blurRad="38100" dist="19050" dir="2700000" algn="tl" rotWithShape="0">
                    <a:schemeClr val="dk1">
                      <a:alpha val="40000"/>
                    </a:schemeClr>
                  </a:outerShdw>
                </a:effectLst>
              </a:rPr>
              <a:t>l&gt;</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480017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7390AB-A64D-4813-907B-2A6BEB6517B6}"/>
              </a:ext>
            </a:extLst>
          </p:cNvPr>
          <p:cNvSpPr>
            <a:spLocks noGrp="1"/>
          </p:cNvSpPr>
          <p:nvPr>
            <p:ph idx="1"/>
          </p:nvPr>
        </p:nvSpPr>
        <p:spPr>
          <a:xfrm>
            <a:off x="560792" y="215248"/>
            <a:ext cx="9730689" cy="6472423"/>
          </a:xfrm>
        </p:spPr>
        <p:txBody>
          <a:bodyPr/>
          <a:lstStyle/>
          <a:p>
            <a:pPr marL="0" indent="0">
              <a:buNone/>
            </a:pPr>
            <a:endParaRPr lang="en-US" sz="1800" b="1" u="sng" dirty="0"/>
          </a:p>
          <a:p>
            <a:pPr>
              <a:buFont typeface="+mj-lt"/>
              <a:buAutoNum type="arabicPeriod"/>
            </a:pPr>
            <a:endParaRPr lang="en-US" sz="1800" dirty="0"/>
          </a:p>
          <a:p>
            <a:pPr marL="0" indent="0">
              <a:buNone/>
            </a:pPr>
            <a:r>
              <a:rPr lang="en-US" sz="1800" b="1" u="sng" dirty="0"/>
              <a:t>7. HTML Links </a:t>
            </a:r>
            <a:r>
              <a:rPr lang="en-US" sz="1800" dirty="0"/>
              <a:t>: </a:t>
            </a:r>
            <a:r>
              <a:rPr lang="en-US" dirty="0"/>
              <a:t>An HTML link, also known as a hyperlink, allows users to navigate from one web page to another or to a different section within the same web page. </a:t>
            </a:r>
          </a:p>
          <a:p>
            <a:pPr marL="0" indent="0">
              <a:buNone/>
            </a:pPr>
            <a:r>
              <a:rPr lang="en-US" sz="1800" dirty="0"/>
              <a:t>		ex:</a:t>
            </a:r>
          </a:p>
          <a:p>
            <a:pPr marL="0" indent="0">
              <a:buNone/>
            </a:pPr>
            <a:r>
              <a:rPr lang="en-US" sz="1800" b="1" u="sng" dirty="0"/>
              <a:t>8. HTML Images</a:t>
            </a:r>
            <a:r>
              <a:rPr lang="en-US" sz="1800" dirty="0"/>
              <a:t>: </a:t>
            </a:r>
            <a:r>
              <a:rPr lang="en-US" dirty="0"/>
              <a:t>To embed an image in an HTML document</a:t>
            </a:r>
          </a:p>
          <a:p>
            <a:pPr marL="0" indent="0">
              <a:buNone/>
            </a:pPr>
            <a:r>
              <a:rPr lang="en-US" sz="1800" dirty="0"/>
              <a:t>		ex:</a:t>
            </a:r>
            <a:r>
              <a:rPr lang="en-US" sz="1200" dirty="0"/>
              <a:t> &lt;</a:t>
            </a:r>
            <a:r>
              <a:rPr lang="en-US" sz="1200" dirty="0" err="1"/>
              <a:t>img</a:t>
            </a:r>
            <a:r>
              <a:rPr lang="en-US" sz="1200" dirty="0"/>
              <a:t> </a:t>
            </a:r>
            <a:r>
              <a:rPr lang="en-US" sz="1200" dirty="0" err="1"/>
              <a:t>src</a:t>
            </a:r>
            <a:r>
              <a:rPr lang="en-US" sz="1200" dirty="0"/>
              <a:t>="image-</a:t>
            </a:r>
            <a:r>
              <a:rPr lang="en-US" sz="1200" dirty="0" err="1"/>
              <a:t>url</a:t>
            </a:r>
            <a:r>
              <a:rPr lang="en-US" sz="1200" dirty="0"/>
              <a:t>" alt="description of the image"&gt;</a:t>
            </a:r>
            <a:endParaRPr lang="en-US" sz="1800" dirty="0"/>
          </a:p>
          <a:p>
            <a:pPr marL="0" indent="0">
              <a:buNone/>
            </a:pPr>
            <a:endParaRPr lang="en-US" sz="1800" dirty="0"/>
          </a:p>
          <a:p>
            <a:pPr marL="0" indent="0">
              <a:buNone/>
            </a:pPr>
            <a:r>
              <a:rPr lang="en-US" sz="1800" b="1" u="sng" dirty="0"/>
              <a:t>9. HTML Responsive Design </a:t>
            </a:r>
            <a:r>
              <a:rPr lang="en-US" sz="1800" dirty="0"/>
              <a:t>: </a:t>
            </a:r>
            <a:r>
              <a:rPr lang="en-US" dirty="0"/>
              <a:t>HTML responsive design refers to the practice of building web pages that look and function well across a wide range of devices and screen sizes, from desktop monitors to tablets and smartphones. The goal is to ensure that users have a consistent and optimal experience regardless of the device they're using.</a:t>
            </a:r>
            <a:endParaRPr lang="en-US" sz="1800" dirty="0"/>
          </a:p>
        </p:txBody>
      </p:sp>
      <p:sp>
        <p:nvSpPr>
          <p:cNvPr id="2" name="Rectangle 1">
            <a:extLst>
              <a:ext uri="{FF2B5EF4-FFF2-40B4-BE49-F238E27FC236}">
                <a16:creationId xmlns:a16="http://schemas.microsoft.com/office/drawing/2014/main" id="{DFA85A20-9651-44EA-BD5E-774311DDE24B}"/>
              </a:ext>
            </a:extLst>
          </p:cNvPr>
          <p:cNvSpPr>
            <a:spLocks noChangeArrowheads="1"/>
          </p:cNvSpPr>
          <p:nvPr/>
        </p:nvSpPr>
        <p:spPr bwMode="auto">
          <a:xfrm>
            <a:off x="1987605" y="1791267"/>
            <a:ext cx="396843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Unicode MS"/>
              </a:rPr>
              <a:t>&lt;a href="URL"&gt;Link Text&lt;/a&gt;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1348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2960E-F86B-4229-8BD2-CC9582223716}"/>
              </a:ext>
            </a:extLst>
          </p:cNvPr>
          <p:cNvSpPr>
            <a:spLocks noGrp="1"/>
          </p:cNvSpPr>
          <p:nvPr>
            <p:ph type="ctrTitle"/>
          </p:nvPr>
        </p:nvSpPr>
        <p:spPr>
          <a:xfrm>
            <a:off x="852644" y="486087"/>
            <a:ext cx="7766936" cy="1127560"/>
          </a:xfrm>
        </p:spPr>
        <p:txBody>
          <a:bodyPr/>
          <a:lstStyle/>
          <a:p>
            <a:pPr marL="685800" indent="-685800" algn="l">
              <a:buFont typeface="Arial" panose="020B0604020202020204" pitchFamily="34" charset="0"/>
              <a:buChar char="•"/>
            </a:pPr>
            <a:r>
              <a:rPr lang="en-US" u="sng" dirty="0"/>
              <a:t>CSS</a:t>
            </a:r>
            <a:r>
              <a:rPr lang="en-US" dirty="0"/>
              <a:t> : </a:t>
            </a:r>
          </a:p>
        </p:txBody>
      </p:sp>
      <p:sp>
        <p:nvSpPr>
          <p:cNvPr id="3" name="Subtitle 2">
            <a:extLst>
              <a:ext uri="{FF2B5EF4-FFF2-40B4-BE49-F238E27FC236}">
                <a16:creationId xmlns:a16="http://schemas.microsoft.com/office/drawing/2014/main" id="{4ADCC309-B017-45BC-A598-D11984B9890E}"/>
              </a:ext>
            </a:extLst>
          </p:cNvPr>
          <p:cNvSpPr>
            <a:spLocks noGrp="1"/>
          </p:cNvSpPr>
          <p:nvPr>
            <p:ph type="subTitle" idx="1"/>
          </p:nvPr>
        </p:nvSpPr>
        <p:spPr>
          <a:xfrm>
            <a:off x="852644" y="2455115"/>
            <a:ext cx="7766936" cy="3784320"/>
          </a:xfrm>
        </p:spPr>
        <p:txBody>
          <a:bodyPr/>
          <a:lstStyle/>
          <a:p>
            <a:pPr marL="342900" indent="-342900" algn="l">
              <a:buFont typeface="Arial" panose="020B0604020202020204" pitchFamily="34" charset="0"/>
              <a:buChar char="•"/>
            </a:pPr>
            <a:r>
              <a:rPr lang="en-US" sz="2400" b="1" u="sng" dirty="0"/>
              <a:t>What is </a:t>
            </a:r>
            <a:r>
              <a:rPr lang="en-US" sz="2400" b="1" u="sng" dirty="0" err="1"/>
              <a:t>css</a:t>
            </a:r>
            <a:r>
              <a:rPr lang="en-US" sz="2400" b="1" u="sng" dirty="0"/>
              <a:t>?</a:t>
            </a:r>
          </a:p>
          <a:p>
            <a:pPr algn="l"/>
            <a:r>
              <a:rPr lang="en-US" dirty="0"/>
              <a:t>Ans: CSS, or Cascading Style Sheets, is a style sheet language used to describe the presentation of a document written in HTML or XML. CSS is what brings style, layout, and aesthetics to web pages. Here are the key aspects of CSS:</a:t>
            </a:r>
          </a:p>
        </p:txBody>
      </p:sp>
    </p:spTree>
    <p:extLst>
      <p:ext uri="{BB962C8B-B14F-4D97-AF65-F5344CB8AC3E}">
        <p14:creationId xmlns:p14="http://schemas.microsoft.com/office/powerpoint/2010/main" val="709185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F24557-6030-4D23-A763-0C39B3EF9052}"/>
              </a:ext>
            </a:extLst>
          </p:cNvPr>
          <p:cNvSpPr>
            <a:spLocks noGrp="1"/>
          </p:cNvSpPr>
          <p:nvPr>
            <p:ph idx="1"/>
          </p:nvPr>
        </p:nvSpPr>
        <p:spPr>
          <a:xfrm>
            <a:off x="578722" y="771060"/>
            <a:ext cx="8596668" cy="5190469"/>
          </a:xfrm>
        </p:spPr>
        <p:txBody>
          <a:bodyPr>
            <a:normAutofit/>
          </a:bodyPr>
          <a:lstStyle/>
          <a:p>
            <a:r>
              <a:rPr lang="en-US" b="1" i="0" u="sng" dirty="0">
                <a:solidFill>
                  <a:srgbClr val="000000"/>
                </a:solidFill>
                <a:effectLst/>
                <a:latin typeface="Lato" panose="020F0502020204030203" pitchFamily="34" charset="0"/>
              </a:rPr>
              <a:t>Key Features of CSS:</a:t>
            </a:r>
          </a:p>
          <a:p>
            <a:endParaRPr lang="en-US" b="1" u="sng" dirty="0">
              <a:solidFill>
                <a:srgbClr val="000000"/>
              </a:solidFill>
              <a:latin typeface="Lato" panose="020F0502020204030203" pitchFamily="34" charset="0"/>
            </a:endParaRPr>
          </a:p>
          <a:p>
            <a:r>
              <a:rPr lang="en-US" b="1" i="0" u="sng" dirty="0">
                <a:solidFill>
                  <a:srgbClr val="000000"/>
                </a:solidFill>
                <a:effectLst/>
                <a:latin typeface="Lato" panose="020F0502020204030203" pitchFamily="34" charset="0"/>
              </a:rPr>
              <a:t>Selectors</a:t>
            </a:r>
            <a:r>
              <a:rPr lang="en-US" b="0" i="0" dirty="0">
                <a:solidFill>
                  <a:srgbClr val="000000"/>
                </a:solidFill>
                <a:effectLst/>
                <a:latin typeface="Lato" panose="020F0502020204030203" pitchFamily="34" charset="0"/>
              </a:rPr>
              <a:t> – Target specific HTML elements (e.g., .class, #id, element).</a:t>
            </a:r>
          </a:p>
          <a:p>
            <a:r>
              <a:rPr lang="en-US" b="1" i="0" dirty="0">
                <a:solidFill>
                  <a:srgbClr val="000000"/>
                </a:solidFill>
                <a:effectLst/>
                <a:latin typeface="Lato" panose="020F0502020204030203" pitchFamily="34" charset="0"/>
              </a:rPr>
              <a:t>Properties &amp; Values </a:t>
            </a:r>
            <a:r>
              <a:rPr lang="en-US" b="0" i="0" dirty="0">
                <a:solidFill>
                  <a:srgbClr val="000000"/>
                </a:solidFill>
                <a:effectLst/>
                <a:latin typeface="Lato" panose="020F0502020204030203" pitchFamily="34" charset="0"/>
              </a:rPr>
              <a:t>– Define styles like color: red;, font-size: 16px;.</a:t>
            </a:r>
          </a:p>
          <a:p>
            <a:r>
              <a:rPr lang="en-US" b="1" i="0" dirty="0">
                <a:solidFill>
                  <a:srgbClr val="000000"/>
                </a:solidFill>
                <a:effectLst/>
                <a:latin typeface="Lato" panose="020F0502020204030203" pitchFamily="34" charset="0"/>
              </a:rPr>
              <a:t>Box Model </a:t>
            </a:r>
            <a:r>
              <a:rPr lang="en-US" b="0" i="0" dirty="0">
                <a:solidFill>
                  <a:srgbClr val="000000"/>
                </a:solidFill>
                <a:effectLst/>
                <a:latin typeface="Lato" panose="020F0502020204030203" pitchFamily="34" charset="0"/>
              </a:rPr>
              <a:t>– Consists of margin, border, padding, and content.</a:t>
            </a:r>
          </a:p>
          <a:p>
            <a:r>
              <a:rPr lang="en-US" b="1" i="0" dirty="0">
                <a:solidFill>
                  <a:srgbClr val="000000"/>
                </a:solidFill>
                <a:effectLst/>
                <a:latin typeface="Lato" panose="020F0502020204030203" pitchFamily="34" charset="0"/>
              </a:rPr>
              <a:t>Positioning</a:t>
            </a:r>
            <a:r>
              <a:rPr lang="en-US" b="0" i="0" dirty="0">
                <a:solidFill>
                  <a:srgbClr val="000000"/>
                </a:solidFill>
                <a:effectLst/>
                <a:latin typeface="Lato" panose="020F0502020204030203" pitchFamily="34" charset="0"/>
              </a:rPr>
              <a:t> – Methods like static, relative, absolute, and fixed.</a:t>
            </a:r>
          </a:p>
          <a:p>
            <a:r>
              <a:rPr lang="en-US" b="1" i="0" dirty="0">
                <a:solidFill>
                  <a:srgbClr val="000000"/>
                </a:solidFill>
                <a:effectLst/>
                <a:latin typeface="Lato" panose="020F0502020204030203" pitchFamily="34" charset="0"/>
              </a:rPr>
              <a:t>Flexbox &amp; Grid </a:t>
            </a:r>
            <a:r>
              <a:rPr lang="en-US" b="0" i="0" dirty="0">
                <a:solidFill>
                  <a:srgbClr val="000000"/>
                </a:solidFill>
                <a:effectLst/>
                <a:latin typeface="Lato" panose="020F0502020204030203" pitchFamily="34" charset="0"/>
              </a:rPr>
              <a:t>– Modern layout techniques for responsive design.</a:t>
            </a:r>
          </a:p>
          <a:p>
            <a:r>
              <a:rPr lang="en-US" b="1" i="0" dirty="0">
                <a:solidFill>
                  <a:srgbClr val="000000"/>
                </a:solidFill>
                <a:effectLst/>
                <a:latin typeface="Lato" panose="020F0502020204030203" pitchFamily="34" charset="0"/>
              </a:rPr>
              <a:t>Media Queries </a:t>
            </a:r>
            <a:r>
              <a:rPr lang="en-US" b="0" i="0" dirty="0">
                <a:solidFill>
                  <a:srgbClr val="000000"/>
                </a:solidFill>
                <a:effectLst/>
                <a:latin typeface="Lato" panose="020F0502020204030203" pitchFamily="34" charset="0"/>
              </a:rPr>
              <a:t>– Used for making websites responsive.</a:t>
            </a:r>
          </a:p>
          <a:p>
            <a:r>
              <a:rPr lang="en-US" b="1" i="0" dirty="0">
                <a:solidFill>
                  <a:srgbClr val="000000"/>
                </a:solidFill>
                <a:effectLst/>
                <a:latin typeface="Lato" panose="020F0502020204030203" pitchFamily="34" charset="0"/>
              </a:rPr>
              <a:t>Animations &amp; Transitions </a:t>
            </a:r>
            <a:r>
              <a:rPr lang="en-US" b="0" i="0" dirty="0">
                <a:solidFill>
                  <a:srgbClr val="000000"/>
                </a:solidFill>
                <a:effectLst/>
                <a:latin typeface="Lato" panose="020F0502020204030203" pitchFamily="34" charset="0"/>
              </a:rPr>
              <a:t>– Add dynamic effects using @keyframes, transform, transition.</a:t>
            </a:r>
          </a:p>
        </p:txBody>
      </p:sp>
    </p:spTree>
    <p:extLst>
      <p:ext uri="{BB962C8B-B14F-4D97-AF65-F5344CB8AC3E}">
        <p14:creationId xmlns:p14="http://schemas.microsoft.com/office/powerpoint/2010/main" val="2218975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B751C2B-356B-4216-A0C2-717E805AE0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575" y="902479"/>
            <a:ext cx="10230613" cy="53087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extBox 2">
            <a:extLst>
              <a:ext uri="{FF2B5EF4-FFF2-40B4-BE49-F238E27FC236}">
                <a16:creationId xmlns:a16="http://schemas.microsoft.com/office/drawing/2014/main" id="{21BBF701-9FB7-42E8-9841-E283FD149FBA}"/>
              </a:ext>
            </a:extLst>
          </p:cNvPr>
          <p:cNvSpPr txBox="1"/>
          <p:nvPr/>
        </p:nvSpPr>
        <p:spPr>
          <a:xfrm>
            <a:off x="1129553" y="179294"/>
            <a:ext cx="7745506" cy="369332"/>
          </a:xfrm>
          <a:prstGeom prst="rect">
            <a:avLst/>
          </a:prstGeom>
          <a:noFill/>
        </p:spPr>
        <p:txBody>
          <a:bodyPr wrap="square" rtlCol="0">
            <a:spAutoFit/>
          </a:bodyPr>
          <a:lstStyle/>
          <a:p>
            <a:pPr marL="285750" indent="-285750">
              <a:buFont typeface="Arial" panose="020B0604020202020204" pitchFamily="34" charset="0"/>
              <a:buChar char="•"/>
            </a:pPr>
            <a:r>
              <a:rPr lang="en-US" b="1" i="1" u="sng" dirty="0"/>
              <a:t>This is my portfolio website using html &amp; CSS : </a:t>
            </a:r>
            <a:r>
              <a:rPr lang="en-US" i="1" dirty="0"/>
              <a:t> </a:t>
            </a:r>
            <a:r>
              <a:rPr lang="en-US" dirty="0">
                <a:solidFill>
                  <a:srgbClr val="FF0000"/>
                </a:solidFill>
                <a:highlight>
                  <a:srgbClr val="FFFF00"/>
                </a:highlight>
                <a:hlinkClick r:id="rId3">
                  <a:extLst>
                    <a:ext uri="{A12FA001-AC4F-418D-AE19-62706E023703}">
                      <ahyp:hlinkClr xmlns:ahyp="http://schemas.microsoft.com/office/drawing/2018/hyperlinkcolor" val="tx"/>
                    </a:ext>
                  </a:extLst>
                </a:hlinkClick>
              </a:rPr>
              <a:t>Live link</a:t>
            </a:r>
            <a:endParaRPr lang="en-US" b="1" i="1" u="sng" dirty="0">
              <a:solidFill>
                <a:srgbClr val="FF0000"/>
              </a:solidFill>
              <a:highlight>
                <a:srgbClr val="FFFF00"/>
              </a:highlight>
            </a:endParaRPr>
          </a:p>
        </p:txBody>
      </p:sp>
    </p:spTree>
    <p:extLst>
      <p:ext uri="{BB962C8B-B14F-4D97-AF65-F5344CB8AC3E}">
        <p14:creationId xmlns:p14="http://schemas.microsoft.com/office/powerpoint/2010/main" val="32444140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221</TotalTime>
  <Words>1091</Words>
  <Application>Microsoft Office PowerPoint</Application>
  <PresentationFormat>Widescreen</PresentationFormat>
  <Paragraphs>94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Unicode MS</vt:lpstr>
      <vt:lpstr>Lato</vt:lpstr>
      <vt:lpstr>Trebuchet MS</vt:lpstr>
      <vt:lpstr>Wingdings</vt:lpstr>
      <vt:lpstr>Wingdings 3</vt:lpstr>
      <vt:lpstr>Facet</vt:lpstr>
      <vt:lpstr>FULLSTACK WEB DEVELOPMENT</vt:lpstr>
      <vt:lpstr>What is web development ?</vt:lpstr>
      <vt:lpstr>Front-end development:</vt:lpstr>
      <vt:lpstr>HTML :</vt:lpstr>
      <vt:lpstr>PowerPoint Presentation</vt:lpstr>
      <vt:lpstr>PowerPoint Presentation</vt:lpstr>
      <vt:lpstr>CSS : </vt:lpstr>
      <vt:lpstr>PowerPoint Presentation</vt:lpstr>
      <vt:lpstr>PowerPoint Presentation</vt:lpstr>
      <vt:lpstr>This is Magic box using html &amp; CSS : Live link</vt:lpstr>
      <vt:lpstr>PowerPoint Presentation</vt:lpstr>
      <vt:lpstr>This is keyboard design using html &amp; css :</vt:lpstr>
      <vt:lpstr>This is Paytm web page using html &amp; css :</vt:lpstr>
      <vt:lpstr>What is JavaScript ?</vt:lpstr>
      <vt:lpstr>PowerPoint Presentation</vt:lpstr>
      <vt:lpstr>PowerPoint Presentation</vt:lpstr>
      <vt:lpstr>This is my Some projects: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IBM FULLSTACK</dc:title>
  <dc:creator>Niladri Sekhar Maji</dc:creator>
  <cp:lastModifiedBy>Niladri Sekhar Maji</cp:lastModifiedBy>
  <cp:revision>27</cp:revision>
  <dcterms:created xsi:type="dcterms:W3CDTF">2025-03-07T05:12:25Z</dcterms:created>
  <dcterms:modified xsi:type="dcterms:W3CDTF">2025-03-11T08:47:04Z</dcterms:modified>
</cp:coreProperties>
</file>