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5" r:id="rId5"/>
    <p:sldId id="283" r:id="rId6"/>
    <p:sldId id="282" r:id="rId7"/>
    <p:sldId id="310" r:id="rId8"/>
    <p:sldId id="276" r:id="rId9"/>
    <p:sldId id="303" r:id="rId10"/>
    <p:sldId id="304" r:id="rId11"/>
    <p:sldId id="305" r:id="rId12"/>
    <p:sldId id="306" r:id="rId13"/>
    <p:sldId id="291" r:id="rId14"/>
    <p:sldId id="299" r:id="rId15"/>
    <p:sldId id="30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3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C942F-1AB7-49E2-883F-8A0A44A60A4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0C9F3-A9BA-4A7C-8595-3C4ED8312AD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7C0C9F3-A9BA-4A7C-8595-3C4ED8312AD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00000">
            <a:off x="7503519" y="-408600"/>
            <a:ext cx="6964739"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Click="0" advTm="3000">
        <p14:vortex dir="r"/>
      </p:transition>
    </mc:Choice>
    <mc:Fallback>
      <p:transition spd="slow" advClick="0" advTm="3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2600000">
            <a:off x="-1769434" y="177554"/>
            <a:ext cx="6964739"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Click="0" advTm="3000">
        <p14:vortex dir="r"/>
      </p:transition>
    </mc:Choice>
    <mc:Fallback>
      <p:transition spd="slow" advClick="0" advTm="3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792880" y="2229092"/>
            <a:ext cx="6964739" cy="6858000"/>
          </a:xfrm>
          <a:prstGeom prst="rect">
            <a:avLst/>
          </a:prstGeom>
        </p:spPr>
      </p:pic>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6965" y="-1827092"/>
            <a:ext cx="6964739"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Click="0" advTm="3000">
        <p14:vortex dir="r"/>
      </p:transition>
    </mc:Choice>
    <mc:Fallback>
      <p:transition spd="slow" advClick="0" advTm="300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4000" advClick="0" advTm="3000">
        <p14:vortex dir="r"/>
      </p:transition>
    </mc:Choice>
    <mc:Fallback>
      <p:transition spd="slow" advClick="0" advTm="300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000" advClick="0" advTm="3000">
        <p14:vortex dir="r"/>
      </p:transition>
    </mc:Choice>
    <mc:Fallback>
      <p:transition spd="slow" advClick="0" advTm="3000">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000" advClick="0" advTm="3000">
        <p14:vortex dir="r"/>
      </p:transition>
    </mc:Choice>
    <mc:Fallback>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slow" p14:dur="4000" advClick="0" advTm="3000">
        <p14:vortex dir="r"/>
      </p:transition>
    </mc:Choice>
    <mc:Fallback>
      <p:transition spd="slow" advClick="0" advTm="3000">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0800000">
            <a:off x="-1355659" y="649944"/>
            <a:ext cx="7537187" cy="7421675"/>
          </a:xfrm>
          <a:prstGeom prst="rect">
            <a:avLst/>
          </a:prstGeom>
        </p:spPr>
      </p:pic>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73303" y="-1487124"/>
            <a:ext cx="7537187" cy="7421675"/>
          </a:xfrm>
          <a:prstGeom prst="rect">
            <a:avLst/>
          </a:prstGeom>
        </p:spPr>
      </p:pic>
      <p:sp>
        <p:nvSpPr>
          <p:cNvPr id="4" name="标题 1"/>
          <p:cNvSpPr txBox="1"/>
          <p:nvPr/>
        </p:nvSpPr>
        <p:spPr>
          <a:xfrm>
            <a:off x="1271952" y="2678853"/>
            <a:ext cx="9431218" cy="960701"/>
          </a:xfrm>
          <a:prstGeom prst="rect">
            <a:avLst/>
          </a:prstGeom>
        </p:spPr>
        <p:txBody>
          <a:bodyP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5400" b="1" dirty="0">
                <a:latin typeface="+mn-lt"/>
                <a:ea typeface="+mn-ea"/>
                <a:cs typeface="+mn-ea"/>
                <a:sym typeface="+mn-lt"/>
              </a:rPr>
              <a:t>二维空间多边形障碍环境中最短路径的规划</a:t>
            </a:r>
            <a:endParaRPr lang="zh-CN" altLang="en-US" sz="5400" b="1" dirty="0">
              <a:latin typeface="+mn-lt"/>
              <a:ea typeface="+mn-ea"/>
              <a:cs typeface="+mn-ea"/>
              <a:sym typeface="+mn-lt"/>
            </a:endParaRPr>
          </a:p>
        </p:txBody>
      </p:sp>
      <p:sp>
        <p:nvSpPr>
          <p:cNvPr id="5" name="副标题 2"/>
          <p:cNvSpPr txBox="1"/>
          <p:nvPr/>
        </p:nvSpPr>
        <p:spPr>
          <a:xfrm>
            <a:off x="1443355" y="4272280"/>
            <a:ext cx="9037320" cy="9436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400" dirty="0">
                <a:solidFill>
                  <a:schemeClr val="accent1">
                    <a:lumMod val="90000"/>
                  </a:schemeClr>
                </a:solidFill>
                <a:cs typeface="+mn-ea"/>
                <a:sym typeface="+mn-lt"/>
              </a:rPr>
              <a:t>答辩人：倪学明</a:t>
            </a:r>
            <a:r>
              <a:rPr lang="en-US" altLang="zh-CN" sz="2400" dirty="0">
                <a:solidFill>
                  <a:schemeClr val="accent1">
                    <a:lumMod val="90000"/>
                  </a:schemeClr>
                </a:solidFill>
                <a:cs typeface="+mn-ea"/>
                <a:sym typeface="+mn-lt"/>
              </a:rPr>
              <a:t>	</a:t>
            </a:r>
            <a:r>
              <a:rPr lang="zh-CN" altLang="en-US" sz="2400" dirty="0">
                <a:solidFill>
                  <a:schemeClr val="accent1">
                    <a:lumMod val="90000"/>
                  </a:schemeClr>
                </a:solidFill>
                <a:cs typeface="+mn-ea"/>
                <a:sym typeface="+mn-lt"/>
              </a:rPr>
              <a:t>指导老师：杜安红</a:t>
            </a:r>
            <a:endParaRPr lang="zh-CN" altLang="en-US" sz="2400" dirty="0">
              <a:solidFill>
                <a:schemeClr val="accent1">
                  <a:lumMod val="90000"/>
                </a:schemeClr>
              </a:solidFill>
              <a:cs typeface="+mn-ea"/>
              <a:sym typeface="+mn-lt"/>
            </a:endParaRPr>
          </a:p>
        </p:txBody>
      </p:sp>
      <p:sp>
        <p:nvSpPr>
          <p:cNvPr id="7" name="矩形 6"/>
          <p:cNvSpPr/>
          <p:nvPr/>
        </p:nvSpPr>
        <p:spPr>
          <a:xfrm>
            <a:off x="4319954" y="1711573"/>
            <a:ext cx="3335216" cy="829945"/>
          </a:xfrm>
          <a:prstGeom prst="rect">
            <a:avLst/>
          </a:prstGeom>
        </p:spPr>
        <p:txBody>
          <a:bodyPr wrap="square">
            <a:spAutoFit/>
          </a:bodyPr>
          <a:lstStyle/>
          <a:p>
            <a:pPr algn="ctr"/>
            <a:r>
              <a:rPr lang="en-US" altLang="zh-CN" sz="4800" dirty="0">
                <a:solidFill>
                  <a:schemeClr val="accent1">
                    <a:lumMod val="90000"/>
                  </a:schemeClr>
                </a:solidFill>
              </a:rPr>
              <a:t>2019</a:t>
            </a:r>
            <a:endParaRPr lang="en-US" altLang="zh-CN" sz="4800" dirty="0">
              <a:solidFill>
                <a:schemeClr val="accent1">
                  <a:lumMod val="9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bldLst>
      <p:bldP spid="4" grpId="0"/>
      <p:bldP spid="4" grpId="1"/>
      <p:bldP spid="5" grpId="0" build="p"/>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0">
            <a:off x="-826770" y="2917190"/>
            <a:ext cx="6878320" cy="3524250"/>
            <a:chOff x="1660525" y="3814763"/>
            <a:chExt cx="10310812" cy="6083300"/>
          </a:xfrm>
          <a:solidFill>
            <a:schemeClr val="tx2"/>
          </a:solidFill>
        </p:grpSpPr>
        <p:sp>
          <p:nvSpPr>
            <p:cNvPr id="7" name="任意多边形: 形状 2"/>
            <p:cNvSpPr/>
            <p:nvPr/>
          </p:nvSpPr>
          <p:spPr bwMode="auto">
            <a:xfrm>
              <a:off x="2898775" y="4237038"/>
              <a:ext cx="7829550" cy="4830763"/>
            </a:xfrm>
            <a:custGeom>
              <a:avLst/>
              <a:gdLst>
                <a:gd name="T0" fmla="*/ 0 w 4932"/>
                <a:gd name="T1" fmla="*/ 3043 h 3043"/>
                <a:gd name="T2" fmla="*/ 4932 w 4932"/>
                <a:gd name="T3" fmla="*/ 3043 h 3043"/>
                <a:gd name="T4" fmla="*/ 4932 w 4932"/>
                <a:gd name="T5" fmla="*/ 0 h 3043"/>
                <a:gd name="T6" fmla="*/ 0 w 4932"/>
                <a:gd name="T7" fmla="*/ 0 h 3043"/>
                <a:gd name="T8" fmla="*/ 0 w 4932"/>
                <a:gd name="T9" fmla="*/ 3043 h 3043"/>
                <a:gd name="T10" fmla="*/ 41 w 4932"/>
                <a:gd name="T11" fmla="*/ 40 h 3043"/>
                <a:gd name="T12" fmla="*/ 4891 w 4932"/>
                <a:gd name="T13" fmla="*/ 40 h 3043"/>
                <a:gd name="T14" fmla="*/ 4891 w 4932"/>
                <a:gd name="T15" fmla="*/ 3003 h 3043"/>
                <a:gd name="T16" fmla="*/ 41 w 4932"/>
                <a:gd name="T17" fmla="*/ 3003 h 3043"/>
                <a:gd name="T18" fmla="*/ 41 w 4932"/>
                <a:gd name="T19" fmla="*/ 40 h 3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2" h="3043">
                  <a:moveTo>
                    <a:pt x="0" y="3043"/>
                  </a:moveTo>
                  <a:lnTo>
                    <a:pt x="4932" y="3043"/>
                  </a:lnTo>
                  <a:lnTo>
                    <a:pt x="4932" y="0"/>
                  </a:lnTo>
                  <a:lnTo>
                    <a:pt x="0" y="0"/>
                  </a:lnTo>
                  <a:lnTo>
                    <a:pt x="0" y="3043"/>
                  </a:lnTo>
                  <a:close/>
                  <a:moveTo>
                    <a:pt x="41" y="40"/>
                  </a:moveTo>
                  <a:lnTo>
                    <a:pt x="4891" y="40"/>
                  </a:lnTo>
                  <a:lnTo>
                    <a:pt x="4891" y="3003"/>
                  </a:lnTo>
                  <a:lnTo>
                    <a:pt x="41" y="3003"/>
                  </a:lnTo>
                  <a:lnTo>
                    <a:pt x="41" y="40"/>
                  </a:lnTo>
                  <a:close/>
                </a:path>
              </a:pathLst>
            </a:custGeom>
            <a:solidFill>
              <a:schemeClr val="accent2"/>
            </a:solidFill>
            <a:ln>
              <a:noFill/>
            </a:ln>
          </p:spPr>
          <p:txBody>
            <a:bodyPr anchor="ctr"/>
            <a:lstStyle/>
            <a:p>
              <a:pPr algn="ctr"/>
            </a:p>
          </p:txBody>
        </p:sp>
        <p:sp>
          <p:nvSpPr>
            <p:cNvPr id="8" name="椭圆 7"/>
            <p:cNvSpPr/>
            <p:nvPr/>
          </p:nvSpPr>
          <p:spPr bwMode="auto">
            <a:xfrm>
              <a:off x="6777038" y="4057651"/>
              <a:ext cx="76200" cy="71438"/>
            </a:xfrm>
            <a:prstGeom prst="ellipse">
              <a:avLst/>
            </a:prstGeom>
            <a:grpFill/>
            <a:ln>
              <a:noFill/>
            </a:ln>
          </p:spPr>
          <p:txBody>
            <a:bodyPr anchor="ctr"/>
            <a:lstStyle/>
            <a:p>
              <a:pPr algn="ctr"/>
            </a:p>
          </p:txBody>
        </p:sp>
        <p:sp>
          <p:nvSpPr>
            <p:cNvPr id="9" name="任意多边形: 形状 4"/>
            <p:cNvSpPr/>
            <p:nvPr/>
          </p:nvSpPr>
          <p:spPr bwMode="auto">
            <a:xfrm>
              <a:off x="1660525" y="3814763"/>
              <a:ext cx="10310812" cy="6083300"/>
            </a:xfrm>
            <a:custGeom>
              <a:avLst/>
              <a:gdLst>
                <a:gd name="T0" fmla="*/ 2333 w 2547"/>
                <a:gd name="T1" fmla="*/ 1380 h 1525"/>
                <a:gd name="T2" fmla="*/ 2333 w 2547"/>
                <a:gd name="T3" fmla="*/ 115 h 1525"/>
                <a:gd name="T4" fmla="*/ 2218 w 2547"/>
                <a:gd name="T5" fmla="*/ 0 h 1525"/>
                <a:gd name="T6" fmla="*/ 329 w 2547"/>
                <a:gd name="T7" fmla="*/ 0 h 1525"/>
                <a:gd name="T8" fmla="*/ 214 w 2547"/>
                <a:gd name="T9" fmla="*/ 115 h 1525"/>
                <a:gd name="T10" fmla="*/ 214 w 2547"/>
                <a:gd name="T11" fmla="*/ 1380 h 1525"/>
                <a:gd name="T12" fmla="*/ 0 w 2547"/>
                <a:gd name="T13" fmla="*/ 1380 h 1525"/>
                <a:gd name="T14" fmla="*/ 0 w 2547"/>
                <a:gd name="T15" fmla="*/ 1418 h 1525"/>
                <a:gd name="T16" fmla="*/ 107 w 2547"/>
                <a:gd name="T17" fmla="*/ 1525 h 1525"/>
                <a:gd name="T18" fmla="*/ 2440 w 2547"/>
                <a:gd name="T19" fmla="*/ 1525 h 1525"/>
                <a:gd name="T20" fmla="*/ 2547 w 2547"/>
                <a:gd name="T21" fmla="*/ 1418 h 1525"/>
                <a:gd name="T22" fmla="*/ 2547 w 2547"/>
                <a:gd name="T23" fmla="*/ 1380 h 1525"/>
                <a:gd name="T24" fmla="*/ 2333 w 2547"/>
                <a:gd name="T25" fmla="*/ 1380 h 1525"/>
                <a:gd name="T26" fmla="*/ 246 w 2547"/>
                <a:gd name="T27" fmla="*/ 115 h 1525"/>
                <a:gd name="T28" fmla="*/ 329 w 2547"/>
                <a:gd name="T29" fmla="*/ 32 h 1525"/>
                <a:gd name="T30" fmla="*/ 2218 w 2547"/>
                <a:gd name="T31" fmla="*/ 32 h 1525"/>
                <a:gd name="T32" fmla="*/ 2301 w 2547"/>
                <a:gd name="T33" fmla="*/ 115 h 1525"/>
                <a:gd name="T34" fmla="*/ 2301 w 2547"/>
                <a:gd name="T35" fmla="*/ 1380 h 1525"/>
                <a:gd name="T36" fmla="*/ 246 w 2547"/>
                <a:gd name="T37" fmla="*/ 1380 h 1525"/>
                <a:gd name="T38" fmla="*/ 246 w 2547"/>
                <a:gd name="T39" fmla="*/ 115 h 1525"/>
                <a:gd name="T40" fmla="*/ 1486 w 2547"/>
                <a:gd name="T41" fmla="*/ 1412 h 1525"/>
                <a:gd name="T42" fmla="*/ 1446 w 2547"/>
                <a:gd name="T43" fmla="*/ 1448 h 1525"/>
                <a:gd name="T44" fmla="*/ 1100 w 2547"/>
                <a:gd name="T45" fmla="*/ 1448 h 1525"/>
                <a:gd name="T46" fmla="*/ 1061 w 2547"/>
                <a:gd name="T47" fmla="*/ 1412 h 1525"/>
                <a:gd name="T48" fmla="*/ 1486 w 2547"/>
                <a:gd name="T49" fmla="*/ 1412 h 1525"/>
                <a:gd name="T50" fmla="*/ 2515 w 2547"/>
                <a:gd name="T51" fmla="*/ 1418 h 1525"/>
                <a:gd name="T52" fmla="*/ 2440 w 2547"/>
                <a:gd name="T53" fmla="*/ 1493 h 1525"/>
                <a:gd name="T54" fmla="*/ 107 w 2547"/>
                <a:gd name="T55" fmla="*/ 1493 h 1525"/>
                <a:gd name="T56" fmla="*/ 32 w 2547"/>
                <a:gd name="T57" fmla="*/ 1418 h 1525"/>
                <a:gd name="T58" fmla="*/ 32 w 2547"/>
                <a:gd name="T59" fmla="*/ 1412 h 1525"/>
                <a:gd name="T60" fmla="*/ 1045 w 2547"/>
                <a:gd name="T61" fmla="*/ 1412 h 1525"/>
                <a:gd name="T62" fmla="*/ 1100 w 2547"/>
                <a:gd name="T63" fmla="*/ 1464 h 1525"/>
                <a:gd name="T64" fmla="*/ 1446 w 2547"/>
                <a:gd name="T65" fmla="*/ 1464 h 1525"/>
                <a:gd name="T66" fmla="*/ 1502 w 2547"/>
                <a:gd name="T67" fmla="*/ 1412 h 1525"/>
                <a:gd name="T68" fmla="*/ 2515 w 2547"/>
                <a:gd name="T69" fmla="*/ 1412 h 1525"/>
                <a:gd name="T70" fmla="*/ 2515 w 2547"/>
                <a:gd name="T71" fmla="*/ 1418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7" h="1525">
                  <a:moveTo>
                    <a:pt x="2333" y="1380"/>
                  </a:moveTo>
                  <a:cubicBezTo>
                    <a:pt x="2333" y="115"/>
                    <a:pt x="2333" y="115"/>
                    <a:pt x="2333" y="115"/>
                  </a:cubicBezTo>
                  <a:cubicBezTo>
                    <a:pt x="2333" y="51"/>
                    <a:pt x="2281" y="0"/>
                    <a:pt x="2218" y="0"/>
                  </a:cubicBezTo>
                  <a:cubicBezTo>
                    <a:pt x="329" y="0"/>
                    <a:pt x="329" y="0"/>
                    <a:pt x="329" y="0"/>
                  </a:cubicBezTo>
                  <a:cubicBezTo>
                    <a:pt x="265" y="0"/>
                    <a:pt x="214" y="51"/>
                    <a:pt x="214" y="115"/>
                  </a:cubicBezTo>
                  <a:cubicBezTo>
                    <a:pt x="214" y="1380"/>
                    <a:pt x="214" y="1380"/>
                    <a:pt x="214" y="1380"/>
                  </a:cubicBezTo>
                  <a:cubicBezTo>
                    <a:pt x="0" y="1380"/>
                    <a:pt x="0" y="1380"/>
                    <a:pt x="0" y="1380"/>
                  </a:cubicBezTo>
                  <a:cubicBezTo>
                    <a:pt x="0" y="1418"/>
                    <a:pt x="0" y="1418"/>
                    <a:pt x="0" y="1418"/>
                  </a:cubicBezTo>
                  <a:cubicBezTo>
                    <a:pt x="0" y="1477"/>
                    <a:pt x="48" y="1525"/>
                    <a:pt x="107" y="1525"/>
                  </a:cubicBezTo>
                  <a:cubicBezTo>
                    <a:pt x="2440" y="1525"/>
                    <a:pt x="2440" y="1525"/>
                    <a:pt x="2440" y="1525"/>
                  </a:cubicBezTo>
                  <a:cubicBezTo>
                    <a:pt x="2499" y="1525"/>
                    <a:pt x="2547" y="1477"/>
                    <a:pt x="2547" y="1418"/>
                  </a:cubicBezTo>
                  <a:cubicBezTo>
                    <a:pt x="2547" y="1380"/>
                    <a:pt x="2547" y="1380"/>
                    <a:pt x="2547" y="1380"/>
                  </a:cubicBezTo>
                  <a:lnTo>
                    <a:pt x="2333" y="1380"/>
                  </a:lnTo>
                  <a:close/>
                  <a:moveTo>
                    <a:pt x="246" y="115"/>
                  </a:moveTo>
                  <a:cubicBezTo>
                    <a:pt x="246" y="69"/>
                    <a:pt x="283" y="32"/>
                    <a:pt x="329" y="32"/>
                  </a:cubicBezTo>
                  <a:cubicBezTo>
                    <a:pt x="2218" y="32"/>
                    <a:pt x="2218" y="32"/>
                    <a:pt x="2218" y="32"/>
                  </a:cubicBezTo>
                  <a:cubicBezTo>
                    <a:pt x="2264" y="32"/>
                    <a:pt x="2301" y="69"/>
                    <a:pt x="2301" y="115"/>
                  </a:cubicBezTo>
                  <a:cubicBezTo>
                    <a:pt x="2301" y="1380"/>
                    <a:pt x="2301" y="1380"/>
                    <a:pt x="2301" y="1380"/>
                  </a:cubicBezTo>
                  <a:cubicBezTo>
                    <a:pt x="246" y="1380"/>
                    <a:pt x="246" y="1380"/>
                    <a:pt x="246" y="1380"/>
                  </a:cubicBezTo>
                  <a:lnTo>
                    <a:pt x="246" y="115"/>
                  </a:lnTo>
                  <a:close/>
                  <a:moveTo>
                    <a:pt x="1486" y="1412"/>
                  </a:moveTo>
                  <a:cubicBezTo>
                    <a:pt x="1485" y="1432"/>
                    <a:pt x="1467" y="1448"/>
                    <a:pt x="1446" y="1448"/>
                  </a:cubicBezTo>
                  <a:cubicBezTo>
                    <a:pt x="1100" y="1448"/>
                    <a:pt x="1100" y="1448"/>
                    <a:pt x="1100" y="1448"/>
                  </a:cubicBezTo>
                  <a:cubicBezTo>
                    <a:pt x="1080" y="1448"/>
                    <a:pt x="1062" y="1432"/>
                    <a:pt x="1061" y="1412"/>
                  </a:cubicBezTo>
                  <a:lnTo>
                    <a:pt x="1486" y="1412"/>
                  </a:lnTo>
                  <a:close/>
                  <a:moveTo>
                    <a:pt x="2515" y="1418"/>
                  </a:moveTo>
                  <a:cubicBezTo>
                    <a:pt x="2515" y="1460"/>
                    <a:pt x="2481" y="1493"/>
                    <a:pt x="2440" y="1493"/>
                  </a:cubicBezTo>
                  <a:cubicBezTo>
                    <a:pt x="107" y="1493"/>
                    <a:pt x="107" y="1493"/>
                    <a:pt x="107" y="1493"/>
                  </a:cubicBezTo>
                  <a:cubicBezTo>
                    <a:pt x="66" y="1493"/>
                    <a:pt x="32" y="1460"/>
                    <a:pt x="32" y="1418"/>
                  </a:cubicBezTo>
                  <a:cubicBezTo>
                    <a:pt x="32" y="1412"/>
                    <a:pt x="32" y="1412"/>
                    <a:pt x="32" y="1412"/>
                  </a:cubicBezTo>
                  <a:cubicBezTo>
                    <a:pt x="1045" y="1412"/>
                    <a:pt x="1045" y="1412"/>
                    <a:pt x="1045" y="1412"/>
                  </a:cubicBezTo>
                  <a:cubicBezTo>
                    <a:pt x="1046" y="1441"/>
                    <a:pt x="1071" y="1464"/>
                    <a:pt x="1100" y="1464"/>
                  </a:cubicBezTo>
                  <a:cubicBezTo>
                    <a:pt x="1446" y="1464"/>
                    <a:pt x="1446" y="1464"/>
                    <a:pt x="1446" y="1464"/>
                  </a:cubicBezTo>
                  <a:cubicBezTo>
                    <a:pt x="1476" y="1464"/>
                    <a:pt x="1501" y="1441"/>
                    <a:pt x="1502" y="1412"/>
                  </a:cubicBezTo>
                  <a:cubicBezTo>
                    <a:pt x="2515" y="1412"/>
                    <a:pt x="2515" y="1412"/>
                    <a:pt x="2515" y="1412"/>
                  </a:cubicBezTo>
                  <a:lnTo>
                    <a:pt x="2515" y="1418"/>
                  </a:lnTo>
                  <a:close/>
                </a:path>
              </a:pathLst>
            </a:custGeom>
            <a:solidFill>
              <a:schemeClr val="tx1"/>
            </a:solidFill>
            <a:ln>
              <a:noFill/>
            </a:ln>
          </p:spPr>
          <p:txBody>
            <a:bodyPr anchor="ctr"/>
            <a:lstStyle/>
            <a:p>
              <a:pPr algn="ctr"/>
            </a:p>
          </p:txBody>
        </p:sp>
      </p:grpSp>
      <p:sp>
        <p:nvSpPr>
          <p:cNvPr id="10" name="标题 1"/>
          <p:cNvSpPr txBox="1"/>
          <p:nvPr/>
        </p:nvSpPr>
        <p:spPr>
          <a:xfrm>
            <a:off x="213360" y="502285"/>
            <a:ext cx="10985500" cy="66929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b="1" spc="600" dirty="0">
                <a:latin typeface="+mn-lt"/>
                <a:ea typeface="+mn-ea"/>
                <a:cs typeface="+mn-ea"/>
                <a:sym typeface="+mn-lt"/>
              </a:rPr>
              <a:t>Dijkstra</a:t>
            </a:r>
            <a:r>
              <a:rPr lang="zh-CN" altLang="en-US" sz="3200" b="1" spc="600" dirty="0">
                <a:latin typeface="+mn-lt"/>
                <a:ea typeface="+mn-ea"/>
                <a:cs typeface="+mn-ea"/>
                <a:sym typeface="+mn-lt"/>
              </a:rPr>
              <a:t>算法</a:t>
            </a:r>
            <a:endParaRPr lang="zh-CN" altLang="en-US" sz="3200" b="1" spc="600" dirty="0">
              <a:latin typeface="+mn-lt"/>
              <a:ea typeface="+mn-ea"/>
              <a:cs typeface="+mn-ea"/>
              <a:sym typeface="+mn-lt"/>
            </a:endParaRPr>
          </a:p>
          <a:p>
            <a:pPr algn="ctr"/>
            <a:endParaRPr lang="zh-CN" altLang="en-US" sz="3200" b="1" spc="600" dirty="0">
              <a:latin typeface="+mn-lt"/>
              <a:ea typeface="+mn-ea"/>
              <a:cs typeface="+mn-ea"/>
              <a:sym typeface="+mn-lt"/>
            </a:endParaRPr>
          </a:p>
        </p:txBody>
      </p:sp>
      <p:sp>
        <p:nvSpPr>
          <p:cNvPr id="4" name="文本框 3"/>
          <p:cNvSpPr txBox="1"/>
          <p:nvPr/>
        </p:nvSpPr>
        <p:spPr>
          <a:xfrm>
            <a:off x="346075" y="1171575"/>
            <a:ext cx="10719435" cy="1568450"/>
          </a:xfrm>
          <a:prstGeom prst="rect">
            <a:avLst/>
          </a:prstGeom>
          <a:noFill/>
        </p:spPr>
        <p:txBody>
          <a:bodyPr wrap="square" rtlCol="0">
            <a:spAutoFit/>
          </a:bodyPr>
          <a:p>
            <a:r>
              <a:rPr lang="en-US" b="1" dirty="0">
                <a:latin typeface="仿宋" panose="02010609060101010101" charset="-122"/>
                <a:ea typeface="仿宋" panose="02010609060101010101" charset="-122"/>
                <a:cs typeface="仿宋" panose="02010609060101010101" charset="-122"/>
                <a:sym typeface="+mn-ea"/>
              </a:rPr>
              <a:t>	</a:t>
            </a:r>
            <a:r>
              <a:rPr sz="2400" b="1" dirty="0">
                <a:latin typeface="仿宋" panose="02010609060101010101" charset="-122"/>
                <a:ea typeface="仿宋" panose="02010609060101010101" charset="-122"/>
                <a:cs typeface="仿宋" panose="02010609060101010101" charset="-122"/>
                <a:sym typeface="+mn-ea"/>
              </a:rPr>
              <a:t>Dijkstra算法运用的是贪心法，其基本策略是在一个带权图中，选择一个起点，依次构造出从起点到其余各顶点的最短路径，每次构造出一条新的最短路径，就会根据其信息调整更新起点到其它顶点的路径，再从中选取新的最短路径，直到起点到终点的最短路径被选出。</a:t>
            </a:r>
            <a:endParaRPr sz="2400" b="1" dirty="0">
              <a:latin typeface="仿宋" panose="02010609060101010101" charset="-122"/>
              <a:ea typeface="仿宋" panose="02010609060101010101" charset="-122"/>
              <a:cs typeface="仿宋" panose="02010609060101010101" charset="-122"/>
              <a:sym typeface="+mn-ea"/>
            </a:endParaRPr>
          </a:p>
        </p:txBody>
      </p:sp>
      <p:pic>
        <p:nvPicPr>
          <p:cNvPr id="28" name="图片 24"/>
          <p:cNvPicPr>
            <a:picLocks noChangeAspect="1"/>
          </p:cNvPicPr>
          <p:nvPr/>
        </p:nvPicPr>
        <p:blipFill>
          <a:blip r:embed="rId1"/>
          <a:stretch>
            <a:fillRect/>
          </a:stretch>
        </p:blipFill>
        <p:spPr>
          <a:xfrm>
            <a:off x="109220" y="3283585"/>
            <a:ext cx="4985385" cy="2566670"/>
          </a:xfrm>
          <a:prstGeom prst="rect">
            <a:avLst/>
          </a:prstGeom>
          <a:noFill/>
          <a:ln>
            <a:noFill/>
          </a:ln>
        </p:spPr>
      </p:pic>
      <p:grpSp>
        <p:nvGrpSpPr>
          <p:cNvPr id="2" name="组合 1"/>
          <p:cNvGrpSpPr/>
          <p:nvPr/>
        </p:nvGrpSpPr>
        <p:grpSpPr>
          <a:xfrm rot="0">
            <a:off x="5988050" y="2917190"/>
            <a:ext cx="6878320" cy="3524250"/>
            <a:chOff x="1623402" y="3625139"/>
            <a:chExt cx="10310812" cy="6083300"/>
          </a:xfrm>
          <a:solidFill>
            <a:schemeClr val="tx2"/>
          </a:solidFill>
        </p:grpSpPr>
        <p:sp>
          <p:nvSpPr>
            <p:cNvPr id="6" name="任意多边形: 形状 2"/>
            <p:cNvSpPr/>
            <p:nvPr/>
          </p:nvSpPr>
          <p:spPr bwMode="auto">
            <a:xfrm>
              <a:off x="2898775" y="4237038"/>
              <a:ext cx="7829550" cy="4830763"/>
            </a:xfrm>
            <a:custGeom>
              <a:avLst/>
              <a:gdLst>
                <a:gd name="T0" fmla="*/ 0 w 4932"/>
                <a:gd name="T1" fmla="*/ 3043 h 3043"/>
                <a:gd name="T2" fmla="*/ 4932 w 4932"/>
                <a:gd name="T3" fmla="*/ 3043 h 3043"/>
                <a:gd name="T4" fmla="*/ 4932 w 4932"/>
                <a:gd name="T5" fmla="*/ 0 h 3043"/>
                <a:gd name="T6" fmla="*/ 0 w 4932"/>
                <a:gd name="T7" fmla="*/ 0 h 3043"/>
                <a:gd name="T8" fmla="*/ 0 w 4932"/>
                <a:gd name="T9" fmla="*/ 3043 h 3043"/>
                <a:gd name="T10" fmla="*/ 41 w 4932"/>
                <a:gd name="T11" fmla="*/ 40 h 3043"/>
                <a:gd name="T12" fmla="*/ 4891 w 4932"/>
                <a:gd name="T13" fmla="*/ 40 h 3043"/>
                <a:gd name="T14" fmla="*/ 4891 w 4932"/>
                <a:gd name="T15" fmla="*/ 3003 h 3043"/>
                <a:gd name="T16" fmla="*/ 41 w 4932"/>
                <a:gd name="T17" fmla="*/ 3003 h 3043"/>
                <a:gd name="T18" fmla="*/ 41 w 4932"/>
                <a:gd name="T19" fmla="*/ 40 h 3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2" h="3043">
                  <a:moveTo>
                    <a:pt x="0" y="3043"/>
                  </a:moveTo>
                  <a:lnTo>
                    <a:pt x="4932" y="3043"/>
                  </a:lnTo>
                  <a:lnTo>
                    <a:pt x="4932" y="0"/>
                  </a:lnTo>
                  <a:lnTo>
                    <a:pt x="0" y="0"/>
                  </a:lnTo>
                  <a:lnTo>
                    <a:pt x="0" y="3043"/>
                  </a:lnTo>
                  <a:close/>
                  <a:moveTo>
                    <a:pt x="41" y="40"/>
                  </a:moveTo>
                  <a:lnTo>
                    <a:pt x="4891" y="40"/>
                  </a:lnTo>
                  <a:lnTo>
                    <a:pt x="4891" y="3003"/>
                  </a:lnTo>
                  <a:lnTo>
                    <a:pt x="41" y="3003"/>
                  </a:lnTo>
                  <a:lnTo>
                    <a:pt x="41" y="40"/>
                  </a:lnTo>
                  <a:close/>
                </a:path>
              </a:pathLst>
            </a:custGeom>
            <a:solidFill>
              <a:schemeClr val="accent2"/>
            </a:solidFill>
            <a:ln>
              <a:noFill/>
            </a:ln>
          </p:spPr>
          <p:txBody>
            <a:bodyPr anchor="ctr"/>
            <a:p>
              <a:pPr algn="ctr"/>
            </a:p>
          </p:txBody>
        </p:sp>
        <p:sp>
          <p:nvSpPr>
            <p:cNvPr id="11" name="椭圆 10"/>
            <p:cNvSpPr/>
            <p:nvPr/>
          </p:nvSpPr>
          <p:spPr bwMode="auto">
            <a:xfrm>
              <a:off x="6777038" y="4057651"/>
              <a:ext cx="76200" cy="71438"/>
            </a:xfrm>
            <a:prstGeom prst="ellipse">
              <a:avLst/>
            </a:prstGeom>
            <a:grpFill/>
            <a:ln>
              <a:noFill/>
            </a:ln>
          </p:spPr>
          <p:txBody>
            <a:bodyPr anchor="ctr"/>
            <a:p>
              <a:pPr algn="ctr"/>
            </a:p>
          </p:txBody>
        </p:sp>
        <p:sp>
          <p:nvSpPr>
            <p:cNvPr id="12" name="任意多边形: 形状 4"/>
            <p:cNvSpPr/>
            <p:nvPr/>
          </p:nvSpPr>
          <p:spPr bwMode="auto">
            <a:xfrm>
              <a:off x="1623402" y="3625139"/>
              <a:ext cx="10310812" cy="6083300"/>
            </a:xfrm>
            <a:custGeom>
              <a:avLst/>
              <a:gdLst>
                <a:gd name="T0" fmla="*/ 2333 w 2547"/>
                <a:gd name="T1" fmla="*/ 1380 h 1525"/>
                <a:gd name="T2" fmla="*/ 2333 w 2547"/>
                <a:gd name="T3" fmla="*/ 115 h 1525"/>
                <a:gd name="T4" fmla="*/ 2218 w 2547"/>
                <a:gd name="T5" fmla="*/ 0 h 1525"/>
                <a:gd name="T6" fmla="*/ 329 w 2547"/>
                <a:gd name="T7" fmla="*/ 0 h 1525"/>
                <a:gd name="T8" fmla="*/ 214 w 2547"/>
                <a:gd name="T9" fmla="*/ 115 h 1525"/>
                <a:gd name="T10" fmla="*/ 214 w 2547"/>
                <a:gd name="T11" fmla="*/ 1380 h 1525"/>
                <a:gd name="T12" fmla="*/ 0 w 2547"/>
                <a:gd name="T13" fmla="*/ 1380 h 1525"/>
                <a:gd name="T14" fmla="*/ 0 w 2547"/>
                <a:gd name="T15" fmla="*/ 1418 h 1525"/>
                <a:gd name="T16" fmla="*/ 107 w 2547"/>
                <a:gd name="T17" fmla="*/ 1525 h 1525"/>
                <a:gd name="T18" fmla="*/ 2440 w 2547"/>
                <a:gd name="T19" fmla="*/ 1525 h 1525"/>
                <a:gd name="T20" fmla="*/ 2547 w 2547"/>
                <a:gd name="T21" fmla="*/ 1418 h 1525"/>
                <a:gd name="T22" fmla="*/ 2547 w 2547"/>
                <a:gd name="T23" fmla="*/ 1380 h 1525"/>
                <a:gd name="T24" fmla="*/ 2333 w 2547"/>
                <a:gd name="T25" fmla="*/ 1380 h 1525"/>
                <a:gd name="T26" fmla="*/ 246 w 2547"/>
                <a:gd name="T27" fmla="*/ 115 h 1525"/>
                <a:gd name="T28" fmla="*/ 329 w 2547"/>
                <a:gd name="T29" fmla="*/ 32 h 1525"/>
                <a:gd name="T30" fmla="*/ 2218 w 2547"/>
                <a:gd name="T31" fmla="*/ 32 h 1525"/>
                <a:gd name="T32" fmla="*/ 2301 w 2547"/>
                <a:gd name="T33" fmla="*/ 115 h 1525"/>
                <a:gd name="T34" fmla="*/ 2301 w 2547"/>
                <a:gd name="T35" fmla="*/ 1380 h 1525"/>
                <a:gd name="T36" fmla="*/ 246 w 2547"/>
                <a:gd name="T37" fmla="*/ 1380 h 1525"/>
                <a:gd name="T38" fmla="*/ 246 w 2547"/>
                <a:gd name="T39" fmla="*/ 115 h 1525"/>
                <a:gd name="T40" fmla="*/ 1486 w 2547"/>
                <a:gd name="T41" fmla="*/ 1412 h 1525"/>
                <a:gd name="T42" fmla="*/ 1446 w 2547"/>
                <a:gd name="T43" fmla="*/ 1448 h 1525"/>
                <a:gd name="T44" fmla="*/ 1100 w 2547"/>
                <a:gd name="T45" fmla="*/ 1448 h 1525"/>
                <a:gd name="T46" fmla="*/ 1061 w 2547"/>
                <a:gd name="T47" fmla="*/ 1412 h 1525"/>
                <a:gd name="T48" fmla="*/ 1486 w 2547"/>
                <a:gd name="T49" fmla="*/ 1412 h 1525"/>
                <a:gd name="T50" fmla="*/ 2515 w 2547"/>
                <a:gd name="T51" fmla="*/ 1418 h 1525"/>
                <a:gd name="T52" fmla="*/ 2440 w 2547"/>
                <a:gd name="T53" fmla="*/ 1493 h 1525"/>
                <a:gd name="T54" fmla="*/ 107 w 2547"/>
                <a:gd name="T55" fmla="*/ 1493 h 1525"/>
                <a:gd name="T56" fmla="*/ 32 w 2547"/>
                <a:gd name="T57" fmla="*/ 1418 h 1525"/>
                <a:gd name="T58" fmla="*/ 32 w 2547"/>
                <a:gd name="T59" fmla="*/ 1412 h 1525"/>
                <a:gd name="T60" fmla="*/ 1045 w 2547"/>
                <a:gd name="T61" fmla="*/ 1412 h 1525"/>
                <a:gd name="T62" fmla="*/ 1100 w 2547"/>
                <a:gd name="T63" fmla="*/ 1464 h 1525"/>
                <a:gd name="T64" fmla="*/ 1446 w 2547"/>
                <a:gd name="T65" fmla="*/ 1464 h 1525"/>
                <a:gd name="T66" fmla="*/ 1502 w 2547"/>
                <a:gd name="T67" fmla="*/ 1412 h 1525"/>
                <a:gd name="T68" fmla="*/ 2515 w 2547"/>
                <a:gd name="T69" fmla="*/ 1412 h 1525"/>
                <a:gd name="T70" fmla="*/ 2515 w 2547"/>
                <a:gd name="T71" fmla="*/ 1418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7" h="1525">
                  <a:moveTo>
                    <a:pt x="2333" y="1380"/>
                  </a:moveTo>
                  <a:cubicBezTo>
                    <a:pt x="2333" y="115"/>
                    <a:pt x="2333" y="115"/>
                    <a:pt x="2333" y="115"/>
                  </a:cubicBezTo>
                  <a:cubicBezTo>
                    <a:pt x="2333" y="51"/>
                    <a:pt x="2281" y="0"/>
                    <a:pt x="2218" y="0"/>
                  </a:cubicBezTo>
                  <a:cubicBezTo>
                    <a:pt x="329" y="0"/>
                    <a:pt x="329" y="0"/>
                    <a:pt x="329" y="0"/>
                  </a:cubicBezTo>
                  <a:cubicBezTo>
                    <a:pt x="265" y="0"/>
                    <a:pt x="214" y="51"/>
                    <a:pt x="214" y="115"/>
                  </a:cubicBezTo>
                  <a:cubicBezTo>
                    <a:pt x="214" y="1380"/>
                    <a:pt x="214" y="1380"/>
                    <a:pt x="214" y="1380"/>
                  </a:cubicBezTo>
                  <a:cubicBezTo>
                    <a:pt x="0" y="1380"/>
                    <a:pt x="0" y="1380"/>
                    <a:pt x="0" y="1380"/>
                  </a:cubicBezTo>
                  <a:cubicBezTo>
                    <a:pt x="0" y="1418"/>
                    <a:pt x="0" y="1418"/>
                    <a:pt x="0" y="1418"/>
                  </a:cubicBezTo>
                  <a:cubicBezTo>
                    <a:pt x="0" y="1477"/>
                    <a:pt x="48" y="1525"/>
                    <a:pt x="107" y="1525"/>
                  </a:cubicBezTo>
                  <a:cubicBezTo>
                    <a:pt x="2440" y="1525"/>
                    <a:pt x="2440" y="1525"/>
                    <a:pt x="2440" y="1525"/>
                  </a:cubicBezTo>
                  <a:cubicBezTo>
                    <a:pt x="2499" y="1525"/>
                    <a:pt x="2547" y="1477"/>
                    <a:pt x="2547" y="1418"/>
                  </a:cubicBezTo>
                  <a:cubicBezTo>
                    <a:pt x="2547" y="1380"/>
                    <a:pt x="2547" y="1380"/>
                    <a:pt x="2547" y="1380"/>
                  </a:cubicBezTo>
                  <a:lnTo>
                    <a:pt x="2333" y="1380"/>
                  </a:lnTo>
                  <a:close/>
                  <a:moveTo>
                    <a:pt x="246" y="115"/>
                  </a:moveTo>
                  <a:cubicBezTo>
                    <a:pt x="246" y="69"/>
                    <a:pt x="283" y="32"/>
                    <a:pt x="329" y="32"/>
                  </a:cubicBezTo>
                  <a:cubicBezTo>
                    <a:pt x="2218" y="32"/>
                    <a:pt x="2218" y="32"/>
                    <a:pt x="2218" y="32"/>
                  </a:cubicBezTo>
                  <a:cubicBezTo>
                    <a:pt x="2264" y="32"/>
                    <a:pt x="2301" y="69"/>
                    <a:pt x="2301" y="115"/>
                  </a:cubicBezTo>
                  <a:cubicBezTo>
                    <a:pt x="2301" y="1380"/>
                    <a:pt x="2301" y="1380"/>
                    <a:pt x="2301" y="1380"/>
                  </a:cubicBezTo>
                  <a:cubicBezTo>
                    <a:pt x="246" y="1380"/>
                    <a:pt x="246" y="1380"/>
                    <a:pt x="246" y="1380"/>
                  </a:cubicBezTo>
                  <a:lnTo>
                    <a:pt x="246" y="115"/>
                  </a:lnTo>
                  <a:close/>
                  <a:moveTo>
                    <a:pt x="1486" y="1412"/>
                  </a:moveTo>
                  <a:cubicBezTo>
                    <a:pt x="1485" y="1432"/>
                    <a:pt x="1467" y="1448"/>
                    <a:pt x="1446" y="1448"/>
                  </a:cubicBezTo>
                  <a:cubicBezTo>
                    <a:pt x="1100" y="1448"/>
                    <a:pt x="1100" y="1448"/>
                    <a:pt x="1100" y="1448"/>
                  </a:cubicBezTo>
                  <a:cubicBezTo>
                    <a:pt x="1080" y="1448"/>
                    <a:pt x="1062" y="1432"/>
                    <a:pt x="1061" y="1412"/>
                  </a:cubicBezTo>
                  <a:lnTo>
                    <a:pt x="1486" y="1412"/>
                  </a:lnTo>
                  <a:close/>
                  <a:moveTo>
                    <a:pt x="2515" y="1418"/>
                  </a:moveTo>
                  <a:cubicBezTo>
                    <a:pt x="2515" y="1460"/>
                    <a:pt x="2481" y="1493"/>
                    <a:pt x="2440" y="1493"/>
                  </a:cubicBezTo>
                  <a:cubicBezTo>
                    <a:pt x="107" y="1493"/>
                    <a:pt x="107" y="1493"/>
                    <a:pt x="107" y="1493"/>
                  </a:cubicBezTo>
                  <a:cubicBezTo>
                    <a:pt x="66" y="1493"/>
                    <a:pt x="32" y="1460"/>
                    <a:pt x="32" y="1418"/>
                  </a:cubicBezTo>
                  <a:cubicBezTo>
                    <a:pt x="32" y="1412"/>
                    <a:pt x="32" y="1412"/>
                    <a:pt x="32" y="1412"/>
                  </a:cubicBezTo>
                  <a:cubicBezTo>
                    <a:pt x="1045" y="1412"/>
                    <a:pt x="1045" y="1412"/>
                    <a:pt x="1045" y="1412"/>
                  </a:cubicBezTo>
                  <a:cubicBezTo>
                    <a:pt x="1046" y="1441"/>
                    <a:pt x="1071" y="1464"/>
                    <a:pt x="1100" y="1464"/>
                  </a:cubicBezTo>
                  <a:cubicBezTo>
                    <a:pt x="1446" y="1464"/>
                    <a:pt x="1446" y="1464"/>
                    <a:pt x="1446" y="1464"/>
                  </a:cubicBezTo>
                  <a:cubicBezTo>
                    <a:pt x="1476" y="1464"/>
                    <a:pt x="1501" y="1441"/>
                    <a:pt x="1502" y="1412"/>
                  </a:cubicBezTo>
                  <a:cubicBezTo>
                    <a:pt x="2515" y="1412"/>
                    <a:pt x="2515" y="1412"/>
                    <a:pt x="2515" y="1412"/>
                  </a:cubicBezTo>
                  <a:lnTo>
                    <a:pt x="2515" y="1418"/>
                  </a:lnTo>
                  <a:close/>
                </a:path>
              </a:pathLst>
            </a:custGeom>
            <a:solidFill>
              <a:schemeClr val="tx1"/>
            </a:solidFill>
            <a:ln>
              <a:noFill/>
            </a:ln>
          </p:spPr>
          <p:txBody>
            <a:bodyPr anchor="ctr"/>
            <a:p>
              <a:pPr algn="ctr"/>
            </a:p>
          </p:txBody>
        </p:sp>
      </p:grpSp>
      <p:pic>
        <p:nvPicPr>
          <p:cNvPr id="14" name="图片 6" descr="Screenshot_4.jpg"/>
          <p:cNvPicPr>
            <a:picLocks noChangeAspect="1"/>
          </p:cNvPicPr>
          <p:nvPr/>
        </p:nvPicPr>
        <p:blipFill>
          <a:blip r:embed="rId2"/>
          <a:stretch>
            <a:fillRect/>
          </a:stretch>
        </p:blipFill>
        <p:spPr>
          <a:xfrm>
            <a:off x="6946265" y="3357880"/>
            <a:ext cx="5006975" cy="26219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bldLst>
      <p:bldP spid="10" grpId="0"/>
      <p:bldP spid="1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33919" y="529097"/>
            <a:ext cx="6858976" cy="5841228"/>
            <a:chOff x="3205724" y="537743"/>
            <a:chExt cx="6198825" cy="5279032"/>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7200000">
              <a:off x="4281210" y="577305"/>
              <a:ext cx="5162902" cy="5083777"/>
            </a:xfrm>
            <a:prstGeom prst="rect">
              <a:avLst/>
            </a:prstGeom>
          </p:spPr>
        </p:pic>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8839218">
              <a:off x="3166162" y="693435"/>
              <a:ext cx="5162902" cy="5083777"/>
            </a:xfrm>
            <a:prstGeom prst="rect">
              <a:avLst/>
            </a:prstGeom>
          </p:spPr>
        </p:pic>
      </p:grpSp>
      <p:sp>
        <p:nvSpPr>
          <p:cNvPr id="2" name="矩形 1"/>
          <p:cNvSpPr/>
          <p:nvPr/>
        </p:nvSpPr>
        <p:spPr>
          <a:xfrm>
            <a:off x="0" y="2602523"/>
            <a:ext cx="12192000" cy="1969477"/>
          </a:xfrm>
          <a:prstGeom prst="rect">
            <a:avLst/>
          </a:prstGeom>
          <a:solidFill>
            <a:schemeClr val="accent1">
              <a:lumMod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p:cNvSpPr txBox="1"/>
          <p:nvPr/>
        </p:nvSpPr>
        <p:spPr>
          <a:xfrm>
            <a:off x="2450122" y="3267304"/>
            <a:ext cx="7291756" cy="9998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b="1" spc="600" dirty="0">
                <a:solidFill>
                  <a:schemeClr val="bg1"/>
                </a:solidFill>
                <a:latin typeface="+mn-lt"/>
                <a:ea typeface="+mn-ea"/>
                <a:cs typeface="+mn-ea"/>
                <a:sym typeface="+mn-lt"/>
              </a:rPr>
              <a:t>总结</a:t>
            </a:r>
            <a:endParaRPr lang="zh-CN" altLang="en-US" sz="4800" b="1" spc="600" dirty="0">
              <a:solidFill>
                <a:schemeClr val="bg1"/>
              </a:solidFill>
              <a:latin typeface="+mn-lt"/>
              <a:ea typeface="+mn-ea"/>
              <a:cs typeface="+mn-ea"/>
              <a:sym typeface="+mn-lt"/>
            </a:endParaRPr>
          </a:p>
        </p:txBody>
      </p:sp>
      <p:sp>
        <p:nvSpPr>
          <p:cNvPr id="7" name="任意多边形 6"/>
          <p:cNvSpPr/>
          <p:nvPr/>
        </p:nvSpPr>
        <p:spPr>
          <a:xfrm>
            <a:off x="0" y="4572000"/>
            <a:ext cx="11594123" cy="586154"/>
          </a:xfrm>
          <a:custGeom>
            <a:avLst/>
            <a:gdLst>
              <a:gd name="connsiteX0" fmla="*/ 0 w 11594123"/>
              <a:gd name="connsiteY0" fmla="*/ 0 h 586154"/>
              <a:gd name="connsiteX1" fmla="*/ 11594123 w 11594123"/>
              <a:gd name="connsiteY1" fmla="*/ 586154 h 586154"/>
              <a:gd name="connsiteX2" fmla="*/ 11594123 w 11594123"/>
              <a:gd name="connsiteY2" fmla="*/ 0 h 586154"/>
              <a:gd name="connsiteX3" fmla="*/ 0 w 11594123"/>
              <a:gd name="connsiteY3" fmla="*/ 0 h 586154"/>
            </a:gdLst>
            <a:ahLst/>
            <a:cxnLst>
              <a:cxn ang="0">
                <a:pos x="connsiteX0" y="connsiteY0"/>
              </a:cxn>
              <a:cxn ang="0">
                <a:pos x="connsiteX1" y="connsiteY1"/>
              </a:cxn>
              <a:cxn ang="0">
                <a:pos x="connsiteX2" y="connsiteY2"/>
              </a:cxn>
              <a:cxn ang="0">
                <a:pos x="connsiteX3" y="connsiteY3"/>
              </a:cxn>
            </a:cxnLst>
            <a:rect l="l" t="t" r="r" b="b"/>
            <a:pathLst>
              <a:path w="11594123" h="586154">
                <a:moveTo>
                  <a:pt x="0" y="0"/>
                </a:moveTo>
                <a:lnTo>
                  <a:pt x="11594123" y="586154"/>
                </a:lnTo>
                <a:lnTo>
                  <a:pt x="11594123" y="0"/>
                </a:lnTo>
                <a:lnTo>
                  <a:pt x="0" y="0"/>
                </a:lnTo>
                <a:close/>
              </a:path>
            </a:pathLst>
          </a:custGeom>
          <a:solidFill>
            <a:schemeClr val="accent1">
              <a:lumMod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bldLst>
      <p:bldP spid="6" grpId="0"/>
      <p:bldP spid="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0">
            <a:off x="573405" y="1012190"/>
            <a:ext cx="10459720" cy="3919591"/>
            <a:chOff x="4866748" y="520025"/>
            <a:chExt cx="10459550" cy="3919604"/>
          </a:xfrm>
        </p:grpSpPr>
        <p:sp>
          <p:nvSpPr>
            <p:cNvPr id="7" name="椭圆 6"/>
            <p:cNvSpPr/>
            <p:nvPr/>
          </p:nvSpPr>
          <p:spPr>
            <a:xfrm>
              <a:off x="5389412" y="520025"/>
              <a:ext cx="1371600" cy="1371600"/>
            </a:xfrm>
            <a:prstGeom prst="ellipse">
              <a:avLst/>
            </a:prstGeom>
          </p:spPr>
          <p:style>
            <a:lnRef idx="0">
              <a:schemeClr val="accent6"/>
            </a:lnRef>
            <a:fillRef idx="3">
              <a:schemeClr val="accent6"/>
            </a:fillRef>
            <a:effectRef idx="3">
              <a:schemeClr val="accent6"/>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25425" indent="-225425" algn="ctr" fontAlgn="base">
                <a:spcBef>
                  <a:spcPct val="0"/>
                </a:spcBef>
                <a:spcAft>
                  <a:spcPct val="0"/>
                </a:spcAft>
              </a:pPr>
              <a:endParaRPr lang="en-US" sz="1200" kern="0">
                <a:solidFill>
                  <a:prstClr val="black"/>
                </a:solidFill>
                <a:cs typeface="Arial" panose="020B0604020202020204" pitchFamily="34" charset="0"/>
                <a:sym typeface="+mn-lt"/>
              </a:endParaRPr>
            </a:p>
          </p:txBody>
        </p:sp>
        <p:sp>
          <p:nvSpPr>
            <p:cNvPr id="8" name="椭圆 7"/>
            <p:cNvSpPr/>
            <p:nvPr/>
          </p:nvSpPr>
          <p:spPr bwMode="gray">
            <a:xfrm>
              <a:off x="4866748" y="2173068"/>
              <a:ext cx="1045328" cy="1045328"/>
            </a:xfrm>
            <a:prstGeom prst="ellipse">
              <a:avLst/>
            </a:prstGeom>
          </p:spPr>
          <p:style>
            <a:lnRef idx="0">
              <a:schemeClr val="accent6"/>
            </a:lnRef>
            <a:fillRef idx="3">
              <a:schemeClr val="accent6"/>
            </a:fillRef>
            <a:effectRef idx="3">
              <a:schemeClr val="accent6"/>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25425" indent="-225425" algn="ctr" fontAlgn="base">
                <a:spcBef>
                  <a:spcPct val="0"/>
                </a:spcBef>
                <a:spcAft>
                  <a:spcPct val="0"/>
                </a:spcAft>
              </a:pPr>
              <a:endParaRPr lang="en-US" sz="1200" kern="0" dirty="0">
                <a:solidFill>
                  <a:prstClr val="black"/>
                </a:solidFill>
                <a:cs typeface="Arial" panose="020B0604020202020204" pitchFamily="34" charset="0"/>
                <a:sym typeface="+mn-lt"/>
              </a:endParaRPr>
            </a:p>
          </p:txBody>
        </p:sp>
        <p:sp>
          <p:nvSpPr>
            <p:cNvPr id="9" name="椭圆 8"/>
            <p:cNvSpPr/>
            <p:nvPr/>
          </p:nvSpPr>
          <p:spPr bwMode="gray">
            <a:xfrm>
              <a:off x="5521706" y="3545167"/>
              <a:ext cx="894462" cy="894462"/>
            </a:xfrm>
            <a:prstGeom prst="ellipse">
              <a:avLst/>
            </a:prstGeom>
          </p:spPr>
          <p:style>
            <a:lnRef idx="0">
              <a:schemeClr val="accent6"/>
            </a:lnRef>
            <a:fillRef idx="3">
              <a:schemeClr val="accent6"/>
            </a:fillRef>
            <a:effectRef idx="3">
              <a:schemeClr val="accent6"/>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25425" indent="-225425" algn="ctr" fontAlgn="base">
                <a:spcBef>
                  <a:spcPct val="0"/>
                </a:spcBef>
                <a:spcAft>
                  <a:spcPct val="0"/>
                </a:spcAft>
              </a:pPr>
              <a:endParaRPr lang="en-US" sz="1200" kern="0" dirty="0">
                <a:solidFill>
                  <a:prstClr val="black"/>
                </a:solidFill>
                <a:cs typeface="Arial" panose="020B0604020202020204" pitchFamily="34" charset="0"/>
                <a:sym typeface="+mn-lt"/>
              </a:endParaRPr>
            </a:p>
          </p:txBody>
        </p:sp>
        <p:cxnSp>
          <p:nvCxnSpPr>
            <p:cNvPr id="13" name="直接连接符 12"/>
            <p:cNvCxnSpPr/>
            <p:nvPr/>
          </p:nvCxnSpPr>
          <p:spPr>
            <a:xfrm flipH="1">
              <a:off x="5600700" y="1844675"/>
              <a:ext cx="187325" cy="373721"/>
            </a:xfrm>
            <a:prstGeom prst="lin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a:off x="5576738" y="3201363"/>
              <a:ext cx="211287" cy="373721"/>
            </a:xfrm>
            <a:prstGeom prst="lin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sp>
          <p:nvSpPr>
            <p:cNvPr id="15" name="矩形 14"/>
            <p:cNvSpPr/>
            <p:nvPr/>
          </p:nvSpPr>
          <p:spPr>
            <a:xfrm>
              <a:off x="8117895" y="520025"/>
              <a:ext cx="7208403" cy="193802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buClr>
                  <a:srgbClr val="E24848"/>
                </a:buClr>
              </a:pPr>
              <a:r>
                <a:rPr lang="en-US" altLang="zh-CN" sz="1600" b="1" dirty="0">
                  <a:cs typeface="+mn-ea"/>
                  <a:sym typeface="+mn-lt"/>
                </a:rPr>
                <a:t>	</a:t>
              </a:r>
              <a:r>
                <a:rPr lang="zh-CN" altLang="en-US" sz="2000" dirty="0">
                  <a:cs typeface="+mn-ea"/>
                  <a:sym typeface="+mn-lt"/>
                </a:rPr>
                <a:t>这次毕设完整的实现了二维空间多边形最短路径规划问题涉及的主要算法。测试工具也能对包含复杂多边形的障碍环境规划出正确的最短路径，原本在测试工具中打算记录进行最短路径规划所需的时间，但由于可编辑的多边形数量无法达到一定的量级，测试用例的结果都是在按下测试按钮后立马得到的，运行时间几乎可以不计。</a:t>
              </a:r>
              <a:endParaRPr lang="zh-CN" altLang="en-US" sz="2000" dirty="0">
                <a:cs typeface="+mn-ea"/>
                <a:sym typeface="+mn-lt"/>
              </a:endParaRPr>
            </a:p>
          </p:txBody>
        </p:sp>
        <p:grpSp>
          <p:nvGrpSpPr>
            <p:cNvPr id="18" name="组合 17"/>
            <p:cNvGrpSpPr/>
            <p:nvPr/>
          </p:nvGrpSpPr>
          <p:grpSpPr>
            <a:xfrm>
              <a:off x="5713935" y="919860"/>
              <a:ext cx="691514" cy="582510"/>
              <a:chOff x="4861720" y="3735189"/>
              <a:chExt cx="571500" cy="481413"/>
            </a:xfrm>
            <a:solidFill>
              <a:schemeClr val="bg1"/>
            </a:solidFill>
          </p:grpSpPr>
          <p:sp>
            <p:nvSpPr>
              <p:cNvPr id="26" name="任意多边形: 形状 43"/>
              <p:cNvSpPr>
                <a:spLocks noEditPoints="1"/>
              </p:cNvSpPr>
              <p:nvPr/>
            </p:nvSpPr>
            <p:spPr bwMode="auto">
              <a:xfrm>
                <a:off x="4861720" y="3735189"/>
                <a:ext cx="571500" cy="481413"/>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551291" h="464390">
                    <a:moveTo>
                      <a:pt x="153571" y="454275"/>
                    </a:moveTo>
                    <a:lnTo>
                      <a:pt x="548303" y="454275"/>
                    </a:lnTo>
                    <a:lnTo>
                      <a:pt x="545432" y="464390"/>
                    </a:lnTo>
                    <a:lnTo>
                      <a:pt x="157877" y="464390"/>
                    </a:lnTo>
                    <a:close/>
                    <a:moveTo>
                      <a:pt x="327304" y="428604"/>
                    </a:moveTo>
                    <a:lnTo>
                      <a:pt x="321561" y="447265"/>
                    </a:lnTo>
                    <a:lnTo>
                      <a:pt x="373250" y="447265"/>
                    </a:lnTo>
                    <a:lnTo>
                      <a:pt x="366071" y="428604"/>
                    </a:lnTo>
                    <a:close/>
                    <a:moveTo>
                      <a:pt x="193774" y="397025"/>
                    </a:moveTo>
                    <a:lnTo>
                      <a:pt x="180851" y="425734"/>
                    </a:lnTo>
                    <a:lnTo>
                      <a:pt x="522575" y="425734"/>
                    </a:lnTo>
                    <a:lnTo>
                      <a:pt x="512524" y="397025"/>
                    </a:lnTo>
                    <a:close/>
                    <a:moveTo>
                      <a:pt x="180851" y="391283"/>
                    </a:moveTo>
                    <a:lnTo>
                      <a:pt x="531190" y="391283"/>
                    </a:lnTo>
                    <a:lnTo>
                      <a:pt x="551291" y="447265"/>
                    </a:lnTo>
                    <a:lnTo>
                      <a:pt x="549855" y="450136"/>
                    </a:lnTo>
                    <a:lnTo>
                      <a:pt x="153571" y="450136"/>
                    </a:lnTo>
                    <a:close/>
                    <a:moveTo>
                      <a:pt x="199538" y="212061"/>
                    </a:moveTo>
                    <a:lnTo>
                      <a:pt x="199538" y="282376"/>
                    </a:lnTo>
                    <a:lnTo>
                      <a:pt x="199538" y="362736"/>
                    </a:lnTo>
                    <a:lnTo>
                      <a:pt x="403358" y="362736"/>
                    </a:lnTo>
                    <a:lnTo>
                      <a:pt x="508139" y="362736"/>
                    </a:lnTo>
                    <a:lnTo>
                      <a:pt x="508139" y="275201"/>
                    </a:lnTo>
                    <a:lnTo>
                      <a:pt x="508139" y="212061"/>
                    </a:lnTo>
                    <a:lnTo>
                      <a:pt x="289965" y="212061"/>
                    </a:lnTo>
                    <a:close/>
                    <a:moveTo>
                      <a:pt x="188055" y="197711"/>
                    </a:moveTo>
                    <a:lnTo>
                      <a:pt x="295706" y="197711"/>
                    </a:lnTo>
                    <a:lnTo>
                      <a:pt x="518186" y="197711"/>
                    </a:lnTo>
                    <a:lnTo>
                      <a:pt x="518186" y="278071"/>
                    </a:lnTo>
                    <a:lnTo>
                      <a:pt x="518186" y="375651"/>
                    </a:lnTo>
                    <a:lnTo>
                      <a:pt x="396181" y="375651"/>
                    </a:lnTo>
                    <a:lnTo>
                      <a:pt x="188055" y="375651"/>
                    </a:lnTo>
                    <a:lnTo>
                      <a:pt x="188055" y="280941"/>
                    </a:lnTo>
                    <a:close/>
                    <a:moveTo>
                      <a:pt x="120643" y="121858"/>
                    </a:moveTo>
                    <a:cubicBezTo>
                      <a:pt x="119208" y="121858"/>
                      <a:pt x="116338" y="123292"/>
                      <a:pt x="113467" y="123292"/>
                    </a:cubicBezTo>
                    <a:cubicBezTo>
                      <a:pt x="100552" y="126159"/>
                      <a:pt x="87637" y="129025"/>
                      <a:pt x="74721" y="131892"/>
                    </a:cubicBezTo>
                    <a:cubicBezTo>
                      <a:pt x="70416" y="150528"/>
                      <a:pt x="68981" y="170596"/>
                      <a:pt x="70416" y="189231"/>
                    </a:cubicBezTo>
                    <a:cubicBezTo>
                      <a:pt x="70416" y="207866"/>
                      <a:pt x="73286" y="226501"/>
                      <a:pt x="79026" y="245137"/>
                    </a:cubicBezTo>
                    <a:cubicBezTo>
                      <a:pt x="89072" y="248004"/>
                      <a:pt x="100552" y="249437"/>
                      <a:pt x="110597" y="252304"/>
                    </a:cubicBezTo>
                    <a:cubicBezTo>
                      <a:pt x="114902" y="252304"/>
                      <a:pt x="119208" y="253737"/>
                      <a:pt x="123513" y="253737"/>
                    </a:cubicBezTo>
                    <a:cubicBezTo>
                      <a:pt x="119208" y="232235"/>
                      <a:pt x="114902" y="210733"/>
                      <a:pt x="114902" y="187798"/>
                    </a:cubicBezTo>
                    <a:cubicBezTo>
                      <a:pt x="114902" y="166296"/>
                      <a:pt x="116338" y="143360"/>
                      <a:pt x="120643" y="121858"/>
                    </a:cubicBezTo>
                    <a:close/>
                    <a:moveTo>
                      <a:pt x="165129" y="30116"/>
                    </a:moveTo>
                    <a:cubicBezTo>
                      <a:pt x="159389" y="43017"/>
                      <a:pt x="155084" y="55918"/>
                      <a:pt x="152214" y="68820"/>
                    </a:cubicBezTo>
                    <a:cubicBezTo>
                      <a:pt x="149344" y="78854"/>
                      <a:pt x="146473" y="88888"/>
                      <a:pt x="143603" y="98923"/>
                    </a:cubicBezTo>
                    <a:cubicBezTo>
                      <a:pt x="160824" y="96056"/>
                      <a:pt x="176610" y="96056"/>
                      <a:pt x="193830" y="96056"/>
                    </a:cubicBezTo>
                    <a:cubicBezTo>
                      <a:pt x="202440" y="96056"/>
                      <a:pt x="209616" y="96056"/>
                      <a:pt x="218226" y="97489"/>
                    </a:cubicBezTo>
                    <a:cubicBezTo>
                      <a:pt x="215356" y="88888"/>
                      <a:pt x="213921" y="80287"/>
                      <a:pt x="211051" y="70253"/>
                    </a:cubicBezTo>
                    <a:cubicBezTo>
                      <a:pt x="206745" y="57352"/>
                      <a:pt x="202440" y="44451"/>
                      <a:pt x="196700" y="32983"/>
                    </a:cubicBezTo>
                    <a:cubicBezTo>
                      <a:pt x="202440" y="37283"/>
                      <a:pt x="206745" y="43017"/>
                      <a:pt x="209616" y="48751"/>
                    </a:cubicBezTo>
                    <a:cubicBezTo>
                      <a:pt x="213921" y="54485"/>
                      <a:pt x="218226" y="60219"/>
                      <a:pt x="221096" y="67386"/>
                    </a:cubicBezTo>
                    <a:cubicBezTo>
                      <a:pt x="226836" y="77421"/>
                      <a:pt x="231141" y="88888"/>
                      <a:pt x="234011" y="100356"/>
                    </a:cubicBezTo>
                    <a:cubicBezTo>
                      <a:pt x="248362" y="101790"/>
                      <a:pt x="262712" y="106090"/>
                      <a:pt x="277063" y="110390"/>
                    </a:cubicBezTo>
                    <a:cubicBezTo>
                      <a:pt x="284238" y="113257"/>
                      <a:pt x="292848" y="114691"/>
                      <a:pt x="300023" y="118991"/>
                    </a:cubicBezTo>
                    <a:cubicBezTo>
                      <a:pt x="292848" y="96056"/>
                      <a:pt x="282803" y="74554"/>
                      <a:pt x="269887" y="54485"/>
                    </a:cubicBezTo>
                    <a:cubicBezTo>
                      <a:pt x="288543" y="68820"/>
                      <a:pt x="305764" y="88888"/>
                      <a:pt x="315809" y="113257"/>
                    </a:cubicBezTo>
                    <a:cubicBezTo>
                      <a:pt x="317244" y="117558"/>
                      <a:pt x="320114" y="123292"/>
                      <a:pt x="321549" y="127592"/>
                    </a:cubicBezTo>
                    <a:lnTo>
                      <a:pt x="350496" y="144678"/>
                    </a:lnTo>
                    <a:lnTo>
                      <a:pt x="350712" y="145626"/>
                    </a:lnTo>
                    <a:lnTo>
                      <a:pt x="324419" y="139060"/>
                    </a:lnTo>
                    <a:cubicBezTo>
                      <a:pt x="328724" y="154828"/>
                      <a:pt x="330159" y="170596"/>
                      <a:pt x="330159" y="187798"/>
                    </a:cubicBezTo>
                    <a:lnTo>
                      <a:pt x="308634" y="187798"/>
                    </a:lnTo>
                    <a:cubicBezTo>
                      <a:pt x="308634" y="169163"/>
                      <a:pt x="307199" y="150528"/>
                      <a:pt x="304329" y="133326"/>
                    </a:cubicBezTo>
                    <a:cubicBezTo>
                      <a:pt x="292848" y="130459"/>
                      <a:pt x="282803" y="129025"/>
                      <a:pt x="272758" y="126159"/>
                    </a:cubicBezTo>
                    <a:cubicBezTo>
                      <a:pt x="262712" y="124725"/>
                      <a:pt x="251232" y="123292"/>
                      <a:pt x="241187" y="121858"/>
                    </a:cubicBezTo>
                    <a:cubicBezTo>
                      <a:pt x="245492" y="143360"/>
                      <a:pt x="248362" y="164862"/>
                      <a:pt x="248362" y="187798"/>
                    </a:cubicBezTo>
                    <a:lnTo>
                      <a:pt x="226836" y="187798"/>
                    </a:lnTo>
                    <a:cubicBezTo>
                      <a:pt x="226836" y="164862"/>
                      <a:pt x="225401" y="141927"/>
                      <a:pt x="221096" y="118991"/>
                    </a:cubicBezTo>
                    <a:cubicBezTo>
                      <a:pt x="212486" y="117558"/>
                      <a:pt x="202440" y="117558"/>
                      <a:pt x="193830" y="117558"/>
                    </a:cubicBezTo>
                    <a:cubicBezTo>
                      <a:pt x="175175" y="117558"/>
                      <a:pt x="157954" y="117558"/>
                      <a:pt x="140733" y="118991"/>
                    </a:cubicBezTo>
                    <a:cubicBezTo>
                      <a:pt x="136428" y="141927"/>
                      <a:pt x="136428" y="164862"/>
                      <a:pt x="136428" y="187798"/>
                    </a:cubicBezTo>
                    <a:cubicBezTo>
                      <a:pt x="136428" y="210733"/>
                      <a:pt x="139298" y="233669"/>
                      <a:pt x="143603" y="256604"/>
                    </a:cubicBezTo>
                    <a:cubicBezTo>
                      <a:pt x="153649" y="258038"/>
                      <a:pt x="163694" y="258038"/>
                      <a:pt x="175175" y="258038"/>
                    </a:cubicBezTo>
                    <a:lnTo>
                      <a:pt x="175175" y="279540"/>
                    </a:lnTo>
                    <a:cubicBezTo>
                      <a:pt x="165129" y="279540"/>
                      <a:pt x="156519" y="278106"/>
                      <a:pt x="147909" y="276673"/>
                    </a:cubicBezTo>
                    <a:cubicBezTo>
                      <a:pt x="152214" y="301042"/>
                      <a:pt x="159389" y="323977"/>
                      <a:pt x="165129" y="346913"/>
                    </a:cubicBezTo>
                    <a:cubicBezTo>
                      <a:pt x="150779" y="325411"/>
                      <a:pt x="137863" y="299608"/>
                      <a:pt x="129253" y="273806"/>
                    </a:cubicBezTo>
                    <a:cubicBezTo>
                      <a:pt x="122078" y="272373"/>
                      <a:pt x="114902" y="270939"/>
                      <a:pt x="106292" y="268072"/>
                    </a:cubicBezTo>
                    <a:cubicBezTo>
                      <a:pt x="99117" y="266639"/>
                      <a:pt x="90507" y="262338"/>
                      <a:pt x="83332" y="259471"/>
                    </a:cubicBezTo>
                    <a:cubicBezTo>
                      <a:pt x="89072" y="282407"/>
                      <a:pt x="97682" y="303909"/>
                      <a:pt x="109162" y="325411"/>
                    </a:cubicBezTo>
                    <a:cubicBezTo>
                      <a:pt x="103422" y="321111"/>
                      <a:pt x="100552" y="316810"/>
                      <a:pt x="96247" y="312510"/>
                    </a:cubicBezTo>
                    <a:cubicBezTo>
                      <a:pt x="91942" y="306776"/>
                      <a:pt x="87637" y="302475"/>
                      <a:pt x="84767" y="296742"/>
                    </a:cubicBezTo>
                    <a:cubicBezTo>
                      <a:pt x="77591" y="286707"/>
                      <a:pt x="71851" y="275239"/>
                      <a:pt x="66111" y="263772"/>
                    </a:cubicBezTo>
                    <a:cubicBezTo>
                      <a:pt x="64676" y="259471"/>
                      <a:pt x="61806" y="253737"/>
                      <a:pt x="60371" y="248004"/>
                    </a:cubicBezTo>
                    <a:cubicBezTo>
                      <a:pt x="56066" y="246570"/>
                      <a:pt x="53196" y="243703"/>
                      <a:pt x="48890" y="242270"/>
                    </a:cubicBezTo>
                    <a:cubicBezTo>
                      <a:pt x="43150" y="237969"/>
                      <a:pt x="37410" y="233669"/>
                      <a:pt x="33105" y="229368"/>
                    </a:cubicBezTo>
                    <a:cubicBezTo>
                      <a:pt x="40280" y="232235"/>
                      <a:pt x="48890" y="235102"/>
                      <a:pt x="57501" y="237969"/>
                    </a:cubicBezTo>
                    <a:cubicBezTo>
                      <a:pt x="51761" y="222201"/>
                      <a:pt x="48890" y="206433"/>
                      <a:pt x="48890" y="190665"/>
                    </a:cubicBezTo>
                    <a:cubicBezTo>
                      <a:pt x="47455" y="173463"/>
                      <a:pt x="48890" y="156261"/>
                      <a:pt x="53196" y="139060"/>
                    </a:cubicBezTo>
                    <a:cubicBezTo>
                      <a:pt x="47455" y="141927"/>
                      <a:pt x="41715" y="143360"/>
                      <a:pt x="35975" y="146227"/>
                    </a:cubicBezTo>
                    <a:cubicBezTo>
                      <a:pt x="40280" y="141927"/>
                      <a:pt x="46020" y="137626"/>
                      <a:pt x="51761" y="133326"/>
                    </a:cubicBezTo>
                    <a:cubicBezTo>
                      <a:pt x="53196" y="133326"/>
                      <a:pt x="54631" y="131892"/>
                      <a:pt x="56066" y="130459"/>
                    </a:cubicBezTo>
                    <a:cubicBezTo>
                      <a:pt x="57501" y="126159"/>
                      <a:pt x="60371" y="120425"/>
                      <a:pt x="61806" y="114691"/>
                    </a:cubicBezTo>
                    <a:cubicBezTo>
                      <a:pt x="73286" y="91755"/>
                      <a:pt x="89072" y="70253"/>
                      <a:pt x="109162" y="55918"/>
                    </a:cubicBezTo>
                    <a:cubicBezTo>
                      <a:pt x="96247" y="75987"/>
                      <a:pt x="84767" y="97489"/>
                      <a:pt x="79026" y="118991"/>
                    </a:cubicBezTo>
                    <a:cubicBezTo>
                      <a:pt x="89072" y="114691"/>
                      <a:pt x="99117" y="110390"/>
                      <a:pt x="109162" y="107523"/>
                    </a:cubicBezTo>
                    <a:cubicBezTo>
                      <a:pt x="114902" y="106090"/>
                      <a:pt x="120643" y="104656"/>
                      <a:pt x="126383" y="103223"/>
                    </a:cubicBezTo>
                    <a:cubicBezTo>
                      <a:pt x="130688" y="90322"/>
                      <a:pt x="134993" y="77421"/>
                      <a:pt x="142168" y="64519"/>
                    </a:cubicBezTo>
                    <a:cubicBezTo>
                      <a:pt x="145038" y="58785"/>
                      <a:pt x="147909" y="53052"/>
                      <a:pt x="152214" y="47318"/>
                    </a:cubicBezTo>
                    <a:cubicBezTo>
                      <a:pt x="156519" y="41584"/>
                      <a:pt x="160824" y="35850"/>
                      <a:pt x="165129" y="30116"/>
                    </a:cubicBezTo>
                    <a:close/>
                    <a:moveTo>
                      <a:pt x="190929" y="0"/>
                    </a:moveTo>
                    <a:cubicBezTo>
                      <a:pt x="294289" y="0"/>
                      <a:pt x="378987" y="84557"/>
                      <a:pt x="381858" y="187744"/>
                    </a:cubicBezTo>
                    <a:lnTo>
                      <a:pt x="360325" y="187744"/>
                    </a:lnTo>
                    <a:lnTo>
                      <a:pt x="350712" y="145626"/>
                    </a:lnTo>
                    <a:lnTo>
                      <a:pt x="353120" y="146227"/>
                    </a:lnTo>
                    <a:lnTo>
                      <a:pt x="350496" y="144678"/>
                    </a:lnTo>
                    <a:lnTo>
                      <a:pt x="345565" y="123073"/>
                    </a:lnTo>
                    <a:cubicBezTo>
                      <a:pt x="319052" y="63417"/>
                      <a:pt x="259836" y="21497"/>
                      <a:pt x="190929" y="21497"/>
                    </a:cubicBezTo>
                    <a:cubicBezTo>
                      <a:pt x="97618" y="21497"/>
                      <a:pt x="21533" y="97455"/>
                      <a:pt x="21533" y="190611"/>
                    </a:cubicBezTo>
                    <a:cubicBezTo>
                      <a:pt x="21533" y="278033"/>
                      <a:pt x="89004" y="351125"/>
                      <a:pt x="175138" y="358291"/>
                    </a:cubicBezTo>
                    <a:lnTo>
                      <a:pt x="175138" y="379788"/>
                    </a:lnTo>
                    <a:lnTo>
                      <a:pt x="173702" y="379788"/>
                    </a:lnTo>
                    <a:lnTo>
                      <a:pt x="172267" y="379788"/>
                    </a:lnTo>
                    <a:cubicBezTo>
                      <a:pt x="76084" y="371189"/>
                      <a:pt x="0" y="289499"/>
                      <a:pt x="0" y="190611"/>
                    </a:cubicBezTo>
                    <a:cubicBezTo>
                      <a:pt x="0" y="85990"/>
                      <a:pt x="86133" y="0"/>
                      <a:pt x="190929" y="0"/>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27" name="任意多边形: 形状 44"/>
              <p:cNvSpPr/>
              <p:nvPr/>
            </p:nvSpPr>
            <p:spPr bwMode="auto">
              <a:xfrm>
                <a:off x="5040315" y="3777456"/>
                <a:ext cx="111125" cy="119065"/>
              </a:xfrm>
              <a:custGeom>
                <a:avLst/>
                <a:gdLst>
                  <a:gd name="T0" fmla="*/ 41 w 44"/>
                  <a:gd name="T1" fmla="*/ 0 h 44"/>
                  <a:gd name="T2" fmla="*/ 41 w 44"/>
                  <a:gd name="T3" fmla="*/ 0 h 44"/>
                  <a:gd name="T4" fmla="*/ 33 w 44"/>
                  <a:gd name="T5" fmla="*/ 1 h 44"/>
                  <a:gd name="T6" fmla="*/ 25 w 44"/>
                  <a:gd name="T7" fmla="*/ 3 h 44"/>
                  <a:gd name="T8" fmla="*/ 19 w 44"/>
                  <a:gd name="T9" fmla="*/ 7 h 44"/>
                  <a:gd name="T10" fmla="*/ 13 w 44"/>
                  <a:gd name="T11" fmla="*/ 12 h 44"/>
                  <a:gd name="T12" fmla="*/ 8 w 44"/>
                  <a:gd name="T13" fmla="*/ 18 h 44"/>
                  <a:gd name="T14" fmla="*/ 3 w 44"/>
                  <a:gd name="T15" fmla="*/ 24 h 44"/>
                  <a:gd name="T16" fmla="*/ 1 w 44"/>
                  <a:gd name="T17" fmla="*/ 32 h 44"/>
                  <a:gd name="T18" fmla="*/ 0 w 44"/>
                  <a:gd name="T19" fmla="*/ 41 h 44"/>
                  <a:gd name="T20" fmla="*/ 0 w 44"/>
                  <a:gd name="T21" fmla="*/ 41 h 44"/>
                  <a:gd name="T22" fmla="*/ 1 w 44"/>
                  <a:gd name="T23" fmla="*/ 43 h 44"/>
                  <a:gd name="T24" fmla="*/ 3 w 44"/>
                  <a:gd name="T25" fmla="*/ 44 h 44"/>
                  <a:gd name="T26" fmla="*/ 3 w 44"/>
                  <a:gd name="T27" fmla="*/ 44 h 44"/>
                  <a:gd name="T28" fmla="*/ 7 w 44"/>
                  <a:gd name="T29" fmla="*/ 43 h 44"/>
                  <a:gd name="T30" fmla="*/ 8 w 44"/>
                  <a:gd name="T31" fmla="*/ 41 h 44"/>
                  <a:gd name="T32" fmla="*/ 8 w 44"/>
                  <a:gd name="T33" fmla="*/ 41 h 44"/>
                  <a:gd name="T34" fmla="*/ 8 w 44"/>
                  <a:gd name="T35" fmla="*/ 34 h 44"/>
                  <a:gd name="T36" fmla="*/ 10 w 44"/>
                  <a:gd name="T37" fmla="*/ 27 h 44"/>
                  <a:gd name="T38" fmla="*/ 13 w 44"/>
                  <a:gd name="T39" fmla="*/ 21 h 44"/>
                  <a:gd name="T40" fmla="*/ 17 w 44"/>
                  <a:gd name="T41" fmla="*/ 16 h 44"/>
                  <a:gd name="T42" fmla="*/ 22 w 44"/>
                  <a:gd name="T43" fmla="*/ 12 h 44"/>
                  <a:gd name="T44" fmla="*/ 28 w 44"/>
                  <a:gd name="T45" fmla="*/ 9 h 44"/>
                  <a:gd name="T46" fmla="*/ 34 w 44"/>
                  <a:gd name="T47" fmla="*/ 7 h 44"/>
                  <a:gd name="T48" fmla="*/ 41 w 44"/>
                  <a:gd name="T49" fmla="*/ 7 h 44"/>
                  <a:gd name="T50" fmla="*/ 41 w 44"/>
                  <a:gd name="T51" fmla="*/ 7 h 44"/>
                  <a:gd name="T52" fmla="*/ 43 w 44"/>
                  <a:gd name="T53" fmla="*/ 6 h 44"/>
                  <a:gd name="T54" fmla="*/ 44 w 44"/>
                  <a:gd name="T55" fmla="*/ 3 h 44"/>
                  <a:gd name="T56" fmla="*/ 44 w 44"/>
                  <a:gd name="T57" fmla="*/ 3 h 44"/>
                  <a:gd name="T58" fmla="*/ 43 w 44"/>
                  <a:gd name="T59" fmla="*/ 1 h 44"/>
                  <a:gd name="T60" fmla="*/ 41 w 44"/>
                  <a:gd name="T61" fmla="*/ 0 h 44"/>
                  <a:gd name="T62" fmla="*/ 41 w 44"/>
                  <a:gd name="T6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44">
                    <a:moveTo>
                      <a:pt x="41" y="0"/>
                    </a:moveTo>
                    <a:lnTo>
                      <a:pt x="41" y="0"/>
                    </a:lnTo>
                    <a:lnTo>
                      <a:pt x="33" y="1"/>
                    </a:lnTo>
                    <a:lnTo>
                      <a:pt x="25" y="3"/>
                    </a:lnTo>
                    <a:lnTo>
                      <a:pt x="19" y="7"/>
                    </a:lnTo>
                    <a:lnTo>
                      <a:pt x="13" y="12"/>
                    </a:lnTo>
                    <a:lnTo>
                      <a:pt x="8" y="18"/>
                    </a:lnTo>
                    <a:lnTo>
                      <a:pt x="3" y="24"/>
                    </a:lnTo>
                    <a:lnTo>
                      <a:pt x="1" y="32"/>
                    </a:lnTo>
                    <a:lnTo>
                      <a:pt x="0" y="41"/>
                    </a:lnTo>
                    <a:lnTo>
                      <a:pt x="0" y="41"/>
                    </a:lnTo>
                    <a:lnTo>
                      <a:pt x="1" y="43"/>
                    </a:lnTo>
                    <a:lnTo>
                      <a:pt x="3" y="44"/>
                    </a:lnTo>
                    <a:lnTo>
                      <a:pt x="3" y="44"/>
                    </a:lnTo>
                    <a:lnTo>
                      <a:pt x="7" y="43"/>
                    </a:lnTo>
                    <a:lnTo>
                      <a:pt x="8" y="41"/>
                    </a:lnTo>
                    <a:lnTo>
                      <a:pt x="8" y="41"/>
                    </a:lnTo>
                    <a:lnTo>
                      <a:pt x="8" y="34"/>
                    </a:lnTo>
                    <a:lnTo>
                      <a:pt x="10" y="27"/>
                    </a:lnTo>
                    <a:lnTo>
                      <a:pt x="13" y="21"/>
                    </a:lnTo>
                    <a:lnTo>
                      <a:pt x="17" y="16"/>
                    </a:lnTo>
                    <a:lnTo>
                      <a:pt x="22" y="12"/>
                    </a:lnTo>
                    <a:lnTo>
                      <a:pt x="28" y="9"/>
                    </a:lnTo>
                    <a:lnTo>
                      <a:pt x="34" y="7"/>
                    </a:lnTo>
                    <a:lnTo>
                      <a:pt x="41" y="7"/>
                    </a:lnTo>
                    <a:lnTo>
                      <a:pt x="41" y="7"/>
                    </a:lnTo>
                    <a:lnTo>
                      <a:pt x="43" y="6"/>
                    </a:lnTo>
                    <a:lnTo>
                      <a:pt x="44" y="3"/>
                    </a:lnTo>
                    <a:lnTo>
                      <a:pt x="44" y="3"/>
                    </a:lnTo>
                    <a:lnTo>
                      <a:pt x="43" y="1"/>
                    </a:lnTo>
                    <a:lnTo>
                      <a:pt x="41" y="0"/>
                    </a:lnTo>
                    <a:lnTo>
                      <a:pt x="4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nvGrpSpPr>
            <p:cNvPr id="19" name="组合 18"/>
            <p:cNvGrpSpPr/>
            <p:nvPr/>
          </p:nvGrpSpPr>
          <p:grpSpPr>
            <a:xfrm>
              <a:off x="5180459" y="2488680"/>
              <a:ext cx="457200" cy="385130"/>
              <a:chOff x="8085931" y="1854119"/>
              <a:chExt cx="457200" cy="385130"/>
            </a:xfrm>
            <a:solidFill>
              <a:schemeClr val="bg1"/>
            </a:solidFill>
          </p:grpSpPr>
          <p:sp>
            <p:nvSpPr>
              <p:cNvPr id="24" name="任意多边形: 形状 41"/>
              <p:cNvSpPr>
                <a:spLocks noEditPoints="1"/>
              </p:cNvSpPr>
              <p:nvPr/>
            </p:nvSpPr>
            <p:spPr bwMode="auto">
              <a:xfrm>
                <a:off x="8085931" y="1854119"/>
                <a:ext cx="457200" cy="38513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551291" h="464390">
                    <a:moveTo>
                      <a:pt x="153571" y="454275"/>
                    </a:moveTo>
                    <a:lnTo>
                      <a:pt x="548303" y="454275"/>
                    </a:lnTo>
                    <a:lnTo>
                      <a:pt x="545432" y="464390"/>
                    </a:lnTo>
                    <a:lnTo>
                      <a:pt x="157877" y="464390"/>
                    </a:lnTo>
                    <a:close/>
                    <a:moveTo>
                      <a:pt x="327304" y="428604"/>
                    </a:moveTo>
                    <a:lnTo>
                      <a:pt x="321561" y="447265"/>
                    </a:lnTo>
                    <a:lnTo>
                      <a:pt x="373250" y="447265"/>
                    </a:lnTo>
                    <a:lnTo>
                      <a:pt x="366071" y="428604"/>
                    </a:lnTo>
                    <a:close/>
                    <a:moveTo>
                      <a:pt x="193774" y="397025"/>
                    </a:moveTo>
                    <a:lnTo>
                      <a:pt x="180851" y="425734"/>
                    </a:lnTo>
                    <a:lnTo>
                      <a:pt x="522575" y="425734"/>
                    </a:lnTo>
                    <a:lnTo>
                      <a:pt x="512524" y="397025"/>
                    </a:lnTo>
                    <a:close/>
                    <a:moveTo>
                      <a:pt x="180851" y="391283"/>
                    </a:moveTo>
                    <a:lnTo>
                      <a:pt x="531190" y="391283"/>
                    </a:lnTo>
                    <a:lnTo>
                      <a:pt x="551291" y="447265"/>
                    </a:lnTo>
                    <a:lnTo>
                      <a:pt x="549855" y="450136"/>
                    </a:lnTo>
                    <a:lnTo>
                      <a:pt x="153571" y="450136"/>
                    </a:lnTo>
                    <a:close/>
                    <a:moveTo>
                      <a:pt x="199538" y="212061"/>
                    </a:moveTo>
                    <a:lnTo>
                      <a:pt x="199538" y="282376"/>
                    </a:lnTo>
                    <a:lnTo>
                      <a:pt x="199538" y="362736"/>
                    </a:lnTo>
                    <a:lnTo>
                      <a:pt x="403358" y="362736"/>
                    </a:lnTo>
                    <a:lnTo>
                      <a:pt x="508139" y="362736"/>
                    </a:lnTo>
                    <a:lnTo>
                      <a:pt x="508139" y="275201"/>
                    </a:lnTo>
                    <a:lnTo>
                      <a:pt x="508139" y="212061"/>
                    </a:lnTo>
                    <a:lnTo>
                      <a:pt x="289965" y="212061"/>
                    </a:lnTo>
                    <a:close/>
                    <a:moveTo>
                      <a:pt x="188055" y="197711"/>
                    </a:moveTo>
                    <a:lnTo>
                      <a:pt x="295706" y="197711"/>
                    </a:lnTo>
                    <a:lnTo>
                      <a:pt x="518186" y="197711"/>
                    </a:lnTo>
                    <a:lnTo>
                      <a:pt x="518186" y="278071"/>
                    </a:lnTo>
                    <a:lnTo>
                      <a:pt x="518186" y="375651"/>
                    </a:lnTo>
                    <a:lnTo>
                      <a:pt x="396181" y="375651"/>
                    </a:lnTo>
                    <a:lnTo>
                      <a:pt x="188055" y="375651"/>
                    </a:lnTo>
                    <a:lnTo>
                      <a:pt x="188055" y="280941"/>
                    </a:lnTo>
                    <a:close/>
                    <a:moveTo>
                      <a:pt x="120643" y="121858"/>
                    </a:moveTo>
                    <a:cubicBezTo>
                      <a:pt x="119208" y="121858"/>
                      <a:pt x="116338" y="123292"/>
                      <a:pt x="113467" y="123292"/>
                    </a:cubicBezTo>
                    <a:cubicBezTo>
                      <a:pt x="100552" y="126159"/>
                      <a:pt x="87637" y="129025"/>
                      <a:pt x="74721" y="131892"/>
                    </a:cubicBezTo>
                    <a:cubicBezTo>
                      <a:pt x="70416" y="150528"/>
                      <a:pt x="68981" y="170596"/>
                      <a:pt x="70416" y="189231"/>
                    </a:cubicBezTo>
                    <a:cubicBezTo>
                      <a:pt x="70416" y="207866"/>
                      <a:pt x="73286" y="226501"/>
                      <a:pt x="79026" y="245137"/>
                    </a:cubicBezTo>
                    <a:cubicBezTo>
                      <a:pt x="89072" y="248004"/>
                      <a:pt x="100552" y="249437"/>
                      <a:pt x="110597" y="252304"/>
                    </a:cubicBezTo>
                    <a:cubicBezTo>
                      <a:pt x="114902" y="252304"/>
                      <a:pt x="119208" y="253737"/>
                      <a:pt x="123513" y="253737"/>
                    </a:cubicBezTo>
                    <a:cubicBezTo>
                      <a:pt x="119208" y="232235"/>
                      <a:pt x="114902" y="210733"/>
                      <a:pt x="114902" y="187798"/>
                    </a:cubicBezTo>
                    <a:cubicBezTo>
                      <a:pt x="114902" y="166296"/>
                      <a:pt x="116338" y="143360"/>
                      <a:pt x="120643" y="121858"/>
                    </a:cubicBezTo>
                    <a:close/>
                    <a:moveTo>
                      <a:pt x="165129" y="30116"/>
                    </a:moveTo>
                    <a:cubicBezTo>
                      <a:pt x="159389" y="43017"/>
                      <a:pt x="155084" y="55918"/>
                      <a:pt x="152214" y="68820"/>
                    </a:cubicBezTo>
                    <a:cubicBezTo>
                      <a:pt x="149344" y="78854"/>
                      <a:pt x="146473" y="88888"/>
                      <a:pt x="143603" y="98923"/>
                    </a:cubicBezTo>
                    <a:cubicBezTo>
                      <a:pt x="160824" y="96056"/>
                      <a:pt x="176610" y="96056"/>
                      <a:pt x="193830" y="96056"/>
                    </a:cubicBezTo>
                    <a:cubicBezTo>
                      <a:pt x="202440" y="96056"/>
                      <a:pt x="209616" y="96056"/>
                      <a:pt x="218226" y="97489"/>
                    </a:cubicBezTo>
                    <a:cubicBezTo>
                      <a:pt x="215356" y="88888"/>
                      <a:pt x="213921" y="80287"/>
                      <a:pt x="211051" y="70253"/>
                    </a:cubicBezTo>
                    <a:cubicBezTo>
                      <a:pt x="206745" y="57352"/>
                      <a:pt x="202440" y="44451"/>
                      <a:pt x="196700" y="32983"/>
                    </a:cubicBezTo>
                    <a:cubicBezTo>
                      <a:pt x="202440" y="37283"/>
                      <a:pt x="206745" y="43017"/>
                      <a:pt x="209616" y="48751"/>
                    </a:cubicBezTo>
                    <a:cubicBezTo>
                      <a:pt x="213921" y="54485"/>
                      <a:pt x="218226" y="60219"/>
                      <a:pt x="221096" y="67386"/>
                    </a:cubicBezTo>
                    <a:cubicBezTo>
                      <a:pt x="226836" y="77421"/>
                      <a:pt x="231141" y="88888"/>
                      <a:pt x="234011" y="100356"/>
                    </a:cubicBezTo>
                    <a:cubicBezTo>
                      <a:pt x="248362" y="101790"/>
                      <a:pt x="262712" y="106090"/>
                      <a:pt x="277063" y="110390"/>
                    </a:cubicBezTo>
                    <a:cubicBezTo>
                      <a:pt x="284238" y="113257"/>
                      <a:pt x="292848" y="114691"/>
                      <a:pt x="300023" y="118991"/>
                    </a:cubicBezTo>
                    <a:cubicBezTo>
                      <a:pt x="292848" y="96056"/>
                      <a:pt x="282803" y="74554"/>
                      <a:pt x="269887" y="54485"/>
                    </a:cubicBezTo>
                    <a:cubicBezTo>
                      <a:pt x="288543" y="68820"/>
                      <a:pt x="305764" y="88888"/>
                      <a:pt x="315809" y="113257"/>
                    </a:cubicBezTo>
                    <a:cubicBezTo>
                      <a:pt x="317244" y="117558"/>
                      <a:pt x="320114" y="123292"/>
                      <a:pt x="321549" y="127592"/>
                    </a:cubicBezTo>
                    <a:lnTo>
                      <a:pt x="350496" y="144678"/>
                    </a:lnTo>
                    <a:lnTo>
                      <a:pt x="350712" y="145626"/>
                    </a:lnTo>
                    <a:lnTo>
                      <a:pt x="324419" y="139060"/>
                    </a:lnTo>
                    <a:cubicBezTo>
                      <a:pt x="328724" y="154828"/>
                      <a:pt x="330159" y="170596"/>
                      <a:pt x="330159" y="187798"/>
                    </a:cubicBezTo>
                    <a:lnTo>
                      <a:pt x="308634" y="187798"/>
                    </a:lnTo>
                    <a:cubicBezTo>
                      <a:pt x="308634" y="169163"/>
                      <a:pt x="307199" y="150528"/>
                      <a:pt x="304329" y="133326"/>
                    </a:cubicBezTo>
                    <a:cubicBezTo>
                      <a:pt x="292848" y="130459"/>
                      <a:pt x="282803" y="129025"/>
                      <a:pt x="272758" y="126159"/>
                    </a:cubicBezTo>
                    <a:cubicBezTo>
                      <a:pt x="262712" y="124725"/>
                      <a:pt x="251232" y="123292"/>
                      <a:pt x="241187" y="121858"/>
                    </a:cubicBezTo>
                    <a:cubicBezTo>
                      <a:pt x="245492" y="143360"/>
                      <a:pt x="248362" y="164862"/>
                      <a:pt x="248362" y="187798"/>
                    </a:cubicBezTo>
                    <a:lnTo>
                      <a:pt x="226836" y="187798"/>
                    </a:lnTo>
                    <a:cubicBezTo>
                      <a:pt x="226836" y="164862"/>
                      <a:pt x="225401" y="141927"/>
                      <a:pt x="221096" y="118991"/>
                    </a:cubicBezTo>
                    <a:cubicBezTo>
                      <a:pt x="212486" y="117558"/>
                      <a:pt x="202440" y="117558"/>
                      <a:pt x="193830" y="117558"/>
                    </a:cubicBezTo>
                    <a:cubicBezTo>
                      <a:pt x="175175" y="117558"/>
                      <a:pt x="157954" y="117558"/>
                      <a:pt x="140733" y="118991"/>
                    </a:cubicBezTo>
                    <a:cubicBezTo>
                      <a:pt x="136428" y="141927"/>
                      <a:pt x="136428" y="164862"/>
                      <a:pt x="136428" y="187798"/>
                    </a:cubicBezTo>
                    <a:cubicBezTo>
                      <a:pt x="136428" y="210733"/>
                      <a:pt x="139298" y="233669"/>
                      <a:pt x="143603" y="256604"/>
                    </a:cubicBezTo>
                    <a:cubicBezTo>
                      <a:pt x="153649" y="258038"/>
                      <a:pt x="163694" y="258038"/>
                      <a:pt x="175175" y="258038"/>
                    </a:cubicBezTo>
                    <a:lnTo>
                      <a:pt x="175175" y="279540"/>
                    </a:lnTo>
                    <a:cubicBezTo>
                      <a:pt x="165129" y="279540"/>
                      <a:pt x="156519" y="278106"/>
                      <a:pt x="147909" y="276673"/>
                    </a:cubicBezTo>
                    <a:cubicBezTo>
                      <a:pt x="152214" y="301042"/>
                      <a:pt x="159389" y="323977"/>
                      <a:pt x="165129" y="346913"/>
                    </a:cubicBezTo>
                    <a:cubicBezTo>
                      <a:pt x="150779" y="325411"/>
                      <a:pt x="137863" y="299608"/>
                      <a:pt x="129253" y="273806"/>
                    </a:cubicBezTo>
                    <a:cubicBezTo>
                      <a:pt x="122078" y="272373"/>
                      <a:pt x="114902" y="270939"/>
                      <a:pt x="106292" y="268072"/>
                    </a:cubicBezTo>
                    <a:cubicBezTo>
                      <a:pt x="99117" y="266639"/>
                      <a:pt x="90507" y="262338"/>
                      <a:pt x="83332" y="259471"/>
                    </a:cubicBezTo>
                    <a:cubicBezTo>
                      <a:pt x="89072" y="282407"/>
                      <a:pt x="97682" y="303909"/>
                      <a:pt x="109162" y="325411"/>
                    </a:cubicBezTo>
                    <a:cubicBezTo>
                      <a:pt x="103422" y="321111"/>
                      <a:pt x="100552" y="316810"/>
                      <a:pt x="96247" y="312510"/>
                    </a:cubicBezTo>
                    <a:cubicBezTo>
                      <a:pt x="91942" y="306776"/>
                      <a:pt x="87637" y="302475"/>
                      <a:pt x="84767" y="296742"/>
                    </a:cubicBezTo>
                    <a:cubicBezTo>
                      <a:pt x="77591" y="286707"/>
                      <a:pt x="71851" y="275239"/>
                      <a:pt x="66111" y="263772"/>
                    </a:cubicBezTo>
                    <a:cubicBezTo>
                      <a:pt x="64676" y="259471"/>
                      <a:pt x="61806" y="253737"/>
                      <a:pt x="60371" y="248004"/>
                    </a:cubicBezTo>
                    <a:cubicBezTo>
                      <a:pt x="56066" y="246570"/>
                      <a:pt x="53196" y="243703"/>
                      <a:pt x="48890" y="242270"/>
                    </a:cubicBezTo>
                    <a:cubicBezTo>
                      <a:pt x="43150" y="237969"/>
                      <a:pt x="37410" y="233669"/>
                      <a:pt x="33105" y="229368"/>
                    </a:cubicBezTo>
                    <a:cubicBezTo>
                      <a:pt x="40280" y="232235"/>
                      <a:pt x="48890" y="235102"/>
                      <a:pt x="57501" y="237969"/>
                    </a:cubicBezTo>
                    <a:cubicBezTo>
                      <a:pt x="51761" y="222201"/>
                      <a:pt x="48890" y="206433"/>
                      <a:pt x="48890" y="190665"/>
                    </a:cubicBezTo>
                    <a:cubicBezTo>
                      <a:pt x="47455" y="173463"/>
                      <a:pt x="48890" y="156261"/>
                      <a:pt x="53196" y="139060"/>
                    </a:cubicBezTo>
                    <a:cubicBezTo>
                      <a:pt x="47455" y="141927"/>
                      <a:pt x="41715" y="143360"/>
                      <a:pt x="35975" y="146227"/>
                    </a:cubicBezTo>
                    <a:cubicBezTo>
                      <a:pt x="40280" y="141927"/>
                      <a:pt x="46020" y="137626"/>
                      <a:pt x="51761" y="133326"/>
                    </a:cubicBezTo>
                    <a:cubicBezTo>
                      <a:pt x="53196" y="133326"/>
                      <a:pt x="54631" y="131892"/>
                      <a:pt x="56066" y="130459"/>
                    </a:cubicBezTo>
                    <a:cubicBezTo>
                      <a:pt x="57501" y="126159"/>
                      <a:pt x="60371" y="120425"/>
                      <a:pt x="61806" y="114691"/>
                    </a:cubicBezTo>
                    <a:cubicBezTo>
                      <a:pt x="73286" y="91755"/>
                      <a:pt x="89072" y="70253"/>
                      <a:pt x="109162" y="55918"/>
                    </a:cubicBezTo>
                    <a:cubicBezTo>
                      <a:pt x="96247" y="75987"/>
                      <a:pt x="84767" y="97489"/>
                      <a:pt x="79026" y="118991"/>
                    </a:cubicBezTo>
                    <a:cubicBezTo>
                      <a:pt x="89072" y="114691"/>
                      <a:pt x="99117" y="110390"/>
                      <a:pt x="109162" y="107523"/>
                    </a:cubicBezTo>
                    <a:cubicBezTo>
                      <a:pt x="114902" y="106090"/>
                      <a:pt x="120643" y="104656"/>
                      <a:pt x="126383" y="103223"/>
                    </a:cubicBezTo>
                    <a:cubicBezTo>
                      <a:pt x="130688" y="90322"/>
                      <a:pt x="134993" y="77421"/>
                      <a:pt x="142168" y="64519"/>
                    </a:cubicBezTo>
                    <a:cubicBezTo>
                      <a:pt x="145038" y="58785"/>
                      <a:pt x="147909" y="53052"/>
                      <a:pt x="152214" y="47318"/>
                    </a:cubicBezTo>
                    <a:cubicBezTo>
                      <a:pt x="156519" y="41584"/>
                      <a:pt x="160824" y="35850"/>
                      <a:pt x="165129" y="30116"/>
                    </a:cubicBezTo>
                    <a:close/>
                    <a:moveTo>
                      <a:pt x="190929" y="0"/>
                    </a:moveTo>
                    <a:cubicBezTo>
                      <a:pt x="294289" y="0"/>
                      <a:pt x="378987" y="84557"/>
                      <a:pt x="381858" y="187744"/>
                    </a:cubicBezTo>
                    <a:lnTo>
                      <a:pt x="360325" y="187744"/>
                    </a:lnTo>
                    <a:lnTo>
                      <a:pt x="350712" y="145626"/>
                    </a:lnTo>
                    <a:lnTo>
                      <a:pt x="353120" y="146227"/>
                    </a:lnTo>
                    <a:lnTo>
                      <a:pt x="350496" y="144678"/>
                    </a:lnTo>
                    <a:lnTo>
                      <a:pt x="345565" y="123073"/>
                    </a:lnTo>
                    <a:cubicBezTo>
                      <a:pt x="319052" y="63417"/>
                      <a:pt x="259836" y="21497"/>
                      <a:pt x="190929" y="21497"/>
                    </a:cubicBezTo>
                    <a:cubicBezTo>
                      <a:pt x="97618" y="21497"/>
                      <a:pt x="21533" y="97455"/>
                      <a:pt x="21533" y="190611"/>
                    </a:cubicBezTo>
                    <a:cubicBezTo>
                      <a:pt x="21533" y="278033"/>
                      <a:pt x="89004" y="351125"/>
                      <a:pt x="175138" y="358291"/>
                    </a:cubicBezTo>
                    <a:lnTo>
                      <a:pt x="175138" y="379788"/>
                    </a:lnTo>
                    <a:lnTo>
                      <a:pt x="173702" y="379788"/>
                    </a:lnTo>
                    <a:lnTo>
                      <a:pt x="172267" y="379788"/>
                    </a:lnTo>
                    <a:cubicBezTo>
                      <a:pt x="76084" y="371189"/>
                      <a:pt x="0" y="289499"/>
                      <a:pt x="0" y="190611"/>
                    </a:cubicBezTo>
                    <a:cubicBezTo>
                      <a:pt x="0" y="85990"/>
                      <a:pt x="86133" y="0"/>
                      <a:pt x="190929" y="0"/>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25" name="任意多边形: 形状 42"/>
              <p:cNvSpPr>
                <a:spLocks noEditPoints="1"/>
              </p:cNvSpPr>
              <p:nvPr/>
            </p:nvSpPr>
            <p:spPr bwMode="auto">
              <a:xfrm>
                <a:off x="8128794" y="2189559"/>
                <a:ext cx="42863" cy="42863"/>
              </a:xfrm>
              <a:custGeom>
                <a:avLst/>
                <a:gdLst>
                  <a:gd name="T0" fmla="*/ 50 w 108"/>
                  <a:gd name="T1" fmla="*/ 71 h 108"/>
                  <a:gd name="T2" fmla="*/ 44 w 108"/>
                  <a:gd name="T3" fmla="*/ 69 h 108"/>
                  <a:gd name="T4" fmla="*/ 39 w 108"/>
                  <a:gd name="T5" fmla="*/ 64 h 108"/>
                  <a:gd name="T6" fmla="*/ 36 w 108"/>
                  <a:gd name="T7" fmla="*/ 57 h 108"/>
                  <a:gd name="T8" fmla="*/ 36 w 108"/>
                  <a:gd name="T9" fmla="*/ 50 h 108"/>
                  <a:gd name="T10" fmla="*/ 39 w 108"/>
                  <a:gd name="T11" fmla="*/ 44 h 108"/>
                  <a:gd name="T12" fmla="*/ 44 w 108"/>
                  <a:gd name="T13" fmla="*/ 39 h 108"/>
                  <a:gd name="T14" fmla="*/ 50 w 108"/>
                  <a:gd name="T15" fmla="*/ 37 h 108"/>
                  <a:gd name="T16" fmla="*/ 58 w 108"/>
                  <a:gd name="T17" fmla="*/ 37 h 108"/>
                  <a:gd name="T18" fmla="*/ 64 w 108"/>
                  <a:gd name="T19" fmla="*/ 39 h 108"/>
                  <a:gd name="T20" fmla="*/ 69 w 108"/>
                  <a:gd name="T21" fmla="*/ 44 h 108"/>
                  <a:gd name="T22" fmla="*/ 72 w 108"/>
                  <a:gd name="T23" fmla="*/ 50 h 108"/>
                  <a:gd name="T24" fmla="*/ 72 w 108"/>
                  <a:gd name="T25" fmla="*/ 57 h 108"/>
                  <a:gd name="T26" fmla="*/ 69 w 108"/>
                  <a:gd name="T27" fmla="*/ 64 h 108"/>
                  <a:gd name="T28" fmla="*/ 64 w 108"/>
                  <a:gd name="T29" fmla="*/ 69 h 108"/>
                  <a:gd name="T30" fmla="*/ 58 w 108"/>
                  <a:gd name="T31" fmla="*/ 71 h 108"/>
                  <a:gd name="T32" fmla="*/ 54 w 108"/>
                  <a:gd name="T33" fmla="*/ 71 h 108"/>
                  <a:gd name="T34" fmla="*/ 48 w 108"/>
                  <a:gd name="T35" fmla="*/ 0 h 108"/>
                  <a:gd name="T36" fmla="*/ 38 w 108"/>
                  <a:gd name="T37" fmla="*/ 2 h 108"/>
                  <a:gd name="T38" fmla="*/ 24 w 108"/>
                  <a:gd name="T39" fmla="*/ 9 h 108"/>
                  <a:gd name="T40" fmla="*/ 9 w 108"/>
                  <a:gd name="T41" fmla="*/ 24 h 108"/>
                  <a:gd name="T42" fmla="*/ 3 w 108"/>
                  <a:gd name="T43" fmla="*/ 38 h 108"/>
                  <a:gd name="T44" fmla="*/ 0 w 108"/>
                  <a:gd name="T45" fmla="*/ 49 h 108"/>
                  <a:gd name="T46" fmla="*/ 0 w 108"/>
                  <a:gd name="T47" fmla="*/ 59 h 108"/>
                  <a:gd name="T48" fmla="*/ 3 w 108"/>
                  <a:gd name="T49" fmla="*/ 70 h 108"/>
                  <a:gd name="T50" fmla="*/ 9 w 108"/>
                  <a:gd name="T51" fmla="*/ 84 h 108"/>
                  <a:gd name="T52" fmla="*/ 24 w 108"/>
                  <a:gd name="T53" fmla="*/ 98 h 108"/>
                  <a:gd name="T54" fmla="*/ 38 w 108"/>
                  <a:gd name="T55" fmla="*/ 106 h 108"/>
                  <a:gd name="T56" fmla="*/ 48 w 108"/>
                  <a:gd name="T57" fmla="*/ 108 h 108"/>
                  <a:gd name="T58" fmla="*/ 60 w 108"/>
                  <a:gd name="T59" fmla="*/ 108 h 108"/>
                  <a:gd name="T60" fmla="*/ 70 w 108"/>
                  <a:gd name="T61" fmla="*/ 106 h 108"/>
                  <a:gd name="T62" fmla="*/ 84 w 108"/>
                  <a:gd name="T63" fmla="*/ 98 h 108"/>
                  <a:gd name="T64" fmla="*/ 99 w 108"/>
                  <a:gd name="T65" fmla="*/ 84 h 108"/>
                  <a:gd name="T66" fmla="*/ 105 w 108"/>
                  <a:gd name="T67" fmla="*/ 70 h 108"/>
                  <a:gd name="T68" fmla="*/ 107 w 108"/>
                  <a:gd name="T69" fmla="*/ 59 h 108"/>
                  <a:gd name="T70" fmla="*/ 107 w 108"/>
                  <a:gd name="T71" fmla="*/ 49 h 108"/>
                  <a:gd name="T72" fmla="*/ 105 w 108"/>
                  <a:gd name="T73" fmla="*/ 38 h 108"/>
                  <a:gd name="T74" fmla="*/ 99 w 108"/>
                  <a:gd name="T75" fmla="*/ 24 h 108"/>
                  <a:gd name="T76" fmla="*/ 84 w 108"/>
                  <a:gd name="T77" fmla="*/ 9 h 108"/>
                  <a:gd name="T78" fmla="*/ 70 w 108"/>
                  <a:gd name="T79" fmla="*/ 2 h 108"/>
                  <a:gd name="T80" fmla="*/ 60 w 108"/>
                  <a:gd name="T8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 h="108">
                    <a:moveTo>
                      <a:pt x="54" y="71"/>
                    </a:moveTo>
                    <a:lnTo>
                      <a:pt x="50" y="71"/>
                    </a:lnTo>
                    <a:lnTo>
                      <a:pt x="47" y="70"/>
                    </a:lnTo>
                    <a:lnTo>
                      <a:pt x="44" y="69"/>
                    </a:lnTo>
                    <a:lnTo>
                      <a:pt x="42" y="67"/>
                    </a:lnTo>
                    <a:lnTo>
                      <a:pt x="39" y="64"/>
                    </a:lnTo>
                    <a:lnTo>
                      <a:pt x="37" y="60"/>
                    </a:lnTo>
                    <a:lnTo>
                      <a:pt x="36" y="57"/>
                    </a:lnTo>
                    <a:lnTo>
                      <a:pt x="36" y="54"/>
                    </a:lnTo>
                    <a:lnTo>
                      <a:pt x="36" y="50"/>
                    </a:lnTo>
                    <a:lnTo>
                      <a:pt x="37" y="46"/>
                    </a:lnTo>
                    <a:lnTo>
                      <a:pt x="39" y="44"/>
                    </a:lnTo>
                    <a:lnTo>
                      <a:pt x="42" y="41"/>
                    </a:lnTo>
                    <a:lnTo>
                      <a:pt x="44" y="39"/>
                    </a:lnTo>
                    <a:lnTo>
                      <a:pt x="47" y="37"/>
                    </a:lnTo>
                    <a:lnTo>
                      <a:pt x="50" y="37"/>
                    </a:lnTo>
                    <a:lnTo>
                      <a:pt x="54" y="36"/>
                    </a:lnTo>
                    <a:lnTo>
                      <a:pt x="58" y="37"/>
                    </a:lnTo>
                    <a:lnTo>
                      <a:pt x="61" y="37"/>
                    </a:lnTo>
                    <a:lnTo>
                      <a:pt x="64" y="39"/>
                    </a:lnTo>
                    <a:lnTo>
                      <a:pt x="66" y="41"/>
                    </a:lnTo>
                    <a:lnTo>
                      <a:pt x="69" y="44"/>
                    </a:lnTo>
                    <a:lnTo>
                      <a:pt x="71" y="46"/>
                    </a:lnTo>
                    <a:lnTo>
                      <a:pt x="72" y="50"/>
                    </a:lnTo>
                    <a:lnTo>
                      <a:pt x="72" y="54"/>
                    </a:lnTo>
                    <a:lnTo>
                      <a:pt x="72" y="57"/>
                    </a:lnTo>
                    <a:lnTo>
                      <a:pt x="71" y="60"/>
                    </a:lnTo>
                    <a:lnTo>
                      <a:pt x="69" y="64"/>
                    </a:lnTo>
                    <a:lnTo>
                      <a:pt x="66" y="67"/>
                    </a:lnTo>
                    <a:lnTo>
                      <a:pt x="64" y="69"/>
                    </a:lnTo>
                    <a:lnTo>
                      <a:pt x="61" y="70"/>
                    </a:lnTo>
                    <a:lnTo>
                      <a:pt x="58" y="71"/>
                    </a:lnTo>
                    <a:lnTo>
                      <a:pt x="54" y="71"/>
                    </a:lnTo>
                    <a:lnTo>
                      <a:pt x="54" y="71"/>
                    </a:lnTo>
                    <a:close/>
                    <a:moveTo>
                      <a:pt x="54" y="0"/>
                    </a:moveTo>
                    <a:lnTo>
                      <a:pt x="48" y="0"/>
                    </a:lnTo>
                    <a:lnTo>
                      <a:pt x="43" y="1"/>
                    </a:lnTo>
                    <a:lnTo>
                      <a:pt x="38" y="2"/>
                    </a:lnTo>
                    <a:lnTo>
                      <a:pt x="33" y="4"/>
                    </a:lnTo>
                    <a:lnTo>
                      <a:pt x="24" y="9"/>
                    </a:lnTo>
                    <a:lnTo>
                      <a:pt x="16" y="15"/>
                    </a:lnTo>
                    <a:lnTo>
                      <a:pt x="9" y="24"/>
                    </a:lnTo>
                    <a:lnTo>
                      <a:pt x="4" y="32"/>
                    </a:lnTo>
                    <a:lnTo>
                      <a:pt x="3" y="38"/>
                    </a:lnTo>
                    <a:lnTo>
                      <a:pt x="2" y="43"/>
                    </a:lnTo>
                    <a:lnTo>
                      <a:pt x="0" y="49"/>
                    </a:lnTo>
                    <a:lnTo>
                      <a:pt x="0" y="54"/>
                    </a:lnTo>
                    <a:lnTo>
                      <a:pt x="0" y="59"/>
                    </a:lnTo>
                    <a:lnTo>
                      <a:pt x="2" y="65"/>
                    </a:lnTo>
                    <a:lnTo>
                      <a:pt x="3" y="70"/>
                    </a:lnTo>
                    <a:lnTo>
                      <a:pt x="4" y="75"/>
                    </a:lnTo>
                    <a:lnTo>
                      <a:pt x="9" y="84"/>
                    </a:lnTo>
                    <a:lnTo>
                      <a:pt x="16" y="92"/>
                    </a:lnTo>
                    <a:lnTo>
                      <a:pt x="24" y="98"/>
                    </a:lnTo>
                    <a:lnTo>
                      <a:pt x="33" y="104"/>
                    </a:lnTo>
                    <a:lnTo>
                      <a:pt x="38" y="106"/>
                    </a:lnTo>
                    <a:lnTo>
                      <a:pt x="43" y="107"/>
                    </a:lnTo>
                    <a:lnTo>
                      <a:pt x="48" y="108"/>
                    </a:lnTo>
                    <a:lnTo>
                      <a:pt x="54" y="108"/>
                    </a:lnTo>
                    <a:lnTo>
                      <a:pt x="60" y="108"/>
                    </a:lnTo>
                    <a:lnTo>
                      <a:pt x="65" y="107"/>
                    </a:lnTo>
                    <a:lnTo>
                      <a:pt x="70" y="106"/>
                    </a:lnTo>
                    <a:lnTo>
                      <a:pt x="75" y="104"/>
                    </a:lnTo>
                    <a:lnTo>
                      <a:pt x="84" y="98"/>
                    </a:lnTo>
                    <a:lnTo>
                      <a:pt x="92" y="92"/>
                    </a:lnTo>
                    <a:lnTo>
                      <a:pt x="99" y="84"/>
                    </a:lnTo>
                    <a:lnTo>
                      <a:pt x="104" y="75"/>
                    </a:lnTo>
                    <a:lnTo>
                      <a:pt x="105" y="70"/>
                    </a:lnTo>
                    <a:lnTo>
                      <a:pt x="107" y="65"/>
                    </a:lnTo>
                    <a:lnTo>
                      <a:pt x="107" y="59"/>
                    </a:lnTo>
                    <a:lnTo>
                      <a:pt x="108" y="54"/>
                    </a:lnTo>
                    <a:lnTo>
                      <a:pt x="107" y="49"/>
                    </a:lnTo>
                    <a:lnTo>
                      <a:pt x="107" y="43"/>
                    </a:lnTo>
                    <a:lnTo>
                      <a:pt x="105" y="38"/>
                    </a:lnTo>
                    <a:lnTo>
                      <a:pt x="104" y="32"/>
                    </a:lnTo>
                    <a:lnTo>
                      <a:pt x="99" y="24"/>
                    </a:lnTo>
                    <a:lnTo>
                      <a:pt x="92" y="15"/>
                    </a:lnTo>
                    <a:lnTo>
                      <a:pt x="84" y="9"/>
                    </a:lnTo>
                    <a:lnTo>
                      <a:pt x="75" y="4"/>
                    </a:lnTo>
                    <a:lnTo>
                      <a:pt x="70" y="2"/>
                    </a:lnTo>
                    <a:lnTo>
                      <a:pt x="65" y="1"/>
                    </a:lnTo>
                    <a:lnTo>
                      <a:pt x="60" y="0"/>
                    </a:lnTo>
                    <a:lnTo>
                      <a:pt x="5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nvGrpSpPr>
            <p:cNvPr id="20" name="组合 19"/>
            <p:cNvGrpSpPr/>
            <p:nvPr/>
          </p:nvGrpSpPr>
          <p:grpSpPr>
            <a:xfrm>
              <a:off x="5740337" y="3805598"/>
              <a:ext cx="457200" cy="385130"/>
              <a:chOff x="4563268" y="2789950"/>
              <a:chExt cx="457200" cy="385130"/>
            </a:xfrm>
            <a:solidFill>
              <a:schemeClr val="bg1"/>
            </a:solidFill>
          </p:grpSpPr>
          <p:sp>
            <p:nvSpPr>
              <p:cNvPr id="21" name="任意多边形: 形状 38"/>
              <p:cNvSpPr>
                <a:spLocks noEditPoints="1"/>
              </p:cNvSpPr>
              <p:nvPr/>
            </p:nvSpPr>
            <p:spPr bwMode="auto">
              <a:xfrm>
                <a:off x="4563268" y="2789950"/>
                <a:ext cx="457200" cy="38513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551291" h="464390">
                    <a:moveTo>
                      <a:pt x="153571" y="454275"/>
                    </a:moveTo>
                    <a:lnTo>
                      <a:pt x="548303" y="454275"/>
                    </a:lnTo>
                    <a:lnTo>
                      <a:pt x="545432" y="464390"/>
                    </a:lnTo>
                    <a:lnTo>
                      <a:pt x="157877" y="464390"/>
                    </a:lnTo>
                    <a:close/>
                    <a:moveTo>
                      <a:pt x="327304" y="428604"/>
                    </a:moveTo>
                    <a:lnTo>
                      <a:pt x="321561" y="447265"/>
                    </a:lnTo>
                    <a:lnTo>
                      <a:pt x="373250" y="447265"/>
                    </a:lnTo>
                    <a:lnTo>
                      <a:pt x="366071" y="428604"/>
                    </a:lnTo>
                    <a:close/>
                    <a:moveTo>
                      <a:pt x="193774" y="397025"/>
                    </a:moveTo>
                    <a:lnTo>
                      <a:pt x="180851" y="425734"/>
                    </a:lnTo>
                    <a:lnTo>
                      <a:pt x="522575" y="425734"/>
                    </a:lnTo>
                    <a:lnTo>
                      <a:pt x="512524" y="397025"/>
                    </a:lnTo>
                    <a:close/>
                    <a:moveTo>
                      <a:pt x="180851" y="391283"/>
                    </a:moveTo>
                    <a:lnTo>
                      <a:pt x="531190" y="391283"/>
                    </a:lnTo>
                    <a:lnTo>
                      <a:pt x="551291" y="447265"/>
                    </a:lnTo>
                    <a:lnTo>
                      <a:pt x="549855" y="450136"/>
                    </a:lnTo>
                    <a:lnTo>
                      <a:pt x="153571" y="450136"/>
                    </a:lnTo>
                    <a:close/>
                    <a:moveTo>
                      <a:pt x="199538" y="212061"/>
                    </a:moveTo>
                    <a:lnTo>
                      <a:pt x="199538" y="282376"/>
                    </a:lnTo>
                    <a:lnTo>
                      <a:pt x="199538" y="362736"/>
                    </a:lnTo>
                    <a:lnTo>
                      <a:pt x="403358" y="362736"/>
                    </a:lnTo>
                    <a:lnTo>
                      <a:pt x="508139" y="362736"/>
                    </a:lnTo>
                    <a:lnTo>
                      <a:pt x="508139" y="275201"/>
                    </a:lnTo>
                    <a:lnTo>
                      <a:pt x="508139" y="212061"/>
                    </a:lnTo>
                    <a:lnTo>
                      <a:pt x="289965" y="212061"/>
                    </a:lnTo>
                    <a:close/>
                    <a:moveTo>
                      <a:pt x="188055" y="197711"/>
                    </a:moveTo>
                    <a:lnTo>
                      <a:pt x="295706" y="197711"/>
                    </a:lnTo>
                    <a:lnTo>
                      <a:pt x="518186" y="197711"/>
                    </a:lnTo>
                    <a:lnTo>
                      <a:pt x="518186" y="278071"/>
                    </a:lnTo>
                    <a:lnTo>
                      <a:pt x="518186" y="375651"/>
                    </a:lnTo>
                    <a:lnTo>
                      <a:pt x="396181" y="375651"/>
                    </a:lnTo>
                    <a:lnTo>
                      <a:pt x="188055" y="375651"/>
                    </a:lnTo>
                    <a:lnTo>
                      <a:pt x="188055" y="280941"/>
                    </a:lnTo>
                    <a:close/>
                    <a:moveTo>
                      <a:pt x="120643" y="121858"/>
                    </a:moveTo>
                    <a:cubicBezTo>
                      <a:pt x="119208" y="121858"/>
                      <a:pt x="116338" y="123292"/>
                      <a:pt x="113467" y="123292"/>
                    </a:cubicBezTo>
                    <a:cubicBezTo>
                      <a:pt x="100552" y="126159"/>
                      <a:pt x="87637" y="129025"/>
                      <a:pt x="74721" y="131892"/>
                    </a:cubicBezTo>
                    <a:cubicBezTo>
                      <a:pt x="70416" y="150528"/>
                      <a:pt x="68981" y="170596"/>
                      <a:pt x="70416" y="189231"/>
                    </a:cubicBezTo>
                    <a:cubicBezTo>
                      <a:pt x="70416" y="207866"/>
                      <a:pt x="73286" y="226501"/>
                      <a:pt x="79026" y="245137"/>
                    </a:cubicBezTo>
                    <a:cubicBezTo>
                      <a:pt x="89072" y="248004"/>
                      <a:pt x="100552" y="249437"/>
                      <a:pt x="110597" y="252304"/>
                    </a:cubicBezTo>
                    <a:cubicBezTo>
                      <a:pt x="114902" y="252304"/>
                      <a:pt x="119208" y="253737"/>
                      <a:pt x="123513" y="253737"/>
                    </a:cubicBezTo>
                    <a:cubicBezTo>
                      <a:pt x="119208" y="232235"/>
                      <a:pt x="114902" y="210733"/>
                      <a:pt x="114902" y="187798"/>
                    </a:cubicBezTo>
                    <a:cubicBezTo>
                      <a:pt x="114902" y="166296"/>
                      <a:pt x="116338" y="143360"/>
                      <a:pt x="120643" y="121858"/>
                    </a:cubicBezTo>
                    <a:close/>
                    <a:moveTo>
                      <a:pt x="165129" y="30116"/>
                    </a:moveTo>
                    <a:cubicBezTo>
                      <a:pt x="159389" y="43017"/>
                      <a:pt x="155084" y="55918"/>
                      <a:pt x="152214" y="68820"/>
                    </a:cubicBezTo>
                    <a:cubicBezTo>
                      <a:pt x="149344" y="78854"/>
                      <a:pt x="146473" y="88888"/>
                      <a:pt x="143603" y="98923"/>
                    </a:cubicBezTo>
                    <a:cubicBezTo>
                      <a:pt x="160824" y="96056"/>
                      <a:pt x="176610" y="96056"/>
                      <a:pt x="193830" y="96056"/>
                    </a:cubicBezTo>
                    <a:cubicBezTo>
                      <a:pt x="202440" y="96056"/>
                      <a:pt x="209616" y="96056"/>
                      <a:pt x="218226" y="97489"/>
                    </a:cubicBezTo>
                    <a:cubicBezTo>
                      <a:pt x="215356" y="88888"/>
                      <a:pt x="213921" y="80287"/>
                      <a:pt x="211051" y="70253"/>
                    </a:cubicBezTo>
                    <a:cubicBezTo>
                      <a:pt x="206745" y="57352"/>
                      <a:pt x="202440" y="44451"/>
                      <a:pt x="196700" y="32983"/>
                    </a:cubicBezTo>
                    <a:cubicBezTo>
                      <a:pt x="202440" y="37283"/>
                      <a:pt x="206745" y="43017"/>
                      <a:pt x="209616" y="48751"/>
                    </a:cubicBezTo>
                    <a:cubicBezTo>
                      <a:pt x="213921" y="54485"/>
                      <a:pt x="218226" y="60219"/>
                      <a:pt x="221096" y="67386"/>
                    </a:cubicBezTo>
                    <a:cubicBezTo>
                      <a:pt x="226836" y="77421"/>
                      <a:pt x="231141" y="88888"/>
                      <a:pt x="234011" y="100356"/>
                    </a:cubicBezTo>
                    <a:cubicBezTo>
                      <a:pt x="248362" y="101790"/>
                      <a:pt x="262712" y="106090"/>
                      <a:pt x="277063" y="110390"/>
                    </a:cubicBezTo>
                    <a:cubicBezTo>
                      <a:pt x="284238" y="113257"/>
                      <a:pt x="292848" y="114691"/>
                      <a:pt x="300023" y="118991"/>
                    </a:cubicBezTo>
                    <a:cubicBezTo>
                      <a:pt x="292848" y="96056"/>
                      <a:pt x="282803" y="74554"/>
                      <a:pt x="269887" y="54485"/>
                    </a:cubicBezTo>
                    <a:cubicBezTo>
                      <a:pt x="288543" y="68820"/>
                      <a:pt x="305764" y="88888"/>
                      <a:pt x="315809" y="113257"/>
                    </a:cubicBezTo>
                    <a:cubicBezTo>
                      <a:pt x="317244" y="117558"/>
                      <a:pt x="320114" y="123292"/>
                      <a:pt x="321549" y="127592"/>
                    </a:cubicBezTo>
                    <a:lnTo>
                      <a:pt x="350496" y="144678"/>
                    </a:lnTo>
                    <a:lnTo>
                      <a:pt x="350712" y="145626"/>
                    </a:lnTo>
                    <a:lnTo>
                      <a:pt x="324419" y="139060"/>
                    </a:lnTo>
                    <a:cubicBezTo>
                      <a:pt x="328724" y="154828"/>
                      <a:pt x="330159" y="170596"/>
                      <a:pt x="330159" y="187798"/>
                    </a:cubicBezTo>
                    <a:lnTo>
                      <a:pt x="308634" y="187798"/>
                    </a:lnTo>
                    <a:cubicBezTo>
                      <a:pt x="308634" y="169163"/>
                      <a:pt x="307199" y="150528"/>
                      <a:pt x="304329" y="133326"/>
                    </a:cubicBezTo>
                    <a:cubicBezTo>
                      <a:pt x="292848" y="130459"/>
                      <a:pt x="282803" y="129025"/>
                      <a:pt x="272758" y="126159"/>
                    </a:cubicBezTo>
                    <a:cubicBezTo>
                      <a:pt x="262712" y="124725"/>
                      <a:pt x="251232" y="123292"/>
                      <a:pt x="241187" y="121858"/>
                    </a:cubicBezTo>
                    <a:cubicBezTo>
                      <a:pt x="245492" y="143360"/>
                      <a:pt x="248362" y="164862"/>
                      <a:pt x="248362" y="187798"/>
                    </a:cubicBezTo>
                    <a:lnTo>
                      <a:pt x="226836" y="187798"/>
                    </a:lnTo>
                    <a:cubicBezTo>
                      <a:pt x="226836" y="164862"/>
                      <a:pt x="225401" y="141927"/>
                      <a:pt x="221096" y="118991"/>
                    </a:cubicBezTo>
                    <a:cubicBezTo>
                      <a:pt x="212486" y="117558"/>
                      <a:pt x="202440" y="117558"/>
                      <a:pt x="193830" y="117558"/>
                    </a:cubicBezTo>
                    <a:cubicBezTo>
                      <a:pt x="175175" y="117558"/>
                      <a:pt x="157954" y="117558"/>
                      <a:pt x="140733" y="118991"/>
                    </a:cubicBezTo>
                    <a:cubicBezTo>
                      <a:pt x="136428" y="141927"/>
                      <a:pt x="136428" y="164862"/>
                      <a:pt x="136428" y="187798"/>
                    </a:cubicBezTo>
                    <a:cubicBezTo>
                      <a:pt x="136428" y="210733"/>
                      <a:pt x="139298" y="233669"/>
                      <a:pt x="143603" y="256604"/>
                    </a:cubicBezTo>
                    <a:cubicBezTo>
                      <a:pt x="153649" y="258038"/>
                      <a:pt x="163694" y="258038"/>
                      <a:pt x="175175" y="258038"/>
                    </a:cubicBezTo>
                    <a:lnTo>
                      <a:pt x="175175" y="279540"/>
                    </a:lnTo>
                    <a:cubicBezTo>
                      <a:pt x="165129" y="279540"/>
                      <a:pt x="156519" y="278106"/>
                      <a:pt x="147909" y="276673"/>
                    </a:cubicBezTo>
                    <a:cubicBezTo>
                      <a:pt x="152214" y="301042"/>
                      <a:pt x="159389" y="323977"/>
                      <a:pt x="165129" y="346913"/>
                    </a:cubicBezTo>
                    <a:cubicBezTo>
                      <a:pt x="150779" y="325411"/>
                      <a:pt x="137863" y="299608"/>
                      <a:pt x="129253" y="273806"/>
                    </a:cubicBezTo>
                    <a:cubicBezTo>
                      <a:pt x="122078" y="272373"/>
                      <a:pt x="114902" y="270939"/>
                      <a:pt x="106292" y="268072"/>
                    </a:cubicBezTo>
                    <a:cubicBezTo>
                      <a:pt x="99117" y="266639"/>
                      <a:pt x="90507" y="262338"/>
                      <a:pt x="83332" y="259471"/>
                    </a:cubicBezTo>
                    <a:cubicBezTo>
                      <a:pt x="89072" y="282407"/>
                      <a:pt x="97682" y="303909"/>
                      <a:pt x="109162" y="325411"/>
                    </a:cubicBezTo>
                    <a:cubicBezTo>
                      <a:pt x="103422" y="321111"/>
                      <a:pt x="100552" y="316810"/>
                      <a:pt x="96247" y="312510"/>
                    </a:cubicBezTo>
                    <a:cubicBezTo>
                      <a:pt x="91942" y="306776"/>
                      <a:pt x="87637" y="302475"/>
                      <a:pt x="84767" y="296742"/>
                    </a:cubicBezTo>
                    <a:cubicBezTo>
                      <a:pt x="77591" y="286707"/>
                      <a:pt x="71851" y="275239"/>
                      <a:pt x="66111" y="263772"/>
                    </a:cubicBezTo>
                    <a:cubicBezTo>
                      <a:pt x="64676" y="259471"/>
                      <a:pt x="61806" y="253737"/>
                      <a:pt x="60371" y="248004"/>
                    </a:cubicBezTo>
                    <a:cubicBezTo>
                      <a:pt x="56066" y="246570"/>
                      <a:pt x="53196" y="243703"/>
                      <a:pt x="48890" y="242270"/>
                    </a:cubicBezTo>
                    <a:cubicBezTo>
                      <a:pt x="43150" y="237969"/>
                      <a:pt x="37410" y="233669"/>
                      <a:pt x="33105" y="229368"/>
                    </a:cubicBezTo>
                    <a:cubicBezTo>
                      <a:pt x="40280" y="232235"/>
                      <a:pt x="48890" y="235102"/>
                      <a:pt x="57501" y="237969"/>
                    </a:cubicBezTo>
                    <a:cubicBezTo>
                      <a:pt x="51761" y="222201"/>
                      <a:pt x="48890" y="206433"/>
                      <a:pt x="48890" y="190665"/>
                    </a:cubicBezTo>
                    <a:cubicBezTo>
                      <a:pt x="47455" y="173463"/>
                      <a:pt x="48890" y="156261"/>
                      <a:pt x="53196" y="139060"/>
                    </a:cubicBezTo>
                    <a:cubicBezTo>
                      <a:pt x="47455" y="141927"/>
                      <a:pt x="41715" y="143360"/>
                      <a:pt x="35975" y="146227"/>
                    </a:cubicBezTo>
                    <a:cubicBezTo>
                      <a:pt x="40280" y="141927"/>
                      <a:pt x="46020" y="137626"/>
                      <a:pt x="51761" y="133326"/>
                    </a:cubicBezTo>
                    <a:cubicBezTo>
                      <a:pt x="53196" y="133326"/>
                      <a:pt x="54631" y="131892"/>
                      <a:pt x="56066" y="130459"/>
                    </a:cubicBezTo>
                    <a:cubicBezTo>
                      <a:pt x="57501" y="126159"/>
                      <a:pt x="60371" y="120425"/>
                      <a:pt x="61806" y="114691"/>
                    </a:cubicBezTo>
                    <a:cubicBezTo>
                      <a:pt x="73286" y="91755"/>
                      <a:pt x="89072" y="70253"/>
                      <a:pt x="109162" y="55918"/>
                    </a:cubicBezTo>
                    <a:cubicBezTo>
                      <a:pt x="96247" y="75987"/>
                      <a:pt x="84767" y="97489"/>
                      <a:pt x="79026" y="118991"/>
                    </a:cubicBezTo>
                    <a:cubicBezTo>
                      <a:pt x="89072" y="114691"/>
                      <a:pt x="99117" y="110390"/>
                      <a:pt x="109162" y="107523"/>
                    </a:cubicBezTo>
                    <a:cubicBezTo>
                      <a:pt x="114902" y="106090"/>
                      <a:pt x="120643" y="104656"/>
                      <a:pt x="126383" y="103223"/>
                    </a:cubicBezTo>
                    <a:cubicBezTo>
                      <a:pt x="130688" y="90322"/>
                      <a:pt x="134993" y="77421"/>
                      <a:pt x="142168" y="64519"/>
                    </a:cubicBezTo>
                    <a:cubicBezTo>
                      <a:pt x="145038" y="58785"/>
                      <a:pt x="147909" y="53052"/>
                      <a:pt x="152214" y="47318"/>
                    </a:cubicBezTo>
                    <a:cubicBezTo>
                      <a:pt x="156519" y="41584"/>
                      <a:pt x="160824" y="35850"/>
                      <a:pt x="165129" y="30116"/>
                    </a:cubicBezTo>
                    <a:close/>
                    <a:moveTo>
                      <a:pt x="190929" y="0"/>
                    </a:moveTo>
                    <a:cubicBezTo>
                      <a:pt x="294289" y="0"/>
                      <a:pt x="378987" y="84557"/>
                      <a:pt x="381858" y="187744"/>
                    </a:cubicBezTo>
                    <a:lnTo>
                      <a:pt x="360325" y="187744"/>
                    </a:lnTo>
                    <a:lnTo>
                      <a:pt x="350712" y="145626"/>
                    </a:lnTo>
                    <a:lnTo>
                      <a:pt x="353120" y="146227"/>
                    </a:lnTo>
                    <a:lnTo>
                      <a:pt x="350496" y="144678"/>
                    </a:lnTo>
                    <a:lnTo>
                      <a:pt x="345565" y="123073"/>
                    </a:lnTo>
                    <a:cubicBezTo>
                      <a:pt x="319052" y="63417"/>
                      <a:pt x="259836" y="21497"/>
                      <a:pt x="190929" y="21497"/>
                    </a:cubicBezTo>
                    <a:cubicBezTo>
                      <a:pt x="97618" y="21497"/>
                      <a:pt x="21533" y="97455"/>
                      <a:pt x="21533" y="190611"/>
                    </a:cubicBezTo>
                    <a:cubicBezTo>
                      <a:pt x="21533" y="278033"/>
                      <a:pt x="89004" y="351125"/>
                      <a:pt x="175138" y="358291"/>
                    </a:cubicBezTo>
                    <a:lnTo>
                      <a:pt x="175138" y="379788"/>
                    </a:lnTo>
                    <a:lnTo>
                      <a:pt x="173702" y="379788"/>
                    </a:lnTo>
                    <a:lnTo>
                      <a:pt x="172267" y="379788"/>
                    </a:lnTo>
                    <a:cubicBezTo>
                      <a:pt x="76084" y="371189"/>
                      <a:pt x="0" y="289499"/>
                      <a:pt x="0" y="190611"/>
                    </a:cubicBezTo>
                    <a:cubicBezTo>
                      <a:pt x="0" y="85990"/>
                      <a:pt x="86133" y="0"/>
                      <a:pt x="190929" y="0"/>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22" name="任意多边形: 形状 39"/>
              <p:cNvSpPr>
                <a:spLocks noEditPoints="1"/>
              </p:cNvSpPr>
              <p:nvPr/>
            </p:nvSpPr>
            <p:spPr bwMode="auto">
              <a:xfrm>
                <a:off x="4691856" y="2882503"/>
                <a:ext cx="200025" cy="200025"/>
              </a:xfrm>
              <a:custGeom>
                <a:avLst/>
                <a:gdLst>
                  <a:gd name="T0" fmla="*/ 218 w 504"/>
                  <a:gd name="T1" fmla="*/ 469 h 504"/>
                  <a:gd name="T2" fmla="*/ 147 w 504"/>
                  <a:gd name="T3" fmla="*/ 446 h 504"/>
                  <a:gd name="T4" fmla="*/ 82 w 504"/>
                  <a:gd name="T5" fmla="*/ 392 h 504"/>
                  <a:gd name="T6" fmla="*/ 41 w 504"/>
                  <a:gd name="T7" fmla="*/ 317 h 504"/>
                  <a:gd name="T8" fmla="*/ 32 w 504"/>
                  <a:gd name="T9" fmla="*/ 263 h 504"/>
                  <a:gd name="T10" fmla="*/ 34 w 504"/>
                  <a:gd name="T11" fmla="*/ 219 h 504"/>
                  <a:gd name="T12" fmla="*/ 58 w 504"/>
                  <a:gd name="T13" fmla="*/ 147 h 504"/>
                  <a:gd name="T14" fmla="*/ 112 w 504"/>
                  <a:gd name="T15" fmla="*/ 82 h 504"/>
                  <a:gd name="T16" fmla="*/ 187 w 504"/>
                  <a:gd name="T17" fmla="*/ 42 h 504"/>
                  <a:gd name="T18" fmla="*/ 241 w 504"/>
                  <a:gd name="T19" fmla="*/ 32 h 504"/>
                  <a:gd name="T20" fmla="*/ 286 w 504"/>
                  <a:gd name="T21" fmla="*/ 34 h 504"/>
                  <a:gd name="T22" fmla="*/ 357 w 504"/>
                  <a:gd name="T23" fmla="*/ 58 h 504"/>
                  <a:gd name="T24" fmla="*/ 422 w 504"/>
                  <a:gd name="T25" fmla="*/ 112 h 504"/>
                  <a:gd name="T26" fmla="*/ 462 w 504"/>
                  <a:gd name="T27" fmla="*/ 186 h 504"/>
                  <a:gd name="T28" fmla="*/ 472 w 504"/>
                  <a:gd name="T29" fmla="*/ 240 h 504"/>
                  <a:gd name="T30" fmla="*/ 470 w 504"/>
                  <a:gd name="T31" fmla="*/ 286 h 504"/>
                  <a:gd name="T32" fmla="*/ 446 w 504"/>
                  <a:gd name="T33" fmla="*/ 357 h 504"/>
                  <a:gd name="T34" fmla="*/ 392 w 504"/>
                  <a:gd name="T35" fmla="*/ 422 h 504"/>
                  <a:gd name="T36" fmla="*/ 317 w 504"/>
                  <a:gd name="T37" fmla="*/ 463 h 504"/>
                  <a:gd name="T38" fmla="*/ 263 w 504"/>
                  <a:gd name="T39" fmla="*/ 473 h 504"/>
                  <a:gd name="T40" fmla="*/ 239 w 504"/>
                  <a:gd name="T41" fmla="*/ 1 h 504"/>
                  <a:gd name="T42" fmla="*/ 189 w 504"/>
                  <a:gd name="T43" fmla="*/ 8 h 504"/>
                  <a:gd name="T44" fmla="*/ 142 w 504"/>
                  <a:gd name="T45" fmla="*/ 24 h 504"/>
                  <a:gd name="T46" fmla="*/ 101 w 504"/>
                  <a:gd name="T47" fmla="*/ 50 h 504"/>
                  <a:gd name="T48" fmla="*/ 66 w 504"/>
                  <a:gd name="T49" fmla="*/ 83 h 504"/>
                  <a:gd name="T50" fmla="*/ 37 w 504"/>
                  <a:gd name="T51" fmla="*/ 122 h 504"/>
                  <a:gd name="T52" fmla="*/ 15 w 504"/>
                  <a:gd name="T53" fmla="*/ 165 h 504"/>
                  <a:gd name="T54" fmla="*/ 3 w 504"/>
                  <a:gd name="T55" fmla="*/ 213 h 504"/>
                  <a:gd name="T56" fmla="*/ 0 w 504"/>
                  <a:gd name="T57" fmla="*/ 265 h 504"/>
                  <a:gd name="T58" fmla="*/ 7 w 504"/>
                  <a:gd name="T59" fmla="*/ 315 h 504"/>
                  <a:gd name="T60" fmla="*/ 25 w 504"/>
                  <a:gd name="T61" fmla="*/ 361 h 504"/>
                  <a:gd name="T62" fmla="*/ 50 w 504"/>
                  <a:gd name="T63" fmla="*/ 402 h 504"/>
                  <a:gd name="T64" fmla="*/ 83 w 504"/>
                  <a:gd name="T65" fmla="*/ 438 h 504"/>
                  <a:gd name="T66" fmla="*/ 121 w 504"/>
                  <a:gd name="T67" fmla="*/ 467 h 504"/>
                  <a:gd name="T68" fmla="*/ 165 w 504"/>
                  <a:gd name="T69" fmla="*/ 489 h 504"/>
                  <a:gd name="T70" fmla="*/ 214 w 504"/>
                  <a:gd name="T71" fmla="*/ 501 h 504"/>
                  <a:gd name="T72" fmla="*/ 265 w 504"/>
                  <a:gd name="T73" fmla="*/ 504 h 504"/>
                  <a:gd name="T74" fmla="*/ 315 w 504"/>
                  <a:gd name="T75" fmla="*/ 496 h 504"/>
                  <a:gd name="T76" fmla="*/ 362 w 504"/>
                  <a:gd name="T77" fmla="*/ 479 h 504"/>
                  <a:gd name="T78" fmla="*/ 403 w 504"/>
                  <a:gd name="T79" fmla="*/ 454 h 504"/>
                  <a:gd name="T80" fmla="*/ 438 w 504"/>
                  <a:gd name="T81" fmla="*/ 421 h 504"/>
                  <a:gd name="T82" fmla="*/ 468 w 504"/>
                  <a:gd name="T83" fmla="*/ 383 h 504"/>
                  <a:gd name="T84" fmla="*/ 489 w 504"/>
                  <a:gd name="T85" fmla="*/ 339 h 504"/>
                  <a:gd name="T86" fmla="*/ 501 w 504"/>
                  <a:gd name="T87" fmla="*/ 290 h 504"/>
                  <a:gd name="T88" fmla="*/ 503 w 504"/>
                  <a:gd name="T89" fmla="*/ 239 h 504"/>
                  <a:gd name="T90" fmla="*/ 496 w 504"/>
                  <a:gd name="T91" fmla="*/ 189 h 504"/>
                  <a:gd name="T92" fmla="*/ 479 w 504"/>
                  <a:gd name="T93" fmla="*/ 142 h 504"/>
                  <a:gd name="T94" fmla="*/ 454 w 504"/>
                  <a:gd name="T95" fmla="*/ 101 h 504"/>
                  <a:gd name="T96" fmla="*/ 421 w 504"/>
                  <a:gd name="T97" fmla="*/ 66 h 504"/>
                  <a:gd name="T98" fmla="*/ 382 w 504"/>
                  <a:gd name="T99" fmla="*/ 36 h 504"/>
                  <a:gd name="T100" fmla="*/ 339 w 504"/>
                  <a:gd name="T101" fmla="*/ 15 h 504"/>
                  <a:gd name="T102" fmla="*/ 290 w 504"/>
                  <a:gd name="T103" fmla="*/ 3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4" h="504">
                    <a:moveTo>
                      <a:pt x="252" y="473"/>
                    </a:moveTo>
                    <a:lnTo>
                      <a:pt x="241" y="473"/>
                    </a:lnTo>
                    <a:lnTo>
                      <a:pt x="230" y="472"/>
                    </a:lnTo>
                    <a:lnTo>
                      <a:pt x="218" y="469"/>
                    </a:lnTo>
                    <a:lnTo>
                      <a:pt x="207" y="468"/>
                    </a:lnTo>
                    <a:lnTo>
                      <a:pt x="187" y="463"/>
                    </a:lnTo>
                    <a:lnTo>
                      <a:pt x="166" y="455"/>
                    </a:lnTo>
                    <a:lnTo>
                      <a:pt x="147" y="446"/>
                    </a:lnTo>
                    <a:lnTo>
                      <a:pt x="128" y="435"/>
                    </a:lnTo>
                    <a:lnTo>
                      <a:pt x="112" y="422"/>
                    </a:lnTo>
                    <a:lnTo>
                      <a:pt x="96" y="408"/>
                    </a:lnTo>
                    <a:lnTo>
                      <a:pt x="82" y="392"/>
                    </a:lnTo>
                    <a:lnTo>
                      <a:pt x="69" y="375"/>
                    </a:lnTo>
                    <a:lnTo>
                      <a:pt x="58" y="357"/>
                    </a:lnTo>
                    <a:lnTo>
                      <a:pt x="49" y="338"/>
                    </a:lnTo>
                    <a:lnTo>
                      <a:pt x="41" y="317"/>
                    </a:lnTo>
                    <a:lnTo>
                      <a:pt x="36" y="297"/>
                    </a:lnTo>
                    <a:lnTo>
                      <a:pt x="34" y="286"/>
                    </a:lnTo>
                    <a:lnTo>
                      <a:pt x="32" y="274"/>
                    </a:lnTo>
                    <a:lnTo>
                      <a:pt x="32" y="263"/>
                    </a:lnTo>
                    <a:lnTo>
                      <a:pt x="31" y="252"/>
                    </a:lnTo>
                    <a:lnTo>
                      <a:pt x="32" y="240"/>
                    </a:lnTo>
                    <a:lnTo>
                      <a:pt x="32" y="230"/>
                    </a:lnTo>
                    <a:lnTo>
                      <a:pt x="34" y="219"/>
                    </a:lnTo>
                    <a:lnTo>
                      <a:pt x="36" y="207"/>
                    </a:lnTo>
                    <a:lnTo>
                      <a:pt x="41" y="186"/>
                    </a:lnTo>
                    <a:lnTo>
                      <a:pt x="49" y="166"/>
                    </a:lnTo>
                    <a:lnTo>
                      <a:pt x="58" y="147"/>
                    </a:lnTo>
                    <a:lnTo>
                      <a:pt x="69" y="128"/>
                    </a:lnTo>
                    <a:lnTo>
                      <a:pt x="82" y="112"/>
                    </a:lnTo>
                    <a:lnTo>
                      <a:pt x="96" y="96"/>
                    </a:lnTo>
                    <a:lnTo>
                      <a:pt x="112" y="82"/>
                    </a:lnTo>
                    <a:lnTo>
                      <a:pt x="128" y="69"/>
                    </a:lnTo>
                    <a:lnTo>
                      <a:pt x="147" y="58"/>
                    </a:lnTo>
                    <a:lnTo>
                      <a:pt x="166" y="49"/>
                    </a:lnTo>
                    <a:lnTo>
                      <a:pt x="187" y="42"/>
                    </a:lnTo>
                    <a:lnTo>
                      <a:pt x="207" y="36"/>
                    </a:lnTo>
                    <a:lnTo>
                      <a:pt x="218" y="34"/>
                    </a:lnTo>
                    <a:lnTo>
                      <a:pt x="230" y="33"/>
                    </a:lnTo>
                    <a:lnTo>
                      <a:pt x="241" y="32"/>
                    </a:lnTo>
                    <a:lnTo>
                      <a:pt x="252" y="31"/>
                    </a:lnTo>
                    <a:lnTo>
                      <a:pt x="263" y="32"/>
                    </a:lnTo>
                    <a:lnTo>
                      <a:pt x="274" y="33"/>
                    </a:lnTo>
                    <a:lnTo>
                      <a:pt x="286" y="34"/>
                    </a:lnTo>
                    <a:lnTo>
                      <a:pt x="297" y="36"/>
                    </a:lnTo>
                    <a:lnTo>
                      <a:pt x="317" y="42"/>
                    </a:lnTo>
                    <a:lnTo>
                      <a:pt x="338" y="49"/>
                    </a:lnTo>
                    <a:lnTo>
                      <a:pt x="357" y="58"/>
                    </a:lnTo>
                    <a:lnTo>
                      <a:pt x="376" y="69"/>
                    </a:lnTo>
                    <a:lnTo>
                      <a:pt x="392" y="82"/>
                    </a:lnTo>
                    <a:lnTo>
                      <a:pt x="408" y="96"/>
                    </a:lnTo>
                    <a:lnTo>
                      <a:pt x="422" y="112"/>
                    </a:lnTo>
                    <a:lnTo>
                      <a:pt x="435" y="128"/>
                    </a:lnTo>
                    <a:lnTo>
                      <a:pt x="446" y="147"/>
                    </a:lnTo>
                    <a:lnTo>
                      <a:pt x="456" y="166"/>
                    </a:lnTo>
                    <a:lnTo>
                      <a:pt x="462" y="186"/>
                    </a:lnTo>
                    <a:lnTo>
                      <a:pt x="468" y="207"/>
                    </a:lnTo>
                    <a:lnTo>
                      <a:pt x="470" y="219"/>
                    </a:lnTo>
                    <a:lnTo>
                      <a:pt x="472" y="230"/>
                    </a:lnTo>
                    <a:lnTo>
                      <a:pt x="472" y="240"/>
                    </a:lnTo>
                    <a:lnTo>
                      <a:pt x="473" y="252"/>
                    </a:lnTo>
                    <a:lnTo>
                      <a:pt x="472" y="263"/>
                    </a:lnTo>
                    <a:lnTo>
                      <a:pt x="472" y="274"/>
                    </a:lnTo>
                    <a:lnTo>
                      <a:pt x="470" y="286"/>
                    </a:lnTo>
                    <a:lnTo>
                      <a:pt x="468" y="297"/>
                    </a:lnTo>
                    <a:lnTo>
                      <a:pt x="462" y="317"/>
                    </a:lnTo>
                    <a:lnTo>
                      <a:pt x="456" y="338"/>
                    </a:lnTo>
                    <a:lnTo>
                      <a:pt x="446" y="357"/>
                    </a:lnTo>
                    <a:lnTo>
                      <a:pt x="435" y="375"/>
                    </a:lnTo>
                    <a:lnTo>
                      <a:pt x="422" y="392"/>
                    </a:lnTo>
                    <a:lnTo>
                      <a:pt x="408" y="408"/>
                    </a:lnTo>
                    <a:lnTo>
                      <a:pt x="392" y="422"/>
                    </a:lnTo>
                    <a:lnTo>
                      <a:pt x="376" y="435"/>
                    </a:lnTo>
                    <a:lnTo>
                      <a:pt x="357" y="446"/>
                    </a:lnTo>
                    <a:lnTo>
                      <a:pt x="338" y="455"/>
                    </a:lnTo>
                    <a:lnTo>
                      <a:pt x="317" y="463"/>
                    </a:lnTo>
                    <a:lnTo>
                      <a:pt x="297" y="468"/>
                    </a:lnTo>
                    <a:lnTo>
                      <a:pt x="286" y="469"/>
                    </a:lnTo>
                    <a:lnTo>
                      <a:pt x="274" y="472"/>
                    </a:lnTo>
                    <a:lnTo>
                      <a:pt x="263" y="473"/>
                    </a:lnTo>
                    <a:lnTo>
                      <a:pt x="252" y="473"/>
                    </a:lnTo>
                    <a:lnTo>
                      <a:pt x="252" y="473"/>
                    </a:lnTo>
                    <a:close/>
                    <a:moveTo>
                      <a:pt x="252" y="0"/>
                    </a:moveTo>
                    <a:lnTo>
                      <a:pt x="239" y="1"/>
                    </a:lnTo>
                    <a:lnTo>
                      <a:pt x="227" y="1"/>
                    </a:lnTo>
                    <a:lnTo>
                      <a:pt x="214" y="3"/>
                    </a:lnTo>
                    <a:lnTo>
                      <a:pt x="201" y="5"/>
                    </a:lnTo>
                    <a:lnTo>
                      <a:pt x="189" y="8"/>
                    </a:lnTo>
                    <a:lnTo>
                      <a:pt x="177" y="12"/>
                    </a:lnTo>
                    <a:lnTo>
                      <a:pt x="165" y="15"/>
                    </a:lnTo>
                    <a:lnTo>
                      <a:pt x="154" y="20"/>
                    </a:lnTo>
                    <a:lnTo>
                      <a:pt x="142" y="24"/>
                    </a:lnTo>
                    <a:lnTo>
                      <a:pt x="132" y="30"/>
                    </a:lnTo>
                    <a:lnTo>
                      <a:pt x="121" y="36"/>
                    </a:lnTo>
                    <a:lnTo>
                      <a:pt x="111" y="43"/>
                    </a:lnTo>
                    <a:lnTo>
                      <a:pt x="101" y="50"/>
                    </a:lnTo>
                    <a:lnTo>
                      <a:pt x="92" y="58"/>
                    </a:lnTo>
                    <a:lnTo>
                      <a:pt x="83" y="66"/>
                    </a:lnTo>
                    <a:lnTo>
                      <a:pt x="73" y="74"/>
                    </a:lnTo>
                    <a:lnTo>
                      <a:pt x="66" y="83"/>
                    </a:lnTo>
                    <a:lnTo>
                      <a:pt x="57" y="91"/>
                    </a:lnTo>
                    <a:lnTo>
                      <a:pt x="50" y="101"/>
                    </a:lnTo>
                    <a:lnTo>
                      <a:pt x="43" y="111"/>
                    </a:lnTo>
                    <a:lnTo>
                      <a:pt x="37" y="122"/>
                    </a:lnTo>
                    <a:lnTo>
                      <a:pt x="30" y="131"/>
                    </a:lnTo>
                    <a:lnTo>
                      <a:pt x="25" y="142"/>
                    </a:lnTo>
                    <a:lnTo>
                      <a:pt x="19" y="154"/>
                    </a:lnTo>
                    <a:lnTo>
                      <a:pt x="15" y="165"/>
                    </a:lnTo>
                    <a:lnTo>
                      <a:pt x="12" y="177"/>
                    </a:lnTo>
                    <a:lnTo>
                      <a:pt x="7" y="189"/>
                    </a:lnTo>
                    <a:lnTo>
                      <a:pt x="5" y="202"/>
                    </a:lnTo>
                    <a:lnTo>
                      <a:pt x="3" y="213"/>
                    </a:lnTo>
                    <a:lnTo>
                      <a:pt x="1" y="226"/>
                    </a:lnTo>
                    <a:lnTo>
                      <a:pt x="0" y="239"/>
                    </a:lnTo>
                    <a:lnTo>
                      <a:pt x="0" y="252"/>
                    </a:lnTo>
                    <a:lnTo>
                      <a:pt x="0" y="265"/>
                    </a:lnTo>
                    <a:lnTo>
                      <a:pt x="1" y="277"/>
                    </a:lnTo>
                    <a:lnTo>
                      <a:pt x="3" y="290"/>
                    </a:lnTo>
                    <a:lnTo>
                      <a:pt x="5" y="303"/>
                    </a:lnTo>
                    <a:lnTo>
                      <a:pt x="7" y="315"/>
                    </a:lnTo>
                    <a:lnTo>
                      <a:pt x="12" y="327"/>
                    </a:lnTo>
                    <a:lnTo>
                      <a:pt x="15" y="339"/>
                    </a:lnTo>
                    <a:lnTo>
                      <a:pt x="19" y="350"/>
                    </a:lnTo>
                    <a:lnTo>
                      <a:pt x="25" y="361"/>
                    </a:lnTo>
                    <a:lnTo>
                      <a:pt x="30" y="372"/>
                    </a:lnTo>
                    <a:lnTo>
                      <a:pt x="37" y="383"/>
                    </a:lnTo>
                    <a:lnTo>
                      <a:pt x="43" y="393"/>
                    </a:lnTo>
                    <a:lnTo>
                      <a:pt x="50" y="402"/>
                    </a:lnTo>
                    <a:lnTo>
                      <a:pt x="57" y="412"/>
                    </a:lnTo>
                    <a:lnTo>
                      <a:pt x="66" y="421"/>
                    </a:lnTo>
                    <a:lnTo>
                      <a:pt x="73" y="431"/>
                    </a:lnTo>
                    <a:lnTo>
                      <a:pt x="83" y="438"/>
                    </a:lnTo>
                    <a:lnTo>
                      <a:pt x="92" y="447"/>
                    </a:lnTo>
                    <a:lnTo>
                      <a:pt x="101" y="454"/>
                    </a:lnTo>
                    <a:lnTo>
                      <a:pt x="111" y="461"/>
                    </a:lnTo>
                    <a:lnTo>
                      <a:pt x="121" y="467"/>
                    </a:lnTo>
                    <a:lnTo>
                      <a:pt x="132" y="474"/>
                    </a:lnTo>
                    <a:lnTo>
                      <a:pt x="142" y="479"/>
                    </a:lnTo>
                    <a:lnTo>
                      <a:pt x="154" y="485"/>
                    </a:lnTo>
                    <a:lnTo>
                      <a:pt x="165" y="489"/>
                    </a:lnTo>
                    <a:lnTo>
                      <a:pt x="177" y="492"/>
                    </a:lnTo>
                    <a:lnTo>
                      <a:pt x="189" y="496"/>
                    </a:lnTo>
                    <a:lnTo>
                      <a:pt x="201" y="499"/>
                    </a:lnTo>
                    <a:lnTo>
                      <a:pt x="214" y="501"/>
                    </a:lnTo>
                    <a:lnTo>
                      <a:pt x="227" y="503"/>
                    </a:lnTo>
                    <a:lnTo>
                      <a:pt x="239" y="504"/>
                    </a:lnTo>
                    <a:lnTo>
                      <a:pt x="252" y="504"/>
                    </a:lnTo>
                    <a:lnTo>
                      <a:pt x="265" y="504"/>
                    </a:lnTo>
                    <a:lnTo>
                      <a:pt x="277" y="503"/>
                    </a:lnTo>
                    <a:lnTo>
                      <a:pt x="290" y="501"/>
                    </a:lnTo>
                    <a:lnTo>
                      <a:pt x="302" y="499"/>
                    </a:lnTo>
                    <a:lnTo>
                      <a:pt x="315" y="496"/>
                    </a:lnTo>
                    <a:lnTo>
                      <a:pt x="327" y="492"/>
                    </a:lnTo>
                    <a:lnTo>
                      <a:pt x="339" y="489"/>
                    </a:lnTo>
                    <a:lnTo>
                      <a:pt x="350" y="485"/>
                    </a:lnTo>
                    <a:lnTo>
                      <a:pt x="362" y="479"/>
                    </a:lnTo>
                    <a:lnTo>
                      <a:pt x="373" y="474"/>
                    </a:lnTo>
                    <a:lnTo>
                      <a:pt x="382" y="467"/>
                    </a:lnTo>
                    <a:lnTo>
                      <a:pt x="393" y="461"/>
                    </a:lnTo>
                    <a:lnTo>
                      <a:pt x="403" y="454"/>
                    </a:lnTo>
                    <a:lnTo>
                      <a:pt x="412" y="447"/>
                    </a:lnTo>
                    <a:lnTo>
                      <a:pt x="421" y="438"/>
                    </a:lnTo>
                    <a:lnTo>
                      <a:pt x="430" y="431"/>
                    </a:lnTo>
                    <a:lnTo>
                      <a:pt x="438" y="421"/>
                    </a:lnTo>
                    <a:lnTo>
                      <a:pt x="446" y="412"/>
                    </a:lnTo>
                    <a:lnTo>
                      <a:pt x="454" y="402"/>
                    </a:lnTo>
                    <a:lnTo>
                      <a:pt x="461" y="393"/>
                    </a:lnTo>
                    <a:lnTo>
                      <a:pt x="468" y="383"/>
                    </a:lnTo>
                    <a:lnTo>
                      <a:pt x="474" y="372"/>
                    </a:lnTo>
                    <a:lnTo>
                      <a:pt x="479" y="361"/>
                    </a:lnTo>
                    <a:lnTo>
                      <a:pt x="484" y="350"/>
                    </a:lnTo>
                    <a:lnTo>
                      <a:pt x="489" y="339"/>
                    </a:lnTo>
                    <a:lnTo>
                      <a:pt x="492" y="327"/>
                    </a:lnTo>
                    <a:lnTo>
                      <a:pt x="496" y="315"/>
                    </a:lnTo>
                    <a:lnTo>
                      <a:pt x="499" y="303"/>
                    </a:lnTo>
                    <a:lnTo>
                      <a:pt x="501" y="290"/>
                    </a:lnTo>
                    <a:lnTo>
                      <a:pt x="503" y="277"/>
                    </a:lnTo>
                    <a:lnTo>
                      <a:pt x="503" y="265"/>
                    </a:lnTo>
                    <a:lnTo>
                      <a:pt x="504" y="252"/>
                    </a:lnTo>
                    <a:lnTo>
                      <a:pt x="503" y="239"/>
                    </a:lnTo>
                    <a:lnTo>
                      <a:pt x="503" y="226"/>
                    </a:lnTo>
                    <a:lnTo>
                      <a:pt x="501" y="213"/>
                    </a:lnTo>
                    <a:lnTo>
                      <a:pt x="499" y="202"/>
                    </a:lnTo>
                    <a:lnTo>
                      <a:pt x="496" y="189"/>
                    </a:lnTo>
                    <a:lnTo>
                      <a:pt x="492" y="177"/>
                    </a:lnTo>
                    <a:lnTo>
                      <a:pt x="489" y="165"/>
                    </a:lnTo>
                    <a:lnTo>
                      <a:pt x="484" y="154"/>
                    </a:lnTo>
                    <a:lnTo>
                      <a:pt x="479" y="142"/>
                    </a:lnTo>
                    <a:lnTo>
                      <a:pt x="474" y="131"/>
                    </a:lnTo>
                    <a:lnTo>
                      <a:pt x="468" y="122"/>
                    </a:lnTo>
                    <a:lnTo>
                      <a:pt x="461" y="111"/>
                    </a:lnTo>
                    <a:lnTo>
                      <a:pt x="454" y="101"/>
                    </a:lnTo>
                    <a:lnTo>
                      <a:pt x="446" y="91"/>
                    </a:lnTo>
                    <a:lnTo>
                      <a:pt x="438" y="83"/>
                    </a:lnTo>
                    <a:lnTo>
                      <a:pt x="430" y="74"/>
                    </a:lnTo>
                    <a:lnTo>
                      <a:pt x="421" y="66"/>
                    </a:lnTo>
                    <a:lnTo>
                      <a:pt x="412" y="58"/>
                    </a:lnTo>
                    <a:lnTo>
                      <a:pt x="403" y="50"/>
                    </a:lnTo>
                    <a:lnTo>
                      <a:pt x="393" y="43"/>
                    </a:lnTo>
                    <a:lnTo>
                      <a:pt x="382" y="36"/>
                    </a:lnTo>
                    <a:lnTo>
                      <a:pt x="373" y="30"/>
                    </a:lnTo>
                    <a:lnTo>
                      <a:pt x="362" y="24"/>
                    </a:lnTo>
                    <a:lnTo>
                      <a:pt x="350" y="20"/>
                    </a:lnTo>
                    <a:lnTo>
                      <a:pt x="339" y="15"/>
                    </a:lnTo>
                    <a:lnTo>
                      <a:pt x="327" y="12"/>
                    </a:lnTo>
                    <a:lnTo>
                      <a:pt x="315" y="8"/>
                    </a:lnTo>
                    <a:lnTo>
                      <a:pt x="302" y="5"/>
                    </a:lnTo>
                    <a:lnTo>
                      <a:pt x="290" y="3"/>
                    </a:lnTo>
                    <a:lnTo>
                      <a:pt x="277" y="1"/>
                    </a:lnTo>
                    <a:lnTo>
                      <a:pt x="265" y="1"/>
                    </a:lnTo>
                    <a:lnTo>
                      <a:pt x="25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23" name="任意多边形: 形状 40"/>
              <p:cNvSpPr>
                <a:spLocks noEditPoints="1"/>
              </p:cNvSpPr>
              <p:nvPr/>
            </p:nvSpPr>
            <p:spPr bwMode="auto">
              <a:xfrm>
                <a:off x="4734718" y="2925365"/>
                <a:ext cx="114300" cy="114300"/>
              </a:xfrm>
              <a:custGeom>
                <a:avLst/>
                <a:gdLst>
                  <a:gd name="T0" fmla="*/ 122 w 288"/>
                  <a:gd name="T1" fmla="*/ 250 h 288"/>
                  <a:gd name="T2" fmla="*/ 93 w 288"/>
                  <a:gd name="T3" fmla="*/ 239 h 288"/>
                  <a:gd name="T4" fmla="*/ 68 w 288"/>
                  <a:gd name="T5" fmla="*/ 220 h 288"/>
                  <a:gd name="T6" fmla="*/ 50 w 288"/>
                  <a:gd name="T7" fmla="*/ 195 h 288"/>
                  <a:gd name="T8" fmla="*/ 38 w 288"/>
                  <a:gd name="T9" fmla="*/ 166 h 288"/>
                  <a:gd name="T10" fmla="*/ 37 w 288"/>
                  <a:gd name="T11" fmla="*/ 132 h 288"/>
                  <a:gd name="T12" fmla="*/ 44 w 288"/>
                  <a:gd name="T13" fmla="*/ 102 h 288"/>
                  <a:gd name="T14" fmla="*/ 60 w 288"/>
                  <a:gd name="T15" fmla="*/ 75 h 288"/>
                  <a:gd name="T16" fmla="*/ 84 w 288"/>
                  <a:gd name="T17" fmla="*/ 55 h 288"/>
                  <a:gd name="T18" fmla="*/ 112 w 288"/>
                  <a:gd name="T19" fmla="*/ 41 h 288"/>
                  <a:gd name="T20" fmla="*/ 144 w 288"/>
                  <a:gd name="T21" fmla="*/ 36 h 288"/>
                  <a:gd name="T22" fmla="*/ 176 w 288"/>
                  <a:gd name="T23" fmla="*/ 41 h 288"/>
                  <a:gd name="T24" fmla="*/ 204 w 288"/>
                  <a:gd name="T25" fmla="*/ 55 h 288"/>
                  <a:gd name="T26" fmla="*/ 228 w 288"/>
                  <a:gd name="T27" fmla="*/ 75 h 288"/>
                  <a:gd name="T28" fmla="*/ 244 w 288"/>
                  <a:gd name="T29" fmla="*/ 102 h 288"/>
                  <a:gd name="T30" fmla="*/ 252 w 288"/>
                  <a:gd name="T31" fmla="*/ 132 h 288"/>
                  <a:gd name="T32" fmla="*/ 249 w 288"/>
                  <a:gd name="T33" fmla="*/ 166 h 288"/>
                  <a:gd name="T34" fmla="*/ 239 w 288"/>
                  <a:gd name="T35" fmla="*/ 195 h 288"/>
                  <a:gd name="T36" fmla="*/ 220 w 288"/>
                  <a:gd name="T37" fmla="*/ 220 h 288"/>
                  <a:gd name="T38" fmla="*/ 195 w 288"/>
                  <a:gd name="T39" fmla="*/ 239 h 288"/>
                  <a:gd name="T40" fmla="*/ 166 w 288"/>
                  <a:gd name="T41" fmla="*/ 250 h 288"/>
                  <a:gd name="T42" fmla="*/ 144 w 288"/>
                  <a:gd name="T43" fmla="*/ 252 h 288"/>
                  <a:gd name="T44" fmla="*/ 115 w 288"/>
                  <a:gd name="T45" fmla="*/ 3 h 288"/>
                  <a:gd name="T46" fmla="*/ 76 w 288"/>
                  <a:gd name="T47" fmla="*/ 17 h 288"/>
                  <a:gd name="T48" fmla="*/ 42 w 288"/>
                  <a:gd name="T49" fmla="*/ 42 h 288"/>
                  <a:gd name="T50" fmla="*/ 17 w 288"/>
                  <a:gd name="T51" fmla="*/ 75 h 288"/>
                  <a:gd name="T52" fmla="*/ 3 w 288"/>
                  <a:gd name="T53" fmla="*/ 115 h 288"/>
                  <a:gd name="T54" fmla="*/ 1 w 288"/>
                  <a:gd name="T55" fmla="*/ 158 h 288"/>
                  <a:gd name="T56" fmla="*/ 12 w 288"/>
                  <a:gd name="T57" fmla="*/ 201 h 288"/>
                  <a:gd name="T58" fmla="*/ 33 w 288"/>
                  <a:gd name="T59" fmla="*/ 235 h 288"/>
                  <a:gd name="T60" fmla="*/ 64 w 288"/>
                  <a:gd name="T61" fmla="*/ 263 h 288"/>
                  <a:gd name="T62" fmla="*/ 101 w 288"/>
                  <a:gd name="T63" fmla="*/ 282 h 288"/>
                  <a:gd name="T64" fmla="*/ 144 w 288"/>
                  <a:gd name="T65" fmla="*/ 288 h 288"/>
                  <a:gd name="T66" fmla="*/ 187 w 288"/>
                  <a:gd name="T67" fmla="*/ 282 h 288"/>
                  <a:gd name="T68" fmla="*/ 225 w 288"/>
                  <a:gd name="T69" fmla="*/ 263 h 288"/>
                  <a:gd name="T70" fmla="*/ 255 w 288"/>
                  <a:gd name="T71" fmla="*/ 235 h 288"/>
                  <a:gd name="T72" fmla="*/ 276 w 288"/>
                  <a:gd name="T73" fmla="*/ 201 h 288"/>
                  <a:gd name="T74" fmla="*/ 287 w 288"/>
                  <a:gd name="T75" fmla="*/ 158 h 288"/>
                  <a:gd name="T76" fmla="*/ 285 w 288"/>
                  <a:gd name="T77" fmla="*/ 115 h 288"/>
                  <a:gd name="T78" fmla="*/ 271 w 288"/>
                  <a:gd name="T79" fmla="*/ 75 h 288"/>
                  <a:gd name="T80" fmla="*/ 246 w 288"/>
                  <a:gd name="T81" fmla="*/ 42 h 288"/>
                  <a:gd name="T82" fmla="*/ 213 w 288"/>
                  <a:gd name="T83" fmla="*/ 17 h 288"/>
                  <a:gd name="T84" fmla="*/ 173 w 288"/>
                  <a:gd name="T85" fmla="*/ 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288">
                    <a:moveTo>
                      <a:pt x="144" y="252"/>
                    </a:moveTo>
                    <a:lnTo>
                      <a:pt x="133" y="251"/>
                    </a:lnTo>
                    <a:lnTo>
                      <a:pt x="122" y="250"/>
                    </a:lnTo>
                    <a:lnTo>
                      <a:pt x="112" y="247"/>
                    </a:lnTo>
                    <a:lnTo>
                      <a:pt x="103" y="244"/>
                    </a:lnTo>
                    <a:lnTo>
                      <a:pt x="93" y="239"/>
                    </a:lnTo>
                    <a:lnTo>
                      <a:pt x="84" y="234"/>
                    </a:lnTo>
                    <a:lnTo>
                      <a:pt x="76" y="228"/>
                    </a:lnTo>
                    <a:lnTo>
                      <a:pt x="68" y="220"/>
                    </a:lnTo>
                    <a:lnTo>
                      <a:pt x="60" y="212"/>
                    </a:lnTo>
                    <a:lnTo>
                      <a:pt x="55" y="205"/>
                    </a:lnTo>
                    <a:lnTo>
                      <a:pt x="50" y="195"/>
                    </a:lnTo>
                    <a:lnTo>
                      <a:pt x="44" y="186"/>
                    </a:lnTo>
                    <a:lnTo>
                      <a:pt x="41" y="176"/>
                    </a:lnTo>
                    <a:lnTo>
                      <a:pt x="38" y="166"/>
                    </a:lnTo>
                    <a:lnTo>
                      <a:pt x="37" y="155"/>
                    </a:lnTo>
                    <a:lnTo>
                      <a:pt x="36" y="144"/>
                    </a:lnTo>
                    <a:lnTo>
                      <a:pt x="37" y="132"/>
                    </a:lnTo>
                    <a:lnTo>
                      <a:pt x="38" y="122"/>
                    </a:lnTo>
                    <a:lnTo>
                      <a:pt x="41" y="112"/>
                    </a:lnTo>
                    <a:lnTo>
                      <a:pt x="44" y="102"/>
                    </a:lnTo>
                    <a:lnTo>
                      <a:pt x="50" y="93"/>
                    </a:lnTo>
                    <a:lnTo>
                      <a:pt x="55" y="84"/>
                    </a:lnTo>
                    <a:lnTo>
                      <a:pt x="60" y="75"/>
                    </a:lnTo>
                    <a:lnTo>
                      <a:pt x="68" y="68"/>
                    </a:lnTo>
                    <a:lnTo>
                      <a:pt x="76" y="60"/>
                    </a:lnTo>
                    <a:lnTo>
                      <a:pt x="84" y="55"/>
                    </a:lnTo>
                    <a:lnTo>
                      <a:pt x="93" y="49"/>
                    </a:lnTo>
                    <a:lnTo>
                      <a:pt x="103" y="44"/>
                    </a:lnTo>
                    <a:lnTo>
                      <a:pt x="112" y="41"/>
                    </a:lnTo>
                    <a:lnTo>
                      <a:pt x="122" y="39"/>
                    </a:lnTo>
                    <a:lnTo>
                      <a:pt x="133" y="36"/>
                    </a:lnTo>
                    <a:lnTo>
                      <a:pt x="144" y="36"/>
                    </a:lnTo>
                    <a:lnTo>
                      <a:pt x="155" y="36"/>
                    </a:lnTo>
                    <a:lnTo>
                      <a:pt x="166" y="39"/>
                    </a:lnTo>
                    <a:lnTo>
                      <a:pt x="176" y="41"/>
                    </a:lnTo>
                    <a:lnTo>
                      <a:pt x="186" y="44"/>
                    </a:lnTo>
                    <a:lnTo>
                      <a:pt x="195" y="49"/>
                    </a:lnTo>
                    <a:lnTo>
                      <a:pt x="204" y="55"/>
                    </a:lnTo>
                    <a:lnTo>
                      <a:pt x="213" y="60"/>
                    </a:lnTo>
                    <a:lnTo>
                      <a:pt x="220" y="68"/>
                    </a:lnTo>
                    <a:lnTo>
                      <a:pt x="228" y="75"/>
                    </a:lnTo>
                    <a:lnTo>
                      <a:pt x="233" y="84"/>
                    </a:lnTo>
                    <a:lnTo>
                      <a:pt x="239" y="93"/>
                    </a:lnTo>
                    <a:lnTo>
                      <a:pt x="244" y="102"/>
                    </a:lnTo>
                    <a:lnTo>
                      <a:pt x="247" y="112"/>
                    </a:lnTo>
                    <a:lnTo>
                      <a:pt x="249" y="122"/>
                    </a:lnTo>
                    <a:lnTo>
                      <a:pt x="252" y="132"/>
                    </a:lnTo>
                    <a:lnTo>
                      <a:pt x="252" y="144"/>
                    </a:lnTo>
                    <a:lnTo>
                      <a:pt x="252" y="155"/>
                    </a:lnTo>
                    <a:lnTo>
                      <a:pt x="249" y="166"/>
                    </a:lnTo>
                    <a:lnTo>
                      <a:pt x="247" y="176"/>
                    </a:lnTo>
                    <a:lnTo>
                      <a:pt x="244" y="186"/>
                    </a:lnTo>
                    <a:lnTo>
                      <a:pt x="239" y="195"/>
                    </a:lnTo>
                    <a:lnTo>
                      <a:pt x="233" y="205"/>
                    </a:lnTo>
                    <a:lnTo>
                      <a:pt x="228" y="212"/>
                    </a:lnTo>
                    <a:lnTo>
                      <a:pt x="220" y="220"/>
                    </a:lnTo>
                    <a:lnTo>
                      <a:pt x="213" y="228"/>
                    </a:lnTo>
                    <a:lnTo>
                      <a:pt x="204" y="234"/>
                    </a:lnTo>
                    <a:lnTo>
                      <a:pt x="195" y="239"/>
                    </a:lnTo>
                    <a:lnTo>
                      <a:pt x="186" y="244"/>
                    </a:lnTo>
                    <a:lnTo>
                      <a:pt x="176" y="247"/>
                    </a:lnTo>
                    <a:lnTo>
                      <a:pt x="166" y="250"/>
                    </a:lnTo>
                    <a:lnTo>
                      <a:pt x="155" y="251"/>
                    </a:lnTo>
                    <a:lnTo>
                      <a:pt x="144" y="252"/>
                    </a:lnTo>
                    <a:lnTo>
                      <a:pt x="144" y="252"/>
                    </a:lnTo>
                    <a:close/>
                    <a:moveTo>
                      <a:pt x="144" y="0"/>
                    </a:moveTo>
                    <a:lnTo>
                      <a:pt x="130" y="1"/>
                    </a:lnTo>
                    <a:lnTo>
                      <a:pt x="115" y="3"/>
                    </a:lnTo>
                    <a:lnTo>
                      <a:pt x="101" y="6"/>
                    </a:lnTo>
                    <a:lnTo>
                      <a:pt x="88" y="12"/>
                    </a:lnTo>
                    <a:lnTo>
                      <a:pt x="76" y="17"/>
                    </a:lnTo>
                    <a:lnTo>
                      <a:pt x="64" y="24"/>
                    </a:lnTo>
                    <a:lnTo>
                      <a:pt x="53" y="33"/>
                    </a:lnTo>
                    <a:lnTo>
                      <a:pt x="42" y="42"/>
                    </a:lnTo>
                    <a:lnTo>
                      <a:pt x="33" y="53"/>
                    </a:lnTo>
                    <a:lnTo>
                      <a:pt x="25" y="63"/>
                    </a:lnTo>
                    <a:lnTo>
                      <a:pt x="17" y="75"/>
                    </a:lnTo>
                    <a:lnTo>
                      <a:pt x="12" y="88"/>
                    </a:lnTo>
                    <a:lnTo>
                      <a:pt x="6" y="101"/>
                    </a:lnTo>
                    <a:lnTo>
                      <a:pt x="3" y="115"/>
                    </a:lnTo>
                    <a:lnTo>
                      <a:pt x="1" y="129"/>
                    </a:lnTo>
                    <a:lnTo>
                      <a:pt x="0" y="144"/>
                    </a:lnTo>
                    <a:lnTo>
                      <a:pt x="1" y="158"/>
                    </a:lnTo>
                    <a:lnTo>
                      <a:pt x="3" y="174"/>
                    </a:lnTo>
                    <a:lnTo>
                      <a:pt x="6" y="186"/>
                    </a:lnTo>
                    <a:lnTo>
                      <a:pt x="12" y="201"/>
                    </a:lnTo>
                    <a:lnTo>
                      <a:pt x="17" y="212"/>
                    </a:lnTo>
                    <a:lnTo>
                      <a:pt x="25" y="224"/>
                    </a:lnTo>
                    <a:lnTo>
                      <a:pt x="33" y="235"/>
                    </a:lnTo>
                    <a:lnTo>
                      <a:pt x="42" y="246"/>
                    </a:lnTo>
                    <a:lnTo>
                      <a:pt x="53" y="256"/>
                    </a:lnTo>
                    <a:lnTo>
                      <a:pt x="64" y="263"/>
                    </a:lnTo>
                    <a:lnTo>
                      <a:pt x="76" y="271"/>
                    </a:lnTo>
                    <a:lnTo>
                      <a:pt x="88" y="276"/>
                    </a:lnTo>
                    <a:lnTo>
                      <a:pt x="101" y="282"/>
                    </a:lnTo>
                    <a:lnTo>
                      <a:pt x="115" y="285"/>
                    </a:lnTo>
                    <a:lnTo>
                      <a:pt x="130" y="287"/>
                    </a:lnTo>
                    <a:lnTo>
                      <a:pt x="144" y="288"/>
                    </a:lnTo>
                    <a:lnTo>
                      <a:pt x="159" y="287"/>
                    </a:lnTo>
                    <a:lnTo>
                      <a:pt x="173" y="285"/>
                    </a:lnTo>
                    <a:lnTo>
                      <a:pt x="187" y="282"/>
                    </a:lnTo>
                    <a:lnTo>
                      <a:pt x="200" y="276"/>
                    </a:lnTo>
                    <a:lnTo>
                      <a:pt x="213" y="271"/>
                    </a:lnTo>
                    <a:lnTo>
                      <a:pt x="225" y="263"/>
                    </a:lnTo>
                    <a:lnTo>
                      <a:pt x="235" y="256"/>
                    </a:lnTo>
                    <a:lnTo>
                      <a:pt x="246" y="246"/>
                    </a:lnTo>
                    <a:lnTo>
                      <a:pt x="255" y="235"/>
                    </a:lnTo>
                    <a:lnTo>
                      <a:pt x="263" y="224"/>
                    </a:lnTo>
                    <a:lnTo>
                      <a:pt x="271" y="212"/>
                    </a:lnTo>
                    <a:lnTo>
                      <a:pt x="276" y="201"/>
                    </a:lnTo>
                    <a:lnTo>
                      <a:pt x="282" y="186"/>
                    </a:lnTo>
                    <a:lnTo>
                      <a:pt x="285" y="174"/>
                    </a:lnTo>
                    <a:lnTo>
                      <a:pt x="287" y="158"/>
                    </a:lnTo>
                    <a:lnTo>
                      <a:pt x="288" y="144"/>
                    </a:lnTo>
                    <a:lnTo>
                      <a:pt x="287" y="129"/>
                    </a:lnTo>
                    <a:lnTo>
                      <a:pt x="285" y="115"/>
                    </a:lnTo>
                    <a:lnTo>
                      <a:pt x="282" y="101"/>
                    </a:lnTo>
                    <a:lnTo>
                      <a:pt x="276" y="88"/>
                    </a:lnTo>
                    <a:lnTo>
                      <a:pt x="271" y="75"/>
                    </a:lnTo>
                    <a:lnTo>
                      <a:pt x="263" y="63"/>
                    </a:lnTo>
                    <a:lnTo>
                      <a:pt x="255" y="53"/>
                    </a:lnTo>
                    <a:lnTo>
                      <a:pt x="246" y="42"/>
                    </a:lnTo>
                    <a:lnTo>
                      <a:pt x="235" y="33"/>
                    </a:lnTo>
                    <a:lnTo>
                      <a:pt x="225" y="24"/>
                    </a:lnTo>
                    <a:lnTo>
                      <a:pt x="213" y="17"/>
                    </a:lnTo>
                    <a:lnTo>
                      <a:pt x="200" y="12"/>
                    </a:lnTo>
                    <a:lnTo>
                      <a:pt x="187" y="6"/>
                    </a:lnTo>
                    <a:lnTo>
                      <a:pt x="173" y="3"/>
                    </a:lnTo>
                    <a:lnTo>
                      <a:pt x="159" y="1"/>
                    </a:lnTo>
                    <a:lnTo>
                      <a:pt x="1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grpSp>
      </p:grpSp>
      <p:pic>
        <p:nvPicPr>
          <p:cNvPr id="29" name="图片 15" descr="Screenshot_8.jpg"/>
          <p:cNvPicPr>
            <a:picLocks noChangeAspect="1"/>
          </p:cNvPicPr>
          <p:nvPr/>
        </p:nvPicPr>
        <p:blipFill>
          <a:blip r:embed="rId1"/>
          <a:stretch>
            <a:fillRect/>
          </a:stretch>
        </p:blipFill>
        <p:spPr>
          <a:xfrm>
            <a:off x="6015990" y="3366770"/>
            <a:ext cx="5611495" cy="2961640"/>
          </a:xfrm>
          <a:prstGeom prst="rect">
            <a:avLst/>
          </a:prstGeom>
        </p:spPr>
      </p:pic>
      <p:sp>
        <p:nvSpPr>
          <p:cNvPr id="30" name="文本框 29"/>
          <p:cNvSpPr txBox="1"/>
          <p:nvPr/>
        </p:nvSpPr>
        <p:spPr>
          <a:xfrm>
            <a:off x="2225675" y="3315970"/>
            <a:ext cx="3688080" cy="3476625"/>
          </a:xfrm>
          <a:prstGeom prst="rect">
            <a:avLst/>
          </a:prstGeom>
          <a:noFill/>
        </p:spPr>
        <p:txBody>
          <a:bodyPr wrap="square" rtlCol="0">
            <a:spAutoFit/>
          </a:bodyPr>
          <a:p>
            <a:r>
              <a:rPr lang="en-US" altLang="zh-CN" sz="1600" b="1"/>
              <a:t>	</a:t>
            </a:r>
            <a:r>
              <a:rPr lang="zh-CN" altLang="en-US" sz="2000">
                <a:ea typeface="+mn-lt"/>
                <a:cs typeface="+mn-lt"/>
              </a:rPr>
              <a:t>通过实践，使我对求解二维空间的多边形障碍环境下的最短路径规划问题方面的理论知识有了更好和更深的理解与掌握。</a:t>
            </a:r>
            <a:endParaRPr lang="zh-CN" altLang="en-US" sz="2000">
              <a:ea typeface="+mn-lt"/>
              <a:cs typeface="+mn-lt"/>
            </a:endParaRPr>
          </a:p>
          <a:p>
            <a:r>
              <a:rPr lang="en-US" altLang="zh-CN" sz="2000">
                <a:ea typeface="+mn-lt"/>
                <a:cs typeface="+mn-lt"/>
              </a:rPr>
              <a:t>	</a:t>
            </a:r>
            <a:r>
              <a:rPr lang="zh-CN" altLang="en-US" sz="2000">
                <a:ea typeface="+mn-lt"/>
                <a:cs typeface="+mn-lt"/>
              </a:rPr>
              <a:t>因为时间关系，并没有对更多的路径搜索算法进行实现。也没有深入去研究更多高效复杂的算法，在创新方面有所缺乏，更偏向于应用实践方面。</a:t>
            </a:r>
            <a:endParaRPr lang="zh-CN" altLang="en-US" sz="2000">
              <a:ea typeface="+mn-lt"/>
              <a:cs typeface="+mn-lt"/>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0800000">
            <a:off x="-1347404" y="658199"/>
            <a:ext cx="7537187" cy="7421675"/>
          </a:xfrm>
          <a:prstGeom prst="rect">
            <a:avLst/>
          </a:prstGeom>
        </p:spPr>
      </p:pic>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73303" y="-1487124"/>
            <a:ext cx="7537187" cy="7421675"/>
          </a:xfrm>
          <a:prstGeom prst="rect">
            <a:avLst/>
          </a:prstGeom>
        </p:spPr>
      </p:pic>
      <p:sp>
        <p:nvSpPr>
          <p:cNvPr id="4" name="标题 1"/>
          <p:cNvSpPr txBox="1"/>
          <p:nvPr/>
        </p:nvSpPr>
        <p:spPr>
          <a:xfrm>
            <a:off x="1287827" y="3075728"/>
            <a:ext cx="9431218" cy="9607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5400" b="1" dirty="0" smtClean="0">
                <a:latin typeface="+mn-lt"/>
                <a:ea typeface="+mn-ea"/>
                <a:cs typeface="+mn-ea"/>
                <a:sym typeface="+mn-lt"/>
              </a:rPr>
              <a:t>感谢观看 </a:t>
            </a:r>
            <a:r>
              <a:rPr lang="en-US" altLang="zh-CN" sz="5400" b="1" dirty="0" smtClean="0">
                <a:latin typeface="+mn-lt"/>
                <a:ea typeface="+mn-ea"/>
                <a:cs typeface="+mn-ea"/>
                <a:sym typeface="+mn-lt"/>
              </a:rPr>
              <a:t>| THANK YOU</a:t>
            </a:r>
            <a:endParaRPr lang="zh-CN" altLang="en-US" sz="5400" b="1" dirty="0">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bldLst>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c5accd2d-f733-4824-ad64-beb893ea6727"/>
          <p:cNvGrpSpPr>
            <a:grpSpLocks noChangeAspect="1"/>
          </p:cNvGrpSpPr>
          <p:nvPr/>
        </p:nvGrpSpPr>
        <p:grpSpPr>
          <a:xfrm>
            <a:off x="2257506" y="3226128"/>
            <a:ext cx="7676496" cy="2309777"/>
            <a:chOff x="1390565" y="2834333"/>
            <a:chExt cx="7344373" cy="2209845"/>
          </a:xfrm>
        </p:grpSpPr>
        <p:grpSp>
          <p:nvGrpSpPr>
            <p:cNvPr id="3" name="Group 28"/>
            <p:cNvGrpSpPr/>
            <p:nvPr/>
          </p:nvGrpSpPr>
          <p:grpSpPr>
            <a:xfrm>
              <a:off x="1768046" y="2834333"/>
              <a:ext cx="1458180" cy="1663040"/>
              <a:chOff x="1856520" y="2834333"/>
              <a:chExt cx="1458180" cy="1663040"/>
            </a:xfrm>
          </p:grpSpPr>
          <p:sp>
            <p:nvSpPr>
              <p:cNvPr id="25" name="Freeform: Shape 1"/>
              <p:cNvSpPr/>
              <p:nvPr/>
            </p:nvSpPr>
            <p:spPr bwMode="auto">
              <a:xfrm>
                <a:off x="1856520" y="2834333"/>
                <a:ext cx="1458180" cy="1663040"/>
              </a:xfrm>
              <a:custGeom>
                <a:avLst/>
                <a:gdLst>
                  <a:gd name="T0" fmla="*/ 573 w 1146"/>
                  <a:gd name="T1" fmla="*/ 0 h 1307"/>
                  <a:gd name="T2" fmla="*/ 1146 w 1146"/>
                  <a:gd name="T3" fmla="*/ 287 h 1307"/>
                  <a:gd name="T4" fmla="*/ 1146 w 1146"/>
                  <a:gd name="T5" fmla="*/ 1021 h 1307"/>
                  <a:gd name="T6" fmla="*/ 573 w 1146"/>
                  <a:gd name="T7" fmla="*/ 1307 h 1307"/>
                  <a:gd name="T8" fmla="*/ 0 w 1146"/>
                  <a:gd name="T9" fmla="*/ 1021 h 1307"/>
                  <a:gd name="T10" fmla="*/ 0 w 1146"/>
                  <a:gd name="T11" fmla="*/ 287 h 1307"/>
                  <a:gd name="T12" fmla="*/ 573 w 1146"/>
                  <a:gd name="T13" fmla="*/ 0 h 1307"/>
                </a:gdLst>
                <a:ahLst/>
                <a:cxnLst>
                  <a:cxn ang="0">
                    <a:pos x="T0" y="T1"/>
                  </a:cxn>
                  <a:cxn ang="0">
                    <a:pos x="T2" y="T3"/>
                  </a:cxn>
                  <a:cxn ang="0">
                    <a:pos x="T4" y="T5"/>
                  </a:cxn>
                  <a:cxn ang="0">
                    <a:pos x="T6" y="T7"/>
                  </a:cxn>
                  <a:cxn ang="0">
                    <a:pos x="T8" y="T9"/>
                  </a:cxn>
                  <a:cxn ang="0">
                    <a:pos x="T10" y="T11"/>
                  </a:cxn>
                  <a:cxn ang="0">
                    <a:pos x="T12" y="T13"/>
                  </a:cxn>
                </a:cxnLst>
                <a:rect l="0" t="0" r="r" b="b"/>
                <a:pathLst>
                  <a:path w="1146" h="1307">
                    <a:moveTo>
                      <a:pt x="573" y="0"/>
                    </a:moveTo>
                    <a:lnTo>
                      <a:pt x="1146" y="287"/>
                    </a:lnTo>
                    <a:lnTo>
                      <a:pt x="1146" y="1021"/>
                    </a:lnTo>
                    <a:lnTo>
                      <a:pt x="573" y="1307"/>
                    </a:lnTo>
                    <a:lnTo>
                      <a:pt x="0" y="1021"/>
                    </a:lnTo>
                    <a:lnTo>
                      <a:pt x="0" y="287"/>
                    </a:lnTo>
                    <a:lnTo>
                      <a:pt x="573" y="0"/>
                    </a:lnTo>
                    <a:close/>
                  </a:path>
                </a:pathLst>
              </a:custGeom>
              <a:noFill/>
              <a:ln w="28575">
                <a:solidFill>
                  <a:schemeClr val="accent1"/>
                </a:solidFill>
              </a:ln>
            </p:spPr>
            <p:txBody>
              <a:bodyPr anchor="ctr"/>
              <a:lstStyle/>
              <a:p>
                <a:pPr algn="ctr"/>
              </a:p>
            </p:txBody>
          </p:sp>
          <p:sp>
            <p:nvSpPr>
              <p:cNvPr id="26" name="Freeform: Shape 10"/>
              <p:cNvSpPr>
                <a:spLocks noChangeAspect="1"/>
              </p:cNvSpPr>
              <p:nvPr/>
            </p:nvSpPr>
            <p:spPr bwMode="auto">
              <a:xfrm>
                <a:off x="2330879" y="3400302"/>
                <a:ext cx="497910" cy="531102"/>
              </a:xfrm>
              <a:custGeom>
                <a:avLst/>
                <a:gdLst>
                  <a:gd name="T0" fmla="*/ 41 w 45"/>
                  <a:gd name="T1" fmla="*/ 48 h 48"/>
                  <a:gd name="T2" fmla="*/ 0 w 45"/>
                  <a:gd name="T3" fmla="*/ 44 h 48"/>
                  <a:gd name="T4" fmla="*/ 3 w 45"/>
                  <a:gd name="T5" fmla="*/ 7 h 48"/>
                  <a:gd name="T6" fmla="*/ 7 w 45"/>
                  <a:gd name="T7" fmla="*/ 4 h 48"/>
                  <a:gd name="T8" fmla="*/ 13 w 45"/>
                  <a:gd name="T9" fmla="*/ 0 h 48"/>
                  <a:gd name="T10" fmla="*/ 17 w 45"/>
                  <a:gd name="T11" fmla="*/ 7 h 48"/>
                  <a:gd name="T12" fmla="*/ 27 w 45"/>
                  <a:gd name="T13" fmla="*/ 4 h 48"/>
                  <a:gd name="T14" fmla="*/ 33 w 45"/>
                  <a:gd name="T15" fmla="*/ 0 h 48"/>
                  <a:gd name="T16" fmla="*/ 38 w 45"/>
                  <a:gd name="T17" fmla="*/ 7 h 48"/>
                  <a:gd name="T18" fmla="*/ 45 w 45"/>
                  <a:gd name="T19" fmla="*/ 10 h 48"/>
                  <a:gd name="T20" fmla="*/ 11 w 45"/>
                  <a:gd name="T21" fmla="*/ 25 h 48"/>
                  <a:gd name="T22" fmla="*/ 3 w 45"/>
                  <a:gd name="T23" fmla="*/ 17 h 48"/>
                  <a:gd name="T24" fmla="*/ 11 w 45"/>
                  <a:gd name="T25" fmla="*/ 25 h 48"/>
                  <a:gd name="T26" fmla="*/ 11 w 45"/>
                  <a:gd name="T27" fmla="*/ 26 h 48"/>
                  <a:gd name="T28" fmla="*/ 3 w 45"/>
                  <a:gd name="T29" fmla="*/ 35 h 48"/>
                  <a:gd name="T30" fmla="*/ 11 w 45"/>
                  <a:gd name="T31" fmla="*/ 44 h 48"/>
                  <a:gd name="T32" fmla="*/ 3 w 45"/>
                  <a:gd name="T33" fmla="*/ 37 h 48"/>
                  <a:gd name="T34" fmla="*/ 11 w 45"/>
                  <a:gd name="T35" fmla="*/ 44 h 48"/>
                  <a:gd name="T36" fmla="*/ 13 w 45"/>
                  <a:gd name="T37" fmla="*/ 3 h 48"/>
                  <a:gd name="T38" fmla="*/ 10 w 45"/>
                  <a:gd name="T39" fmla="*/ 4 h 48"/>
                  <a:gd name="T40" fmla="*/ 11 w 45"/>
                  <a:gd name="T41" fmla="*/ 13 h 48"/>
                  <a:gd name="T42" fmla="*/ 14 w 45"/>
                  <a:gd name="T43" fmla="*/ 12 h 48"/>
                  <a:gd name="T44" fmla="*/ 21 w 45"/>
                  <a:gd name="T45" fmla="*/ 25 h 48"/>
                  <a:gd name="T46" fmla="*/ 13 w 45"/>
                  <a:gd name="T47" fmla="*/ 17 h 48"/>
                  <a:gd name="T48" fmla="*/ 21 w 45"/>
                  <a:gd name="T49" fmla="*/ 25 h 48"/>
                  <a:gd name="T50" fmla="*/ 21 w 45"/>
                  <a:gd name="T51" fmla="*/ 26 h 48"/>
                  <a:gd name="T52" fmla="*/ 13 w 45"/>
                  <a:gd name="T53" fmla="*/ 35 h 48"/>
                  <a:gd name="T54" fmla="*/ 21 w 45"/>
                  <a:gd name="T55" fmla="*/ 44 h 48"/>
                  <a:gd name="T56" fmla="*/ 13 w 45"/>
                  <a:gd name="T57" fmla="*/ 37 h 48"/>
                  <a:gd name="T58" fmla="*/ 21 w 45"/>
                  <a:gd name="T59" fmla="*/ 44 h 48"/>
                  <a:gd name="T60" fmla="*/ 32 w 45"/>
                  <a:gd name="T61" fmla="*/ 17 h 48"/>
                  <a:gd name="T62" fmla="*/ 23 w 45"/>
                  <a:gd name="T63" fmla="*/ 25 h 48"/>
                  <a:gd name="T64" fmla="*/ 32 w 45"/>
                  <a:gd name="T65" fmla="*/ 35 h 48"/>
                  <a:gd name="T66" fmla="*/ 23 w 45"/>
                  <a:gd name="T67" fmla="*/ 26 h 48"/>
                  <a:gd name="T68" fmla="*/ 32 w 45"/>
                  <a:gd name="T69" fmla="*/ 35 h 48"/>
                  <a:gd name="T70" fmla="*/ 32 w 45"/>
                  <a:gd name="T71" fmla="*/ 37 h 48"/>
                  <a:gd name="T72" fmla="*/ 23 w 45"/>
                  <a:gd name="T73" fmla="*/ 44 h 48"/>
                  <a:gd name="T74" fmla="*/ 34 w 45"/>
                  <a:gd name="T75" fmla="*/ 4 h 48"/>
                  <a:gd name="T76" fmla="*/ 32 w 45"/>
                  <a:gd name="T77" fmla="*/ 3 h 48"/>
                  <a:gd name="T78" fmla="*/ 31 w 45"/>
                  <a:gd name="T79" fmla="*/ 12 h 48"/>
                  <a:gd name="T80" fmla="*/ 33 w 45"/>
                  <a:gd name="T81" fmla="*/ 13 h 48"/>
                  <a:gd name="T82" fmla="*/ 34 w 45"/>
                  <a:gd name="T83" fmla="*/ 4 h 48"/>
                  <a:gd name="T84" fmla="*/ 41 w 45"/>
                  <a:gd name="T85" fmla="*/ 17 h 48"/>
                  <a:gd name="T86" fmla="*/ 33 w 45"/>
                  <a:gd name="T87" fmla="*/ 25 h 48"/>
                  <a:gd name="T88" fmla="*/ 41 w 45"/>
                  <a:gd name="T89" fmla="*/ 35 h 48"/>
                  <a:gd name="T90" fmla="*/ 33 w 45"/>
                  <a:gd name="T91" fmla="*/ 26 h 48"/>
                  <a:gd name="T92" fmla="*/ 41 w 45"/>
                  <a:gd name="T93" fmla="*/ 35 h 48"/>
                  <a:gd name="T94" fmla="*/ 41 w 45"/>
                  <a:gd name="T95" fmla="*/ 37 h 48"/>
                  <a:gd name="T96" fmla="*/ 33 w 45"/>
                  <a:gd name="T97"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 h="48">
                    <a:moveTo>
                      <a:pt x="45" y="44"/>
                    </a:moveTo>
                    <a:cubicBezTo>
                      <a:pt x="45" y="46"/>
                      <a:pt x="43" y="48"/>
                      <a:pt x="41" y="48"/>
                    </a:cubicBezTo>
                    <a:cubicBezTo>
                      <a:pt x="3" y="48"/>
                      <a:pt x="3" y="48"/>
                      <a:pt x="3" y="48"/>
                    </a:cubicBezTo>
                    <a:cubicBezTo>
                      <a:pt x="1" y="48"/>
                      <a:pt x="0" y="46"/>
                      <a:pt x="0" y="44"/>
                    </a:cubicBezTo>
                    <a:cubicBezTo>
                      <a:pt x="0" y="10"/>
                      <a:pt x="0" y="10"/>
                      <a:pt x="0" y="10"/>
                    </a:cubicBezTo>
                    <a:cubicBezTo>
                      <a:pt x="0" y="8"/>
                      <a:pt x="1" y="7"/>
                      <a:pt x="3" y="7"/>
                    </a:cubicBezTo>
                    <a:cubicBezTo>
                      <a:pt x="7" y="7"/>
                      <a:pt x="7" y="7"/>
                      <a:pt x="7" y="7"/>
                    </a:cubicBezTo>
                    <a:cubicBezTo>
                      <a:pt x="7" y="4"/>
                      <a:pt x="7" y="4"/>
                      <a:pt x="7" y="4"/>
                    </a:cubicBezTo>
                    <a:cubicBezTo>
                      <a:pt x="7" y="2"/>
                      <a:pt x="9" y="0"/>
                      <a:pt x="11" y="0"/>
                    </a:cubicBezTo>
                    <a:cubicBezTo>
                      <a:pt x="13" y="0"/>
                      <a:pt x="13" y="0"/>
                      <a:pt x="13" y="0"/>
                    </a:cubicBezTo>
                    <a:cubicBezTo>
                      <a:pt x="15" y="0"/>
                      <a:pt x="17" y="2"/>
                      <a:pt x="17" y="4"/>
                    </a:cubicBezTo>
                    <a:cubicBezTo>
                      <a:pt x="17" y="7"/>
                      <a:pt x="17" y="7"/>
                      <a:pt x="17" y="7"/>
                    </a:cubicBezTo>
                    <a:cubicBezTo>
                      <a:pt x="27" y="7"/>
                      <a:pt x="27" y="7"/>
                      <a:pt x="27" y="7"/>
                    </a:cubicBezTo>
                    <a:cubicBezTo>
                      <a:pt x="27" y="4"/>
                      <a:pt x="27" y="4"/>
                      <a:pt x="27" y="4"/>
                    </a:cubicBezTo>
                    <a:cubicBezTo>
                      <a:pt x="27" y="2"/>
                      <a:pt x="29" y="0"/>
                      <a:pt x="32" y="0"/>
                    </a:cubicBezTo>
                    <a:cubicBezTo>
                      <a:pt x="33" y="0"/>
                      <a:pt x="33" y="0"/>
                      <a:pt x="33" y="0"/>
                    </a:cubicBezTo>
                    <a:cubicBezTo>
                      <a:pt x="36" y="0"/>
                      <a:pt x="38" y="2"/>
                      <a:pt x="38" y="4"/>
                    </a:cubicBezTo>
                    <a:cubicBezTo>
                      <a:pt x="38" y="7"/>
                      <a:pt x="38" y="7"/>
                      <a:pt x="38" y="7"/>
                    </a:cubicBezTo>
                    <a:cubicBezTo>
                      <a:pt x="41" y="7"/>
                      <a:pt x="41" y="7"/>
                      <a:pt x="41" y="7"/>
                    </a:cubicBezTo>
                    <a:cubicBezTo>
                      <a:pt x="43" y="7"/>
                      <a:pt x="45" y="8"/>
                      <a:pt x="45" y="10"/>
                    </a:cubicBezTo>
                    <a:lnTo>
                      <a:pt x="45" y="44"/>
                    </a:lnTo>
                    <a:close/>
                    <a:moveTo>
                      <a:pt x="11" y="25"/>
                    </a:moveTo>
                    <a:cubicBezTo>
                      <a:pt x="11" y="17"/>
                      <a:pt x="11" y="17"/>
                      <a:pt x="11" y="17"/>
                    </a:cubicBezTo>
                    <a:cubicBezTo>
                      <a:pt x="3" y="17"/>
                      <a:pt x="3" y="17"/>
                      <a:pt x="3" y="17"/>
                    </a:cubicBezTo>
                    <a:cubicBezTo>
                      <a:pt x="3" y="25"/>
                      <a:pt x="3" y="25"/>
                      <a:pt x="3" y="25"/>
                    </a:cubicBezTo>
                    <a:lnTo>
                      <a:pt x="11" y="25"/>
                    </a:lnTo>
                    <a:close/>
                    <a:moveTo>
                      <a:pt x="11" y="35"/>
                    </a:moveTo>
                    <a:cubicBezTo>
                      <a:pt x="11" y="26"/>
                      <a:pt x="11" y="26"/>
                      <a:pt x="11" y="26"/>
                    </a:cubicBezTo>
                    <a:cubicBezTo>
                      <a:pt x="3" y="26"/>
                      <a:pt x="3" y="26"/>
                      <a:pt x="3" y="26"/>
                    </a:cubicBezTo>
                    <a:cubicBezTo>
                      <a:pt x="3" y="35"/>
                      <a:pt x="3" y="35"/>
                      <a:pt x="3" y="35"/>
                    </a:cubicBezTo>
                    <a:lnTo>
                      <a:pt x="11" y="35"/>
                    </a:lnTo>
                    <a:close/>
                    <a:moveTo>
                      <a:pt x="11" y="44"/>
                    </a:moveTo>
                    <a:cubicBezTo>
                      <a:pt x="11" y="37"/>
                      <a:pt x="11" y="37"/>
                      <a:pt x="11" y="37"/>
                    </a:cubicBezTo>
                    <a:cubicBezTo>
                      <a:pt x="3" y="37"/>
                      <a:pt x="3" y="37"/>
                      <a:pt x="3" y="37"/>
                    </a:cubicBezTo>
                    <a:cubicBezTo>
                      <a:pt x="3" y="44"/>
                      <a:pt x="3" y="44"/>
                      <a:pt x="3" y="44"/>
                    </a:cubicBezTo>
                    <a:lnTo>
                      <a:pt x="11" y="44"/>
                    </a:lnTo>
                    <a:close/>
                    <a:moveTo>
                      <a:pt x="14" y="4"/>
                    </a:moveTo>
                    <a:cubicBezTo>
                      <a:pt x="14" y="4"/>
                      <a:pt x="13" y="3"/>
                      <a:pt x="13" y="3"/>
                    </a:cubicBezTo>
                    <a:cubicBezTo>
                      <a:pt x="11" y="3"/>
                      <a:pt x="11" y="3"/>
                      <a:pt x="11" y="3"/>
                    </a:cubicBezTo>
                    <a:cubicBezTo>
                      <a:pt x="11" y="3"/>
                      <a:pt x="10" y="4"/>
                      <a:pt x="10" y="4"/>
                    </a:cubicBezTo>
                    <a:cubicBezTo>
                      <a:pt x="10" y="12"/>
                      <a:pt x="10" y="12"/>
                      <a:pt x="10" y="12"/>
                    </a:cubicBezTo>
                    <a:cubicBezTo>
                      <a:pt x="10" y="12"/>
                      <a:pt x="11" y="13"/>
                      <a:pt x="11" y="13"/>
                    </a:cubicBezTo>
                    <a:cubicBezTo>
                      <a:pt x="13" y="13"/>
                      <a:pt x="13" y="13"/>
                      <a:pt x="13" y="13"/>
                    </a:cubicBezTo>
                    <a:cubicBezTo>
                      <a:pt x="13" y="13"/>
                      <a:pt x="14" y="12"/>
                      <a:pt x="14" y="12"/>
                    </a:cubicBezTo>
                    <a:lnTo>
                      <a:pt x="14" y="4"/>
                    </a:lnTo>
                    <a:close/>
                    <a:moveTo>
                      <a:pt x="21" y="25"/>
                    </a:moveTo>
                    <a:cubicBezTo>
                      <a:pt x="21" y="17"/>
                      <a:pt x="21" y="17"/>
                      <a:pt x="21" y="17"/>
                    </a:cubicBezTo>
                    <a:cubicBezTo>
                      <a:pt x="13" y="17"/>
                      <a:pt x="13" y="17"/>
                      <a:pt x="13" y="17"/>
                    </a:cubicBezTo>
                    <a:cubicBezTo>
                      <a:pt x="13" y="25"/>
                      <a:pt x="13" y="25"/>
                      <a:pt x="13" y="25"/>
                    </a:cubicBezTo>
                    <a:lnTo>
                      <a:pt x="21" y="25"/>
                    </a:lnTo>
                    <a:close/>
                    <a:moveTo>
                      <a:pt x="21" y="35"/>
                    </a:moveTo>
                    <a:cubicBezTo>
                      <a:pt x="21" y="26"/>
                      <a:pt x="21" y="26"/>
                      <a:pt x="21" y="26"/>
                    </a:cubicBezTo>
                    <a:cubicBezTo>
                      <a:pt x="13" y="26"/>
                      <a:pt x="13" y="26"/>
                      <a:pt x="13" y="26"/>
                    </a:cubicBezTo>
                    <a:cubicBezTo>
                      <a:pt x="13" y="35"/>
                      <a:pt x="13" y="35"/>
                      <a:pt x="13" y="35"/>
                    </a:cubicBezTo>
                    <a:lnTo>
                      <a:pt x="21" y="35"/>
                    </a:lnTo>
                    <a:close/>
                    <a:moveTo>
                      <a:pt x="21" y="44"/>
                    </a:moveTo>
                    <a:cubicBezTo>
                      <a:pt x="21" y="37"/>
                      <a:pt x="21" y="37"/>
                      <a:pt x="21" y="37"/>
                    </a:cubicBezTo>
                    <a:cubicBezTo>
                      <a:pt x="13" y="37"/>
                      <a:pt x="13" y="37"/>
                      <a:pt x="13" y="37"/>
                    </a:cubicBezTo>
                    <a:cubicBezTo>
                      <a:pt x="13" y="44"/>
                      <a:pt x="13" y="44"/>
                      <a:pt x="13" y="44"/>
                    </a:cubicBezTo>
                    <a:lnTo>
                      <a:pt x="21" y="44"/>
                    </a:lnTo>
                    <a:close/>
                    <a:moveTo>
                      <a:pt x="32" y="25"/>
                    </a:moveTo>
                    <a:cubicBezTo>
                      <a:pt x="32" y="17"/>
                      <a:pt x="32" y="17"/>
                      <a:pt x="32" y="17"/>
                    </a:cubicBezTo>
                    <a:cubicBezTo>
                      <a:pt x="23" y="17"/>
                      <a:pt x="23" y="17"/>
                      <a:pt x="23" y="17"/>
                    </a:cubicBezTo>
                    <a:cubicBezTo>
                      <a:pt x="23" y="25"/>
                      <a:pt x="23" y="25"/>
                      <a:pt x="23" y="25"/>
                    </a:cubicBezTo>
                    <a:lnTo>
                      <a:pt x="32" y="25"/>
                    </a:lnTo>
                    <a:close/>
                    <a:moveTo>
                      <a:pt x="32" y="35"/>
                    </a:moveTo>
                    <a:cubicBezTo>
                      <a:pt x="32" y="26"/>
                      <a:pt x="32" y="26"/>
                      <a:pt x="32" y="26"/>
                    </a:cubicBezTo>
                    <a:cubicBezTo>
                      <a:pt x="23" y="26"/>
                      <a:pt x="23" y="26"/>
                      <a:pt x="23" y="26"/>
                    </a:cubicBezTo>
                    <a:cubicBezTo>
                      <a:pt x="23" y="35"/>
                      <a:pt x="23" y="35"/>
                      <a:pt x="23" y="35"/>
                    </a:cubicBezTo>
                    <a:lnTo>
                      <a:pt x="32" y="35"/>
                    </a:lnTo>
                    <a:close/>
                    <a:moveTo>
                      <a:pt x="32" y="44"/>
                    </a:moveTo>
                    <a:cubicBezTo>
                      <a:pt x="32" y="37"/>
                      <a:pt x="32" y="37"/>
                      <a:pt x="32" y="37"/>
                    </a:cubicBezTo>
                    <a:cubicBezTo>
                      <a:pt x="23" y="37"/>
                      <a:pt x="23" y="37"/>
                      <a:pt x="23" y="37"/>
                    </a:cubicBezTo>
                    <a:cubicBezTo>
                      <a:pt x="23" y="44"/>
                      <a:pt x="23" y="44"/>
                      <a:pt x="23" y="44"/>
                    </a:cubicBezTo>
                    <a:lnTo>
                      <a:pt x="32" y="44"/>
                    </a:lnTo>
                    <a:close/>
                    <a:moveTo>
                      <a:pt x="34" y="4"/>
                    </a:moveTo>
                    <a:cubicBezTo>
                      <a:pt x="34" y="4"/>
                      <a:pt x="34" y="3"/>
                      <a:pt x="33" y="3"/>
                    </a:cubicBezTo>
                    <a:cubicBezTo>
                      <a:pt x="32" y="3"/>
                      <a:pt x="32" y="3"/>
                      <a:pt x="32" y="3"/>
                    </a:cubicBezTo>
                    <a:cubicBezTo>
                      <a:pt x="31" y="3"/>
                      <a:pt x="31" y="4"/>
                      <a:pt x="31" y="4"/>
                    </a:cubicBezTo>
                    <a:cubicBezTo>
                      <a:pt x="31" y="12"/>
                      <a:pt x="31" y="12"/>
                      <a:pt x="31" y="12"/>
                    </a:cubicBezTo>
                    <a:cubicBezTo>
                      <a:pt x="31" y="12"/>
                      <a:pt x="31" y="13"/>
                      <a:pt x="32" y="13"/>
                    </a:cubicBezTo>
                    <a:cubicBezTo>
                      <a:pt x="33" y="13"/>
                      <a:pt x="33" y="13"/>
                      <a:pt x="33" y="13"/>
                    </a:cubicBezTo>
                    <a:cubicBezTo>
                      <a:pt x="34" y="13"/>
                      <a:pt x="34" y="12"/>
                      <a:pt x="34" y="12"/>
                    </a:cubicBezTo>
                    <a:lnTo>
                      <a:pt x="34" y="4"/>
                    </a:lnTo>
                    <a:close/>
                    <a:moveTo>
                      <a:pt x="41" y="25"/>
                    </a:moveTo>
                    <a:cubicBezTo>
                      <a:pt x="41" y="17"/>
                      <a:pt x="41" y="17"/>
                      <a:pt x="41" y="17"/>
                    </a:cubicBezTo>
                    <a:cubicBezTo>
                      <a:pt x="33" y="17"/>
                      <a:pt x="33" y="17"/>
                      <a:pt x="33" y="17"/>
                    </a:cubicBezTo>
                    <a:cubicBezTo>
                      <a:pt x="33" y="25"/>
                      <a:pt x="33" y="25"/>
                      <a:pt x="33" y="25"/>
                    </a:cubicBezTo>
                    <a:lnTo>
                      <a:pt x="41" y="25"/>
                    </a:lnTo>
                    <a:close/>
                    <a:moveTo>
                      <a:pt x="41" y="35"/>
                    </a:moveTo>
                    <a:cubicBezTo>
                      <a:pt x="41" y="26"/>
                      <a:pt x="41" y="26"/>
                      <a:pt x="41" y="26"/>
                    </a:cubicBezTo>
                    <a:cubicBezTo>
                      <a:pt x="33" y="26"/>
                      <a:pt x="33" y="26"/>
                      <a:pt x="33" y="26"/>
                    </a:cubicBezTo>
                    <a:cubicBezTo>
                      <a:pt x="33" y="35"/>
                      <a:pt x="33" y="35"/>
                      <a:pt x="33" y="35"/>
                    </a:cubicBezTo>
                    <a:lnTo>
                      <a:pt x="41" y="35"/>
                    </a:lnTo>
                    <a:close/>
                    <a:moveTo>
                      <a:pt x="41" y="44"/>
                    </a:moveTo>
                    <a:cubicBezTo>
                      <a:pt x="41" y="37"/>
                      <a:pt x="41" y="37"/>
                      <a:pt x="41" y="37"/>
                    </a:cubicBezTo>
                    <a:cubicBezTo>
                      <a:pt x="33" y="37"/>
                      <a:pt x="33" y="37"/>
                      <a:pt x="33" y="37"/>
                    </a:cubicBezTo>
                    <a:cubicBezTo>
                      <a:pt x="33" y="44"/>
                      <a:pt x="33" y="44"/>
                      <a:pt x="33" y="44"/>
                    </a:cubicBezTo>
                    <a:lnTo>
                      <a:pt x="41" y="44"/>
                    </a:lnTo>
                    <a:close/>
                  </a:path>
                </a:pathLst>
              </a:custGeom>
              <a:solidFill>
                <a:schemeClr val="accent1"/>
              </a:solidFill>
              <a:ln>
                <a:noFill/>
              </a:ln>
            </p:spPr>
            <p:txBody>
              <a:bodyPr anchor="ctr"/>
              <a:lstStyle/>
              <a:p>
                <a:pPr algn="ctr"/>
              </a:p>
            </p:txBody>
          </p:sp>
        </p:grpSp>
        <p:grpSp>
          <p:nvGrpSpPr>
            <p:cNvPr id="4" name="Group 29"/>
            <p:cNvGrpSpPr/>
            <p:nvPr/>
          </p:nvGrpSpPr>
          <p:grpSpPr>
            <a:xfrm>
              <a:off x="4333661" y="2834333"/>
              <a:ext cx="1458180" cy="1663040"/>
              <a:chOff x="4196780" y="2834333"/>
              <a:chExt cx="1458180" cy="1663040"/>
            </a:xfrm>
          </p:grpSpPr>
          <p:sp>
            <p:nvSpPr>
              <p:cNvPr id="23" name="Freeform: Shape 2"/>
              <p:cNvSpPr/>
              <p:nvPr/>
            </p:nvSpPr>
            <p:spPr bwMode="auto">
              <a:xfrm>
                <a:off x="4196780" y="2834333"/>
                <a:ext cx="1458180" cy="1663040"/>
              </a:xfrm>
              <a:custGeom>
                <a:avLst/>
                <a:gdLst>
                  <a:gd name="T0" fmla="*/ 573 w 1146"/>
                  <a:gd name="T1" fmla="*/ 0 h 1307"/>
                  <a:gd name="T2" fmla="*/ 1146 w 1146"/>
                  <a:gd name="T3" fmla="*/ 287 h 1307"/>
                  <a:gd name="T4" fmla="*/ 1146 w 1146"/>
                  <a:gd name="T5" fmla="*/ 1021 h 1307"/>
                  <a:gd name="T6" fmla="*/ 573 w 1146"/>
                  <a:gd name="T7" fmla="*/ 1307 h 1307"/>
                  <a:gd name="T8" fmla="*/ 0 w 1146"/>
                  <a:gd name="T9" fmla="*/ 1021 h 1307"/>
                  <a:gd name="T10" fmla="*/ 0 w 1146"/>
                  <a:gd name="T11" fmla="*/ 287 h 1307"/>
                  <a:gd name="T12" fmla="*/ 573 w 1146"/>
                  <a:gd name="T13" fmla="*/ 0 h 1307"/>
                </a:gdLst>
                <a:ahLst/>
                <a:cxnLst>
                  <a:cxn ang="0">
                    <a:pos x="T0" y="T1"/>
                  </a:cxn>
                  <a:cxn ang="0">
                    <a:pos x="T2" y="T3"/>
                  </a:cxn>
                  <a:cxn ang="0">
                    <a:pos x="T4" y="T5"/>
                  </a:cxn>
                  <a:cxn ang="0">
                    <a:pos x="T6" y="T7"/>
                  </a:cxn>
                  <a:cxn ang="0">
                    <a:pos x="T8" y="T9"/>
                  </a:cxn>
                  <a:cxn ang="0">
                    <a:pos x="T10" y="T11"/>
                  </a:cxn>
                  <a:cxn ang="0">
                    <a:pos x="T12" y="T13"/>
                  </a:cxn>
                </a:cxnLst>
                <a:rect l="0" t="0" r="r" b="b"/>
                <a:pathLst>
                  <a:path w="1146" h="1307">
                    <a:moveTo>
                      <a:pt x="573" y="0"/>
                    </a:moveTo>
                    <a:lnTo>
                      <a:pt x="1146" y="287"/>
                    </a:lnTo>
                    <a:lnTo>
                      <a:pt x="1146" y="1021"/>
                    </a:lnTo>
                    <a:lnTo>
                      <a:pt x="573" y="1307"/>
                    </a:lnTo>
                    <a:lnTo>
                      <a:pt x="0" y="1021"/>
                    </a:lnTo>
                    <a:lnTo>
                      <a:pt x="0" y="287"/>
                    </a:lnTo>
                    <a:lnTo>
                      <a:pt x="573" y="0"/>
                    </a:lnTo>
                    <a:close/>
                  </a:path>
                </a:pathLst>
              </a:custGeom>
              <a:noFill/>
              <a:ln w="28575">
                <a:solidFill>
                  <a:schemeClr val="accent2"/>
                </a:solidFill>
              </a:ln>
            </p:spPr>
            <p:txBody>
              <a:bodyPr anchor="ctr"/>
              <a:lstStyle/>
              <a:p>
                <a:pPr algn="ctr"/>
              </a:p>
            </p:txBody>
          </p:sp>
          <p:sp>
            <p:nvSpPr>
              <p:cNvPr id="24" name="Freeform: Shape 11"/>
              <p:cNvSpPr>
                <a:spLocks noChangeAspect="1"/>
              </p:cNvSpPr>
              <p:nvPr/>
            </p:nvSpPr>
            <p:spPr bwMode="auto">
              <a:xfrm>
                <a:off x="4660320" y="3439028"/>
                <a:ext cx="531100" cy="453650"/>
              </a:xfrm>
              <a:custGeom>
                <a:avLst/>
                <a:gdLst>
                  <a:gd name="T0" fmla="*/ 48 w 48"/>
                  <a:gd name="T1" fmla="*/ 38 h 41"/>
                  <a:gd name="T2" fmla="*/ 45 w 48"/>
                  <a:gd name="T3" fmla="*/ 41 h 41"/>
                  <a:gd name="T4" fmla="*/ 37 w 48"/>
                  <a:gd name="T5" fmla="*/ 41 h 41"/>
                  <a:gd name="T6" fmla="*/ 34 w 48"/>
                  <a:gd name="T7" fmla="*/ 38 h 41"/>
                  <a:gd name="T8" fmla="*/ 34 w 48"/>
                  <a:gd name="T9" fmla="*/ 30 h 41"/>
                  <a:gd name="T10" fmla="*/ 37 w 48"/>
                  <a:gd name="T11" fmla="*/ 27 h 41"/>
                  <a:gd name="T12" fmla="*/ 39 w 48"/>
                  <a:gd name="T13" fmla="*/ 27 h 41"/>
                  <a:gd name="T14" fmla="*/ 39 w 48"/>
                  <a:gd name="T15" fmla="*/ 22 h 41"/>
                  <a:gd name="T16" fmla="*/ 25 w 48"/>
                  <a:gd name="T17" fmla="*/ 22 h 41"/>
                  <a:gd name="T18" fmla="*/ 25 w 48"/>
                  <a:gd name="T19" fmla="*/ 27 h 41"/>
                  <a:gd name="T20" fmla="*/ 28 w 48"/>
                  <a:gd name="T21" fmla="*/ 27 h 41"/>
                  <a:gd name="T22" fmla="*/ 31 w 48"/>
                  <a:gd name="T23" fmla="*/ 30 h 41"/>
                  <a:gd name="T24" fmla="*/ 31 w 48"/>
                  <a:gd name="T25" fmla="*/ 38 h 41"/>
                  <a:gd name="T26" fmla="*/ 28 w 48"/>
                  <a:gd name="T27" fmla="*/ 41 h 41"/>
                  <a:gd name="T28" fmla="*/ 19 w 48"/>
                  <a:gd name="T29" fmla="*/ 41 h 41"/>
                  <a:gd name="T30" fmla="*/ 17 w 48"/>
                  <a:gd name="T31" fmla="*/ 38 h 41"/>
                  <a:gd name="T32" fmla="*/ 17 w 48"/>
                  <a:gd name="T33" fmla="*/ 30 h 41"/>
                  <a:gd name="T34" fmla="*/ 19 w 48"/>
                  <a:gd name="T35" fmla="*/ 27 h 41"/>
                  <a:gd name="T36" fmla="*/ 22 w 48"/>
                  <a:gd name="T37" fmla="*/ 27 h 41"/>
                  <a:gd name="T38" fmla="*/ 22 w 48"/>
                  <a:gd name="T39" fmla="*/ 22 h 41"/>
                  <a:gd name="T40" fmla="*/ 8 w 48"/>
                  <a:gd name="T41" fmla="*/ 22 h 41"/>
                  <a:gd name="T42" fmla="*/ 8 w 48"/>
                  <a:gd name="T43" fmla="*/ 27 h 41"/>
                  <a:gd name="T44" fmla="*/ 11 w 48"/>
                  <a:gd name="T45" fmla="*/ 27 h 41"/>
                  <a:gd name="T46" fmla="*/ 13 w 48"/>
                  <a:gd name="T47" fmla="*/ 30 h 41"/>
                  <a:gd name="T48" fmla="*/ 13 w 48"/>
                  <a:gd name="T49" fmla="*/ 38 h 41"/>
                  <a:gd name="T50" fmla="*/ 11 w 48"/>
                  <a:gd name="T51" fmla="*/ 41 h 41"/>
                  <a:gd name="T52" fmla="*/ 2 w 48"/>
                  <a:gd name="T53" fmla="*/ 41 h 41"/>
                  <a:gd name="T54" fmla="*/ 0 w 48"/>
                  <a:gd name="T55" fmla="*/ 38 h 41"/>
                  <a:gd name="T56" fmla="*/ 0 w 48"/>
                  <a:gd name="T57" fmla="*/ 30 h 41"/>
                  <a:gd name="T58" fmla="*/ 2 w 48"/>
                  <a:gd name="T59" fmla="*/ 27 h 41"/>
                  <a:gd name="T60" fmla="*/ 5 w 48"/>
                  <a:gd name="T61" fmla="*/ 27 h 41"/>
                  <a:gd name="T62" fmla="*/ 5 w 48"/>
                  <a:gd name="T63" fmla="*/ 22 h 41"/>
                  <a:gd name="T64" fmla="*/ 8 w 48"/>
                  <a:gd name="T65" fmla="*/ 19 h 41"/>
                  <a:gd name="T66" fmla="*/ 22 w 48"/>
                  <a:gd name="T67" fmla="*/ 19 h 41"/>
                  <a:gd name="T68" fmla="*/ 22 w 48"/>
                  <a:gd name="T69" fmla="*/ 13 h 41"/>
                  <a:gd name="T70" fmla="*/ 19 w 48"/>
                  <a:gd name="T71" fmla="*/ 13 h 41"/>
                  <a:gd name="T72" fmla="*/ 17 w 48"/>
                  <a:gd name="T73" fmla="*/ 11 h 41"/>
                  <a:gd name="T74" fmla="*/ 17 w 48"/>
                  <a:gd name="T75" fmla="*/ 2 h 41"/>
                  <a:gd name="T76" fmla="*/ 19 w 48"/>
                  <a:gd name="T77" fmla="*/ 0 h 41"/>
                  <a:gd name="T78" fmla="*/ 28 w 48"/>
                  <a:gd name="T79" fmla="*/ 0 h 41"/>
                  <a:gd name="T80" fmla="*/ 31 w 48"/>
                  <a:gd name="T81" fmla="*/ 2 h 41"/>
                  <a:gd name="T82" fmla="*/ 31 w 48"/>
                  <a:gd name="T83" fmla="*/ 11 h 41"/>
                  <a:gd name="T84" fmla="*/ 28 w 48"/>
                  <a:gd name="T85" fmla="*/ 13 h 41"/>
                  <a:gd name="T86" fmla="*/ 25 w 48"/>
                  <a:gd name="T87" fmla="*/ 13 h 41"/>
                  <a:gd name="T88" fmla="*/ 25 w 48"/>
                  <a:gd name="T89" fmla="*/ 19 h 41"/>
                  <a:gd name="T90" fmla="*/ 39 w 48"/>
                  <a:gd name="T91" fmla="*/ 19 h 41"/>
                  <a:gd name="T92" fmla="*/ 43 w 48"/>
                  <a:gd name="T93" fmla="*/ 22 h 41"/>
                  <a:gd name="T94" fmla="*/ 43 w 48"/>
                  <a:gd name="T95" fmla="*/ 27 h 41"/>
                  <a:gd name="T96" fmla="*/ 45 w 48"/>
                  <a:gd name="T97" fmla="*/ 27 h 41"/>
                  <a:gd name="T98" fmla="*/ 48 w 48"/>
                  <a:gd name="T99" fmla="*/ 30 h 41"/>
                  <a:gd name="T100" fmla="*/ 48 w 48"/>
                  <a:gd name="T10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 h="41">
                    <a:moveTo>
                      <a:pt x="48" y="38"/>
                    </a:moveTo>
                    <a:cubicBezTo>
                      <a:pt x="48" y="40"/>
                      <a:pt x="47" y="41"/>
                      <a:pt x="45" y="41"/>
                    </a:cubicBezTo>
                    <a:cubicBezTo>
                      <a:pt x="37" y="41"/>
                      <a:pt x="37" y="41"/>
                      <a:pt x="37" y="41"/>
                    </a:cubicBezTo>
                    <a:cubicBezTo>
                      <a:pt x="35" y="41"/>
                      <a:pt x="34" y="40"/>
                      <a:pt x="34" y="38"/>
                    </a:cubicBezTo>
                    <a:cubicBezTo>
                      <a:pt x="34" y="30"/>
                      <a:pt x="34" y="30"/>
                      <a:pt x="34" y="30"/>
                    </a:cubicBezTo>
                    <a:cubicBezTo>
                      <a:pt x="34" y="28"/>
                      <a:pt x="35" y="27"/>
                      <a:pt x="37" y="27"/>
                    </a:cubicBezTo>
                    <a:cubicBezTo>
                      <a:pt x="39" y="27"/>
                      <a:pt x="39" y="27"/>
                      <a:pt x="39" y="27"/>
                    </a:cubicBezTo>
                    <a:cubicBezTo>
                      <a:pt x="39" y="22"/>
                      <a:pt x="39" y="22"/>
                      <a:pt x="39" y="22"/>
                    </a:cubicBezTo>
                    <a:cubicBezTo>
                      <a:pt x="25" y="22"/>
                      <a:pt x="25" y="22"/>
                      <a:pt x="25" y="22"/>
                    </a:cubicBezTo>
                    <a:cubicBezTo>
                      <a:pt x="25" y="27"/>
                      <a:pt x="25" y="27"/>
                      <a:pt x="25" y="27"/>
                    </a:cubicBezTo>
                    <a:cubicBezTo>
                      <a:pt x="28" y="27"/>
                      <a:pt x="28" y="27"/>
                      <a:pt x="28" y="27"/>
                    </a:cubicBezTo>
                    <a:cubicBezTo>
                      <a:pt x="29" y="27"/>
                      <a:pt x="31" y="28"/>
                      <a:pt x="31" y="30"/>
                    </a:cubicBezTo>
                    <a:cubicBezTo>
                      <a:pt x="31" y="38"/>
                      <a:pt x="31" y="38"/>
                      <a:pt x="31" y="38"/>
                    </a:cubicBezTo>
                    <a:cubicBezTo>
                      <a:pt x="31" y="40"/>
                      <a:pt x="29" y="41"/>
                      <a:pt x="28" y="41"/>
                    </a:cubicBezTo>
                    <a:cubicBezTo>
                      <a:pt x="19" y="41"/>
                      <a:pt x="19" y="41"/>
                      <a:pt x="19" y="41"/>
                    </a:cubicBezTo>
                    <a:cubicBezTo>
                      <a:pt x="18" y="41"/>
                      <a:pt x="17" y="40"/>
                      <a:pt x="17" y="38"/>
                    </a:cubicBezTo>
                    <a:cubicBezTo>
                      <a:pt x="17" y="30"/>
                      <a:pt x="17" y="30"/>
                      <a:pt x="17" y="30"/>
                    </a:cubicBezTo>
                    <a:cubicBezTo>
                      <a:pt x="17" y="28"/>
                      <a:pt x="18" y="27"/>
                      <a:pt x="19" y="27"/>
                    </a:cubicBezTo>
                    <a:cubicBezTo>
                      <a:pt x="22" y="27"/>
                      <a:pt x="22" y="27"/>
                      <a:pt x="22" y="27"/>
                    </a:cubicBezTo>
                    <a:cubicBezTo>
                      <a:pt x="22" y="22"/>
                      <a:pt x="22" y="22"/>
                      <a:pt x="22" y="22"/>
                    </a:cubicBezTo>
                    <a:cubicBezTo>
                      <a:pt x="8" y="22"/>
                      <a:pt x="8" y="22"/>
                      <a:pt x="8" y="22"/>
                    </a:cubicBezTo>
                    <a:cubicBezTo>
                      <a:pt x="8" y="27"/>
                      <a:pt x="8" y="27"/>
                      <a:pt x="8" y="27"/>
                    </a:cubicBezTo>
                    <a:cubicBezTo>
                      <a:pt x="11" y="27"/>
                      <a:pt x="11" y="27"/>
                      <a:pt x="11" y="27"/>
                    </a:cubicBezTo>
                    <a:cubicBezTo>
                      <a:pt x="12" y="27"/>
                      <a:pt x="13" y="28"/>
                      <a:pt x="13" y="30"/>
                    </a:cubicBezTo>
                    <a:cubicBezTo>
                      <a:pt x="13" y="38"/>
                      <a:pt x="13" y="38"/>
                      <a:pt x="13" y="38"/>
                    </a:cubicBezTo>
                    <a:cubicBezTo>
                      <a:pt x="13" y="40"/>
                      <a:pt x="12" y="41"/>
                      <a:pt x="11" y="41"/>
                    </a:cubicBezTo>
                    <a:cubicBezTo>
                      <a:pt x="2" y="41"/>
                      <a:pt x="2" y="41"/>
                      <a:pt x="2" y="41"/>
                    </a:cubicBezTo>
                    <a:cubicBezTo>
                      <a:pt x="1" y="41"/>
                      <a:pt x="0" y="40"/>
                      <a:pt x="0" y="38"/>
                    </a:cubicBezTo>
                    <a:cubicBezTo>
                      <a:pt x="0" y="30"/>
                      <a:pt x="0" y="30"/>
                      <a:pt x="0" y="30"/>
                    </a:cubicBezTo>
                    <a:cubicBezTo>
                      <a:pt x="0" y="28"/>
                      <a:pt x="1" y="27"/>
                      <a:pt x="2" y="27"/>
                    </a:cubicBezTo>
                    <a:cubicBezTo>
                      <a:pt x="5" y="27"/>
                      <a:pt x="5" y="27"/>
                      <a:pt x="5" y="27"/>
                    </a:cubicBezTo>
                    <a:cubicBezTo>
                      <a:pt x="5" y="22"/>
                      <a:pt x="5" y="22"/>
                      <a:pt x="5" y="22"/>
                    </a:cubicBezTo>
                    <a:cubicBezTo>
                      <a:pt x="5" y="20"/>
                      <a:pt x="6" y="19"/>
                      <a:pt x="8" y="19"/>
                    </a:cubicBezTo>
                    <a:cubicBezTo>
                      <a:pt x="22" y="19"/>
                      <a:pt x="22" y="19"/>
                      <a:pt x="22" y="19"/>
                    </a:cubicBezTo>
                    <a:cubicBezTo>
                      <a:pt x="22" y="13"/>
                      <a:pt x="22" y="13"/>
                      <a:pt x="22" y="13"/>
                    </a:cubicBezTo>
                    <a:cubicBezTo>
                      <a:pt x="19" y="13"/>
                      <a:pt x="19" y="13"/>
                      <a:pt x="19" y="13"/>
                    </a:cubicBezTo>
                    <a:cubicBezTo>
                      <a:pt x="18" y="13"/>
                      <a:pt x="17" y="12"/>
                      <a:pt x="17" y="11"/>
                    </a:cubicBezTo>
                    <a:cubicBezTo>
                      <a:pt x="17" y="2"/>
                      <a:pt x="17" y="2"/>
                      <a:pt x="17" y="2"/>
                    </a:cubicBezTo>
                    <a:cubicBezTo>
                      <a:pt x="17" y="1"/>
                      <a:pt x="18" y="0"/>
                      <a:pt x="19" y="0"/>
                    </a:cubicBezTo>
                    <a:cubicBezTo>
                      <a:pt x="28" y="0"/>
                      <a:pt x="28" y="0"/>
                      <a:pt x="28" y="0"/>
                    </a:cubicBezTo>
                    <a:cubicBezTo>
                      <a:pt x="29" y="0"/>
                      <a:pt x="31" y="1"/>
                      <a:pt x="31" y="2"/>
                    </a:cubicBezTo>
                    <a:cubicBezTo>
                      <a:pt x="31" y="11"/>
                      <a:pt x="31" y="11"/>
                      <a:pt x="31" y="11"/>
                    </a:cubicBezTo>
                    <a:cubicBezTo>
                      <a:pt x="31" y="12"/>
                      <a:pt x="29" y="13"/>
                      <a:pt x="28" y="13"/>
                    </a:cubicBezTo>
                    <a:cubicBezTo>
                      <a:pt x="25" y="13"/>
                      <a:pt x="25" y="13"/>
                      <a:pt x="25" y="13"/>
                    </a:cubicBezTo>
                    <a:cubicBezTo>
                      <a:pt x="25" y="19"/>
                      <a:pt x="25" y="19"/>
                      <a:pt x="25" y="19"/>
                    </a:cubicBezTo>
                    <a:cubicBezTo>
                      <a:pt x="39" y="19"/>
                      <a:pt x="39" y="19"/>
                      <a:pt x="39" y="19"/>
                    </a:cubicBezTo>
                    <a:cubicBezTo>
                      <a:pt x="41" y="19"/>
                      <a:pt x="43" y="20"/>
                      <a:pt x="43" y="22"/>
                    </a:cubicBezTo>
                    <a:cubicBezTo>
                      <a:pt x="43" y="27"/>
                      <a:pt x="43" y="27"/>
                      <a:pt x="43" y="27"/>
                    </a:cubicBezTo>
                    <a:cubicBezTo>
                      <a:pt x="45" y="27"/>
                      <a:pt x="45" y="27"/>
                      <a:pt x="45" y="27"/>
                    </a:cubicBezTo>
                    <a:cubicBezTo>
                      <a:pt x="47" y="27"/>
                      <a:pt x="48" y="28"/>
                      <a:pt x="48" y="30"/>
                    </a:cubicBezTo>
                    <a:lnTo>
                      <a:pt x="48" y="38"/>
                    </a:lnTo>
                    <a:close/>
                  </a:path>
                </a:pathLst>
              </a:custGeom>
              <a:solidFill>
                <a:schemeClr val="accent2">
                  <a:lumMod val="100000"/>
                </a:schemeClr>
              </a:solidFill>
              <a:ln>
                <a:noFill/>
              </a:ln>
            </p:spPr>
            <p:txBody>
              <a:bodyPr anchor="ctr"/>
              <a:lstStyle/>
              <a:p>
                <a:pPr algn="ctr"/>
              </a:p>
            </p:txBody>
          </p:sp>
        </p:grpSp>
        <p:grpSp>
          <p:nvGrpSpPr>
            <p:cNvPr id="5" name="Group 30"/>
            <p:cNvGrpSpPr/>
            <p:nvPr/>
          </p:nvGrpSpPr>
          <p:grpSpPr>
            <a:xfrm>
              <a:off x="6899276" y="2834333"/>
              <a:ext cx="1458180" cy="1663040"/>
              <a:chOff x="6537040" y="2834333"/>
              <a:chExt cx="1458180" cy="1663040"/>
            </a:xfrm>
          </p:grpSpPr>
          <p:sp>
            <p:nvSpPr>
              <p:cNvPr id="21" name="Freeform: Shape 3"/>
              <p:cNvSpPr/>
              <p:nvPr/>
            </p:nvSpPr>
            <p:spPr bwMode="auto">
              <a:xfrm>
                <a:off x="6537040" y="2834333"/>
                <a:ext cx="1458180" cy="1663040"/>
              </a:xfrm>
              <a:custGeom>
                <a:avLst/>
                <a:gdLst>
                  <a:gd name="T0" fmla="*/ 573 w 1146"/>
                  <a:gd name="T1" fmla="*/ 0 h 1307"/>
                  <a:gd name="T2" fmla="*/ 1146 w 1146"/>
                  <a:gd name="T3" fmla="*/ 287 h 1307"/>
                  <a:gd name="T4" fmla="*/ 1146 w 1146"/>
                  <a:gd name="T5" fmla="*/ 1021 h 1307"/>
                  <a:gd name="T6" fmla="*/ 573 w 1146"/>
                  <a:gd name="T7" fmla="*/ 1307 h 1307"/>
                  <a:gd name="T8" fmla="*/ 0 w 1146"/>
                  <a:gd name="T9" fmla="*/ 1021 h 1307"/>
                  <a:gd name="T10" fmla="*/ 0 w 1146"/>
                  <a:gd name="T11" fmla="*/ 287 h 1307"/>
                  <a:gd name="T12" fmla="*/ 573 w 1146"/>
                  <a:gd name="T13" fmla="*/ 0 h 1307"/>
                </a:gdLst>
                <a:ahLst/>
                <a:cxnLst>
                  <a:cxn ang="0">
                    <a:pos x="T0" y="T1"/>
                  </a:cxn>
                  <a:cxn ang="0">
                    <a:pos x="T2" y="T3"/>
                  </a:cxn>
                  <a:cxn ang="0">
                    <a:pos x="T4" y="T5"/>
                  </a:cxn>
                  <a:cxn ang="0">
                    <a:pos x="T6" y="T7"/>
                  </a:cxn>
                  <a:cxn ang="0">
                    <a:pos x="T8" y="T9"/>
                  </a:cxn>
                  <a:cxn ang="0">
                    <a:pos x="T10" y="T11"/>
                  </a:cxn>
                  <a:cxn ang="0">
                    <a:pos x="T12" y="T13"/>
                  </a:cxn>
                </a:cxnLst>
                <a:rect l="0" t="0" r="r" b="b"/>
                <a:pathLst>
                  <a:path w="1146" h="1307">
                    <a:moveTo>
                      <a:pt x="573" y="0"/>
                    </a:moveTo>
                    <a:lnTo>
                      <a:pt x="1146" y="287"/>
                    </a:lnTo>
                    <a:lnTo>
                      <a:pt x="1146" y="1021"/>
                    </a:lnTo>
                    <a:lnTo>
                      <a:pt x="573" y="1307"/>
                    </a:lnTo>
                    <a:lnTo>
                      <a:pt x="0" y="1021"/>
                    </a:lnTo>
                    <a:lnTo>
                      <a:pt x="0" y="287"/>
                    </a:lnTo>
                    <a:lnTo>
                      <a:pt x="573" y="0"/>
                    </a:lnTo>
                    <a:close/>
                  </a:path>
                </a:pathLst>
              </a:custGeom>
              <a:noFill/>
              <a:ln w="28575">
                <a:solidFill>
                  <a:schemeClr val="accent3"/>
                </a:solidFill>
              </a:ln>
            </p:spPr>
            <p:txBody>
              <a:bodyPr anchor="ctr"/>
              <a:lstStyle/>
              <a:p>
                <a:pPr algn="ctr"/>
              </a:p>
            </p:txBody>
          </p:sp>
          <p:sp>
            <p:nvSpPr>
              <p:cNvPr id="22" name="Freeform: Shape 12"/>
              <p:cNvSpPr>
                <a:spLocks noChangeAspect="1"/>
              </p:cNvSpPr>
              <p:nvPr/>
            </p:nvSpPr>
            <p:spPr bwMode="auto">
              <a:xfrm>
                <a:off x="6988290" y="3404376"/>
                <a:ext cx="555680" cy="522954"/>
              </a:xfrm>
              <a:custGeom>
                <a:avLst/>
                <a:gdLst>
                  <a:gd name="connsiteX0" fmla="*/ 69646 w 508000"/>
                  <a:gd name="connsiteY0" fmla="*/ 394096 h 478080"/>
                  <a:gd name="connsiteX1" fmla="*/ 438355 w 508000"/>
                  <a:gd name="connsiteY1" fmla="*/ 394096 h 478080"/>
                  <a:gd name="connsiteX2" fmla="*/ 438355 w 508000"/>
                  <a:gd name="connsiteY2" fmla="*/ 422773 h 478080"/>
                  <a:gd name="connsiteX3" fmla="*/ 473178 w 508000"/>
                  <a:gd name="connsiteY3" fmla="*/ 422773 h 478080"/>
                  <a:gd name="connsiteX4" fmla="*/ 473178 w 508000"/>
                  <a:gd name="connsiteY4" fmla="*/ 447354 h 478080"/>
                  <a:gd name="connsiteX5" fmla="*/ 497758 w 508000"/>
                  <a:gd name="connsiteY5" fmla="*/ 447354 h 478080"/>
                  <a:gd name="connsiteX6" fmla="*/ 497758 w 508000"/>
                  <a:gd name="connsiteY6" fmla="*/ 478080 h 478080"/>
                  <a:gd name="connsiteX7" fmla="*/ 14339 w 508000"/>
                  <a:gd name="connsiteY7" fmla="*/ 478080 h 478080"/>
                  <a:gd name="connsiteX8" fmla="*/ 14339 w 508000"/>
                  <a:gd name="connsiteY8" fmla="*/ 447354 h 478080"/>
                  <a:gd name="connsiteX9" fmla="*/ 38920 w 508000"/>
                  <a:gd name="connsiteY9" fmla="*/ 447354 h 478080"/>
                  <a:gd name="connsiteX10" fmla="*/ 38920 w 508000"/>
                  <a:gd name="connsiteY10" fmla="*/ 422773 h 478080"/>
                  <a:gd name="connsiteX11" fmla="*/ 69646 w 508000"/>
                  <a:gd name="connsiteY11" fmla="*/ 422773 h 478080"/>
                  <a:gd name="connsiteX12" fmla="*/ 362031 w 508000"/>
                  <a:gd name="connsiteY12" fmla="*/ 193354 h 478080"/>
                  <a:gd name="connsiteX13" fmla="*/ 436842 w 508000"/>
                  <a:gd name="connsiteY13" fmla="*/ 193354 h 478080"/>
                  <a:gd name="connsiteX14" fmla="*/ 456791 w 508000"/>
                  <a:gd name="connsiteY14" fmla="*/ 213383 h 478080"/>
                  <a:gd name="connsiteX15" fmla="*/ 456791 w 508000"/>
                  <a:gd name="connsiteY15" fmla="*/ 233411 h 478080"/>
                  <a:gd name="connsiteX16" fmla="*/ 436842 w 508000"/>
                  <a:gd name="connsiteY16" fmla="*/ 233411 h 478080"/>
                  <a:gd name="connsiteX17" fmla="*/ 436842 w 508000"/>
                  <a:gd name="connsiteY17" fmla="*/ 373612 h 478080"/>
                  <a:gd name="connsiteX18" fmla="*/ 362031 w 508000"/>
                  <a:gd name="connsiteY18" fmla="*/ 373612 h 478080"/>
                  <a:gd name="connsiteX19" fmla="*/ 362031 w 508000"/>
                  <a:gd name="connsiteY19" fmla="*/ 233411 h 478080"/>
                  <a:gd name="connsiteX20" fmla="*/ 342081 w 508000"/>
                  <a:gd name="connsiteY20" fmla="*/ 233411 h 478080"/>
                  <a:gd name="connsiteX21" fmla="*/ 342081 w 508000"/>
                  <a:gd name="connsiteY21" fmla="*/ 213383 h 478080"/>
                  <a:gd name="connsiteX22" fmla="*/ 362031 w 508000"/>
                  <a:gd name="connsiteY22" fmla="*/ 193354 h 478080"/>
                  <a:gd name="connsiteX23" fmla="*/ 218644 w 508000"/>
                  <a:gd name="connsiteY23" fmla="*/ 193354 h 478080"/>
                  <a:gd name="connsiteX24" fmla="*/ 293455 w 508000"/>
                  <a:gd name="connsiteY24" fmla="*/ 193354 h 478080"/>
                  <a:gd name="connsiteX25" fmla="*/ 313404 w 508000"/>
                  <a:gd name="connsiteY25" fmla="*/ 213383 h 478080"/>
                  <a:gd name="connsiteX26" fmla="*/ 313404 w 508000"/>
                  <a:gd name="connsiteY26" fmla="*/ 233411 h 478080"/>
                  <a:gd name="connsiteX27" fmla="*/ 293455 w 508000"/>
                  <a:gd name="connsiteY27" fmla="*/ 233411 h 478080"/>
                  <a:gd name="connsiteX28" fmla="*/ 293455 w 508000"/>
                  <a:gd name="connsiteY28" fmla="*/ 373612 h 478080"/>
                  <a:gd name="connsiteX29" fmla="*/ 213656 w 508000"/>
                  <a:gd name="connsiteY29" fmla="*/ 373612 h 478080"/>
                  <a:gd name="connsiteX30" fmla="*/ 213656 w 508000"/>
                  <a:gd name="connsiteY30" fmla="*/ 233411 h 478080"/>
                  <a:gd name="connsiteX31" fmla="*/ 198694 w 508000"/>
                  <a:gd name="connsiteY31" fmla="*/ 233411 h 478080"/>
                  <a:gd name="connsiteX32" fmla="*/ 198694 w 508000"/>
                  <a:gd name="connsiteY32" fmla="*/ 213383 h 478080"/>
                  <a:gd name="connsiteX33" fmla="*/ 218644 w 508000"/>
                  <a:gd name="connsiteY33" fmla="*/ 193354 h 478080"/>
                  <a:gd name="connsiteX34" fmla="*/ 73208 w 508000"/>
                  <a:gd name="connsiteY34" fmla="*/ 193354 h 478080"/>
                  <a:gd name="connsiteX35" fmla="*/ 148019 w 508000"/>
                  <a:gd name="connsiteY35" fmla="*/ 193354 h 478080"/>
                  <a:gd name="connsiteX36" fmla="*/ 167968 w 508000"/>
                  <a:gd name="connsiteY36" fmla="*/ 213383 h 478080"/>
                  <a:gd name="connsiteX37" fmla="*/ 167968 w 508000"/>
                  <a:gd name="connsiteY37" fmla="*/ 233411 h 478080"/>
                  <a:gd name="connsiteX38" fmla="*/ 148019 w 508000"/>
                  <a:gd name="connsiteY38" fmla="*/ 233411 h 478080"/>
                  <a:gd name="connsiteX39" fmla="*/ 148019 w 508000"/>
                  <a:gd name="connsiteY39" fmla="*/ 373612 h 478080"/>
                  <a:gd name="connsiteX40" fmla="*/ 73208 w 508000"/>
                  <a:gd name="connsiteY40" fmla="*/ 373612 h 478080"/>
                  <a:gd name="connsiteX41" fmla="*/ 73208 w 508000"/>
                  <a:gd name="connsiteY41" fmla="*/ 233411 h 478080"/>
                  <a:gd name="connsiteX42" fmla="*/ 53258 w 508000"/>
                  <a:gd name="connsiteY42" fmla="*/ 233411 h 478080"/>
                  <a:gd name="connsiteX43" fmla="*/ 53258 w 508000"/>
                  <a:gd name="connsiteY43" fmla="*/ 213383 h 478080"/>
                  <a:gd name="connsiteX44" fmla="*/ 73208 w 508000"/>
                  <a:gd name="connsiteY44" fmla="*/ 193354 h 478080"/>
                  <a:gd name="connsiteX45" fmla="*/ 234079 w 508000"/>
                  <a:gd name="connsiteY45" fmla="*/ 68402 h 478080"/>
                  <a:gd name="connsiteX46" fmla="*/ 169334 w 508000"/>
                  <a:gd name="connsiteY46" fmla="*/ 108199 h 478080"/>
                  <a:gd name="connsiteX47" fmla="*/ 169334 w 508000"/>
                  <a:gd name="connsiteY47" fmla="*/ 113174 h 478080"/>
                  <a:gd name="connsiteX48" fmla="*/ 174314 w 508000"/>
                  <a:gd name="connsiteY48" fmla="*/ 113174 h 478080"/>
                  <a:gd name="connsiteX49" fmla="*/ 333687 w 508000"/>
                  <a:gd name="connsiteY49" fmla="*/ 113174 h 478080"/>
                  <a:gd name="connsiteX50" fmla="*/ 338667 w 508000"/>
                  <a:gd name="connsiteY50" fmla="*/ 113174 h 478080"/>
                  <a:gd name="connsiteX51" fmla="*/ 338667 w 508000"/>
                  <a:gd name="connsiteY51" fmla="*/ 108199 h 478080"/>
                  <a:gd name="connsiteX52" fmla="*/ 273922 w 508000"/>
                  <a:gd name="connsiteY52" fmla="*/ 68402 h 478080"/>
                  <a:gd name="connsiteX53" fmla="*/ 234079 w 508000"/>
                  <a:gd name="connsiteY53" fmla="*/ 68402 h 478080"/>
                  <a:gd name="connsiteX54" fmla="*/ 234079 w 508000"/>
                  <a:gd name="connsiteY54" fmla="*/ 3732 h 478080"/>
                  <a:gd name="connsiteX55" fmla="*/ 273922 w 508000"/>
                  <a:gd name="connsiteY55" fmla="*/ 3732 h 478080"/>
                  <a:gd name="connsiteX56" fmla="*/ 488079 w 508000"/>
                  <a:gd name="connsiteY56" fmla="*/ 123123 h 478080"/>
                  <a:gd name="connsiteX57" fmla="*/ 508000 w 508000"/>
                  <a:gd name="connsiteY57" fmla="*/ 157946 h 478080"/>
                  <a:gd name="connsiteX58" fmla="*/ 508000 w 508000"/>
                  <a:gd name="connsiteY58" fmla="*/ 172870 h 478080"/>
                  <a:gd name="connsiteX59" fmla="*/ 0 w 508000"/>
                  <a:gd name="connsiteY59" fmla="*/ 172870 h 478080"/>
                  <a:gd name="connsiteX60" fmla="*/ 0 w 508000"/>
                  <a:gd name="connsiteY60" fmla="*/ 157946 h 478080"/>
                  <a:gd name="connsiteX61" fmla="*/ 19922 w 508000"/>
                  <a:gd name="connsiteY61" fmla="*/ 123123 h 478080"/>
                  <a:gd name="connsiteX62" fmla="*/ 234079 w 508000"/>
                  <a:gd name="connsiteY62" fmla="*/ 3732 h 47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08000" h="478080">
                    <a:moveTo>
                      <a:pt x="69646" y="394096"/>
                    </a:moveTo>
                    <a:lnTo>
                      <a:pt x="438355" y="394096"/>
                    </a:lnTo>
                    <a:lnTo>
                      <a:pt x="438355" y="422773"/>
                    </a:lnTo>
                    <a:lnTo>
                      <a:pt x="473178" y="422773"/>
                    </a:lnTo>
                    <a:lnTo>
                      <a:pt x="473178" y="447354"/>
                    </a:lnTo>
                    <a:lnTo>
                      <a:pt x="497758" y="447354"/>
                    </a:lnTo>
                    <a:lnTo>
                      <a:pt x="497758" y="478080"/>
                    </a:lnTo>
                    <a:lnTo>
                      <a:pt x="14339" y="478080"/>
                    </a:lnTo>
                    <a:lnTo>
                      <a:pt x="14339" y="447354"/>
                    </a:lnTo>
                    <a:lnTo>
                      <a:pt x="38920" y="447354"/>
                    </a:lnTo>
                    <a:lnTo>
                      <a:pt x="38920" y="422773"/>
                    </a:lnTo>
                    <a:lnTo>
                      <a:pt x="69646" y="422773"/>
                    </a:lnTo>
                    <a:close/>
                    <a:moveTo>
                      <a:pt x="362031" y="193354"/>
                    </a:moveTo>
                    <a:cubicBezTo>
                      <a:pt x="362031" y="193354"/>
                      <a:pt x="362031" y="193354"/>
                      <a:pt x="436842" y="193354"/>
                    </a:cubicBezTo>
                    <a:cubicBezTo>
                      <a:pt x="446816" y="193354"/>
                      <a:pt x="456791" y="203368"/>
                      <a:pt x="456791" y="213383"/>
                    </a:cubicBezTo>
                    <a:cubicBezTo>
                      <a:pt x="456791" y="213383"/>
                      <a:pt x="456791" y="213383"/>
                      <a:pt x="456791" y="233411"/>
                    </a:cubicBezTo>
                    <a:cubicBezTo>
                      <a:pt x="456791" y="233411"/>
                      <a:pt x="456791" y="233411"/>
                      <a:pt x="436842" y="233411"/>
                    </a:cubicBezTo>
                    <a:cubicBezTo>
                      <a:pt x="436842" y="233411"/>
                      <a:pt x="436842" y="233411"/>
                      <a:pt x="436842" y="373612"/>
                    </a:cubicBezTo>
                    <a:lnTo>
                      <a:pt x="362031" y="373612"/>
                    </a:lnTo>
                    <a:cubicBezTo>
                      <a:pt x="362031" y="373612"/>
                      <a:pt x="362031" y="373612"/>
                      <a:pt x="362031" y="233411"/>
                    </a:cubicBezTo>
                    <a:cubicBezTo>
                      <a:pt x="362031" y="233411"/>
                      <a:pt x="362031" y="233411"/>
                      <a:pt x="342081" y="233411"/>
                    </a:cubicBezTo>
                    <a:cubicBezTo>
                      <a:pt x="342081" y="233411"/>
                      <a:pt x="342081" y="233411"/>
                      <a:pt x="342081" y="213383"/>
                    </a:cubicBezTo>
                    <a:cubicBezTo>
                      <a:pt x="342081" y="203368"/>
                      <a:pt x="352056" y="193354"/>
                      <a:pt x="362031" y="193354"/>
                    </a:cubicBezTo>
                    <a:close/>
                    <a:moveTo>
                      <a:pt x="218644" y="193354"/>
                    </a:moveTo>
                    <a:cubicBezTo>
                      <a:pt x="218644" y="193354"/>
                      <a:pt x="218644" y="193354"/>
                      <a:pt x="293455" y="193354"/>
                    </a:cubicBezTo>
                    <a:cubicBezTo>
                      <a:pt x="303429" y="193354"/>
                      <a:pt x="313404" y="203368"/>
                      <a:pt x="313404" y="213383"/>
                    </a:cubicBezTo>
                    <a:cubicBezTo>
                      <a:pt x="313404" y="213383"/>
                      <a:pt x="313404" y="213383"/>
                      <a:pt x="313404" y="233411"/>
                    </a:cubicBezTo>
                    <a:cubicBezTo>
                      <a:pt x="313404" y="233411"/>
                      <a:pt x="313404" y="233411"/>
                      <a:pt x="293455" y="233411"/>
                    </a:cubicBezTo>
                    <a:cubicBezTo>
                      <a:pt x="293455" y="233411"/>
                      <a:pt x="293455" y="233411"/>
                      <a:pt x="293455" y="373612"/>
                    </a:cubicBezTo>
                    <a:lnTo>
                      <a:pt x="213656" y="373612"/>
                    </a:lnTo>
                    <a:cubicBezTo>
                      <a:pt x="213656" y="373612"/>
                      <a:pt x="213656" y="373612"/>
                      <a:pt x="213656" y="233411"/>
                    </a:cubicBezTo>
                    <a:cubicBezTo>
                      <a:pt x="213656" y="233411"/>
                      <a:pt x="213656" y="233411"/>
                      <a:pt x="198694" y="233411"/>
                    </a:cubicBezTo>
                    <a:cubicBezTo>
                      <a:pt x="198694" y="233411"/>
                      <a:pt x="198694" y="233411"/>
                      <a:pt x="198694" y="213383"/>
                    </a:cubicBezTo>
                    <a:cubicBezTo>
                      <a:pt x="198694" y="203368"/>
                      <a:pt x="208669" y="193354"/>
                      <a:pt x="218644" y="193354"/>
                    </a:cubicBezTo>
                    <a:close/>
                    <a:moveTo>
                      <a:pt x="73208" y="193354"/>
                    </a:moveTo>
                    <a:cubicBezTo>
                      <a:pt x="73208" y="193354"/>
                      <a:pt x="73208" y="193354"/>
                      <a:pt x="148019" y="193354"/>
                    </a:cubicBezTo>
                    <a:cubicBezTo>
                      <a:pt x="157993" y="193354"/>
                      <a:pt x="167968" y="203368"/>
                      <a:pt x="167968" y="213383"/>
                    </a:cubicBezTo>
                    <a:cubicBezTo>
                      <a:pt x="167968" y="213383"/>
                      <a:pt x="167968" y="213383"/>
                      <a:pt x="167968" y="233411"/>
                    </a:cubicBezTo>
                    <a:cubicBezTo>
                      <a:pt x="167968" y="233411"/>
                      <a:pt x="167968" y="233411"/>
                      <a:pt x="148019" y="233411"/>
                    </a:cubicBezTo>
                    <a:cubicBezTo>
                      <a:pt x="148019" y="233411"/>
                      <a:pt x="148019" y="233411"/>
                      <a:pt x="148019" y="373612"/>
                    </a:cubicBezTo>
                    <a:lnTo>
                      <a:pt x="73208" y="373612"/>
                    </a:lnTo>
                    <a:cubicBezTo>
                      <a:pt x="73208" y="373612"/>
                      <a:pt x="73208" y="373612"/>
                      <a:pt x="73208" y="233411"/>
                    </a:cubicBezTo>
                    <a:cubicBezTo>
                      <a:pt x="73208" y="233411"/>
                      <a:pt x="73208" y="233411"/>
                      <a:pt x="53258" y="233411"/>
                    </a:cubicBezTo>
                    <a:cubicBezTo>
                      <a:pt x="53258" y="233411"/>
                      <a:pt x="53258" y="233411"/>
                      <a:pt x="53258" y="213383"/>
                    </a:cubicBezTo>
                    <a:cubicBezTo>
                      <a:pt x="53258" y="203368"/>
                      <a:pt x="63233" y="193354"/>
                      <a:pt x="73208" y="193354"/>
                    </a:cubicBezTo>
                    <a:close/>
                    <a:moveTo>
                      <a:pt x="234079" y="68402"/>
                    </a:moveTo>
                    <a:cubicBezTo>
                      <a:pt x="234079" y="68402"/>
                      <a:pt x="234079" y="68402"/>
                      <a:pt x="169334" y="108199"/>
                    </a:cubicBezTo>
                    <a:cubicBezTo>
                      <a:pt x="169334" y="108199"/>
                      <a:pt x="169334" y="108199"/>
                      <a:pt x="169334" y="113174"/>
                    </a:cubicBezTo>
                    <a:cubicBezTo>
                      <a:pt x="169334" y="113174"/>
                      <a:pt x="169334" y="113174"/>
                      <a:pt x="174314" y="113174"/>
                    </a:cubicBezTo>
                    <a:lnTo>
                      <a:pt x="333687" y="113174"/>
                    </a:lnTo>
                    <a:cubicBezTo>
                      <a:pt x="338667" y="113174"/>
                      <a:pt x="338667" y="113174"/>
                      <a:pt x="338667" y="113174"/>
                    </a:cubicBezTo>
                    <a:cubicBezTo>
                      <a:pt x="338667" y="108199"/>
                      <a:pt x="338667" y="108199"/>
                      <a:pt x="338667" y="108199"/>
                    </a:cubicBezTo>
                    <a:cubicBezTo>
                      <a:pt x="338667" y="108199"/>
                      <a:pt x="338667" y="108199"/>
                      <a:pt x="273922" y="68402"/>
                    </a:cubicBezTo>
                    <a:cubicBezTo>
                      <a:pt x="258981" y="63428"/>
                      <a:pt x="249020" y="63428"/>
                      <a:pt x="234079" y="68402"/>
                    </a:cubicBezTo>
                    <a:close/>
                    <a:moveTo>
                      <a:pt x="234079" y="3732"/>
                    </a:moveTo>
                    <a:cubicBezTo>
                      <a:pt x="249020" y="-1243"/>
                      <a:pt x="258981" y="-1243"/>
                      <a:pt x="273922" y="3732"/>
                    </a:cubicBezTo>
                    <a:lnTo>
                      <a:pt x="488079" y="123123"/>
                    </a:lnTo>
                    <a:cubicBezTo>
                      <a:pt x="498039" y="128098"/>
                      <a:pt x="508000" y="143022"/>
                      <a:pt x="508000" y="157946"/>
                    </a:cubicBezTo>
                    <a:cubicBezTo>
                      <a:pt x="508000" y="157946"/>
                      <a:pt x="508000" y="157946"/>
                      <a:pt x="508000" y="172870"/>
                    </a:cubicBezTo>
                    <a:cubicBezTo>
                      <a:pt x="508000" y="172870"/>
                      <a:pt x="508000" y="172870"/>
                      <a:pt x="0" y="172870"/>
                    </a:cubicBezTo>
                    <a:cubicBezTo>
                      <a:pt x="0" y="172870"/>
                      <a:pt x="0" y="172870"/>
                      <a:pt x="0" y="157946"/>
                    </a:cubicBezTo>
                    <a:cubicBezTo>
                      <a:pt x="0" y="143022"/>
                      <a:pt x="9961" y="128098"/>
                      <a:pt x="19922" y="123123"/>
                    </a:cubicBezTo>
                    <a:cubicBezTo>
                      <a:pt x="19922" y="123123"/>
                      <a:pt x="19922" y="123123"/>
                      <a:pt x="234079" y="3732"/>
                    </a:cubicBezTo>
                    <a:close/>
                  </a:path>
                </a:pathLst>
              </a:custGeom>
              <a:solidFill>
                <a:schemeClr val="accent3">
                  <a:lumMod val="100000"/>
                </a:schemeClr>
              </a:solidFill>
              <a:ln>
                <a:noFill/>
              </a:ln>
            </p:spPr>
            <p:txBody>
              <a:bodyPr anchor="ctr"/>
              <a:lstStyle/>
              <a:p>
                <a:pPr algn="ctr"/>
              </a:p>
            </p:txBody>
          </p:sp>
        </p:grpSp>
        <p:sp>
          <p:nvSpPr>
            <p:cNvPr id="17" name="TextBox 17"/>
            <p:cNvSpPr txBox="1"/>
            <p:nvPr/>
          </p:nvSpPr>
          <p:spPr bwMode="auto">
            <a:xfrm>
              <a:off x="1390565" y="4761148"/>
              <a:ext cx="2213143" cy="283030"/>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2400" b="1" dirty="0">
                  <a:solidFill>
                    <a:schemeClr val="accent1"/>
                  </a:solidFill>
                </a:rPr>
                <a:t>问题概述</a:t>
              </a:r>
              <a:endParaRPr lang="zh-CN" altLang="en-US" sz="2400" b="1" dirty="0">
                <a:solidFill>
                  <a:schemeClr val="accent1"/>
                </a:solidFill>
              </a:endParaRPr>
            </a:p>
          </p:txBody>
        </p:sp>
        <p:sp>
          <p:nvSpPr>
            <p:cNvPr id="15" name="TextBox 20"/>
            <p:cNvSpPr txBox="1"/>
            <p:nvPr/>
          </p:nvSpPr>
          <p:spPr bwMode="auto">
            <a:xfrm>
              <a:off x="3956180" y="4761148"/>
              <a:ext cx="2213143" cy="283030"/>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2400" b="1">
                  <a:solidFill>
                    <a:schemeClr val="accent2"/>
                  </a:solidFill>
                </a:rPr>
                <a:t>求解方法与实现</a:t>
              </a:r>
              <a:endParaRPr lang="zh-CN" altLang="en-US" sz="2400" b="1">
                <a:solidFill>
                  <a:schemeClr val="accent2"/>
                </a:solidFill>
              </a:endParaRPr>
            </a:p>
          </p:txBody>
        </p:sp>
        <p:sp>
          <p:nvSpPr>
            <p:cNvPr id="13" name="TextBox 23"/>
            <p:cNvSpPr txBox="1"/>
            <p:nvPr/>
          </p:nvSpPr>
          <p:spPr bwMode="auto">
            <a:xfrm>
              <a:off x="6521795" y="4761148"/>
              <a:ext cx="2213143" cy="283030"/>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2400" b="1">
                  <a:solidFill>
                    <a:schemeClr val="accent3"/>
                  </a:solidFill>
                </a:rPr>
                <a:t>总结与反思</a:t>
              </a:r>
              <a:endParaRPr lang="zh-CN" altLang="en-US" sz="2400" b="1">
                <a:solidFill>
                  <a:schemeClr val="accent3"/>
                </a:solidFill>
              </a:endParaRPr>
            </a:p>
          </p:txBody>
        </p:sp>
      </p:grpSp>
      <p:sp>
        <p:nvSpPr>
          <p:cNvPr id="27" name="标题 1"/>
          <p:cNvSpPr txBox="1"/>
          <p:nvPr/>
        </p:nvSpPr>
        <p:spPr>
          <a:xfrm>
            <a:off x="5199184" y="1017053"/>
            <a:ext cx="1858108" cy="9607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5400" b="1" spc="600" dirty="0" smtClean="0">
                <a:latin typeface="+mn-lt"/>
                <a:ea typeface="+mn-ea"/>
                <a:cs typeface="+mn-ea"/>
                <a:sym typeface="+mn-lt"/>
              </a:rPr>
              <a:t>目录</a:t>
            </a:r>
            <a:endParaRPr lang="zh-CN" altLang="en-US" sz="5400" b="1" spc="600" dirty="0">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bldLst>
      <p:bldP spid="27" grpId="0"/>
      <p:bldP spid="2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33919" y="529097"/>
            <a:ext cx="6858976" cy="5841228"/>
            <a:chOff x="3205724" y="537743"/>
            <a:chExt cx="6198825" cy="5279032"/>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7200000">
              <a:off x="4281210" y="577305"/>
              <a:ext cx="5162902" cy="5083777"/>
            </a:xfrm>
            <a:prstGeom prst="rect">
              <a:avLst/>
            </a:prstGeom>
          </p:spPr>
        </p:pic>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8839218">
              <a:off x="3166162" y="693435"/>
              <a:ext cx="5162902" cy="5083777"/>
            </a:xfrm>
            <a:prstGeom prst="rect">
              <a:avLst/>
            </a:prstGeom>
          </p:spPr>
        </p:pic>
      </p:grpSp>
      <p:sp>
        <p:nvSpPr>
          <p:cNvPr id="2" name="矩形 1"/>
          <p:cNvSpPr/>
          <p:nvPr/>
        </p:nvSpPr>
        <p:spPr>
          <a:xfrm>
            <a:off x="0" y="2602523"/>
            <a:ext cx="12192000" cy="1969477"/>
          </a:xfrm>
          <a:prstGeom prst="rect">
            <a:avLst/>
          </a:prstGeom>
          <a:solidFill>
            <a:schemeClr val="accent1">
              <a:lumMod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p:cNvSpPr txBox="1"/>
          <p:nvPr/>
        </p:nvSpPr>
        <p:spPr>
          <a:xfrm>
            <a:off x="2450122" y="3267304"/>
            <a:ext cx="7291756" cy="9998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sz="4800" b="1" spc="600" dirty="0" smtClean="0">
                <a:solidFill>
                  <a:schemeClr val="bg1"/>
                </a:solidFill>
                <a:latin typeface="+mn-lt"/>
                <a:ea typeface="+mn-ea"/>
                <a:cs typeface="+mn-ea"/>
                <a:sym typeface="+mn-lt"/>
              </a:rPr>
              <a:t>问题概述</a:t>
            </a:r>
            <a:endParaRPr lang="zh-CN" sz="4800" b="1" spc="600" dirty="0">
              <a:solidFill>
                <a:schemeClr val="bg1"/>
              </a:solidFill>
              <a:latin typeface="+mn-lt"/>
              <a:ea typeface="+mn-ea"/>
              <a:cs typeface="+mn-ea"/>
              <a:sym typeface="+mn-lt"/>
            </a:endParaRPr>
          </a:p>
        </p:txBody>
      </p:sp>
      <p:sp>
        <p:nvSpPr>
          <p:cNvPr id="7" name="任意多边形 6"/>
          <p:cNvSpPr/>
          <p:nvPr/>
        </p:nvSpPr>
        <p:spPr>
          <a:xfrm>
            <a:off x="0" y="4572000"/>
            <a:ext cx="11594123" cy="586154"/>
          </a:xfrm>
          <a:custGeom>
            <a:avLst/>
            <a:gdLst>
              <a:gd name="connsiteX0" fmla="*/ 0 w 11594123"/>
              <a:gd name="connsiteY0" fmla="*/ 0 h 586154"/>
              <a:gd name="connsiteX1" fmla="*/ 11594123 w 11594123"/>
              <a:gd name="connsiteY1" fmla="*/ 586154 h 586154"/>
              <a:gd name="connsiteX2" fmla="*/ 11594123 w 11594123"/>
              <a:gd name="connsiteY2" fmla="*/ 0 h 586154"/>
              <a:gd name="connsiteX3" fmla="*/ 0 w 11594123"/>
              <a:gd name="connsiteY3" fmla="*/ 0 h 586154"/>
            </a:gdLst>
            <a:ahLst/>
            <a:cxnLst>
              <a:cxn ang="0">
                <a:pos x="connsiteX0" y="connsiteY0"/>
              </a:cxn>
              <a:cxn ang="0">
                <a:pos x="connsiteX1" y="connsiteY1"/>
              </a:cxn>
              <a:cxn ang="0">
                <a:pos x="connsiteX2" y="connsiteY2"/>
              </a:cxn>
              <a:cxn ang="0">
                <a:pos x="connsiteX3" y="connsiteY3"/>
              </a:cxn>
            </a:cxnLst>
            <a:rect l="l" t="t" r="r" b="b"/>
            <a:pathLst>
              <a:path w="11594123" h="586154">
                <a:moveTo>
                  <a:pt x="0" y="0"/>
                </a:moveTo>
                <a:lnTo>
                  <a:pt x="11594123" y="586154"/>
                </a:lnTo>
                <a:lnTo>
                  <a:pt x="11594123" y="0"/>
                </a:lnTo>
                <a:lnTo>
                  <a:pt x="0" y="0"/>
                </a:lnTo>
                <a:close/>
              </a:path>
            </a:pathLst>
          </a:custGeom>
          <a:solidFill>
            <a:schemeClr val="accent1">
              <a:lumMod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bldLst>
      <p:bldP spid="6" grpId="0"/>
      <p:bldP spid="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aea4552d14e8c773d78fc54b973190fe"/>
          <p:cNvPicPr>
            <a:picLocks noChangeAspect="1"/>
          </p:cNvPicPr>
          <p:nvPr/>
        </p:nvPicPr>
        <p:blipFill>
          <a:blip r:embed="rId1"/>
          <a:stretch>
            <a:fillRect/>
          </a:stretch>
        </p:blipFill>
        <p:spPr>
          <a:xfrm>
            <a:off x="393065" y="2993390"/>
            <a:ext cx="6096000" cy="2800350"/>
          </a:xfrm>
          <a:prstGeom prst="rect">
            <a:avLst/>
          </a:prstGeom>
        </p:spPr>
      </p:pic>
      <p:sp>
        <p:nvSpPr>
          <p:cNvPr id="10" name="标题 1"/>
          <p:cNvSpPr txBox="1"/>
          <p:nvPr/>
        </p:nvSpPr>
        <p:spPr>
          <a:xfrm>
            <a:off x="1231265" y="621665"/>
            <a:ext cx="9412605" cy="5111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b="1" spc="600" dirty="0">
                <a:latin typeface="+mn-lt"/>
                <a:ea typeface="+mn-ea"/>
                <a:cs typeface="+mn-ea"/>
                <a:sym typeface="+mn-lt"/>
              </a:rPr>
              <a:t>二维空间障碍环境中最短路径规划问题</a:t>
            </a:r>
            <a:endParaRPr lang="zh-CN" altLang="en-US" sz="3200" b="1" spc="600" dirty="0">
              <a:latin typeface="+mn-lt"/>
              <a:ea typeface="+mn-ea"/>
              <a:cs typeface="+mn-ea"/>
              <a:sym typeface="+mn-lt"/>
            </a:endParaRPr>
          </a:p>
          <a:p>
            <a:pPr algn="ctr"/>
            <a:endParaRPr lang="zh-CN" altLang="en-US" sz="3200" b="1" spc="600" dirty="0">
              <a:latin typeface="+mn-lt"/>
              <a:ea typeface="+mn-ea"/>
              <a:cs typeface="+mn-ea"/>
              <a:sym typeface="+mn-lt"/>
            </a:endParaRPr>
          </a:p>
        </p:txBody>
      </p:sp>
      <p:sp>
        <p:nvSpPr>
          <p:cNvPr id="4" name="文本框 3"/>
          <p:cNvSpPr txBox="1"/>
          <p:nvPr/>
        </p:nvSpPr>
        <p:spPr>
          <a:xfrm>
            <a:off x="809625" y="1614170"/>
            <a:ext cx="9515475" cy="1198880"/>
          </a:xfrm>
          <a:prstGeom prst="rect">
            <a:avLst/>
          </a:prstGeom>
          <a:noFill/>
        </p:spPr>
        <p:txBody>
          <a:bodyPr wrap="square" rtlCol="0">
            <a:spAutoFit/>
          </a:bodyPr>
          <a:p>
            <a:r>
              <a:rPr lang="en-US" b="1" dirty="0">
                <a:latin typeface="仿宋" panose="02010609060101010101" charset="-122"/>
                <a:ea typeface="仿宋" panose="02010609060101010101" charset="-122"/>
                <a:cs typeface="仿宋" panose="02010609060101010101" charset="-122"/>
                <a:sym typeface="+mn-ea"/>
              </a:rPr>
              <a:t>	</a:t>
            </a:r>
            <a:r>
              <a:rPr sz="2400" b="1" dirty="0">
                <a:latin typeface="仿宋" panose="02010609060101010101" charset="-122"/>
                <a:ea typeface="仿宋" panose="02010609060101010101" charset="-122"/>
                <a:cs typeface="仿宋" panose="02010609060101010101" charset="-122"/>
                <a:sym typeface="+mn-ea"/>
              </a:rPr>
              <a:t>障碍环境下的路径规划问题，可以描述为：在有障碍物的环境中，规划一条从起始点到目标点且与任何环境障碍物都无碰撞的路径。该问题是机器人运动规划、游戏AI寻路、地理信息系统、VLSI设计、</a:t>
            </a:r>
            <a:endParaRPr lang="zh-CN" altLang="en-US" sz="2400" b="1" dirty="0">
              <a:latin typeface="仿宋" panose="02010609060101010101" charset="-122"/>
              <a:ea typeface="仿宋" panose="02010609060101010101" charset="-122"/>
              <a:cs typeface="仿宋" panose="02010609060101010101" charset="-122"/>
              <a:sym typeface="+mn-ea"/>
            </a:endParaRPr>
          </a:p>
        </p:txBody>
      </p:sp>
      <p:sp>
        <p:nvSpPr>
          <p:cNvPr id="6" name="文本框 5"/>
          <p:cNvSpPr txBox="1"/>
          <p:nvPr/>
        </p:nvSpPr>
        <p:spPr>
          <a:xfrm>
            <a:off x="6817360" y="2993390"/>
            <a:ext cx="4227830" cy="2676525"/>
          </a:xfrm>
          <a:prstGeom prst="rect">
            <a:avLst/>
          </a:prstGeom>
          <a:noFill/>
        </p:spPr>
        <p:txBody>
          <a:bodyPr wrap="square" rtlCol="0">
            <a:spAutoFit/>
          </a:bodyPr>
          <a:p>
            <a:r>
              <a:rPr sz="2400" b="1" dirty="0">
                <a:latin typeface="仿宋" panose="02010609060101010101" charset="-122"/>
                <a:ea typeface="仿宋" panose="02010609060101010101" charset="-122"/>
                <a:cs typeface="仿宋" panose="02010609060101010101" charset="-122"/>
                <a:sym typeface="+mn-ea"/>
              </a:rPr>
              <a:t>导航系统等众多领域的基本问题。</a:t>
            </a:r>
            <a:endParaRPr sz="2400" b="1" dirty="0">
              <a:latin typeface="仿宋" panose="02010609060101010101" charset="-122"/>
              <a:ea typeface="仿宋" panose="02010609060101010101" charset="-122"/>
              <a:cs typeface="仿宋" panose="02010609060101010101" charset="-122"/>
              <a:sym typeface="+mn-ea"/>
            </a:endParaRPr>
          </a:p>
          <a:p>
            <a:r>
              <a:rPr lang="en-US" sz="2400" b="1" dirty="0">
                <a:latin typeface="仿宋" panose="02010609060101010101" charset="-122"/>
                <a:ea typeface="仿宋" panose="02010609060101010101" charset="-122"/>
                <a:cs typeface="仿宋" panose="02010609060101010101" charset="-122"/>
                <a:sym typeface="+mn-ea"/>
              </a:rPr>
              <a:t>	</a:t>
            </a:r>
            <a:r>
              <a:rPr sz="2400" b="1" dirty="0">
                <a:latin typeface="仿宋" panose="02010609060101010101" charset="-122"/>
                <a:ea typeface="仿宋" panose="02010609060101010101" charset="-122"/>
                <a:cs typeface="仿宋" panose="02010609060101010101" charset="-122"/>
                <a:sym typeface="+mn-ea"/>
              </a:rPr>
              <a:t>例如在机器人执行任务时，采用规划良好的路径可以节省大量的机器人作业时间提高机器人的工作效率并减少不必要的耗能。</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bldLst>
      <p:bldP spid="10" grpId="0"/>
      <p:bldP spid="1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0">
            <a:off x="-761365" y="3202940"/>
            <a:ext cx="6878320" cy="3524250"/>
            <a:chOff x="1660525" y="3814763"/>
            <a:chExt cx="10310812" cy="6083300"/>
          </a:xfrm>
          <a:solidFill>
            <a:schemeClr val="tx2"/>
          </a:solidFill>
        </p:grpSpPr>
        <p:sp>
          <p:nvSpPr>
            <p:cNvPr id="7" name="任意多边形: 形状 2"/>
            <p:cNvSpPr/>
            <p:nvPr/>
          </p:nvSpPr>
          <p:spPr bwMode="auto">
            <a:xfrm>
              <a:off x="2898775" y="4237038"/>
              <a:ext cx="7829550" cy="4830763"/>
            </a:xfrm>
            <a:custGeom>
              <a:avLst/>
              <a:gdLst>
                <a:gd name="T0" fmla="*/ 0 w 4932"/>
                <a:gd name="T1" fmla="*/ 3043 h 3043"/>
                <a:gd name="T2" fmla="*/ 4932 w 4932"/>
                <a:gd name="T3" fmla="*/ 3043 h 3043"/>
                <a:gd name="T4" fmla="*/ 4932 w 4932"/>
                <a:gd name="T5" fmla="*/ 0 h 3043"/>
                <a:gd name="T6" fmla="*/ 0 w 4932"/>
                <a:gd name="T7" fmla="*/ 0 h 3043"/>
                <a:gd name="T8" fmla="*/ 0 w 4932"/>
                <a:gd name="T9" fmla="*/ 3043 h 3043"/>
                <a:gd name="T10" fmla="*/ 41 w 4932"/>
                <a:gd name="T11" fmla="*/ 40 h 3043"/>
                <a:gd name="T12" fmla="*/ 4891 w 4932"/>
                <a:gd name="T13" fmla="*/ 40 h 3043"/>
                <a:gd name="T14" fmla="*/ 4891 w 4932"/>
                <a:gd name="T15" fmla="*/ 3003 h 3043"/>
                <a:gd name="T16" fmla="*/ 41 w 4932"/>
                <a:gd name="T17" fmla="*/ 3003 h 3043"/>
                <a:gd name="T18" fmla="*/ 41 w 4932"/>
                <a:gd name="T19" fmla="*/ 40 h 3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2" h="3043">
                  <a:moveTo>
                    <a:pt x="0" y="3043"/>
                  </a:moveTo>
                  <a:lnTo>
                    <a:pt x="4932" y="3043"/>
                  </a:lnTo>
                  <a:lnTo>
                    <a:pt x="4932" y="0"/>
                  </a:lnTo>
                  <a:lnTo>
                    <a:pt x="0" y="0"/>
                  </a:lnTo>
                  <a:lnTo>
                    <a:pt x="0" y="3043"/>
                  </a:lnTo>
                  <a:close/>
                  <a:moveTo>
                    <a:pt x="41" y="40"/>
                  </a:moveTo>
                  <a:lnTo>
                    <a:pt x="4891" y="40"/>
                  </a:lnTo>
                  <a:lnTo>
                    <a:pt x="4891" y="3003"/>
                  </a:lnTo>
                  <a:lnTo>
                    <a:pt x="41" y="3003"/>
                  </a:lnTo>
                  <a:lnTo>
                    <a:pt x="41" y="40"/>
                  </a:lnTo>
                  <a:close/>
                </a:path>
              </a:pathLst>
            </a:custGeom>
            <a:solidFill>
              <a:schemeClr val="tx1"/>
            </a:solidFill>
            <a:ln>
              <a:noFill/>
            </a:ln>
          </p:spPr>
          <p:txBody>
            <a:bodyPr anchor="ctr"/>
            <a:lstStyle/>
            <a:p>
              <a:pPr algn="ctr"/>
            </a:p>
          </p:txBody>
        </p:sp>
        <p:sp>
          <p:nvSpPr>
            <p:cNvPr id="8" name="椭圆 7"/>
            <p:cNvSpPr/>
            <p:nvPr/>
          </p:nvSpPr>
          <p:spPr bwMode="auto">
            <a:xfrm>
              <a:off x="6777038" y="4057651"/>
              <a:ext cx="76200" cy="71438"/>
            </a:xfrm>
            <a:prstGeom prst="ellipse">
              <a:avLst/>
            </a:prstGeom>
            <a:grpFill/>
            <a:ln>
              <a:noFill/>
            </a:ln>
          </p:spPr>
          <p:txBody>
            <a:bodyPr anchor="ctr"/>
            <a:lstStyle/>
            <a:p>
              <a:pPr algn="ctr"/>
            </a:p>
          </p:txBody>
        </p:sp>
        <p:sp>
          <p:nvSpPr>
            <p:cNvPr id="9" name="任意多边形: 形状 4"/>
            <p:cNvSpPr/>
            <p:nvPr/>
          </p:nvSpPr>
          <p:spPr bwMode="auto">
            <a:xfrm>
              <a:off x="1660525" y="3814763"/>
              <a:ext cx="10310812" cy="6083300"/>
            </a:xfrm>
            <a:custGeom>
              <a:avLst/>
              <a:gdLst>
                <a:gd name="T0" fmla="*/ 2333 w 2547"/>
                <a:gd name="T1" fmla="*/ 1380 h 1525"/>
                <a:gd name="T2" fmla="*/ 2333 w 2547"/>
                <a:gd name="T3" fmla="*/ 115 h 1525"/>
                <a:gd name="T4" fmla="*/ 2218 w 2547"/>
                <a:gd name="T5" fmla="*/ 0 h 1525"/>
                <a:gd name="T6" fmla="*/ 329 w 2547"/>
                <a:gd name="T7" fmla="*/ 0 h 1525"/>
                <a:gd name="T8" fmla="*/ 214 w 2547"/>
                <a:gd name="T9" fmla="*/ 115 h 1525"/>
                <a:gd name="T10" fmla="*/ 214 w 2547"/>
                <a:gd name="T11" fmla="*/ 1380 h 1525"/>
                <a:gd name="T12" fmla="*/ 0 w 2547"/>
                <a:gd name="T13" fmla="*/ 1380 h 1525"/>
                <a:gd name="T14" fmla="*/ 0 w 2547"/>
                <a:gd name="T15" fmla="*/ 1418 h 1525"/>
                <a:gd name="T16" fmla="*/ 107 w 2547"/>
                <a:gd name="T17" fmla="*/ 1525 h 1525"/>
                <a:gd name="T18" fmla="*/ 2440 w 2547"/>
                <a:gd name="T19" fmla="*/ 1525 h 1525"/>
                <a:gd name="T20" fmla="*/ 2547 w 2547"/>
                <a:gd name="T21" fmla="*/ 1418 h 1525"/>
                <a:gd name="T22" fmla="*/ 2547 w 2547"/>
                <a:gd name="T23" fmla="*/ 1380 h 1525"/>
                <a:gd name="T24" fmla="*/ 2333 w 2547"/>
                <a:gd name="T25" fmla="*/ 1380 h 1525"/>
                <a:gd name="T26" fmla="*/ 246 w 2547"/>
                <a:gd name="T27" fmla="*/ 115 h 1525"/>
                <a:gd name="T28" fmla="*/ 329 w 2547"/>
                <a:gd name="T29" fmla="*/ 32 h 1525"/>
                <a:gd name="T30" fmla="*/ 2218 w 2547"/>
                <a:gd name="T31" fmla="*/ 32 h 1525"/>
                <a:gd name="T32" fmla="*/ 2301 w 2547"/>
                <a:gd name="T33" fmla="*/ 115 h 1525"/>
                <a:gd name="T34" fmla="*/ 2301 w 2547"/>
                <a:gd name="T35" fmla="*/ 1380 h 1525"/>
                <a:gd name="T36" fmla="*/ 246 w 2547"/>
                <a:gd name="T37" fmla="*/ 1380 h 1525"/>
                <a:gd name="T38" fmla="*/ 246 w 2547"/>
                <a:gd name="T39" fmla="*/ 115 h 1525"/>
                <a:gd name="T40" fmla="*/ 1486 w 2547"/>
                <a:gd name="T41" fmla="*/ 1412 h 1525"/>
                <a:gd name="T42" fmla="*/ 1446 w 2547"/>
                <a:gd name="T43" fmla="*/ 1448 h 1525"/>
                <a:gd name="T44" fmla="*/ 1100 w 2547"/>
                <a:gd name="T45" fmla="*/ 1448 h 1525"/>
                <a:gd name="T46" fmla="*/ 1061 w 2547"/>
                <a:gd name="T47" fmla="*/ 1412 h 1525"/>
                <a:gd name="T48" fmla="*/ 1486 w 2547"/>
                <a:gd name="T49" fmla="*/ 1412 h 1525"/>
                <a:gd name="T50" fmla="*/ 2515 w 2547"/>
                <a:gd name="T51" fmla="*/ 1418 h 1525"/>
                <a:gd name="T52" fmla="*/ 2440 w 2547"/>
                <a:gd name="T53" fmla="*/ 1493 h 1525"/>
                <a:gd name="T54" fmla="*/ 107 w 2547"/>
                <a:gd name="T55" fmla="*/ 1493 h 1525"/>
                <a:gd name="T56" fmla="*/ 32 w 2547"/>
                <a:gd name="T57" fmla="*/ 1418 h 1525"/>
                <a:gd name="T58" fmla="*/ 32 w 2547"/>
                <a:gd name="T59" fmla="*/ 1412 h 1525"/>
                <a:gd name="T60" fmla="*/ 1045 w 2547"/>
                <a:gd name="T61" fmla="*/ 1412 h 1525"/>
                <a:gd name="T62" fmla="*/ 1100 w 2547"/>
                <a:gd name="T63" fmla="*/ 1464 h 1525"/>
                <a:gd name="T64" fmla="*/ 1446 w 2547"/>
                <a:gd name="T65" fmla="*/ 1464 h 1525"/>
                <a:gd name="T66" fmla="*/ 1502 w 2547"/>
                <a:gd name="T67" fmla="*/ 1412 h 1525"/>
                <a:gd name="T68" fmla="*/ 2515 w 2547"/>
                <a:gd name="T69" fmla="*/ 1412 h 1525"/>
                <a:gd name="T70" fmla="*/ 2515 w 2547"/>
                <a:gd name="T71" fmla="*/ 1418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7" h="1525">
                  <a:moveTo>
                    <a:pt x="2333" y="1380"/>
                  </a:moveTo>
                  <a:cubicBezTo>
                    <a:pt x="2333" y="115"/>
                    <a:pt x="2333" y="115"/>
                    <a:pt x="2333" y="115"/>
                  </a:cubicBezTo>
                  <a:cubicBezTo>
                    <a:pt x="2333" y="51"/>
                    <a:pt x="2281" y="0"/>
                    <a:pt x="2218" y="0"/>
                  </a:cubicBezTo>
                  <a:cubicBezTo>
                    <a:pt x="329" y="0"/>
                    <a:pt x="329" y="0"/>
                    <a:pt x="329" y="0"/>
                  </a:cubicBezTo>
                  <a:cubicBezTo>
                    <a:pt x="265" y="0"/>
                    <a:pt x="214" y="51"/>
                    <a:pt x="214" y="115"/>
                  </a:cubicBezTo>
                  <a:cubicBezTo>
                    <a:pt x="214" y="1380"/>
                    <a:pt x="214" y="1380"/>
                    <a:pt x="214" y="1380"/>
                  </a:cubicBezTo>
                  <a:cubicBezTo>
                    <a:pt x="0" y="1380"/>
                    <a:pt x="0" y="1380"/>
                    <a:pt x="0" y="1380"/>
                  </a:cubicBezTo>
                  <a:cubicBezTo>
                    <a:pt x="0" y="1418"/>
                    <a:pt x="0" y="1418"/>
                    <a:pt x="0" y="1418"/>
                  </a:cubicBezTo>
                  <a:cubicBezTo>
                    <a:pt x="0" y="1477"/>
                    <a:pt x="48" y="1525"/>
                    <a:pt x="107" y="1525"/>
                  </a:cubicBezTo>
                  <a:cubicBezTo>
                    <a:pt x="2440" y="1525"/>
                    <a:pt x="2440" y="1525"/>
                    <a:pt x="2440" y="1525"/>
                  </a:cubicBezTo>
                  <a:cubicBezTo>
                    <a:pt x="2499" y="1525"/>
                    <a:pt x="2547" y="1477"/>
                    <a:pt x="2547" y="1418"/>
                  </a:cubicBezTo>
                  <a:cubicBezTo>
                    <a:pt x="2547" y="1380"/>
                    <a:pt x="2547" y="1380"/>
                    <a:pt x="2547" y="1380"/>
                  </a:cubicBezTo>
                  <a:lnTo>
                    <a:pt x="2333" y="1380"/>
                  </a:lnTo>
                  <a:close/>
                  <a:moveTo>
                    <a:pt x="246" y="115"/>
                  </a:moveTo>
                  <a:cubicBezTo>
                    <a:pt x="246" y="69"/>
                    <a:pt x="283" y="32"/>
                    <a:pt x="329" y="32"/>
                  </a:cubicBezTo>
                  <a:cubicBezTo>
                    <a:pt x="2218" y="32"/>
                    <a:pt x="2218" y="32"/>
                    <a:pt x="2218" y="32"/>
                  </a:cubicBezTo>
                  <a:cubicBezTo>
                    <a:pt x="2264" y="32"/>
                    <a:pt x="2301" y="69"/>
                    <a:pt x="2301" y="115"/>
                  </a:cubicBezTo>
                  <a:cubicBezTo>
                    <a:pt x="2301" y="1380"/>
                    <a:pt x="2301" y="1380"/>
                    <a:pt x="2301" y="1380"/>
                  </a:cubicBezTo>
                  <a:cubicBezTo>
                    <a:pt x="246" y="1380"/>
                    <a:pt x="246" y="1380"/>
                    <a:pt x="246" y="1380"/>
                  </a:cubicBezTo>
                  <a:lnTo>
                    <a:pt x="246" y="115"/>
                  </a:lnTo>
                  <a:close/>
                  <a:moveTo>
                    <a:pt x="1486" y="1412"/>
                  </a:moveTo>
                  <a:cubicBezTo>
                    <a:pt x="1485" y="1432"/>
                    <a:pt x="1467" y="1448"/>
                    <a:pt x="1446" y="1448"/>
                  </a:cubicBezTo>
                  <a:cubicBezTo>
                    <a:pt x="1100" y="1448"/>
                    <a:pt x="1100" y="1448"/>
                    <a:pt x="1100" y="1448"/>
                  </a:cubicBezTo>
                  <a:cubicBezTo>
                    <a:pt x="1080" y="1448"/>
                    <a:pt x="1062" y="1432"/>
                    <a:pt x="1061" y="1412"/>
                  </a:cubicBezTo>
                  <a:lnTo>
                    <a:pt x="1486" y="1412"/>
                  </a:lnTo>
                  <a:close/>
                  <a:moveTo>
                    <a:pt x="2515" y="1418"/>
                  </a:moveTo>
                  <a:cubicBezTo>
                    <a:pt x="2515" y="1460"/>
                    <a:pt x="2481" y="1493"/>
                    <a:pt x="2440" y="1493"/>
                  </a:cubicBezTo>
                  <a:cubicBezTo>
                    <a:pt x="107" y="1493"/>
                    <a:pt x="107" y="1493"/>
                    <a:pt x="107" y="1493"/>
                  </a:cubicBezTo>
                  <a:cubicBezTo>
                    <a:pt x="66" y="1493"/>
                    <a:pt x="32" y="1460"/>
                    <a:pt x="32" y="1418"/>
                  </a:cubicBezTo>
                  <a:cubicBezTo>
                    <a:pt x="32" y="1412"/>
                    <a:pt x="32" y="1412"/>
                    <a:pt x="32" y="1412"/>
                  </a:cubicBezTo>
                  <a:cubicBezTo>
                    <a:pt x="1045" y="1412"/>
                    <a:pt x="1045" y="1412"/>
                    <a:pt x="1045" y="1412"/>
                  </a:cubicBezTo>
                  <a:cubicBezTo>
                    <a:pt x="1046" y="1441"/>
                    <a:pt x="1071" y="1464"/>
                    <a:pt x="1100" y="1464"/>
                  </a:cubicBezTo>
                  <a:cubicBezTo>
                    <a:pt x="1446" y="1464"/>
                    <a:pt x="1446" y="1464"/>
                    <a:pt x="1446" y="1464"/>
                  </a:cubicBezTo>
                  <a:cubicBezTo>
                    <a:pt x="1476" y="1464"/>
                    <a:pt x="1501" y="1441"/>
                    <a:pt x="1502" y="1412"/>
                  </a:cubicBezTo>
                  <a:cubicBezTo>
                    <a:pt x="2515" y="1412"/>
                    <a:pt x="2515" y="1412"/>
                    <a:pt x="2515" y="1412"/>
                  </a:cubicBezTo>
                  <a:lnTo>
                    <a:pt x="2515" y="1418"/>
                  </a:lnTo>
                  <a:close/>
                </a:path>
              </a:pathLst>
            </a:custGeom>
            <a:solidFill>
              <a:schemeClr val="tx1"/>
            </a:solidFill>
            <a:ln>
              <a:noFill/>
            </a:ln>
          </p:spPr>
          <p:txBody>
            <a:bodyPr anchor="ctr"/>
            <a:lstStyle/>
            <a:p>
              <a:pPr algn="ctr"/>
            </a:p>
          </p:txBody>
        </p:sp>
      </p:grpSp>
      <p:sp>
        <p:nvSpPr>
          <p:cNvPr id="10" name="标题 1"/>
          <p:cNvSpPr txBox="1"/>
          <p:nvPr/>
        </p:nvSpPr>
        <p:spPr>
          <a:xfrm>
            <a:off x="1231265" y="621665"/>
            <a:ext cx="9412605" cy="65532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b="1" spc="600" dirty="0">
                <a:latin typeface="+mn-lt"/>
                <a:ea typeface="+mn-ea"/>
                <a:cs typeface="+mn-ea"/>
                <a:sym typeface="+mn-lt"/>
              </a:rPr>
              <a:t>二维空间障碍环境中最短路径规划问题</a:t>
            </a:r>
            <a:endParaRPr lang="zh-CN" altLang="en-US" b="1" spc="600" dirty="0">
              <a:latin typeface="+mn-lt"/>
              <a:ea typeface="+mn-ea"/>
              <a:cs typeface="+mn-ea"/>
              <a:sym typeface="+mn-lt"/>
            </a:endParaRPr>
          </a:p>
          <a:p>
            <a:pPr algn="ctr"/>
            <a:endParaRPr lang="zh-CN" altLang="en-US" b="1" spc="600" dirty="0">
              <a:latin typeface="+mn-lt"/>
              <a:ea typeface="+mn-ea"/>
              <a:cs typeface="+mn-ea"/>
              <a:sym typeface="+mn-lt"/>
            </a:endParaRPr>
          </a:p>
        </p:txBody>
      </p:sp>
      <p:pic>
        <p:nvPicPr>
          <p:cNvPr id="2" name="图片 1"/>
          <p:cNvPicPr>
            <a:picLocks noChangeAspect="1"/>
          </p:cNvPicPr>
          <p:nvPr/>
        </p:nvPicPr>
        <p:blipFill>
          <a:blip r:embed="rId1"/>
          <a:stretch>
            <a:fillRect/>
          </a:stretch>
        </p:blipFill>
        <p:spPr>
          <a:xfrm>
            <a:off x="117475" y="3483610"/>
            <a:ext cx="5116830" cy="2725420"/>
          </a:xfrm>
          <a:prstGeom prst="rect">
            <a:avLst/>
          </a:prstGeom>
        </p:spPr>
      </p:pic>
      <p:sp>
        <p:nvSpPr>
          <p:cNvPr id="11" name="文本框 10"/>
          <p:cNvSpPr txBox="1"/>
          <p:nvPr/>
        </p:nvSpPr>
        <p:spPr>
          <a:xfrm>
            <a:off x="765175" y="1691005"/>
            <a:ext cx="9878695" cy="1198880"/>
          </a:xfrm>
          <a:prstGeom prst="rect">
            <a:avLst/>
          </a:prstGeom>
          <a:noFill/>
        </p:spPr>
        <p:txBody>
          <a:bodyPr wrap="square" rtlCol="0">
            <a:spAutoFit/>
          </a:bodyPr>
          <a:p>
            <a:r>
              <a:rPr lang="en-US" b="1" dirty="0">
                <a:latin typeface="仿宋" panose="02010609060101010101" charset="-122"/>
                <a:ea typeface="仿宋" panose="02010609060101010101" charset="-122"/>
                <a:cs typeface="仿宋" panose="02010609060101010101" charset="-122"/>
                <a:sym typeface="+mn-ea"/>
              </a:rPr>
              <a:t>	</a:t>
            </a:r>
            <a:r>
              <a:rPr lang="en-US" sz="2400" b="1" dirty="0">
                <a:latin typeface="仿宋" panose="02010609060101010101" charset="-122"/>
                <a:ea typeface="仿宋" panose="02010609060101010101" charset="-122"/>
                <a:cs typeface="仿宋" panose="02010609060101010101" charset="-122"/>
                <a:sym typeface="+mn-ea"/>
              </a:rPr>
              <a:t>问题的难点主要在于对障碍环境的表达与抽象、</a:t>
            </a:r>
            <a:r>
              <a:rPr lang="zh-CN" altLang="en-US" sz="2400" b="1" dirty="0">
                <a:latin typeface="仿宋" panose="02010609060101010101" charset="-122"/>
                <a:ea typeface="仿宋" panose="02010609060101010101" charset="-122"/>
                <a:cs typeface="仿宋" panose="02010609060101010101" charset="-122"/>
                <a:sym typeface="+mn-ea"/>
              </a:rPr>
              <a:t>和</a:t>
            </a:r>
            <a:r>
              <a:rPr lang="en-US" sz="2400" b="1" dirty="0">
                <a:latin typeface="仿宋" panose="02010609060101010101" charset="-122"/>
                <a:ea typeface="仿宋" panose="02010609060101010101" charset="-122"/>
                <a:cs typeface="仿宋" panose="02010609060101010101" charset="-122"/>
                <a:sym typeface="+mn-ea"/>
              </a:rPr>
              <a:t>最短路径的搜索。其中环境表达是研究怎样无误的描述和记录环境信息，并进行化简和抽象以方便进行路径搜索处理。</a:t>
            </a:r>
            <a:endParaRPr lang="zh-CN" altLang="en-US"/>
          </a:p>
        </p:txBody>
      </p:sp>
      <p:sp>
        <p:nvSpPr>
          <p:cNvPr id="5" name="文本框 4"/>
          <p:cNvSpPr txBox="1"/>
          <p:nvPr/>
        </p:nvSpPr>
        <p:spPr>
          <a:xfrm>
            <a:off x="5735320" y="3064510"/>
            <a:ext cx="5945505" cy="3046095"/>
          </a:xfrm>
          <a:prstGeom prst="rect">
            <a:avLst/>
          </a:prstGeom>
          <a:noFill/>
        </p:spPr>
        <p:txBody>
          <a:bodyPr wrap="square" rtlCol="0">
            <a:spAutoFit/>
          </a:bodyPr>
          <a:p>
            <a:r>
              <a:rPr lang="en-US" sz="2400" b="1" dirty="0">
                <a:latin typeface="仿宋" panose="02010609060101010101" charset="-122"/>
                <a:ea typeface="仿宋" panose="02010609060101010101" charset="-122"/>
                <a:cs typeface="仿宋" panose="02010609060101010101" charset="-122"/>
                <a:sym typeface="+mn-ea"/>
              </a:rPr>
              <a:t>	而路径搜索策略则是指规划求解路径的算法技术。在这方面已经有很多成熟的算法，例如单源最短路径的Dijkstra算法、任意两点间最短路径的Floyd动态规划算法、A*搜索算法。在这几种算法中，环境信息被抽象成图论中定义的有向或无向图并利用图的节点邻接矩阵记录节点间的关联信息。</a:t>
            </a:r>
            <a:endParaRPr lang="en-US" altLang="en-US" sz="2400" b="1" dirty="0">
              <a:latin typeface="仿宋" panose="02010609060101010101" charset="-122"/>
              <a:ea typeface="仿宋" panose="02010609060101010101" charset="-122"/>
              <a:cs typeface="仿宋"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bldLst>
      <p:bldP spid="10" grpId="0"/>
      <p:bldP spid="10"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b="35539"/>
          <a:stretch>
            <a:fillRect/>
          </a:stretch>
        </p:blipFill>
        <p:spPr>
          <a:xfrm>
            <a:off x="0" y="0"/>
            <a:ext cx="12192000" cy="4911969"/>
          </a:xfrm>
          <a:prstGeom prst="rect">
            <a:avLst/>
          </a:prstGeom>
        </p:spPr>
      </p:pic>
      <p:grpSp>
        <p:nvGrpSpPr>
          <p:cNvPr id="3" name="e7360f53-c1f1-4c19-95a7-8a89debcaa23"/>
          <p:cNvGrpSpPr>
            <a:grpSpLocks noChangeAspect="1"/>
          </p:cNvGrpSpPr>
          <p:nvPr/>
        </p:nvGrpSpPr>
        <p:grpSpPr>
          <a:xfrm>
            <a:off x="1142662" y="3434861"/>
            <a:ext cx="9863496" cy="3245765"/>
            <a:chOff x="1164251" y="2252637"/>
            <a:chExt cx="9863496" cy="3245765"/>
          </a:xfrm>
        </p:grpSpPr>
        <p:grpSp>
          <p:nvGrpSpPr>
            <p:cNvPr id="4" name="组合 3"/>
            <p:cNvGrpSpPr/>
            <p:nvPr/>
          </p:nvGrpSpPr>
          <p:grpSpPr>
            <a:xfrm>
              <a:off x="1164251" y="2252637"/>
              <a:ext cx="9863496" cy="2842072"/>
              <a:chOff x="1193800" y="2252637"/>
              <a:chExt cx="7927689" cy="2284287"/>
            </a:xfrm>
          </p:grpSpPr>
          <p:grpSp>
            <p:nvGrpSpPr>
              <p:cNvPr id="8" name="组合 7"/>
              <p:cNvGrpSpPr/>
              <p:nvPr/>
            </p:nvGrpSpPr>
            <p:grpSpPr>
              <a:xfrm>
                <a:off x="5041366" y="2252637"/>
                <a:ext cx="2156340" cy="1749473"/>
                <a:chOff x="5041366" y="2895580"/>
                <a:chExt cx="2156340" cy="1749473"/>
              </a:xfrm>
            </p:grpSpPr>
            <p:sp>
              <p:nvSpPr>
                <p:cNvPr id="28" name="矩形 27"/>
                <p:cNvSpPr/>
                <p:nvPr/>
              </p:nvSpPr>
              <p:spPr>
                <a:xfrm>
                  <a:off x="5483139" y="4411648"/>
                  <a:ext cx="1272791" cy="233405"/>
                </a:xfrm>
                <a:prstGeom prst="rect">
                  <a:avLst/>
                </a:prstGeom>
              </p:spPr>
              <p:txBody>
                <a:bodyPr wrap="none" lIns="0" tIns="0" rIns="0" bIns="0" anchor="ctr" anchorCtr="1">
                  <a:noAutofit/>
                </a:bodyPr>
                <a:lstStyle/>
                <a:p>
                  <a:pPr lvl="0" algn="ctr" defTabSz="914400">
                    <a:spcBef>
                      <a:spcPct val="0"/>
                    </a:spcBef>
                    <a:defRPr/>
                  </a:pPr>
                  <a:r>
                    <a:rPr lang="zh-CN" altLang="en-US" sz="2000" b="1"/>
                    <a:t>可见性图</a:t>
                  </a:r>
                  <a:endParaRPr lang="zh-CN" altLang="en-US" sz="2000" b="1"/>
                </a:p>
              </p:txBody>
            </p:sp>
            <p:sp>
              <p:nvSpPr>
                <p:cNvPr id="29" name="任意多边形: 形状 20"/>
                <p:cNvSpPr/>
                <p:nvPr/>
              </p:nvSpPr>
              <p:spPr>
                <a:xfrm flipV="1">
                  <a:off x="5041366" y="2895580"/>
                  <a:ext cx="2156340" cy="1186707"/>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tx2">
                    <a:lumMod val="75000"/>
                    <a:alpha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30" name="任意多边形: 形状 85"/>
                <p:cNvSpPr/>
                <p:nvPr/>
              </p:nvSpPr>
              <p:spPr bwMode="auto">
                <a:xfrm>
                  <a:off x="5936723" y="3336915"/>
                  <a:ext cx="433431" cy="36628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endParaRPr sz="1600"/>
                </a:p>
              </p:txBody>
            </p:sp>
            <p:sp>
              <p:nvSpPr>
                <p:cNvPr id="31" name="矩形 30"/>
                <p:cNvSpPr/>
                <p:nvPr/>
              </p:nvSpPr>
              <p:spPr>
                <a:xfrm>
                  <a:off x="5483139" y="3768426"/>
                  <a:ext cx="1272791" cy="233405"/>
                </a:xfrm>
                <a:prstGeom prst="rect">
                  <a:avLst/>
                </a:prstGeom>
              </p:spPr>
              <p:txBody>
                <a:bodyPr wrap="none" lIns="0" tIns="0" rIns="0" bIns="0" anchor="ctr" anchorCtr="1">
                  <a:noAutofit/>
                </a:bodyPr>
                <a:lstStyle/>
                <a:p>
                  <a:pPr lvl="0" algn="ctr" defTabSz="914400">
                    <a:spcBef>
                      <a:spcPct val="0"/>
                    </a:spcBef>
                    <a:defRPr/>
                  </a:pPr>
                  <a:endParaRPr lang="zh-CN" altLang="en-US" sz="1100" b="1">
                    <a:solidFill>
                      <a:schemeClr val="bg1"/>
                    </a:solidFill>
                  </a:endParaRPr>
                </a:p>
              </p:txBody>
            </p:sp>
          </p:grpSp>
          <p:grpSp>
            <p:nvGrpSpPr>
              <p:cNvPr id="9" name="组合 8"/>
              <p:cNvGrpSpPr/>
              <p:nvPr/>
            </p:nvGrpSpPr>
            <p:grpSpPr>
              <a:xfrm>
                <a:off x="3117583" y="2252637"/>
                <a:ext cx="2156340" cy="2284287"/>
                <a:chOff x="3117583" y="2895580"/>
                <a:chExt cx="2156340" cy="2284287"/>
              </a:xfrm>
            </p:grpSpPr>
            <p:sp>
              <p:nvSpPr>
                <p:cNvPr id="22" name="文本框 10"/>
                <p:cNvSpPr txBox="1"/>
                <p:nvPr/>
              </p:nvSpPr>
              <p:spPr>
                <a:xfrm>
                  <a:off x="3382636" y="4730397"/>
                  <a:ext cx="1626234" cy="449470"/>
                </a:xfrm>
                <a:prstGeom prst="rect">
                  <a:avLst/>
                </a:prstGeom>
                <a:noFill/>
              </p:spPr>
              <p:txBody>
                <a:bodyPr wrap="square" lIns="0" tIns="0" rIns="0" bIns="0" anchor="ctr" anchorCtr="1">
                  <a:normAutofit/>
                </a:bodyPr>
                <a:lstStyle/>
                <a:p>
                  <a:pPr algn="ctr">
                    <a:lnSpc>
                      <a:spcPct val="120000"/>
                    </a:lnSpc>
                    <a:spcBef>
                      <a:spcPct val="0"/>
                    </a:spcBef>
                  </a:pPr>
                  <a:endParaRPr lang="zh-CN" altLang="en-US" sz="900"/>
                </a:p>
              </p:txBody>
            </p:sp>
            <p:sp>
              <p:nvSpPr>
                <p:cNvPr id="23" name="矩形 22"/>
                <p:cNvSpPr/>
                <p:nvPr/>
              </p:nvSpPr>
              <p:spPr>
                <a:xfrm>
                  <a:off x="3559356" y="4401674"/>
                  <a:ext cx="1272792" cy="233405"/>
                </a:xfrm>
                <a:prstGeom prst="rect">
                  <a:avLst/>
                </a:prstGeom>
              </p:spPr>
              <p:txBody>
                <a:bodyPr wrap="none" lIns="0" tIns="0" rIns="0" bIns="0" anchor="ctr" anchorCtr="1">
                  <a:noAutofit/>
                </a:bodyPr>
                <a:lstStyle/>
                <a:p>
                  <a:pPr lvl="0" algn="ctr" defTabSz="914400">
                    <a:spcBef>
                      <a:spcPct val="0"/>
                    </a:spcBef>
                    <a:defRPr/>
                  </a:pPr>
                  <a:r>
                    <a:rPr lang="zh-CN" altLang="en-US" sz="2000" b="1"/>
                    <a:t>校验与保存</a:t>
                  </a:r>
                  <a:endParaRPr lang="zh-CN" altLang="en-US" sz="2000" b="1"/>
                </a:p>
              </p:txBody>
            </p:sp>
            <p:sp>
              <p:nvSpPr>
                <p:cNvPr id="24" name="任意多边形: 形状 19"/>
                <p:cNvSpPr/>
                <p:nvPr/>
              </p:nvSpPr>
              <p:spPr>
                <a:xfrm flipV="1">
                  <a:off x="3117583" y="2895580"/>
                  <a:ext cx="2156340" cy="1186707"/>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tx2">
                    <a:lumMod val="75000"/>
                    <a:alpha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5" name="任意多边形: 形状 86"/>
                <p:cNvSpPr/>
                <p:nvPr/>
              </p:nvSpPr>
              <p:spPr bwMode="auto">
                <a:xfrm>
                  <a:off x="3983122" y="3311717"/>
                  <a:ext cx="433431" cy="36628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endParaRPr sz="1600"/>
                </a:p>
              </p:txBody>
            </p:sp>
            <p:sp>
              <p:nvSpPr>
                <p:cNvPr id="26" name="矩形 25"/>
                <p:cNvSpPr/>
                <p:nvPr/>
              </p:nvSpPr>
              <p:spPr>
                <a:xfrm>
                  <a:off x="3559356" y="3758452"/>
                  <a:ext cx="1272792" cy="233405"/>
                </a:xfrm>
                <a:prstGeom prst="rect">
                  <a:avLst/>
                </a:prstGeom>
              </p:spPr>
              <p:txBody>
                <a:bodyPr wrap="none" lIns="0" tIns="0" rIns="0" bIns="0" anchor="ctr" anchorCtr="1">
                  <a:noAutofit/>
                </a:bodyPr>
                <a:lstStyle/>
                <a:p>
                  <a:pPr lvl="0" algn="ctr" defTabSz="914400">
                    <a:spcBef>
                      <a:spcPct val="0"/>
                    </a:spcBef>
                    <a:defRPr/>
                  </a:pPr>
                  <a:endParaRPr lang="zh-CN" altLang="en-US" sz="1100" b="1">
                    <a:solidFill>
                      <a:schemeClr val="bg1"/>
                    </a:solidFill>
                  </a:endParaRPr>
                </a:p>
              </p:txBody>
            </p:sp>
          </p:grpSp>
          <p:grpSp>
            <p:nvGrpSpPr>
              <p:cNvPr id="10" name="组合 9"/>
              <p:cNvGrpSpPr/>
              <p:nvPr/>
            </p:nvGrpSpPr>
            <p:grpSpPr>
              <a:xfrm>
                <a:off x="1193800" y="2252637"/>
                <a:ext cx="2156340" cy="2284287"/>
                <a:chOff x="1193800" y="2895580"/>
                <a:chExt cx="2156340" cy="2284287"/>
              </a:xfrm>
            </p:grpSpPr>
            <p:sp>
              <p:nvSpPr>
                <p:cNvPr id="17" name="文本框 24"/>
                <p:cNvSpPr txBox="1"/>
                <p:nvPr/>
              </p:nvSpPr>
              <p:spPr>
                <a:xfrm>
                  <a:off x="1458853" y="4730397"/>
                  <a:ext cx="1626234" cy="449470"/>
                </a:xfrm>
                <a:prstGeom prst="rect">
                  <a:avLst/>
                </a:prstGeom>
                <a:noFill/>
              </p:spPr>
              <p:txBody>
                <a:bodyPr wrap="square" lIns="0" tIns="0" rIns="0" bIns="0" anchor="ctr" anchorCtr="1">
                  <a:normAutofit/>
                </a:bodyPr>
                <a:lstStyle/>
                <a:p>
                  <a:pPr algn="ctr">
                    <a:lnSpc>
                      <a:spcPct val="120000"/>
                    </a:lnSpc>
                    <a:spcBef>
                      <a:spcPct val="0"/>
                    </a:spcBef>
                  </a:pPr>
                  <a:endParaRPr lang="zh-CN" altLang="en-US" sz="900"/>
                </a:p>
              </p:txBody>
            </p:sp>
            <p:sp>
              <p:nvSpPr>
                <p:cNvPr id="18" name="矩形 17"/>
                <p:cNvSpPr/>
                <p:nvPr/>
              </p:nvSpPr>
              <p:spPr>
                <a:xfrm>
                  <a:off x="1635573" y="4401674"/>
                  <a:ext cx="1272792" cy="233405"/>
                </a:xfrm>
                <a:prstGeom prst="rect">
                  <a:avLst/>
                </a:prstGeom>
              </p:spPr>
              <p:txBody>
                <a:bodyPr wrap="none" lIns="0" tIns="0" rIns="0" bIns="0" anchor="ctr" anchorCtr="1">
                  <a:noAutofit/>
                </a:bodyPr>
                <a:lstStyle/>
                <a:p>
                  <a:pPr lvl="0" algn="ctr" defTabSz="914400">
                    <a:spcBef>
                      <a:spcPct val="0"/>
                    </a:spcBef>
                    <a:defRPr/>
                  </a:pPr>
                  <a:r>
                    <a:rPr lang="zh-CN" altLang="en-US" sz="2000" b="1"/>
                    <a:t>多边形障碍物的输入</a:t>
                  </a:r>
                  <a:endParaRPr lang="zh-CN" altLang="en-US" sz="2000" b="1"/>
                </a:p>
              </p:txBody>
            </p:sp>
            <p:sp>
              <p:nvSpPr>
                <p:cNvPr id="19" name="任意多边形: 形状 18"/>
                <p:cNvSpPr/>
                <p:nvPr/>
              </p:nvSpPr>
              <p:spPr>
                <a:xfrm flipV="1">
                  <a:off x="1193800" y="2895580"/>
                  <a:ext cx="2156340" cy="1186707"/>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tx2">
                    <a:lumMod val="75000"/>
                    <a:alpha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20" name="任意多边形: 形状 87"/>
                <p:cNvSpPr/>
                <p:nvPr/>
              </p:nvSpPr>
              <p:spPr bwMode="auto">
                <a:xfrm>
                  <a:off x="2068692" y="3319622"/>
                  <a:ext cx="433431" cy="36628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endParaRPr sz="1600"/>
                </a:p>
              </p:txBody>
            </p:sp>
            <p:sp>
              <p:nvSpPr>
                <p:cNvPr id="21" name="矩形 20"/>
                <p:cNvSpPr/>
                <p:nvPr/>
              </p:nvSpPr>
              <p:spPr>
                <a:xfrm>
                  <a:off x="1635573" y="3758452"/>
                  <a:ext cx="1272792" cy="233405"/>
                </a:xfrm>
                <a:prstGeom prst="rect">
                  <a:avLst/>
                </a:prstGeom>
              </p:spPr>
              <p:txBody>
                <a:bodyPr wrap="none" lIns="0" tIns="0" rIns="0" bIns="0" anchor="ctr" anchorCtr="1">
                  <a:noAutofit/>
                </a:bodyPr>
                <a:lstStyle/>
                <a:p>
                  <a:pPr lvl="0" algn="ctr" defTabSz="914400">
                    <a:spcBef>
                      <a:spcPct val="0"/>
                    </a:spcBef>
                    <a:defRPr/>
                  </a:pPr>
                  <a:endParaRPr lang="zh-CN" altLang="en-US" sz="1100" b="1">
                    <a:solidFill>
                      <a:schemeClr val="bg1"/>
                    </a:solidFill>
                  </a:endParaRPr>
                </a:p>
              </p:txBody>
            </p:sp>
          </p:grpSp>
          <p:grpSp>
            <p:nvGrpSpPr>
              <p:cNvPr id="11" name="组合 10"/>
              <p:cNvGrpSpPr/>
              <p:nvPr/>
            </p:nvGrpSpPr>
            <p:grpSpPr>
              <a:xfrm>
                <a:off x="6965149" y="2252638"/>
                <a:ext cx="2156340" cy="1749472"/>
                <a:chOff x="6965149" y="2895581"/>
                <a:chExt cx="2156340" cy="1749472"/>
              </a:xfrm>
            </p:grpSpPr>
            <p:sp>
              <p:nvSpPr>
                <p:cNvPr id="13" name="矩形 12"/>
                <p:cNvSpPr/>
                <p:nvPr/>
              </p:nvSpPr>
              <p:spPr>
                <a:xfrm>
                  <a:off x="7406923" y="4411648"/>
                  <a:ext cx="1272792" cy="233405"/>
                </a:xfrm>
                <a:prstGeom prst="rect">
                  <a:avLst/>
                </a:prstGeom>
              </p:spPr>
              <p:txBody>
                <a:bodyPr wrap="none" lIns="0" tIns="0" rIns="0" bIns="0" anchor="ctr" anchorCtr="1">
                  <a:noAutofit/>
                </a:bodyPr>
                <a:lstStyle/>
                <a:p>
                  <a:pPr lvl="0" algn="ctr" defTabSz="914400">
                    <a:spcBef>
                      <a:spcPct val="0"/>
                    </a:spcBef>
                    <a:defRPr/>
                  </a:pPr>
                  <a:r>
                    <a:rPr lang="en-US" altLang="zh-CN" sz="2000" b="1"/>
                    <a:t>Dijkstra</a:t>
                  </a:r>
                  <a:r>
                    <a:rPr lang="zh-CN" altLang="en-US" sz="2000" b="1"/>
                    <a:t>算法</a:t>
                  </a:r>
                  <a:endParaRPr lang="zh-CN" altLang="en-US" sz="2000" b="1"/>
                </a:p>
              </p:txBody>
            </p:sp>
            <p:sp>
              <p:nvSpPr>
                <p:cNvPr id="14" name="任意多边形: 形状 21"/>
                <p:cNvSpPr/>
                <p:nvPr/>
              </p:nvSpPr>
              <p:spPr>
                <a:xfrm flipV="1">
                  <a:off x="6965149" y="2895581"/>
                  <a:ext cx="2156340" cy="1186707"/>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tx2">
                    <a:lumMod val="75000"/>
                    <a:alpha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p>
              </p:txBody>
            </p:sp>
            <p:sp>
              <p:nvSpPr>
                <p:cNvPr id="15" name="任意多边形: 形状 88"/>
                <p:cNvSpPr/>
                <p:nvPr/>
              </p:nvSpPr>
              <p:spPr bwMode="auto">
                <a:xfrm>
                  <a:off x="7826604" y="3308264"/>
                  <a:ext cx="433431" cy="36628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endParaRPr sz="1600"/>
                </a:p>
              </p:txBody>
            </p:sp>
            <p:sp>
              <p:nvSpPr>
                <p:cNvPr id="16" name="矩形 15"/>
                <p:cNvSpPr/>
                <p:nvPr/>
              </p:nvSpPr>
              <p:spPr>
                <a:xfrm>
                  <a:off x="7406923" y="3768426"/>
                  <a:ext cx="1272792" cy="233405"/>
                </a:xfrm>
                <a:prstGeom prst="rect">
                  <a:avLst/>
                </a:prstGeom>
              </p:spPr>
              <p:txBody>
                <a:bodyPr wrap="none" lIns="0" tIns="0" rIns="0" bIns="0" anchor="ctr" anchorCtr="1">
                  <a:noAutofit/>
                </a:bodyPr>
                <a:lstStyle/>
                <a:p>
                  <a:pPr lvl="0" algn="ctr" defTabSz="914400">
                    <a:spcBef>
                      <a:spcPct val="0"/>
                    </a:spcBef>
                    <a:defRPr/>
                  </a:pPr>
                  <a:endParaRPr lang="zh-CN" altLang="en-US" sz="1100" b="1">
                    <a:solidFill>
                      <a:schemeClr val="bg1"/>
                    </a:solidFill>
                  </a:endParaRPr>
                </a:p>
              </p:txBody>
            </p:sp>
          </p:grpSp>
        </p:grpSp>
        <p:cxnSp>
          <p:nvCxnSpPr>
            <p:cNvPr id="5" name="直接连接符 4"/>
            <p:cNvCxnSpPr/>
            <p:nvPr/>
          </p:nvCxnSpPr>
          <p:spPr>
            <a:xfrm>
              <a:off x="3719736" y="4058242"/>
              <a:ext cx="0" cy="144016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135911" y="4058242"/>
              <a:ext cx="0" cy="144016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488586" y="4058242"/>
              <a:ext cx="0" cy="144016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2440256" y="0"/>
            <a:ext cx="7324050" cy="3434861"/>
            <a:chOff x="2440256" y="0"/>
            <a:chExt cx="7324050" cy="3434861"/>
          </a:xfrm>
        </p:grpSpPr>
        <p:cxnSp>
          <p:nvCxnSpPr>
            <p:cNvPr id="34" name="直接连接符 33"/>
            <p:cNvCxnSpPr>
              <a:stCxn id="19" idx="2"/>
            </p:cNvCxnSpPr>
            <p:nvPr/>
          </p:nvCxnSpPr>
          <p:spPr>
            <a:xfrm flipH="1" flipV="1">
              <a:off x="2440256" y="0"/>
              <a:ext cx="43847" cy="3434861"/>
            </a:xfrm>
            <a:prstGeom prst="line">
              <a:avLst/>
            </a:prstGeom>
            <a:ln>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flipV="1">
              <a:off x="4877306" y="0"/>
              <a:ext cx="43847" cy="3434861"/>
            </a:xfrm>
            <a:prstGeom prst="line">
              <a:avLst/>
            </a:prstGeom>
            <a:ln>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7248919" y="0"/>
              <a:ext cx="43847" cy="3434861"/>
            </a:xfrm>
            <a:prstGeom prst="line">
              <a:avLst/>
            </a:prstGeom>
            <a:ln>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flipV="1">
              <a:off x="9720459" y="0"/>
              <a:ext cx="43847" cy="3434861"/>
            </a:xfrm>
            <a:prstGeom prst="line">
              <a:avLst/>
            </a:prstGeom>
            <a:ln>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3" name="矩形 32"/>
          <p:cNvSpPr/>
          <p:nvPr/>
        </p:nvSpPr>
        <p:spPr>
          <a:xfrm>
            <a:off x="0" y="878498"/>
            <a:ext cx="12192000" cy="1969477"/>
          </a:xfrm>
          <a:prstGeom prst="rect">
            <a:avLst/>
          </a:prstGeom>
          <a:solidFill>
            <a:schemeClr val="accent1">
              <a:lumMod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标题 1"/>
          <p:cNvSpPr txBox="1"/>
          <p:nvPr/>
        </p:nvSpPr>
        <p:spPr>
          <a:xfrm>
            <a:off x="2429167" y="1363574"/>
            <a:ext cx="7291756" cy="9998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b="1" spc="600" dirty="0">
                <a:solidFill>
                  <a:schemeClr val="bg1"/>
                </a:solidFill>
                <a:latin typeface="+mn-lt"/>
                <a:ea typeface="+mn-ea"/>
                <a:cs typeface="+mn-ea"/>
                <a:sym typeface="+mn-lt"/>
              </a:rPr>
              <a:t>求解方法与实现</a:t>
            </a:r>
            <a:endParaRPr lang="zh-CN" altLang="en-US" sz="4800" b="1" spc="600" dirty="0">
              <a:solidFill>
                <a:schemeClr val="bg1"/>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bldLst>
      <p:bldP spid="41" grpId="0"/>
      <p:bldP spid="4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0">
            <a:off x="-721360" y="3124200"/>
            <a:ext cx="6878320" cy="3524250"/>
            <a:chOff x="1660525" y="3814763"/>
            <a:chExt cx="10310812" cy="6083300"/>
          </a:xfrm>
          <a:solidFill>
            <a:schemeClr val="tx2"/>
          </a:solidFill>
        </p:grpSpPr>
        <p:sp>
          <p:nvSpPr>
            <p:cNvPr id="7" name="任意多边形: 形状 2"/>
            <p:cNvSpPr/>
            <p:nvPr/>
          </p:nvSpPr>
          <p:spPr bwMode="auto">
            <a:xfrm>
              <a:off x="2898775" y="4237038"/>
              <a:ext cx="7829550" cy="4830763"/>
            </a:xfrm>
            <a:custGeom>
              <a:avLst/>
              <a:gdLst>
                <a:gd name="T0" fmla="*/ 0 w 4932"/>
                <a:gd name="T1" fmla="*/ 3043 h 3043"/>
                <a:gd name="T2" fmla="*/ 4932 w 4932"/>
                <a:gd name="T3" fmla="*/ 3043 h 3043"/>
                <a:gd name="T4" fmla="*/ 4932 w 4932"/>
                <a:gd name="T5" fmla="*/ 0 h 3043"/>
                <a:gd name="T6" fmla="*/ 0 w 4932"/>
                <a:gd name="T7" fmla="*/ 0 h 3043"/>
                <a:gd name="T8" fmla="*/ 0 w 4932"/>
                <a:gd name="T9" fmla="*/ 3043 h 3043"/>
                <a:gd name="T10" fmla="*/ 41 w 4932"/>
                <a:gd name="T11" fmla="*/ 40 h 3043"/>
                <a:gd name="T12" fmla="*/ 4891 w 4932"/>
                <a:gd name="T13" fmla="*/ 40 h 3043"/>
                <a:gd name="T14" fmla="*/ 4891 w 4932"/>
                <a:gd name="T15" fmla="*/ 3003 h 3043"/>
                <a:gd name="T16" fmla="*/ 41 w 4932"/>
                <a:gd name="T17" fmla="*/ 3003 h 3043"/>
                <a:gd name="T18" fmla="*/ 41 w 4932"/>
                <a:gd name="T19" fmla="*/ 40 h 3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2" h="3043">
                  <a:moveTo>
                    <a:pt x="0" y="3043"/>
                  </a:moveTo>
                  <a:lnTo>
                    <a:pt x="4932" y="3043"/>
                  </a:lnTo>
                  <a:lnTo>
                    <a:pt x="4932" y="0"/>
                  </a:lnTo>
                  <a:lnTo>
                    <a:pt x="0" y="0"/>
                  </a:lnTo>
                  <a:lnTo>
                    <a:pt x="0" y="3043"/>
                  </a:lnTo>
                  <a:close/>
                  <a:moveTo>
                    <a:pt x="41" y="40"/>
                  </a:moveTo>
                  <a:lnTo>
                    <a:pt x="4891" y="40"/>
                  </a:lnTo>
                  <a:lnTo>
                    <a:pt x="4891" y="3003"/>
                  </a:lnTo>
                  <a:lnTo>
                    <a:pt x="41" y="3003"/>
                  </a:lnTo>
                  <a:lnTo>
                    <a:pt x="41" y="40"/>
                  </a:lnTo>
                  <a:close/>
                </a:path>
              </a:pathLst>
            </a:custGeom>
            <a:solidFill>
              <a:schemeClr val="accent2"/>
            </a:solidFill>
            <a:ln>
              <a:noFill/>
            </a:ln>
          </p:spPr>
          <p:txBody>
            <a:bodyPr anchor="ctr"/>
            <a:lstStyle/>
            <a:p>
              <a:pPr algn="ctr"/>
            </a:p>
          </p:txBody>
        </p:sp>
        <p:sp>
          <p:nvSpPr>
            <p:cNvPr id="8" name="椭圆 7"/>
            <p:cNvSpPr/>
            <p:nvPr/>
          </p:nvSpPr>
          <p:spPr bwMode="auto">
            <a:xfrm>
              <a:off x="6777038" y="4057651"/>
              <a:ext cx="76200" cy="71438"/>
            </a:xfrm>
            <a:prstGeom prst="ellipse">
              <a:avLst/>
            </a:prstGeom>
            <a:grpFill/>
            <a:ln>
              <a:noFill/>
            </a:ln>
          </p:spPr>
          <p:txBody>
            <a:bodyPr anchor="ctr"/>
            <a:lstStyle/>
            <a:p>
              <a:pPr algn="ctr"/>
            </a:p>
          </p:txBody>
        </p:sp>
        <p:sp>
          <p:nvSpPr>
            <p:cNvPr id="9" name="任意多边形: 形状 4"/>
            <p:cNvSpPr/>
            <p:nvPr/>
          </p:nvSpPr>
          <p:spPr bwMode="auto">
            <a:xfrm>
              <a:off x="1660525" y="3814763"/>
              <a:ext cx="10310812" cy="6083300"/>
            </a:xfrm>
            <a:custGeom>
              <a:avLst/>
              <a:gdLst>
                <a:gd name="T0" fmla="*/ 2333 w 2547"/>
                <a:gd name="T1" fmla="*/ 1380 h 1525"/>
                <a:gd name="T2" fmla="*/ 2333 w 2547"/>
                <a:gd name="T3" fmla="*/ 115 h 1525"/>
                <a:gd name="T4" fmla="*/ 2218 w 2547"/>
                <a:gd name="T5" fmla="*/ 0 h 1525"/>
                <a:gd name="T6" fmla="*/ 329 w 2547"/>
                <a:gd name="T7" fmla="*/ 0 h 1525"/>
                <a:gd name="T8" fmla="*/ 214 w 2547"/>
                <a:gd name="T9" fmla="*/ 115 h 1525"/>
                <a:gd name="T10" fmla="*/ 214 w 2547"/>
                <a:gd name="T11" fmla="*/ 1380 h 1525"/>
                <a:gd name="T12" fmla="*/ 0 w 2547"/>
                <a:gd name="T13" fmla="*/ 1380 h 1525"/>
                <a:gd name="T14" fmla="*/ 0 w 2547"/>
                <a:gd name="T15" fmla="*/ 1418 h 1525"/>
                <a:gd name="T16" fmla="*/ 107 w 2547"/>
                <a:gd name="T17" fmla="*/ 1525 h 1525"/>
                <a:gd name="T18" fmla="*/ 2440 w 2547"/>
                <a:gd name="T19" fmla="*/ 1525 h 1525"/>
                <a:gd name="T20" fmla="*/ 2547 w 2547"/>
                <a:gd name="T21" fmla="*/ 1418 h 1525"/>
                <a:gd name="T22" fmla="*/ 2547 w 2547"/>
                <a:gd name="T23" fmla="*/ 1380 h 1525"/>
                <a:gd name="T24" fmla="*/ 2333 w 2547"/>
                <a:gd name="T25" fmla="*/ 1380 h 1525"/>
                <a:gd name="T26" fmla="*/ 246 w 2547"/>
                <a:gd name="T27" fmla="*/ 115 h 1525"/>
                <a:gd name="T28" fmla="*/ 329 w 2547"/>
                <a:gd name="T29" fmla="*/ 32 h 1525"/>
                <a:gd name="T30" fmla="*/ 2218 w 2547"/>
                <a:gd name="T31" fmla="*/ 32 h 1525"/>
                <a:gd name="T32" fmla="*/ 2301 w 2547"/>
                <a:gd name="T33" fmla="*/ 115 h 1525"/>
                <a:gd name="T34" fmla="*/ 2301 w 2547"/>
                <a:gd name="T35" fmla="*/ 1380 h 1525"/>
                <a:gd name="T36" fmla="*/ 246 w 2547"/>
                <a:gd name="T37" fmla="*/ 1380 h 1525"/>
                <a:gd name="T38" fmla="*/ 246 w 2547"/>
                <a:gd name="T39" fmla="*/ 115 h 1525"/>
                <a:gd name="T40" fmla="*/ 1486 w 2547"/>
                <a:gd name="T41" fmla="*/ 1412 h 1525"/>
                <a:gd name="T42" fmla="*/ 1446 w 2547"/>
                <a:gd name="T43" fmla="*/ 1448 h 1525"/>
                <a:gd name="T44" fmla="*/ 1100 w 2547"/>
                <a:gd name="T45" fmla="*/ 1448 h 1525"/>
                <a:gd name="T46" fmla="*/ 1061 w 2547"/>
                <a:gd name="T47" fmla="*/ 1412 h 1525"/>
                <a:gd name="T48" fmla="*/ 1486 w 2547"/>
                <a:gd name="T49" fmla="*/ 1412 h 1525"/>
                <a:gd name="T50" fmla="*/ 2515 w 2547"/>
                <a:gd name="T51" fmla="*/ 1418 h 1525"/>
                <a:gd name="T52" fmla="*/ 2440 w 2547"/>
                <a:gd name="T53" fmla="*/ 1493 h 1525"/>
                <a:gd name="T54" fmla="*/ 107 w 2547"/>
                <a:gd name="T55" fmla="*/ 1493 h 1525"/>
                <a:gd name="T56" fmla="*/ 32 w 2547"/>
                <a:gd name="T57" fmla="*/ 1418 h 1525"/>
                <a:gd name="T58" fmla="*/ 32 w 2547"/>
                <a:gd name="T59" fmla="*/ 1412 h 1525"/>
                <a:gd name="T60" fmla="*/ 1045 w 2547"/>
                <a:gd name="T61" fmla="*/ 1412 h 1525"/>
                <a:gd name="T62" fmla="*/ 1100 w 2547"/>
                <a:gd name="T63" fmla="*/ 1464 h 1525"/>
                <a:gd name="T64" fmla="*/ 1446 w 2547"/>
                <a:gd name="T65" fmla="*/ 1464 h 1525"/>
                <a:gd name="T66" fmla="*/ 1502 w 2547"/>
                <a:gd name="T67" fmla="*/ 1412 h 1525"/>
                <a:gd name="T68" fmla="*/ 2515 w 2547"/>
                <a:gd name="T69" fmla="*/ 1412 h 1525"/>
                <a:gd name="T70" fmla="*/ 2515 w 2547"/>
                <a:gd name="T71" fmla="*/ 1418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7" h="1525">
                  <a:moveTo>
                    <a:pt x="2333" y="1380"/>
                  </a:moveTo>
                  <a:cubicBezTo>
                    <a:pt x="2333" y="115"/>
                    <a:pt x="2333" y="115"/>
                    <a:pt x="2333" y="115"/>
                  </a:cubicBezTo>
                  <a:cubicBezTo>
                    <a:pt x="2333" y="51"/>
                    <a:pt x="2281" y="0"/>
                    <a:pt x="2218" y="0"/>
                  </a:cubicBezTo>
                  <a:cubicBezTo>
                    <a:pt x="329" y="0"/>
                    <a:pt x="329" y="0"/>
                    <a:pt x="329" y="0"/>
                  </a:cubicBezTo>
                  <a:cubicBezTo>
                    <a:pt x="265" y="0"/>
                    <a:pt x="214" y="51"/>
                    <a:pt x="214" y="115"/>
                  </a:cubicBezTo>
                  <a:cubicBezTo>
                    <a:pt x="214" y="1380"/>
                    <a:pt x="214" y="1380"/>
                    <a:pt x="214" y="1380"/>
                  </a:cubicBezTo>
                  <a:cubicBezTo>
                    <a:pt x="0" y="1380"/>
                    <a:pt x="0" y="1380"/>
                    <a:pt x="0" y="1380"/>
                  </a:cubicBezTo>
                  <a:cubicBezTo>
                    <a:pt x="0" y="1418"/>
                    <a:pt x="0" y="1418"/>
                    <a:pt x="0" y="1418"/>
                  </a:cubicBezTo>
                  <a:cubicBezTo>
                    <a:pt x="0" y="1477"/>
                    <a:pt x="48" y="1525"/>
                    <a:pt x="107" y="1525"/>
                  </a:cubicBezTo>
                  <a:cubicBezTo>
                    <a:pt x="2440" y="1525"/>
                    <a:pt x="2440" y="1525"/>
                    <a:pt x="2440" y="1525"/>
                  </a:cubicBezTo>
                  <a:cubicBezTo>
                    <a:pt x="2499" y="1525"/>
                    <a:pt x="2547" y="1477"/>
                    <a:pt x="2547" y="1418"/>
                  </a:cubicBezTo>
                  <a:cubicBezTo>
                    <a:pt x="2547" y="1380"/>
                    <a:pt x="2547" y="1380"/>
                    <a:pt x="2547" y="1380"/>
                  </a:cubicBezTo>
                  <a:lnTo>
                    <a:pt x="2333" y="1380"/>
                  </a:lnTo>
                  <a:close/>
                  <a:moveTo>
                    <a:pt x="246" y="115"/>
                  </a:moveTo>
                  <a:cubicBezTo>
                    <a:pt x="246" y="69"/>
                    <a:pt x="283" y="32"/>
                    <a:pt x="329" y="32"/>
                  </a:cubicBezTo>
                  <a:cubicBezTo>
                    <a:pt x="2218" y="32"/>
                    <a:pt x="2218" y="32"/>
                    <a:pt x="2218" y="32"/>
                  </a:cubicBezTo>
                  <a:cubicBezTo>
                    <a:pt x="2264" y="32"/>
                    <a:pt x="2301" y="69"/>
                    <a:pt x="2301" y="115"/>
                  </a:cubicBezTo>
                  <a:cubicBezTo>
                    <a:pt x="2301" y="1380"/>
                    <a:pt x="2301" y="1380"/>
                    <a:pt x="2301" y="1380"/>
                  </a:cubicBezTo>
                  <a:cubicBezTo>
                    <a:pt x="246" y="1380"/>
                    <a:pt x="246" y="1380"/>
                    <a:pt x="246" y="1380"/>
                  </a:cubicBezTo>
                  <a:lnTo>
                    <a:pt x="246" y="115"/>
                  </a:lnTo>
                  <a:close/>
                  <a:moveTo>
                    <a:pt x="1486" y="1412"/>
                  </a:moveTo>
                  <a:cubicBezTo>
                    <a:pt x="1485" y="1432"/>
                    <a:pt x="1467" y="1448"/>
                    <a:pt x="1446" y="1448"/>
                  </a:cubicBezTo>
                  <a:cubicBezTo>
                    <a:pt x="1100" y="1448"/>
                    <a:pt x="1100" y="1448"/>
                    <a:pt x="1100" y="1448"/>
                  </a:cubicBezTo>
                  <a:cubicBezTo>
                    <a:pt x="1080" y="1448"/>
                    <a:pt x="1062" y="1432"/>
                    <a:pt x="1061" y="1412"/>
                  </a:cubicBezTo>
                  <a:lnTo>
                    <a:pt x="1486" y="1412"/>
                  </a:lnTo>
                  <a:close/>
                  <a:moveTo>
                    <a:pt x="2515" y="1418"/>
                  </a:moveTo>
                  <a:cubicBezTo>
                    <a:pt x="2515" y="1460"/>
                    <a:pt x="2481" y="1493"/>
                    <a:pt x="2440" y="1493"/>
                  </a:cubicBezTo>
                  <a:cubicBezTo>
                    <a:pt x="107" y="1493"/>
                    <a:pt x="107" y="1493"/>
                    <a:pt x="107" y="1493"/>
                  </a:cubicBezTo>
                  <a:cubicBezTo>
                    <a:pt x="66" y="1493"/>
                    <a:pt x="32" y="1460"/>
                    <a:pt x="32" y="1418"/>
                  </a:cubicBezTo>
                  <a:cubicBezTo>
                    <a:pt x="32" y="1412"/>
                    <a:pt x="32" y="1412"/>
                    <a:pt x="32" y="1412"/>
                  </a:cubicBezTo>
                  <a:cubicBezTo>
                    <a:pt x="1045" y="1412"/>
                    <a:pt x="1045" y="1412"/>
                    <a:pt x="1045" y="1412"/>
                  </a:cubicBezTo>
                  <a:cubicBezTo>
                    <a:pt x="1046" y="1441"/>
                    <a:pt x="1071" y="1464"/>
                    <a:pt x="1100" y="1464"/>
                  </a:cubicBezTo>
                  <a:cubicBezTo>
                    <a:pt x="1446" y="1464"/>
                    <a:pt x="1446" y="1464"/>
                    <a:pt x="1446" y="1464"/>
                  </a:cubicBezTo>
                  <a:cubicBezTo>
                    <a:pt x="1476" y="1464"/>
                    <a:pt x="1501" y="1441"/>
                    <a:pt x="1502" y="1412"/>
                  </a:cubicBezTo>
                  <a:cubicBezTo>
                    <a:pt x="2515" y="1412"/>
                    <a:pt x="2515" y="1412"/>
                    <a:pt x="2515" y="1412"/>
                  </a:cubicBezTo>
                  <a:lnTo>
                    <a:pt x="2515" y="1418"/>
                  </a:lnTo>
                  <a:close/>
                </a:path>
              </a:pathLst>
            </a:custGeom>
            <a:solidFill>
              <a:schemeClr val="tx1"/>
            </a:solidFill>
            <a:ln>
              <a:noFill/>
            </a:ln>
          </p:spPr>
          <p:txBody>
            <a:bodyPr anchor="ctr"/>
            <a:lstStyle/>
            <a:p>
              <a:pPr algn="ctr"/>
            </a:p>
          </p:txBody>
        </p:sp>
      </p:grpSp>
      <p:sp>
        <p:nvSpPr>
          <p:cNvPr id="10" name="标题 1"/>
          <p:cNvSpPr txBox="1"/>
          <p:nvPr/>
        </p:nvSpPr>
        <p:spPr>
          <a:xfrm>
            <a:off x="2160905" y="502920"/>
            <a:ext cx="7418070" cy="74866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b="1" spc="600" dirty="0">
                <a:latin typeface="+mn-lt"/>
                <a:ea typeface="+mn-ea"/>
                <a:cs typeface="+mn-ea"/>
                <a:sym typeface="+mn-lt"/>
              </a:rPr>
              <a:t>多边形障碍物的输入</a:t>
            </a:r>
            <a:endParaRPr lang="zh-CN" altLang="en-US" b="1" spc="600" dirty="0">
              <a:latin typeface="+mn-lt"/>
              <a:ea typeface="+mn-ea"/>
              <a:cs typeface="+mn-ea"/>
              <a:sym typeface="+mn-lt"/>
            </a:endParaRPr>
          </a:p>
          <a:p>
            <a:pPr algn="ctr"/>
            <a:endParaRPr lang="zh-CN" altLang="en-US" b="1" spc="600" dirty="0">
              <a:latin typeface="+mn-lt"/>
              <a:ea typeface="+mn-ea"/>
              <a:cs typeface="+mn-ea"/>
              <a:sym typeface="+mn-lt"/>
            </a:endParaRPr>
          </a:p>
        </p:txBody>
      </p:sp>
      <p:sp>
        <p:nvSpPr>
          <p:cNvPr id="4" name="文本框 3"/>
          <p:cNvSpPr txBox="1"/>
          <p:nvPr/>
        </p:nvSpPr>
        <p:spPr>
          <a:xfrm>
            <a:off x="5911215" y="3614420"/>
            <a:ext cx="5248910" cy="2306955"/>
          </a:xfrm>
          <a:prstGeom prst="rect">
            <a:avLst/>
          </a:prstGeom>
          <a:noFill/>
        </p:spPr>
        <p:txBody>
          <a:bodyPr wrap="square" rtlCol="0">
            <a:spAutoFit/>
          </a:bodyPr>
          <a:p>
            <a:r>
              <a:rPr lang="en-US" b="1" dirty="0">
                <a:latin typeface="仿宋" panose="02010609060101010101" charset="-122"/>
                <a:ea typeface="仿宋" panose="02010609060101010101" charset="-122"/>
                <a:cs typeface="仿宋" panose="02010609060101010101" charset="-122"/>
                <a:sym typeface="+mn-ea"/>
              </a:rPr>
              <a:t>	</a:t>
            </a:r>
            <a:r>
              <a:rPr sz="2400" b="1" dirty="0">
                <a:latin typeface="仿宋" panose="02010609060101010101" charset="-122"/>
                <a:ea typeface="仿宋" panose="02010609060101010101" charset="-122"/>
                <a:cs typeface="仿宋" panose="02010609060101010101" charset="-122"/>
                <a:sym typeface="+mn-ea"/>
              </a:rPr>
              <a:t>程序会自动记录输入的多边形的第一个顶点为该多边形的起点，当后续用户指定的顶点在起点附近，程序默认用户要结束当前多边形的编辑，并将多边形的终点落在起点同一位置处，以形成一个封闭的多边形。</a:t>
            </a:r>
            <a:endParaRPr sz="2400" b="1" dirty="0">
              <a:latin typeface="仿宋" panose="02010609060101010101" charset="-122"/>
              <a:ea typeface="仿宋" panose="02010609060101010101" charset="-122"/>
              <a:cs typeface="仿宋" panose="02010609060101010101" charset="-122"/>
              <a:sym typeface="+mn-ea"/>
            </a:endParaRPr>
          </a:p>
        </p:txBody>
      </p:sp>
      <p:pic>
        <p:nvPicPr>
          <p:cNvPr id="5" name="图片 4" descr="Screenshot_2.jpg"/>
          <p:cNvPicPr>
            <a:picLocks noChangeAspect="1"/>
          </p:cNvPicPr>
          <p:nvPr/>
        </p:nvPicPr>
        <p:blipFill>
          <a:blip r:embed="rId1"/>
          <a:stretch>
            <a:fillRect/>
          </a:stretch>
        </p:blipFill>
        <p:spPr>
          <a:xfrm>
            <a:off x="247650" y="3429000"/>
            <a:ext cx="4936490" cy="2659380"/>
          </a:xfrm>
          <a:prstGeom prst="rect">
            <a:avLst/>
          </a:prstGeom>
        </p:spPr>
      </p:pic>
      <p:sp>
        <p:nvSpPr>
          <p:cNvPr id="2" name="文本框 1"/>
          <p:cNvSpPr txBox="1"/>
          <p:nvPr/>
        </p:nvSpPr>
        <p:spPr>
          <a:xfrm>
            <a:off x="626745" y="1441450"/>
            <a:ext cx="9830435" cy="1568450"/>
          </a:xfrm>
          <a:prstGeom prst="rect">
            <a:avLst/>
          </a:prstGeom>
          <a:noFill/>
        </p:spPr>
        <p:txBody>
          <a:bodyPr wrap="square" rtlCol="0">
            <a:spAutoFit/>
          </a:bodyPr>
          <a:p>
            <a:r>
              <a:rPr lang="en-US" b="1" dirty="0">
                <a:latin typeface="仿宋" panose="02010609060101010101" charset="-122"/>
                <a:ea typeface="仿宋" panose="02010609060101010101" charset="-122"/>
                <a:cs typeface="仿宋" panose="02010609060101010101" charset="-122"/>
                <a:sym typeface="+mn-ea"/>
              </a:rPr>
              <a:t>	</a:t>
            </a:r>
            <a:r>
              <a:rPr sz="2400" b="1" dirty="0">
                <a:latin typeface="仿宋" panose="02010609060101010101" charset="-122"/>
                <a:ea typeface="仿宋" panose="02010609060101010101" charset="-122"/>
                <a:cs typeface="仿宋" panose="02010609060101010101" charset="-122"/>
                <a:sym typeface="+mn-ea"/>
              </a:rPr>
              <a:t>用户通过鼠标在白色画板上进行多边形的编辑。编辑器允许用户在一个画板上编辑生成多个多边形，用户每次点击鼠标会在画板上确定一个多边形的顶点（并从该点发出一条连接鼠标的线段，当下一顶点确定，就自动成为连接这两个顶点的边）。</a:t>
            </a:r>
            <a:endParaRPr lang="zh-CN" altLang="en-US" sz="2400" b="1" dirty="0">
              <a:latin typeface="仿宋" panose="02010609060101010101" charset="-122"/>
              <a:ea typeface="仿宋" panose="02010609060101010101" charset="-122"/>
              <a:cs typeface="仿宋"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bldLst>
      <p:bldP spid="10" grpId="0"/>
      <p:bldP spid="1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0">
            <a:off x="-694690" y="2291715"/>
            <a:ext cx="6878320" cy="3524250"/>
            <a:chOff x="1660525" y="3814763"/>
            <a:chExt cx="10310812" cy="6083300"/>
          </a:xfrm>
          <a:solidFill>
            <a:schemeClr val="tx2"/>
          </a:solidFill>
        </p:grpSpPr>
        <p:sp>
          <p:nvSpPr>
            <p:cNvPr id="7" name="任意多边形: 形状 2"/>
            <p:cNvSpPr/>
            <p:nvPr/>
          </p:nvSpPr>
          <p:spPr bwMode="auto">
            <a:xfrm>
              <a:off x="2898775" y="4237038"/>
              <a:ext cx="7829550" cy="4830763"/>
            </a:xfrm>
            <a:custGeom>
              <a:avLst/>
              <a:gdLst>
                <a:gd name="T0" fmla="*/ 0 w 4932"/>
                <a:gd name="T1" fmla="*/ 3043 h 3043"/>
                <a:gd name="T2" fmla="*/ 4932 w 4932"/>
                <a:gd name="T3" fmla="*/ 3043 h 3043"/>
                <a:gd name="T4" fmla="*/ 4932 w 4932"/>
                <a:gd name="T5" fmla="*/ 0 h 3043"/>
                <a:gd name="T6" fmla="*/ 0 w 4932"/>
                <a:gd name="T7" fmla="*/ 0 h 3043"/>
                <a:gd name="T8" fmla="*/ 0 w 4932"/>
                <a:gd name="T9" fmla="*/ 3043 h 3043"/>
                <a:gd name="T10" fmla="*/ 41 w 4932"/>
                <a:gd name="T11" fmla="*/ 40 h 3043"/>
                <a:gd name="T12" fmla="*/ 4891 w 4932"/>
                <a:gd name="T13" fmla="*/ 40 h 3043"/>
                <a:gd name="T14" fmla="*/ 4891 w 4932"/>
                <a:gd name="T15" fmla="*/ 3003 h 3043"/>
                <a:gd name="T16" fmla="*/ 41 w 4932"/>
                <a:gd name="T17" fmla="*/ 3003 h 3043"/>
                <a:gd name="T18" fmla="*/ 41 w 4932"/>
                <a:gd name="T19" fmla="*/ 40 h 3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2" h="3043">
                  <a:moveTo>
                    <a:pt x="0" y="3043"/>
                  </a:moveTo>
                  <a:lnTo>
                    <a:pt x="4932" y="3043"/>
                  </a:lnTo>
                  <a:lnTo>
                    <a:pt x="4932" y="0"/>
                  </a:lnTo>
                  <a:lnTo>
                    <a:pt x="0" y="0"/>
                  </a:lnTo>
                  <a:lnTo>
                    <a:pt x="0" y="3043"/>
                  </a:lnTo>
                  <a:close/>
                  <a:moveTo>
                    <a:pt x="41" y="40"/>
                  </a:moveTo>
                  <a:lnTo>
                    <a:pt x="4891" y="40"/>
                  </a:lnTo>
                  <a:lnTo>
                    <a:pt x="4891" y="3003"/>
                  </a:lnTo>
                  <a:lnTo>
                    <a:pt x="41" y="3003"/>
                  </a:lnTo>
                  <a:lnTo>
                    <a:pt x="41" y="40"/>
                  </a:lnTo>
                  <a:close/>
                </a:path>
              </a:pathLst>
            </a:custGeom>
            <a:solidFill>
              <a:schemeClr val="accent2"/>
            </a:solidFill>
            <a:ln>
              <a:noFill/>
            </a:ln>
          </p:spPr>
          <p:txBody>
            <a:bodyPr anchor="ctr"/>
            <a:lstStyle/>
            <a:p>
              <a:pPr algn="ctr"/>
            </a:p>
          </p:txBody>
        </p:sp>
        <p:sp>
          <p:nvSpPr>
            <p:cNvPr id="8" name="椭圆 7"/>
            <p:cNvSpPr/>
            <p:nvPr/>
          </p:nvSpPr>
          <p:spPr bwMode="auto">
            <a:xfrm>
              <a:off x="6777038" y="4057651"/>
              <a:ext cx="76200" cy="71438"/>
            </a:xfrm>
            <a:prstGeom prst="ellipse">
              <a:avLst/>
            </a:prstGeom>
            <a:grpFill/>
            <a:ln>
              <a:noFill/>
            </a:ln>
          </p:spPr>
          <p:txBody>
            <a:bodyPr anchor="ctr"/>
            <a:lstStyle/>
            <a:p>
              <a:pPr algn="ctr"/>
            </a:p>
          </p:txBody>
        </p:sp>
        <p:sp>
          <p:nvSpPr>
            <p:cNvPr id="9" name="任意多边形: 形状 4"/>
            <p:cNvSpPr/>
            <p:nvPr/>
          </p:nvSpPr>
          <p:spPr bwMode="auto">
            <a:xfrm>
              <a:off x="1660525" y="3814763"/>
              <a:ext cx="10310812" cy="6083300"/>
            </a:xfrm>
            <a:custGeom>
              <a:avLst/>
              <a:gdLst>
                <a:gd name="T0" fmla="*/ 2333 w 2547"/>
                <a:gd name="T1" fmla="*/ 1380 h 1525"/>
                <a:gd name="T2" fmla="*/ 2333 w 2547"/>
                <a:gd name="T3" fmla="*/ 115 h 1525"/>
                <a:gd name="T4" fmla="*/ 2218 w 2547"/>
                <a:gd name="T5" fmla="*/ 0 h 1525"/>
                <a:gd name="T6" fmla="*/ 329 w 2547"/>
                <a:gd name="T7" fmla="*/ 0 h 1525"/>
                <a:gd name="T8" fmla="*/ 214 w 2547"/>
                <a:gd name="T9" fmla="*/ 115 h 1525"/>
                <a:gd name="T10" fmla="*/ 214 w 2547"/>
                <a:gd name="T11" fmla="*/ 1380 h 1525"/>
                <a:gd name="T12" fmla="*/ 0 w 2547"/>
                <a:gd name="T13" fmla="*/ 1380 h 1525"/>
                <a:gd name="T14" fmla="*/ 0 w 2547"/>
                <a:gd name="T15" fmla="*/ 1418 h 1525"/>
                <a:gd name="T16" fmla="*/ 107 w 2547"/>
                <a:gd name="T17" fmla="*/ 1525 h 1525"/>
                <a:gd name="T18" fmla="*/ 2440 w 2547"/>
                <a:gd name="T19" fmla="*/ 1525 h 1525"/>
                <a:gd name="T20" fmla="*/ 2547 w 2547"/>
                <a:gd name="T21" fmla="*/ 1418 h 1525"/>
                <a:gd name="T22" fmla="*/ 2547 w 2547"/>
                <a:gd name="T23" fmla="*/ 1380 h 1525"/>
                <a:gd name="T24" fmla="*/ 2333 w 2547"/>
                <a:gd name="T25" fmla="*/ 1380 h 1525"/>
                <a:gd name="T26" fmla="*/ 246 w 2547"/>
                <a:gd name="T27" fmla="*/ 115 h 1525"/>
                <a:gd name="T28" fmla="*/ 329 w 2547"/>
                <a:gd name="T29" fmla="*/ 32 h 1525"/>
                <a:gd name="T30" fmla="*/ 2218 w 2547"/>
                <a:gd name="T31" fmla="*/ 32 h 1525"/>
                <a:gd name="T32" fmla="*/ 2301 w 2547"/>
                <a:gd name="T33" fmla="*/ 115 h 1525"/>
                <a:gd name="T34" fmla="*/ 2301 w 2547"/>
                <a:gd name="T35" fmla="*/ 1380 h 1525"/>
                <a:gd name="T36" fmla="*/ 246 w 2547"/>
                <a:gd name="T37" fmla="*/ 1380 h 1525"/>
                <a:gd name="T38" fmla="*/ 246 w 2547"/>
                <a:gd name="T39" fmla="*/ 115 h 1525"/>
                <a:gd name="T40" fmla="*/ 1486 w 2547"/>
                <a:gd name="T41" fmla="*/ 1412 h 1525"/>
                <a:gd name="T42" fmla="*/ 1446 w 2547"/>
                <a:gd name="T43" fmla="*/ 1448 h 1525"/>
                <a:gd name="T44" fmla="*/ 1100 w 2547"/>
                <a:gd name="T45" fmla="*/ 1448 h 1525"/>
                <a:gd name="T46" fmla="*/ 1061 w 2547"/>
                <a:gd name="T47" fmla="*/ 1412 h 1525"/>
                <a:gd name="T48" fmla="*/ 1486 w 2547"/>
                <a:gd name="T49" fmla="*/ 1412 h 1525"/>
                <a:gd name="T50" fmla="*/ 2515 w 2547"/>
                <a:gd name="T51" fmla="*/ 1418 h 1525"/>
                <a:gd name="T52" fmla="*/ 2440 w 2547"/>
                <a:gd name="T53" fmla="*/ 1493 h 1525"/>
                <a:gd name="T54" fmla="*/ 107 w 2547"/>
                <a:gd name="T55" fmla="*/ 1493 h 1525"/>
                <a:gd name="T56" fmla="*/ 32 w 2547"/>
                <a:gd name="T57" fmla="*/ 1418 h 1525"/>
                <a:gd name="T58" fmla="*/ 32 w 2547"/>
                <a:gd name="T59" fmla="*/ 1412 h 1525"/>
                <a:gd name="T60" fmla="*/ 1045 w 2547"/>
                <a:gd name="T61" fmla="*/ 1412 h 1525"/>
                <a:gd name="T62" fmla="*/ 1100 w 2547"/>
                <a:gd name="T63" fmla="*/ 1464 h 1525"/>
                <a:gd name="T64" fmla="*/ 1446 w 2547"/>
                <a:gd name="T65" fmla="*/ 1464 h 1525"/>
                <a:gd name="T66" fmla="*/ 1502 w 2547"/>
                <a:gd name="T67" fmla="*/ 1412 h 1525"/>
                <a:gd name="T68" fmla="*/ 2515 w 2547"/>
                <a:gd name="T69" fmla="*/ 1412 h 1525"/>
                <a:gd name="T70" fmla="*/ 2515 w 2547"/>
                <a:gd name="T71" fmla="*/ 1418 h 1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47" h="1525">
                  <a:moveTo>
                    <a:pt x="2333" y="1380"/>
                  </a:moveTo>
                  <a:cubicBezTo>
                    <a:pt x="2333" y="115"/>
                    <a:pt x="2333" y="115"/>
                    <a:pt x="2333" y="115"/>
                  </a:cubicBezTo>
                  <a:cubicBezTo>
                    <a:pt x="2333" y="51"/>
                    <a:pt x="2281" y="0"/>
                    <a:pt x="2218" y="0"/>
                  </a:cubicBezTo>
                  <a:cubicBezTo>
                    <a:pt x="329" y="0"/>
                    <a:pt x="329" y="0"/>
                    <a:pt x="329" y="0"/>
                  </a:cubicBezTo>
                  <a:cubicBezTo>
                    <a:pt x="265" y="0"/>
                    <a:pt x="214" y="51"/>
                    <a:pt x="214" y="115"/>
                  </a:cubicBezTo>
                  <a:cubicBezTo>
                    <a:pt x="214" y="1380"/>
                    <a:pt x="214" y="1380"/>
                    <a:pt x="214" y="1380"/>
                  </a:cubicBezTo>
                  <a:cubicBezTo>
                    <a:pt x="0" y="1380"/>
                    <a:pt x="0" y="1380"/>
                    <a:pt x="0" y="1380"/>
                  </a:cubicBezTo>
                  <a:cubicBezTo>
                    <a:pt x="0" y="1418"/>
                    <a:pt x="0" y="1418"/>
                    <a:pt x="0" y="1418"/>
                  </a:cubicBezTo>
                  <a:cubicBezTo>
                    <a:pt x="0" y="1477"/>
                    <a:pt x="48" y="1525"/>
                    <a:pt x="107" y="1525"/>
                  </a:cubicBezTo>
                  <a:cubicBezTo>
                    <a:pt x="2440" y="1525"/>
                    <a:pt x="2440" y="1525"/>
                    <a:pt x="2440" y="1525"/>
                  </a:cubicBezTo>
                  <a:cubicBezTo>
                    <a:pt x="2499" y="1525"/>
                    <a:pt x="2547" y="1477"/>
                    <a:pt x="2547" y="1418"/>
                  </a:cubicBezTo>
                  <a:cubicBezTo>
                    <a:pt x="2547" y="1380"/>
                    <a:pt x="2547" y="1380"/>
                    <a:pt x="2547" y="1380"/>
                  </a:cubicBezTo>
                  <a:lnTo>
                    <a:pt x="2333" y="1380"/>
                  </a:lnTo>
                  <a:close/>
                  <a:moveTo>
                    <a:pt x="246" y="115"/>
                  </a:moveTo>
                  <a:cubicBezTo>
                    <a:pt x="246" y="69"/>
                    <a:pt x="283" y="32"/>
                    <a:pt x="329" y="32"/>
                  </a:cubicBezTo>
                  <a:cubicBezTo>
                    <a:pt x="2218" y="32"/>
                    <a:pt x="2218" y="32"/>
                    <a:pt x="2218" y="32"/>
                  </a:cubicBezTo>
                  <a:cubicBezTo>
                    <a:pt x="2264" y="32"/>
                    <a:pt x="2301" y="69"/>
                    <a:pt x="2301" y="115"/>
                  </a:cubicBezTo>
                  <a:cubicBezTo>
                    <a:pt x="2301" y="1380"/>
                    <a:pt x="2301" y="1380"/>
                    <a:pt x="2301" y="1380"/>
                  </a:cubicBezTo>
                  <a:cubicBezTo>
                    <a:pt x="246" y="1380"/>
                    <a:pt x="246" y="1380"/>
                    <a:pt x="246" y="1380"/>
                  </a:cubicBezTo>
                  <a:lnTo>
                    <a:pt x="246" y="115"/>
                  </a:lnTo>
                  <a:close/>
                  <a:moveTo>
                    <a:pt x="1486" y="1412"/>
                  </a:moveTo>
                  <a:cubicBezTo>
                    <a:pt x="1485" y="1432"/>
                    <a:pt x="1467" y="1448"/>
                    <a:pt x="1446" y="1448"/>
                  </a:cubicBezTo>
                  <a:cubicBezTo>
                    <a:pt x="1100" y="1448"/>
                    <a:pt x="1100" y="1448"/>
                    <a:pt x="1100" y="1448"/>
                  </a:cubicBezTo>
                  <a:cubicBezTo>
                    <a:pt x="1080" y="1448"/>
                    <a:pt x="1062" y="1432"/>
                    <a:pt x="1061" y="1412"/>
                  </a:cubicBezTo>
                  <a:lnTo>
                    <a:pt x="1486" y="1412"/>
                  </a:lnTo>
                  <a:close/>
                  <a:moveTo>
                    <a:pt x="2515" y="1418"/>
                  </a:moveTo>
                  <a:cubicBezTo>
                    <a:pt x="2515" y="1460"/>
                    <a:pt x="2481" y="1493"/>
                    <a:pt x="2440" y="1493"/>
                  </a:cubicBezTo>
                  <a:cubicBezTo>
                    <a:pt x="107" y="1493"/>
                    <a:pt x="107" y="1493"/>
                    <a:pt x="107" y="1493"/>
                  </a:cubicBezTo>
                  <a:cubicBezTo>
                    <a:pt x="66" y="1493"/>
                    <a:pt x="32" y="1460"/>
                    <a:pt x="32" y="1418"/>
                  </a:cubicBezTo>
                  <a:cubicBezTo>
                    <a:pt x="32" y="1412"/>
                    <a:pt x="32" y="1412"/>
                    <a:pt x="32" y="1412"/>
                  </a:cubicBezTo>
                  <a:cubicBezTo>
                    <a:pt x="1045" y="1412"/>
                    <a:pt x="1045" y="1412"/>
                    <a:pt x="1045" y="1412"/>
                  </a:cubicBezTo>
                  <a:cubicBezTo>
                    <a:pt x="1046" y="1441"/>
                    <a:pt x="1071" y="1464"/>
                    <a:pt x="1100" y="1464"/>
                  </a:cubicBezTo>
                  <a:cubicBezTo>
                    <a:pt x="1446" y="1464"/>
                    <a:pt x="1446" y="1464"/>
                    <a:pt x="1446" y="1464"/>
                  </a:cubicBezTo>
                  <a:cubicBezTo>
                    <a:pt x="1476" y="1464"/>
                    <a:pt x="1501" y="1441"/>
                    <a:pt x="1502" y="1412"/>
                  </a:cubicBezTo>
                  <a:cubicBezTo>
                    <a:pt x="2515" y="1412"/>
                    <a:pt x="2515" y="1412"/>
                    <a:pt x="2515" y="1412"/>
                  </a:cubicBezTo>
                  <a:lnTo>
                    <a:pt x="2515" y="1418"/>
                  </a:lnTo>
                  <a:close/>
                </a:path>
              </a:pathLst>
            </a:custGeom>
            <a:solidFill>
              <a:schemeClr val="tx1"/>
            </a:solidFill>
            <a:ln>
              <a:noFill/>
            </a:ln>
          </p:spPr>
          <p:txBody>
            <a:bodyPr anchor="ctr"/>
            <a:lstStyle/>
            <a:p>
              <a:pPr algn="ctr"/>
            </a:p>
          </p:txBody>
        </p:sp>
      </p:grpSp>
      <p:sp>
        <p:nvSpPr>
          <p:cNvPr id="10" name="标题 1"/>
          <p:cNvSpPr txBox="1"/>
          <p:nvPr/>
        </p:nvSpPr>
        <p:spPr>
          <a:xfrm>
            <a:off x="1255395" y="753745"/>
            <a:ext cx="9029700" cy="69659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b="1" spc="600" dirty="0">
                <a:latin typeface="+mn-lt"/>
                <a:ea typeface="+mn-ea"/>
                <a:cs typeface="+mn-ea"/>
                <a:sym typeface="+mn-lt"/>
              </a:rPr>
              <a:t>环境信息的校验与保存</a:t>
            </a:r>
            <a:endParaRPr lang="zh-CN" altLang="en-US" sz="3200" b="1" spc="600" dirty="0">
              <a:latin typeface="+mn-lt"/>
              <a:ea typeface="+mn-ea"/>
              <a:cs typeface="+mn-ea"/>
              <a:sym typeface="+mn-lt"/>
            </a:endParaRPr>
          </a:p>
          <a:p>
            <a:pPr algn="ctr"/>
            <a:endParaRPr lang="zh-CN" altLang="en-US" sz="3200" b="1" spc="600" dirty="0">
              <a:latin typeface="+mn-lt"/>
              <a:ea typeface="+mn-ea"/>
              <a:cs typeface="+mn-ea"/>
              <a:sym typeface="+mn-lt"/>
            </a:endParaRPr>
          </a:p>
        </p:txBody>
      </p:sp>
      <p:sp>
        <p:nvSpPr>
          <p:cNvPr id="4" name="文本框 3"/>
          <p:cNvSpPr txBox="1"/>
          <p:nvPr/>
        </p:nvSpPr>
        <p:spPr>
          <a:xfrm>
            <a:off x="5869940" y="2288540"/>
            <a:ext cx="5248910" cy="3046095"/>
          </a:xfrm>
          <a:prstGeom prst="rect">
            <a:avLst/>
          </a:prstGeom>
          <a:noFill/>
        </p:spPr>
        <p:txBody>
          <a:bodyPr wrap="square" rtlCol="0">
            <a:spAutoFit/>
          </a:bodyPr>
          <a:p>
            <a:r>
              <a:rPr lang="en-US" b="1" dirty="0">
                <a:latin typeface="仿宋" panose="02010609060101010101" charset="-122"/>
                <a:ea typeface="仿宋" panose="02010609060101010101" charset="-122"/>
                <a:cs typeface="仿宋" panose="02010609060101010101" charset="-122"/>
                <a:sym typeface="+mn-ea"/>
              </a:rPr>
              <a:t>	</a:t>
            </a:r>
            <a:r>
              <a:rPr lang="zh-CN" altLang="en-US" sz="2400" b="1" dirty="0">
                <a:latin typeface="仿宋" panose="02010609060101010101" charset="-122"/>
                <a:ea typeface="仿宋" panose="02010609060101010101" charset="-122"/>
                <a:cs typeface="仿宋" panose="02010609060101010101" charset="-122"/>
                <a:sym typeface="+mn-ea"/>
              </a:rPr>
              <a:t>在保存多边形环境信息前，需要保证其合法性。</a:t>
            </a:r>
            <a:endParaRPr lang="zh-CN" altLang="en-US" sz="2400" b="1" dirty="0">
              <a:latin typeface="仿宋" panose="02010609060101010101" charset="-122"/>
              <a:ea typeface="仿宋" panose="02010609060101010101" charset="-122"/>
              <a:cs typeface="仿宋" panose="02010609060101010101" charset="-122"/>
              <a:sym typeface="+mn-ea"/>
            </a:endParaRPr>
          </a:p>
          <a:p>
            <a:r>
              <a:rPr lang="en-US" altLang="zh-CN" sz="2400" b="1" dirty="0">
                <a:latin typeface="仿宋" panose="02010609060101010101" charset="-122"/>
                <a:ea typeface="仿宋" panose="02010609060101010101" charset="-122"/>
                <a:cs typeface="仿宋" panose="02010609060101010101" charset="-122"/>
                <a:sym typeface="+mn-ea"/>
              </a:rPr>
              <a:t>	</a:t>
            </a:r>
            <a:r>
              <a:rPr lang="zh-CN" altLang="en-US" sz="2400" b="1" dirty="0">
                <a:latin typeface="仿宋" panose="02010609060101010101" charset="-122"/>
                <a:ea typeface="仿宋" panose="02010609060101010101" charset="-122"/>
                <a:cs typeface="仿宋" panose="02010609060101010101" charset="-122"/>
                <a:sym typeface="+mn-ea"/>
              </a:rPr>
              <a:t>程序会对场景中，所有边进行校验。删去自交、非闭合、相交等非法图形。同时还会将距离太近的图形判为非法。</a:t>
            </a:r>
            <a:endParaRPr lang="zh-CN" altLang="en-US" sz="2400" b="1" dirty="0">
              <a:latin typeface="仿宋" panose="02010609060101010101" charset="-122"/>
              <a:ea typeface="仿宋" panose="02010609060101010101" charset="-122"/>
              <a:cs typeface="仿宋" panose="02010609060101010101" charset="-122"/>
              <a:sym typeface="+mn-ea"/>
            </a:endParaRPr>
          </a:p>
          <a:p>
            <a:r>
              <a:rPr lang="en-US" altLang="zh-CN" sz="2400" b="1" dirty="0">
                <a:latin typeface="仿宋" panose="02010609060101010101" charset="-122"/>
                <a:ea typeface="仿宋" panose="02010609060101010101" charset="-122"/>
                <a:cs typeface="仿宋" panose="02010609060101010101" charset="-122"/>
                <a:sym typeface="+mn-ea"/>
              </a:rPr>
              <a:t>	</a:t>
            </a:r>
            <a:r>
              <a:rPr lang="zh-CN" altLang="en-US" sz="2400" b="1" dirty="0">
                <a:latin typeface="仿宋" panose="02010609060101010101" charset="-122"/>
                <a:ea typeface="仿宋" panose="02010609060101010101" charset="-122"/>
                <a:cs typeface="仿宋" panose="02010609060101010101" charset="-122"/>
                <a:sym typeface="+mn-ea"/>
              </a:rPr>
              <a:t>这部分主要涉及线段相交判断，点到线段的最短距离等几何问题。</a:t>
            </a:r>
            <a:endParaRPr lang="zh-CN" altLang="en-US" sz="2400" b="1" dirty="0">
              <a:latin typeface="仿宋" panose="02010609060101010101" charset="-122"/>
              <a:ea typeface="仿宋" panose="02010609060101010101" charset="-122"/>
              <a:cs typeface="仿宋" panose="02010609060101010101" charset="-122"/>
              <a:sym typeface="+mn-ea"/>
            </a:endParaRPr>
          </a:p>
        </p:txBody>
      </p:sp>
      <p:pic>
        <p:nvPicPr>
          <p:cNvPr id="2" name="图片 5" descr="Screenshot_3.jpg"/>
          <p:cNvPicPr>
            <a:picLocks noChangeAspect="1"/>
          </p:cNvPicPr>
          <p:nvPr/>
        </p:nvPicPr>
        <p:blipFill>
          <a:blip r:embed="rId1"/>
          <a:stretch>
            <a:fillRect/>
          </a:stretch>
        </p:blipFill>
        <p:spPr>
          <a:xfrm>
            <a:off x="222250" y="2654935"/>
            <a:ext cx="5046345" cy="25946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bldLst>
      <p:bldP spid="10" grpId="0"/>
      <p:bldP spid="1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1162050" y="661035"/>
            <a:ext cx="9030335" cy="511175"/>
          </a:xfrm>
          <a:prstGeom prst="rect">
            <a:avLst/>
          </a:prstGeom>
        </p:spPr>
        <p:txBody>
          <a:bodyP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spc="600" dirty="0">
                <a:latin typeface="+mn-lt"/>
                <a:ea typeface="+mn-ea"/>
                <a:cs typeface="+mn-ea"/>
                <a:sym typeface="+mn-lt"/>
              </a:rPr>
              <a:t>可见性图的构造</a:t>
            </a:r>
            <a:endParaRPr lang="zh-CN" altLang="en-US" b="1" spc="600" dirty="0">
              <a:latin typeface="+mn-lt"/>
              <a:ea typeface="+mn-ea"/>
              <a:cs typeface="+mn-ea"/>
              <a:sym typeface="+mn-lt"/>
            </a:endParaRPr>
          </a:p>
          <a:p>
            <a:pPr algn="ctr"/>
            <a:endParaRPr lang="zh-CN" altLang="en-US" b="1" spc="600" dirty="0">
              <a:latin typeface="+mn-lt"/>
              <a:ea typeface="+mn-ea"/>
              <a:cs typeface="+mn-ea"/>
              <a:sym typeface="+mn-lt"/>
            </a:endParaRPr>
          </a:p>
        </p:txBody>
      </p:sp>
      <p:sp>
        <p:nvSpPr>
          <p:cNvPr id="4" name="文本框 3"/>
          <p:cNvSpPr txBox="1"/>
          <p:nvPr/>
        </p:nvSpPr>
        <p:spPr>
          <a:xfrm>
            <a:off x="455295" y="1360170"/>
            <a:ext cx="4575175" cy="5262245"/>
          </a:xfrm>
          <a:prstGeom prst="rect">
            <a:avLst/>
          </a:prstGeom>
          <a:noFill/>
        </p:spPr>
        <p:txBody>
          <a:bodyPr wrap="square" rtlCol="0">
            <a:spAutoFit/>
          </a:bodyPr>
          <a:p>
            <a:r>
              <a:rPr lang="en-US" b="1" dirty="0">
                <a:latin typeface="仿宋" panose="02010609060101010101" charset="-122"/>
                <a:ea typeface="仿宋" panose="02010609060101010101" charset="-122"/>
                <a:cs typeface="仿宋" panose="02010609060101010101" charset="-122"/>
                <a:sym typeface="+mn-ea"/>
              </a:rPr>
              <a:t>	</a:t>
            </a:r>
            <a:r>
              <a:rPr lang="zh-CN" altLang="en-US" sz="2400" b="1" dirty="0">
                <a:latin typeface="仿宋" panose="02010609060101010101" charset="-122"/>
                <a:ea typeface="仿宋" panose="02010609060101010101" charset="-122"/>
                <a:cs typeface="仿宋" panose="02010609060101010101" charset="-122"/>
                <a:sym typeface="+mn-ea"/>
              </a:rPr>
              <a:t>经过前面的处理，我们得到了保存多边形障碍环境的顶多信息。</a:t>
            </a:r>
            <a:r>
              <a:rPr lang="en-US" sz="2400" b="1" dirty="0">
                <a:latin typeface="仿宋" panose="02010609060101010101" charset="-122"/>
                <a:ea typeface="仿宋" panose="02010609060101010101" charset="-122"/>
                <a:cs typeface="仿宋" panose="02010609060101010101" charset="-122"/>
                <a:sym typeface="+mn-ea"/>
              </a:rPr>
              <a:t>	</a:t>
            </a:r>
            <a:endParaRPr lang="en-US" sz="2400" b="1" dirty="0">
              <a:latin typeface="仿宋" panose="02010609060101010101" charset="-122"/>
              <a:ea typeface="仿宋" panose="02010609060101010101" charset="-122"/>
              <a:cs typeface="仿宋" panose="02010609060101010101" charset="-122"/>
              <a:sym typeface="+mn-ea"/>
            </a:endParaRPr>
          </a:p>
          <a:p>
            <a:r>
              <a:rPr lang="en-US" sz="2400" b="1" dirty="0">
                <a:latin typeface="仿宋" panose="02010609060101010101" charset="-122"/>
                <a:ea typeface="仿宋" panose="02010609060101010101" charset="-122"/>
                <a:cs typeface="仿宋" panose="02010609060101010101" charset="-122"/>
                <a:sym typeface="+mn-ea"/>
              </a:rPr>
              <a:t>	</a:t>
            </a:r>
            <a:r>
              <a:rPr sz="2400" b="1" dirty="0">
                <a:latin typeface="仿宋" panose="02010609060101010101" charset="-122"/>
                <a:ea typeface="仿宋" panose="02010609060101010101" charset="-122"/>
                <a:cs typeface="仿宋" panose="02010609060101010101" charset="-122"/>
                <a:sym typeface="+mn-ea"/>
              </a:rPr>
              <a:t>然而，进行路径搜索的Dijkstra算法，需要的是一张带权图的顶点间的距离关系。所以我们需要把离散的多边形顶点信息抽象成一张带权图</a:t>
            </a:r>
            <a:r>
              <a:rPr lang="zh-CN" sz="2400" b="1" dirty="0">
                <a:latin typeface="仿宋" panose="02010609060101010101" charset="-122"/>
                <a:ea typeface="仿宋" panose="02010609060101010101" charset="-122"/>
                <a:cs typeface="仿宋" panose="02010609060101010101" charset="-122"/>
                <a:sym typeface="+mn-ea"/>
              </a:rPr>
              <a:t>。</a:t>
            </a:r>
            <a:r>
              <a:rPr lang="en-US" altLang="zh-CN" sz="2400" b="1" dirty="0">
                <a:latin typeface="仿宋" panose="02010609060101010101" charset="-122"/>
                <a:ea typeface="仿宋" panose="02010609060101010101" charset="-122"/>
                <a:cs typeface="仿宋" panose="02010609060101010101" charset="-122"/>
                <a:sym typeface="+mn-ea"/>
              </a:rPr>
              <a:t>	</a:t>
            </a:r>
            <a:endParaRPr lang="en-US" altLang="zh-CN" sz="2400" b="1" dirty="0">
              <a:latin typeface="仿宋" panose="02010609060101010101" charset="-122"/>
              <a:ea typeface="仿宋" panose="02010609060101010101" charset="-122"/>
              <a:cs typeface="仿宋" panose="02010609060101010101" charset="-122"/>
              <a:sym typeface="+mn-ea"/>
            </a:endParaRPr>
          </a:p>
          <a:p>
            <a:r>
              <a:rPr lang="en-US" altLang="zh-CN" sz="2400" b="1" dirty="0">
                <a:latin typeface="仿宋" panose="02010609060101010101" charset="-122"/>
                <a:ea typeface="仿宋" panose="02010609060101010101" charset="-122"/>
                <a:cs typeface="仿宋" panose="02010609060101010101" charset="-122"/>
                <a:sym typeface="+mn-ea"/>
              </a:rPr>
              <a:t>	</a:t>
            </a:r>
            <a:r>
              <a:rPr lang="zh-CN" sz="2400" b="1" dirty="0">
                <a:latin typeface="仿宋" panose="02010609060101010101" charset="-122"/>
                <a:ea typeface="仿宋" panose="02010609060101010101" charset="-122"/>
                <a:cs typeface="仿宋" panose="02010609060101010101" charset="-122"/>
                <a:sym typeface="+mn-ea"/>
              </a:rPr>
              <a:t>我们可以根据所有多边形障碍物的顶点和起点、终点，构造出一张线路图，该图中的边连接两个顶点，并且不与任何多边形相交。这张线路图就是所谓的可见性图。</a:t>
            </a:r>
            <a:endParaRPr lang="zh-CN" sz="2400" b="1" dirty="0">
              <a:latin typeface="仿宋" panose="02010609060101010101" charset="-122"/>
              <a:ea typeface="仿宋" panose="02010609060101010101" charset="-122"/>
              <a:cs typeface="仿宋" panose="02010609060101010101" charset="-122"/>
              <a:sym typeface="+mn-ea"/>
            </a:endParaRPr>
          </a:p>
        </p:txBody>
      </p:sp>
      <p:sp>
        <p:nvSpPr>
          <p:cNvPr id="3" name="文本框 2"/>
          <p:cNvSpPr txBox="1"/>
          <p:nvPr/>
        </p:nvSpPr>
        <p:spPr>
          <a:xfrm>
            <a:off x="6890385" y="1360170"/>
            <a:ext cx="4048125" cy="5262245"/>
          </a:xfrm>
          <a:prstGeom prst="rect">
            <a:avLst/>
          </a:prstGeom>
          <a:noFill/>
        </p:spPr>
        <p:txBody>
          <a:bodyPr wrap="square" rtlCol="0">
            <a:spAutoFit/>
          </a:bodyPr>
          <a:p>
            <a:r>
              <a:rPr lang="en-US" b="1" dirty="0">
                <a:latin typeface="仿宋" panose="02010609060101010101" charset="-122"/>
                <a:ea typeface="仿宋" panose="02010609060101010101" charset="-122"/>
                <a:cs typeface="仿宋" panose="02010609060101010101" charset="-122"/>
                <a:sym typeface="+mn-ea"/>
              </a:rPr>
              <a:t>	</a:t>
            </a:r>
            <a:r>
              <a:rPr lang="zh-CN" altLang="en-US" sz="2400" b="1" dirty="0">
                <a:latin typeface="仿宋" panose="02010609060101010101" charset="-122"/>
                <a:ea typeface="仿宋" panose="02010609060101010101" charset="-122"/>
                <a:cs typeface="仿宋" panose="02010609060101010101" charset="-122"/>
                <a:sym typeface="+mn-ea"/>
              </a:rPr>
              <a:t>直接了当的去求解，时间复杂度将是</a:t>
            </a:r>
            <a:r>
              <a:rPr lang="en-US" altLang="zh-CN" sz="2400" b="1" dirty="0">
                <a:latin typeface="仿宋" panose="02010609060101010101" charset="-122"/>
                <a:ea typeface="仿宋" panose="02010609060101010101" charset="-122"/>
                <a:cs typeface="仿宋" panose="02010609060101010101" charset="-122"/>
                <a:sym typeface="+mn-ea"/>
              </a:rPr>
              <a:t>O(n3)</a:t>
            </a:r>
            <a:r>
              <a:rPr lang="zh-CN" altLang="en-US" sz="2400" b="1" dirty="0">
                <a:latin typeface="仿宋" panose="02010609060101010101" charset="-122"/>
                <a:ea typeface="仿宋" panose="02010609060101010101" charset="-122"/>
                <a:cs typeface="仿宋" panose="02010609060101010101" charset="-122"/>
                <a:sym typeface="+mn-ea"/>
              </a:rPr>
              <a:t>。一种被称为旋转扫描线的算法，该算法保证任意给定一组互不相交的多边形障碍物，其可见性图可以在O(n2logn)时间内构造出来。</a:t>
            </a:r>
            <a:endParaRPr lang="zh-CN" altLang="en-US" sz="2400" b="1" dirty="0">
              <a:latin typeface="仿宋" panose="02010609060101010101" charset="-122"/>
              <a:ea typeface="仿宋" panose="02010609060101010101" charset="-122"/>
              <a:cs typeface="仿宋" panose="02010609060101010101" charset="-122"/>
              <a:sym typeface="+mn-ea"/>
            </a:endParaRPr>
          </a:p>
          <a:p>
            <a:r>
              <a:rPr lang="en-US" altLang="zh-CN" sz="2400" b="1" dirty="0">
                <a:latin typeface="仿宋" panose="02010609060101010101" charset="-122"/>
                <a:ea typeface="仿宋" panose="02010609060101010101" charset="-122"/>
                <a:cs typeface="仿宋" panose="02010609060101010101" charset="-122"/>
                <a:sym typeface="+mn-ea"/>
              </a:rPr>
              <a:t>	该算法的核心思想是，对于可见性图中的每一个顶点p，按照围绕p的环形次序来判断其余顶点与其的可见性，并动态地维护某些信息，以帮组对下一待处理的顶点做出判断。</a:t>
            </a:r>
            <a:endParaRPr lang="en-US" altLang="zh-CN" sz="2400" b="1" dirty="0">
              <a:latin typeface="仿宋" panose="02010609060101010101" charset="-122"/>
              <a:ea typeface="仿宋" panose="02010609060101010101" charset="-122"/>
              <a:cs typeface="仿宋" panose="02010609060101010101" charset="-122"/>
              <a:sym typeface="+mn-ea"/>
            </a:endParaRPr>
          </a:p>
        </p:txBody>
      </p:sp>
      <p:sp>
        <p:nvSpPr>
          <p:cNvPr id="7" name="椭圆 6"/>
          <p:cNvSpPr/>
          <p:nvPr/>
        </p:nvSpPr>
        <p:spPr>
          <a:xfrm>
            <a:off x="5410267" y="2073910"/>
            <a:ext cx="1371622" cy="1371595"/>
          </a:xfrm>
          <a:prstGeom prst="ellipse">
            <a:avLst/>
          </a:prstGeom>
        </p:spPr>
        <p:style>
          <a:lnRef idx="0">
            <a:schemeClr val="accent6"/>
          </a:lnRef>
          <a:fillRef idx="3">
            <a:schemeClr val="accent6"/>
          </a:fillRef>
          <a:effectRef idx="3">
            <a:schemeClr val="accent6"/>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25425" indent="-225425" algn="ctr" fontAlgn="base">
              <a:spcBef>
                <a:spcPct val="0"/>
              </a:spcBef>
              <a:spcAft>
                <a:spcPct val="0"/>
              </a:spcAft>
            </a:pPr>
            <a:endParaRPr lang="en-US" sz="1200" kern="0">
              <a:solidFill>
                <a:prstClr val="black"/>
              </a:solidFill>
              <a:cs typeface="Arial" panose="020B0604020202020204" pitchFamily="34" charset="0"/>
              <a:sym typeface="+mn-lt"/>
            </a:endParaRPr>
          </a:p>
        </p:txBody>
      </p:sp>
      <p:sp>
        <p:nvSpPr>
          <p:cNvPr id="26" name="任意多边形: 形状 43"/>
          <p:cNvSpPr>
            <a:spLocks noEditPoints="1"/>
          </p:cNvSpPr>
          <p:nvPr/>
        </p:nvSpPr>
        <p:spPr bwMode="auto">
          <a:xfrm>
            <a:off x="5734796" y="2473744"/>
            <a:ext cx="691525" cy="582508"/>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551291" h="464390">
                <a:moveTo>
                  <a:pt x="153571" y="454275"/>
                </a:moveTo>
                <a:lnTo>
                  <a:pt x="548303" y="454275"/>
                </a:lnTo>
                <a:lnTo>
                  <a:pt x="545432" y="464390"/>
                </a:lnTo>
                <a:lnTo>
                  <a:pt x="157877" y="464390"/>
                </a:lnTo>
                <a:close/>
                <a:moveTo>
                  <a:pt x="327304" y="428604"/>
                </a:moveTo>
                <a:lnTo>
                  <a:pt x="321561" y="447265"/>
                </a:lnTo>
                <a:lnTo>
                  <a:pt x="373250" y="447265"/>
                </a:lnTo>
                <a:lnTo>
                  <a:pt x="366071" y="428604"/>
                </a:lnTo>
                <a:close/>
                <a:moveTo>
                  <a:pt x="193774" y="397025"/>
                </a:moveTo>
                <a:lnTo>
                  <a:pt x="180851" y="425734"/>
                </a:lnTo>
                <a:lnTo>
                  <a:pt x="522575" y="425734"/>
                </a:lnTo>
                <a:lnTo>
                  <a:pt x="512524" y="397025"/>
                </a:lnTo>
                <a:close/>
                <a:moveTo>
                  <a:pt x="180851" y="391283"/>
                </a:moveTo>
                <a:lnTo>
                  <a:pt x="531190" y="391283"/>
                </a:lnTo>
                <a:lnTo>
                  <a:pt x="551291" y="447265"/>
                </a:lnTo>
                <a:lnTo>
                  <a:pt x="549855" y="450136"/>
                </a:lnTo>
                <a:lnTo>
                  <a:pt x="153571" y="450136"/>
                </a:lnTo>
                <a:close/>
                <a:moveTo>
                  <a:pt x="199538" y="212061"/>
                </a:moveTo>
                <a:lnTo>
                  <a:pt x="199538" y="282376"/>
                </a:lnTo>
                <a:lnTo>
                  <a:pt x="199538" y="362736"/>
                </a:lnTo>
                <a:lnTo>
                  <a:pt x="403358" y="362736"/>
                </a:lnTo>
                <a:lnTo>
                  <a:pt x="508139" y="362736"/>
                </a:lnTo>
                <a:lnTo>
                  <a:pt x="508139" y="275201"/>
                </a:lnTo>
                <a:lnTo>
                  <a:pt x="508139" y="212061"/>
                </a:lnTo>
                <a:lnTo>
                  <a:pt x="289965" y="212061"/>
                </a:lnTo>
                <a:close/>
                <a:moveTo>
                  <a:pt x="188055" y="197711"/>
                </a:moveTo>
                <a:lnTo>
                  <a:pt x="295706" y="197711"/>
                </a:lnTo>
                <a:lnTo>
                  <a:pt x="518186" y="197711"/>
                </a:lnTo>
                <a:lnTo>
                  <a:pt x="518186" y="278071"/>
                </a:lnTo>
                <a:lnTo>
                  <a:pt x="518186" y="375651"/>
                </a:lnTo>
                <a:lnTo>
                  <a:pt x="396181" y="375651"/>
                </a:lnTo>
                <a:lnTo>
                  <a:pt x="188055" y="375651"/>
                </a:lnTo>
                <a:lnTo>
                  <a:pt x="188055" y="280941"/>
                </a:lnTo>
                <a:close/>
                <a:moveTo>
                  <a:pt x="120643" y="121858"/>
                </a:moveTo>
                <a:cubicBezTo>
                  <a:pt x="119208" y="121858"/>
                  <a:pt x="116338" y="123292"/>
                  <a:pt x="113467" y="123292"/>
                </a:cubicBezTo>
                <a:cubicBezTo>
                  <a:pt x="100552" y="126159"/>
                  <a:pt x="87637" y="129025"/>
                  <a:pt x="74721" y="131892"/>
                </a:cubicBezTo>
                <a:cubicBezTo>
                  <a:pt x="70416" y="150528"/>
                  <a:pt x="68981" y="170596"/>
                  <a:pt x="70416" y="189231"/>
                </a:cubicBezTo>
                <a:cubicBezTo>
                  <a:pt x="70416" y="207866"/>
                  <a:pt x="73286" y="226501"/>
                  <a:pt x="79026" y="245137"/>
                </a:cubicBezTo>
                <a:cubicBezTo>
                  <a:pt x="89072" y="248004"/>
                  <a:pt x="100552" y="249437"/>
                  <a:pt x="110597" y="252304"/>
                </a:cubicBezTo>
                <a:cubicBezTo>
                  <a:pt x="114902" y="252304"/>
                  <a:pt x="119208" y="253737"/>
                  <a:pt x="123513" y="253737"/>
                </a:cubicBezTo>
                <a:cubicBezTo>
                  <a:pt x="119208" y="232235"/>
                  <a:pt x="114902" y="210733"/>
                  <a:pt x="114902" y="187798"/>
                </a:cubicBezTo>
                <a:cubicBezTo>
                  <a:pt x="114902" y="166296"/>
                  <a:pt x="116338" y="143360"/>
                  <a:pt x="120643" y="121858"/>
                </a:cubicBezTo>
                <a:close/>
                <a:moveTo>
                  <a:pt x="165129" y="30116"/>
                </a:moveTo>
                <a:cubicBezTo>
                  <a:pt x="159389" y="43017"/>
                  <a:pt x="155084" y="55918"/>
                  <a:pt x="152214" y="68820"/>
                </a:cubicBezTo>
                <a:cubicBezTo>
                  <a:pt x="149344" y="78854"/>
                  <a:pt x="146473" y="88888"/>
                  <a:pt x="143603" y="98923"/>
                </a:cubicBezTo>
                <a:cubicBezTo>
                  <a:pt x="160824" y="96056"/>
                  <a:pt x="176610" y="96056"/>
                  <a:pt x="193830" y="96056"/>
                </a:cubicBezTo>
                <a:cubicBezTo>
                  <a:pt x="202440" y="96056"/>
                  <a:pt x="209616" y="96056"/>
                  <a:pt x="218226" y="97489"/>
                </a:cubicBezTo>
                <a:cubicBezTo>
                  <a:pt x="215356" y="88888"/>
                  <a:pt x="213921" y="80287"/>
                  <a:pt x="211051" y="70253"/>
                </a:cubicBezTo>
                <a:cubicBezTo>
                  <a:pt x="206745" y="57352"/>
                  <a:pt x="202440" y="44451"/>
                  <a:pt x="196700" y="32983"/>
                </a:cubicBezTo>
                <a:cubicBezTo>
                  <a:pt x="202440" y="37283"/>
                  <a:pt x="206745" y="43017"/>
                  <a:pt x="209616" y="48751"/>
                </a:cubicBezTo>
                <a:cubicBezTo>
                  <a:pt x="213921" y="54485"/>
                  <a:pt x="218226" y="60219"/>
                  <a:pt x="221096" y="67386"/>
                </a:cubicBezTo>
                <a:cubicBezTo>
                  <a:pt x="226836" y="77421"/>
                  <a:pt x="231141" y="88888"/>
                  <a:pt x="234011" y="100356"/>
                </a:cubicBezTo>
                <a:cubicBezTo>
                  <a:pt x="248362" y="101790"/>
                  <a:pt x="262712" y="106090"/>
                  <a:pt x="277063" y="110390"/>
                </a:cubicBezTo>
                <a:cubicBezTo>
                  <a:pt x="284238" y="113257"/>
                  <a:pt x="292848" y="114691"/>
                  <a:pt x="300023" y="118991"/>
                </a:cubicBezTo>
                <a:cubicBezTo>
                  <a:pt x="292848" y="96056"/>
                  <a:pt x="282803" y="74554"/>
                  <a:pt x="269887" y="54485"/>
                </a:cubicBezTo>
                <a:cubicBezTo>
                  <a:pt x="288543" y="68820"/>
                  <a:pt x="305764" y="88888"/>
                  <a:pt x="315809" y="113257"/>
                </a:cubicBezTo>
                <a:cubicBezTo>
                  <a:pt x="317244" y="117558"/>
                  <a:pt x="320114" y="123292"/>
                  <a:pt x="321549" y="127592"/>
                </a:cubicBezTo>
                <a:lnTo>
                  <a:pt x="350496" y="144678"/>
                </a:lnTo>
                <a:lnTo>
                  <a:pt x="350712" y="145626"/>
                </a:lnTo>
                <a:lnTo>
                  <a:pt x="324419" y="139060"/>
                </a:lnTo>
                <a:cubicBezTo>
                  <a:pt x="328724" y="154828"/>
                  <a:pt x="330159" y="170596"/>
                  <a:pt x="330159" y="187798"/>
                </a:cubicBezTo>
                <a:lnTo>
                  <a:pt x="308634" y="187798"/>
                </a:lnTo>
                <a:cubicBezTo>
                  <a:pt x="308634" y="169163"/>
                  <a:pt x="307199" y="150528"/>
                  <a:pt x="304329" y="133326"/>
                </a:cubicBezTo>
                <a:cubicBezTo>
                  <a:pt x="292848" y="130459"/>
                  <a:pt x="282803" y="129025"/>
                  <a:pt x="272758" y="126159"/>
                </a:cubicBezTo>
                <a:cubicBezTo>
                  <a:pt x="262712" y="124725"/>
                  <a:pt x="251232" y="123292"/>
                  <a:pt x="241187" y="121858"/>
                </a:cubicBezTo>
                <a:cubicBezTo>
                  <a:pt x="245492" y="143360"/>
                  <a:pt x="248362" y="164862"/>
                  <a:pt x="248362" y="187798"/>
                </a:cubicBezTo>
                <a:lnTo>
                  <a:pt x="226836" y="187798"/>
                </a:lnTo>
                <a:cubicBezTo>
                  <a:pt x="226836" y="164862"/>
                  <a:pt x="225401" y="141927"/>
                  <a:pt x="221096" y="118991"/>
                </a:cubicBezTo>
                <a:cubicBezTo>
                  <a:pt x="212486" y="117558"/>
                  <a:pt x="202440" y="117558"/>
                  <a:pt x="193830" y="117558"/>
                </a:cubicBezTo>
                <a:cubicBezTo>
                  <a:pt x="175175" y="117558"/>
                  <a:pt x="157954" y="117558"/>
                  <a:pt x="140733" y="118991"/>
                </a:cubicBezTo>
                <a:cubicBezTo>
                  <a:pt x="136428" y="141927"/>
                  <a:pt x="136428" y="164862"/>
                  <a:pt x="136428" y="187798"/>
                </a:cubicBezTo>
                <a:cubicBezTo>
                  <a:pt x="136428" y="210733"/>
                  <a:pt x="139298" y="233669"/>
                  <a:pt x="143603" y="256604"/>
                </a:cubicBezTo>
                <a:cubicBezTo>
                  <a:pt x="153649" y="258038"/>
                  <a:pt x="163694" y="258038"/>
                  <a:pt x="175175" y="258038"/>
                </a:cubicBezTo>
                <a:lnTo>
                  <a:pt x="175175" y="279540"/>
                </a:lnTo>
                <a:cubicBezTo>
                  <a:pt x="165129" y="279540"/>
                  <a:pt x="156519" y="278106"/>
                  <a:pt x="147909" y="276673"/>
                </a:cubicBezTo>
                <a:cubicBezTo>
                  <a:pt x="152214" y="301042"/>
                  <a:pt x="159389" y="323977"/>
                  <a:pt x="165129" y="346913"/>
                </a:cubicBezTo>
                <a:cubicBezTo>
                  <a:pt x="150779" y="325411"/>
                  <a:pt x="137863" y="299608"/>
                  <a:pt x="129253" y="273806"/>
                </a:cubicBezTo>
                <a:cubicBezTo>
                  <a:pt x="122078" y="272373"/>
                  <a:pt x="114902" y="270939"/>
                  <a:pt x="106292" y="268072"/>
                </a:cubicBezTo>
                <a:cubicBezTo>
                  <a:pt x="99117" y="266639"/>
                  <a:pt x="90507" y="262338"/>
                  <a:pt x="83332" y="259471"/>
                </a:cubicBezTo>
                <a:cubicBezTo>
                  <a:pt x="89072" y="282407"/>
                  <a:pt x="97682" y="303909"/>
                  <a:pt x="109162" y="325411"/>
                </a:cubicBezTo>
                <a:cubicBezTo>
                  <a:pt x="103422" y="321111"/>
                  <a:pt x="100552" y="316810"/>
                  <a:pt x="96247" y="312510"/>
                </a:cubicBezTo>
                <a:cubicBezTo>
                  <a:pt x="91942" y="306776"/>
                  <a:pt x="87637" y="302475"/>
                  <a:pt x="84767" y="296742"/>
                </a:cubicBezTo>
                <a:cubicBezTo>
                  <a:pt x="77591" y="286707"/>
                  <a:pt x="71851" y="275239"/>
                  <a:pt x="66111" y="263772"/>
                </a:cubicBezTo>
                <a:cubicBezTo>
                  <a:pt x="64676" y="259471"/>
                  <a:pt x="61806" y="253737"/>
                  <a:pt x="60371" y="248004"/>
                </a:cubicBezTo>
                <a:cubicBezTo>
                  <a:pt x="56066" y="246570"/>
                  <a:pt x="53196" y="243703"/>
                  <a:pt x="48890" y="242270"/>
                </a:cubicBezTo>
                <a:cubicBezTo>
                  <a:pt x="43150" y="237969"/>
                  <a:pt x="37410" y="233669"/>
                  <a:pt x="33105" y="229368"/>
                </a:cubicBezTo>
                <a:cubicBezTo>
                  <a:pt x="40280" y="232235"/>
                  <a:pt x="48890" y="235102"/>
                  <a:pt x="57501" y="237969"/>
                </a:cubicBezTo>
                <a:cubicBezTo>
                  <a:pt x="51761" y="222201"/>
                  <a:pt x="48890" y="206433"/>
                  <a:pt x="48890" y="190665"/>
                </a:cubicBezTo>
                <a:cubicBezTo>
                  <a:pt x="47455" y="173463"/>
                  <a:pt x="48890" y="156261"/>
                  <a:pt x="53196" y="139060"/>
                </a:cubicBezTo>
                <a:cubicBezTo>
                  <a:pt x="47455" y="141927"/>
                  <a:pt x="41715" y="143360"/>
                  <a:pt x="35975" y="146227"/>
                </a:cubicBezTo>
                <a:cubicBezTo>
                  <a:pt x="40280" y="141927"/>
                  <a:pt x="46020" y="137626"/>
                  <a:pt x="51761" y="133326"/>
                </a:cubicBezTo>
                <a:cubicBezTo>
                  <a:pt x="53196" y="133326"/>
                  <a:pt x="54631" y="131892"/>
                  <a:pt x="56066" y="130459"/>
                </a:cubicBezTo>
                <a:cubicBezTo>
                  <a:pt x="57501" y="126159"/>
                  <a:pt x="60371" y="120425"/>
                  <a:pt x="61806" y="114691"/>
                </a:cubicBezTo>
                <a:cubicBezTo>
                  <a:pt x="73286" y="91755"/>
                  <a:pt x="89072" y="70253"/>
                  <a:pt x="109162" y="55918"/>
                </a:cubicBezTo>
                <a:cubicBezTo>
                  <a:pt x="96247" y="75987"/>
                  <a:pt x="84767" y="97489"/>
                  <a:pt x="79026" y="118991"/>
                </a:cubicBezTo>
                <a:cubicBezTo>
                  <a:pt x="89072" y="114691"/>
                  <a:pt x="99117" y="110390"/>
                  <a:pt x="109162" y="107523"/>
                </a:cubicBezTo>
                <a:cubicBezTo>
                  <a:pt x="114902" y="106090"/>
                  <a:pt x="120643" y="104656"/>
                  <a:pt x="126383" y="103223"/>
                </a:cubicBezTo>
                <a:cubicBezTo>
                  <a:pt x="130688" y="90322"/>
                  <a:pt x="134993" y="77421"/>
                  <a:pt x="142168" y="64519"/>
                </a:cubicBezTo>
                <a:cubicBezTo>
                  <a:pt x="145038" y="58785"/>
                  <a:pt x="147909" y="53052"/>
                  <a:pt x="152214" y="47318"/>
                </a:cubicBezTo>
                <a:cubicBezTo>
                  <a:pt x="156519" y="41584"/>
                  <a:pt x="160824" y="35850"/>
                  <a:pt x="165129" y="30116"/>
                </a:cubicBezTo>
                <a:close/>
                <a:moveTo>
                  <a:pt x="190929" y="0"/>
                </a:moveTo>
                <a:cubicBezTo>
                  <a:pt x="294289" y="0"/>
                  <a:pt x="378987" y="84557"/>
                  <a:pt x="381858" y="187744"/>
                </a:cubicBezTo>
                <a:lnTo>
                  <a:pt x="360325" y="187744"/>
                </a:lnTo>
                <a:lnTo>
                  <a:pt x="350712" y="145626"/>
                </a:lnTo>
                <a:lnTo>
                  <a:pt x="353120" y="146227"/>
                </a:lnTo>
                <a:lnTo>
                  <a:pt x="350496" y="144678"/>
                </a:lnTo>
                <a:lnTo>
                  <a:pt x="345565" y="123073"/>
                </a:lnTo>
                <a:cubicBezTo>
                  <a:pt x="319052" y="63417"/>
                  <a:pt x="259836" y="21497"/>
                  <a:pt x="190929" y="21497"/>
                </a:cubicBezTo>
                <a:cubicBezTo>
                  <a:pt x="97618" y="21497"/>
                  <a:pt x="21533" y="97455"/>
                  <a:pt x="21533" y="190611"/>
                </a:cubicBezTo>
                <a:cubicBezTo>
                  <a:pt x="21533" y="278033"/>
                  <a:pt x="89004" y="351125"/>
                  <a:pt x="175138" y="358291"/>
                </a:cubicBezTo>
                <a:lnTo>
                  <a:pt x="175138" y="379788"/>
                </a:lnTo>
                <a:lnTo>
                  <a:pt x="173702" y="379788"/>
                </a:lnTo>
                <a:lnTo>
                  <a:pt x="172267" y="379788"/>
                </a:lnTo>
                <a:cubicBezTo>
                  <a:pt x="76084" y="371189"/>
                  <a:pt x="0" y="289499"/>
                  <a:pt x="0" y="190611"/>
                </a:cubicBezTo>
                <a:cubicBezTo>
                  <a:pt x="0" y="85990"/>
                  <a:pt x="86133" y="0"/>
                  <a:pt x="190929" y="0"/>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8" name="椭圆 7"/>
          <p:cNvSpPr/>
          <p:nvPr/>
        </p:nvSpPr>
        <p:spPr bwMode="gray">
          <a:xfrm>
            <a:off x="4977130" y="3722503"/>
            <a:ext cx="1045345" cy="1045325"/>
          </a:xfrm>
          <a:prstGeom prst="ellipse">
            <a:avLst/>
          </a:prstGeom>
        </p:spPr>
        <p:style>
          <a:lnRef idx="0">
            <a:schemeClr val="accent6"/>
          </a:lnRef>
          <a:fillRef idx="3">
            <a:schemeClr val="accent6"/>
          </a:fillRef>
          <a:effectRef idx="3">
            <a:schemeClr val="accent6"/>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25425" indent="-225425" algn="ctr" fontAlgn="base">
              <a:spcBef>
                <a:spcPct val="0"/>
              </a:spcBef>
              <a:spcAft>
                <a:spcPct val="0"/>
              </a:spcAft>
            </a:pPr>
            <a:endParaRPr lang="en-US" sz="1200" kern="0" dirty="0">
              <a:solidFill>
                <a:prstClr val="black"/>
              </a:solidFill>
              <a:cs typeface="Arial" panose="020B0604020202020204" pitchFamily="34" charset="0"/>
              <a:sym typeface="+mn-lt"/>
            </a:endParaRPr>
          </a:p>
        </p:txBody>
      </p:sp>
      <p:sp>
        <p:nvSpPr>
          <p:cNvPr id="9" name="椭圆 8"/>
          <p:cNvSpPr/>
          <p:nvPr/>
        </p:nvSpPr>
        <p:spPr bwMode="gray">
          <a:xfrm>
            <a:off x="5632099" y="5094597"/>
            <a:ext cx="894477" cy="894459"/>
          </a:xfrm>
          <a:prstGeom prst="ellipse">
            <a:avLst/>
          </a:prstGeom>
        </p:spPr>
        <p:style>
          <a:lnRef idx="0">
            <a:schemeClr val="accent6"/>
          </a:lnRef>
          <a:fillRef idx="3">
            <a:schemeClr val="accent6"/>
          </a:fillRef>
          <a:effectRef idx="3">
            <a:schemeClr val="accent6"/>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25425" indent="-225425" algn="ctr" fontAlgn="base">
              <a:spcBef>
                <a:spcPct val="0"/>
              </a:spcBef>
              <a:spcAft>
                <a:spcPct val="0"/>
              </a:spcAft>
            </a:pPr>
            <a:endParaRPr lang="en-US" sz="1200" kern="0" dirty="0">
              <a:solidFill>
                <a:prstClr val="black"/>
              </a:solidFill>
              <a:cs typeface="Arial" panose="020B0604020202020204" pitchFamily="34" charset="0"/>
              <a:sym typeface="+mn-lt"/>
            </a:endParaRPr>
          </a:p>
        </p:txBody>
      </p:sp>
      <p:cxnSp>
        <p:nvCxnSpPr>
          <p:cNvPr id="13" name="直接连接符 12"/>
          <p:cNvCxnSpPr/>
          <p:nvPr/>
        </p:nvCxnSpPr>
        <p:spPr>
          <a:xfrm flipH="1">
            <a:off x="5711094" y="3394111"/>
            <a:ext cx="187328" cy="373720"/>
          </a:xfrm>
          <a:prstGeom prst="lin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a:off x="5687132" y="4750794"/>
            <a:ext cx="211290" cy="373720"/>
          </a:xfrm>
          <a:prstGeom prst="lin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sp>
        <p:nvSpPr>
          <p:cNvPr id="24" name="任意多边形: 形状 41"/>
          <p:cNvSpPr>
            <a:spLocks noEditPoints="1"/>
          </p:cNvSpPr>
          <p:nvPr/>
        </p:nvSpPr>
        <p:spPr bwMode="auto">
          <a:xfrm>
            <a:off x="5290846" y="4038113"/>
            <a:ext cx="457207" cy="385129"/>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551291" h="464390">
                <a:moveTo>
                  <a:pt x="153571" y="454275"/>
                </a:moveTo>
                <a:lnTo>
                  <a:pt x="548303" y="454275"/>
                </a:lnTo>
                <a:lnTo>
                  <a:pt x="545432" y="464390"/>
                </a:lnTo>
                <a:lnTo>
                  <a:pt x="157877" y="464390"/>
                </a:lnTo>
                <a:close/>
                <a:moveTo>
                  <a:pt x="327304" y="428604"/>
                </a:moveTo>
                <a:lnTo>
                  <a:pt x="321561" y="447265"/>
                </a:lnTo>
                <a:lnTo>
                  <a:pt x="373250" y="447265"/>
                </a:lnTo>
                <a:lnTo>
                  <a:pt x="366071" y="428604"/>
                </a:lnTo>
                <a:close/>
                <a:moveTo>
                  <a:pt x="193774" y="397025"/>
                </a:moveTo>
                <a:lnTo>
                  <a:pt x="180851" y="425734"/>
                </a:lnTo>
                <a:lnTo>
                  <a:pt x="522575" y="425734"/>
                </a:lnTo>
                <a:lnTo>
                  <a:pt x="512524" y="397025"/>
                </a:lnTo>
                <a:close/>
                <a:moveTo>
                  <a:pt x="180851" y="391283"/>
                </a:moveTo>
                <a:lnTo>
                  <a:pt x="531190" y="391283"/>
                </a:lnTo>
                <a:lnTo>
                  <a:pt x="551291" y="447265"/>
                </a:lnTo>
                <a:lnTo>
                  <a:pt x="549855" y="450136"/>
                </a:lnTo>
                <a:lnTo>
                  <a:pt x="153571" y="450136"/>
                </a:lnTo>
                <a:close/>
                <a:moveTo>
                  <a:pt x="199538" y="212061"/>
                </a:moveTo>
                <a:lnTo>
                  <a:pt x="199538" y="282376"/>
                </a:lnTo>
                <a:lnTo>
                  <a:pt x="199538" y="362736"/>
                </a:lnTo>
                <a:lnTo>
                  <a:pt x="403358" y="362736"/>
                </a:lnTo>
                <a:lnTo>
                  <a:pt x="508139" y="362736"/>
                </a:lnTo>
                <a:lnTo>
                  <a:pt x="508139" y="275201"/>
                </a:lnTo>
                <a:lnTo>
                  <a:pt x="508139" y="212061"/>
                </a:lnTo>
                <a:lnTo>
                  <a:pt x="289965" y="212061"/>
                </a:lnTo>
                <a:close/>
                <a:moveTo>
                  <a:pt x="188055" y="197711"/>
                </a:moveTo>
                <a:lnTo>
                  <a:pt x="295706" y="197711"/>
                </a:lnTo>
                <a:lnTo>
                  <a:pt x="518186" y="197711"/>
                </a:lnTo>
                <a:lnTo>
                  <a:pt x="518186" y="278071"/>
                </a:lnTo>
                <a:lnTo>
                  <a:pt x="518186" y="375651"/>
                </a:lnTo>
                <a:lnTo>
                  <a:pt x="396181" y="375651"/>
                </a:lnTo>
                <a:lnTo>
                  <a:pt x="188055" y="375651"/>
                </a:lnTo>
                <a:lnTo>
                  <a:pt x="188055" y="280941"/>
                </a:lnTo>
                <a:close/>
                <a:moveTo>
                  <a:pt x="120643" y="121858"/>
                </a:moveTo>
                <a:cubicBezTo>
                  <a:pt x="119208" y="121858"/>
                  <a:pt x="116338" y="123292"/>
                  <a:pt x="113467" y="123292"/>
                </a:cubicBezTo>
                <a:cubicBezTo>
                  <a:pt x="100552" y="126159"/>
                  <a:pt x="87637" y="129025"/>
                  <a:pt x="74721" y="131892"/>
                </a:cubicBezTo>
                <a:cubicBezTo>
                  <a:pt x="70416" y="150528"/>
                  <a:pt x="68981" y="170596"/>
                  <a:pt x="70416" y="189231"/>
                </a:cubicBezTo>
                <a:cubicBezTo>
                  <a:pt x="70416" y="207866"/>
                  <a:pt x="73286" y="226501"/>
                  <a:pt x="79026" y="245137"/>
                </a:cubicBezTo>
                <a:cubicBezTo>
                  <a:pt x="89072" y="248004"/>
                  <a:pt x="100552" y="249437"/>
                  <a:pt x="110597" y="252304"/>
                </a:cubicBezTo>
                <a:cubicBezTo>
                  <a:pt x="114902" y="252304"/>
                  <a:pt x="119208" y="253737"/>
                  <a:pt x="123513" y="253737"/>
                </a:cubicBezTo>
                <a:cubicBezTo>
                  <a:pt x="119208" y="232235"/>
                  <a:pt x="114902" y="210733"/>
                  <a:pt x="114902" y="187798"/>
                </a:cubicBezTo>
                <a:cubicBezTo>
                  <a:pt x="114902" y="166296"/>
                  <a:pt x="116338" y="143360"/>
                  <a:pt x="120643" y="121858"/>
                </a:cubicBezTo>
                <a:close/>
                <a:moveTo>
                  <a:pt x="165129" y="30116"/>
                </a:moveTo>
                <a:cubicBezTo>
                  <a:pt x="159389" y="43017"/>
                  <a:pt x="155084" y="55918"/>
                  <a:pt x="152214" y="68820"/>
                </a:cubicBezTo>
                <a:cubicBezTo>
                  <a:pt x="149344" y="78854"/>
                  <a:pt x="146473" y="88888"/>
                  <a:pt x="143603" y="98923"/>
                </a:cubicBezTo>
                <a:cubicBezTo>
                  <a:pt x="160824" y="96056"/>
                  <a:pt x="176610" y="96056"/>
                  <a:pt x="193830" y="96056"/>
                </a:cubicBezTo>
                <a:cubicBezTo>
                  <a:pt x="202440" y="96056"/>
                  <a:pt x="209616" y="96056"/>
                  <a:pt x="218226" y="97489"/>
                </a:cubicBezTo>
                <a:cubicBezTo>
                  <a:pt x="215356" y="88888"/>
                  <a:pt x="213921" y="80287"/>
                  <a:pt x="211051" y="70253"/>
                </a:cubicBezTo>
                <a:cubicBezTo>
                  <a:pt x="206745" y="57352"/>
                  <a:pt x="202440" y="44451"/>
                  <a:pt x="196700" y="32983"/>
                </a:cubicBezTo>
                <a:cubicBezTo>
                  <a:pt x="202440" y="37283"/>
                  <a:pt x="206745" y="43017"/>
                  <a:pt x="209616" y="48751"/>
                </a:cubicBezTo>
                <a:cubicBezTo>
                  <a:pt x="213921" y="54485"/>
                  <a:pt x="218226" y="60219"/>
                  <a:pt x="221096" y="67386"/>
                </a:cubicBezTo>
                <a:cubicBezTo>
                  <a:pt x="226836" y="77421"/>
                  <a:pt x="231141" y="88888"/>
                  <a:pt x="234011" y="100356"/>
                </a:cubicBezTo>
                <a:cubicBezTo>
                  <a:pt x="248362" y="101790"/>
                  <a:pt x="262712" y="106090"/>
                  <a:pt x="277063" y="110390"/>
                </a:cubicBezTo>
                <a:cubicBezTo>
                  <a:pt x="284238" y="113257"/>
                  <a:pt x="292848" y="114691"/>
                  <a:pt x="300023" y="118991"/>
                </a:cubicBezTo>
                <a:cubicBezTo>
                  <a:pt x="292848" y="96056"/>
                  <a:pt x="282803" y="74554"/>
                  <a:pt x="269887" y="54485"/>
                </a:cubicBezTo>
                <a:cubicBezTo>
                  <a:pt x="288543" y="68820"/>
                  <a:pt x="305764" y="88888"/>
                  <a:pt x="315809" y="113257"/>
                </a:cubicBezTo>
                <a:cubicBezTo>
                  <a:pt x="317244" y="117558"/>
                  <a:pt x="320114" y="123292"/>
                  <a:pt x="321549" y="127592"/>
                </a:cubicBezTo>
                <a:lnTo>
                  <a:pt x="350496" y="144678"/>
                </a:lnTo>
                <a:lnTo>
                  <a:pt x="350712" y="145626"/>
                </a:lnTo>
                <a:lnTo>
                  <a:pt x="324419" y="139060"/>
                </a:lnTo>
                <a:cubicBezTo>
                  <a:pt x="328724" y="154828"/>
                  <a:pt x="330159" y="170596"/>
                  <a:pt x="330159" y="187798"/>
                </a:cubicBezTo>
                <a:lnTo>
                  <a:pt x="308634" y="187798"/>
                </a:lnTo>
                <a:cubicBezTo>
                  <a:pt x="308634" y="169163"/>
                  <a:pt x="307199" y="150528"/>
                  <a:pt x="304329" y="133326"/>
                </a:cubicBezTo>
                <a:cubicBezTo>
                  <a:pt x="292848" y="130459"/>
                  <a:pt x="282803" y="129025"/>
                  <a:pt x="272758" y="126159"/>
                </a:cubicBezTo>
                <a:cubicBezTo>
                  <a:pt x="262712" y="124725"/>
                  <a:pt x="251232" y="123292"/>
                  <a:pt x="241187" y="121858"/>
                </a:cubicBezTo>
                <a:cubicBezTo>
                  <a:pt x="245492" y="143360"/>
                  <a:pt x="248362" y="164862"/>
                  <a:pt x="248362" y="187798"/>
                </a:cubicBezTo>
                <a:lnTo>
                  <a:pt x="226836" y="187798"/>
                </a:lnTo>
                <a:cubicBezTo>
                  <a:pt x="226836" y="164862"/>
                  <a:pt x="225401" y="141927"/>
                  <a:pt x="221096" y="118991"/>
                </a:cubicBezTo>
                <a:cubicBezTo>
                  <a:pt x="212486" y="117558"/>
                  <a:pt x="202440" y="117558"/>
                  <a:pt x="193830" y="117558"/>
                </a:cubicBezTo>
                <a:cubicBezTo>
                  <a:pt x="175175" y="117558"/>
                  <a:pt x="157954" y="117558"/>
                  <a:pt x="140733" y="118991"/>
                </a:cubicBezTo>
                <a:cubicBezTo>
                  <a:pt x="136428" y="141927"/>
                  <a:pt x="136428" y="164862"/>
                  <a:pt x="136428" y="187798"/>
                </a:cubicBezTo>
                <a:cubicBezTo>
                  <a:pt x="136428" y="210733"/>
                  <a:pt x="139298" y="233669"/>
                  <a:pt x="143603" y="256604"/>
                </a:cubicBezTo>
                <a:cubicBezTo>
                  <a:pt x="153649" y="258038"/>
                  <a:pt x="163694" y="258038"/>
                  <a:pt x="175175" y="258038"/>
                </a:cubicBezTo>
                <a:lnTo>
                  <a:pt x="175175" y="279540"/>
                </a:lnTo>
                <a:cubicBezTo>
                  <a:pt x="165129" y="279540"/>
                  <a:pt x="156519" y="278106"/>
                  <a:pt x="147909" y="276673"/>
                </a:cubicBezTo>
                <a:cubicBezTo>
                  <a:pt x="152214" y="301042"/>
                  <a:pt x="159389" y="323977"/>
                  <a:pt x="165129" y="346913"/>
                </a:cubicBezTo>
                <a:cubicBezTo>
                  <a:pt x="150779" y="325411"/>
                  <a:pt x="137863" y="299608"/>
                  <a:pt x="129253" y="273806"/>
                </a:cubicBezTo>
                <a:cubicBezTo>
                  <a:pt x="122078" y="272373"/>
                  <a:pt x="114902" y="270939"/>
                  <a:pt x="106292" y="268072"/>
                </a:cubicBezTo>
                <a:cubicBezTo>
                  <a:pt x="99117" y="266639"/>
                  <a:pt x="90507" y="262338"/>
                  <a:pt x="83332" y="259471"/>
                </a:cubicBezTo>
                <a:cubicBezTo>
                  <a:pt x="89072" y="282407"/>
                  <a:pt x="97682" y="303909"/>
                  <a:pt x="109162" y="325411"/>
                </a:cubicBezTo>
                <a:cubicBezTo>
                  <a:pt x="103422" y="321111"/>
                  <a:pt x="100552" y="316810"/>
                  <a:pt x="96247" y="312510"/>
                </a:cubicBezTo>
                <a:cubicBezTo>
                  <a:pt x="91942" y="306776"/>
                  <a:pt x="87637" y="302475"/>
                  <a:pt x="84767" y="296742"/>
                </a:cubicBezTo>
                <a:cubicBezTo>
                  <a:pt x="77591" y="286707"/>
                  <a:pt x="71851" y="275239"/>
                  <a:pt x="66111" y="263772"/>
                </a:cubicBezTo>
                <a:cubicBezTo>
                  <a:pt x="64676" y="259471"/>
                  <a:pt x="61806" y="253737"/>
                  <a:pt x="60371" y="248004"/>
                </a:cubicBezTo>
                <a:cubicBezTo>
                  <a:pt x="56066" y="246570"/>
                  <a:pt x="53196" y="243703"/>
                  <a:pt x="48890" y="242270"/>
                </a:cubicBezTo>
                <a:cubicBezTo>
                  <a:pt x="43150" y="237969"/>
                  <a:pt x="37410" y="233669"/>
                  <a:pt x="33105" y="229368"/>
                </a:cubicBezTo>
                <a:cubicBezTo>
                  <a:pt x="40280" y="232235"/>
                  <a:pt x="48890" y="235102"/>
                  <a:pt x="57501" y="237969"/>
                </a:cubicBezTo>
                <a:cubicBezTo>
                  <a:pt x="51761" y="222201"/>
                  <a:pt x="48890" y="206433"/>
                  <a:pt x="48890" y="190665"/>
                </a:cubicBezTo>
                <a:cubicBezTo>
                  <a:pt x="47455" y="173463"/>
                  <a:pt x="48890" y="156261"/>
                  <a:pt x="53196" y="139060"/>
                </a:cubicBezTo>
                <a:cubicBezTo>
                  <a:pt x="47455" y="141927"/>
                  <a:pt x="41715" y="143360"/>
                  <a:pt x="35975" y="146227"/>
                </a:cubicBezTo>
                <a:cubicBezTo>
                  <a:pt x="40280" y="141927"/>
                  <a:pt x="46020" y="137626"/>
                  <a:pt x="51761" y="133326"/>
                </a:cubicBezTo>
                <a:cubicBezTo>
                  <a:pt x="53196" y="133326"/>
                  <a:pt x="54631" y="131892"/>
                  <a:pt x="56066" y="130459"/>
                </a:cubicBezTo>
                <a:cubicBezTo>
                  <a:pt x="57501" y="126159"/>
                  <a:pt x="60371" y="120425"/>
                  <a:pt x="61806" y="114691"/>
                </a:cubicBezTo>
                <a:cubicBezTo>
                  <a:pt x="73286" y="91755"/>
                  <a:pt x="89072" y="70253"/>
                  <a:pt x="109162" y="55918"/>
                </a:cubicBezTo>
                <a:cubicBezTo>
                  <a:pt x="96247" y="75987"/>
                  <a:pt x="84767" y="97489"/>
                  <a:pt x="79026" y="118991"/>
                </a:cubicBezTo>
                <a:cubicBezTo>
                  <a:pt x="89072" y="114691"/>
                  <a:pt x="99117" y="110390"/>
                  <a:pt x="109162" y="107523"/>
                </a:cubicBezTo>
                <a:cubicBezTo>
                  <a:pt x="114902" y="106090"/>
                  <a:pt x="120643" y="104656"/>
                  <a:pt x="126383" y="103223"/>
                </a:cubicBezTo>
                <a:cubicBezTo>
                  <a:pt x="130688" y="90322"/>
                  <a:pt x="134993" y="77421"/>
                  <a:pt x="142168" y="64519"/>
                </a:cubicBezTo>
                <a:cubicBezTo>
                  <a:pt x="145038" y="58785"/>
                  <a:pt x="147909" y="53052"/>
                  <a:pt x="152214" y="47318"/>
                </a:cubicBezTo>
                <a:cubicBezTo>
                  <a:pt x="156519" y="41584"/>
                  <a:pt x="160824" y="35850"/>
                  <a:pt x="165129" y="30116"/>
                </a:cubicBezTo>
                <a:close/>
                <a:moveTo>
                  <a:pt x="190929" y="0"/>
                </a:moveTo>
                <a:cubicBezTo>
                  <a:pt x="294289" y="0"/>
                  <a:pt x="378987" y="84557"/>
                  <a:pt x="381858" y="187744"/>
                </a:cubicBezTo>
                <a:lnTo>
                  <a:pt x="360325" y="187744"/>
                </a:lnTo>
                <a:lnTo>
                  <a:pt x="350712" y="145626"/>
                </a:lnTo>
                <a:lnTo>
                  <a:pt x="353120" y="146227"/>
                </a:lnTo>
                <a:lnTo>
                  <a:pt x="350496" y="144678"/>
                </a:lnTo>
                <a:lnTo>
                  <a:pt x="345565" y="123073"/>
                </a:lnTo>
                <a:cubicBezTo>
                  <a:pt x="319052" y="63417"/>
                  <a:pt x="259836" y="21497"/>
                  <a:pt x="190929" y="21497"/>
                </a:cubicBezTo>
                <a:cubicBezTo>
                  <a:pt x="97618" y="21497"/>
                  <a:pt x="21533" y="97455"/>
                  <a:pt x="21533" y="190611"/>
                </a:cubicBezTo>
                <a:cubicBezTo>
                  <a:pt x="21533" y="278033"/>
                  <a:pt x="89004" y="351125"/>
                  <a:pt x="175138" y="358291"/>
                </a:cubicBezTo>
                <a:lnTo>
                  <a:pt x="175138" y="379788"/>
                </a:lnTo>
                <a:lnTo>
                  <a:pt x="173702" y="379788"/>
                </a:lnTo>
                <a:lnTo>
                  <a:pt x="172267" y="379788"/>
                </a:lnTo>
                <a:cubicBezTo>
                  <a:pt x="76084" y="371189"/>
                  <a:pt x="0" y="289499"/>
                  <a:pt x="0" y="190611"/>
                </a:cubicBezTo>
                <a:cubicBezTo>
                  <a:pt x="0" y="85990"/>
                  <a:pt x="86133" y="0"/>
                  <a:pt x="190929" y="0"/>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23" name="任意多边形: 形状 40"/>
          <p:cNvSpPr>
            <a:spLocks noEditPoints="1"/>
          </p:cNvSpPr>
          <p:nvPr/>
        </p:nvSpPr>
        <p:spPr bwMode="auto">
          <a:xfrm>
            <a:off x="6022186" y="5490442"/>
            <a:ext cx="114302" cy="114300"/>
          </a:xfrm>
          <a:custGeom>
            <a:avLst/>
            <a:gdLst>
              <a:gd name="T0" fmla="*/ 122 w 288"/>
              <a:gd name="T1" fmla="*/ 250 h 288"/>
              <a:gd name="T2" fmla="*/ 93 w 288"/>
              <a:gd name="T3" fmla="*/ 239 h 288"/>
              <a:gd name="T4" fmla="*/ 68 w 288"/>
              <a:gd name="T5" fmla="*/ 220 h 288"/>
              <a:gd name="T6" fmla="*/ 50 w 288"/>
              <a:gd name="T7" fmla="*/ 195 h 288"/>
              <a:gd name="T8" fmla="*/ 38 w 288"/>
              <a:gd name="T9" fmla="*/ 166 h 288"/>
              <a:gd name="T10" fmla="*/ 37 w 288"/>
              <a:gd name="T11" fmla="*/ 132 h 288"/>
              <a:gd name="T12" fmla="*/ 44 w 288"/>
              <a:gd name="T13" fmla="*/ 102 h 288"/>
              <a:gd name="T14" fmla="*/ 60 w 288"/>
              <a:gd name="T15" fmla="*/ 75 h 288"/>
              <a:gd name="T16" fmla="*/ 84 w 288"/>
              <a:gd name="T17" fmla="*/ 55 h 288"/>
              <a:gd name="T18" fmla="*/ 112 w 288"/>
              <a:gd name="T19" fmla="*/ 41 h 288"/>
              <a:gd name="T20" fmla="*/ 144 w 288"/>
              <a:gd name="T21" fmla="*/ 36 h 288"/>
              <a:gd name="T22" fmla="*/ 176 w 288"/>
              <a:gd name="T23" fmla="*/ 41 h 288"/>
              <a:gd name="T24" fmla="*/ 204 w 288"/>
              <a:gd name="T25" fmla="*/ 55 h 288"/>
              <a:gd name="T26" fmla="*/ 228 w 288"/>
              <a:gd name="T27" fmla="*/ 75 h 288"/>
              <a:gd name="T28" fmla="*/ 244 w 288"/>
              <a:gd name="T29" fmla="*/ 102 h 288"/>
              <a:gd name="T30" fmla="*/ 252 w 288"/>
              <a:gd name="T31" fmla="*/ 132 h 288"/>
              <a:gd name="T32" fmla="*/ 249 w 288"/>
              <a:gd name="T33" fmla="*/ 166 h 288"/>
              <a:gd name="T34" fmla="*/ 239 w 288"/>
              <a:gd name="T35" fmla="*/ 195 h 288"/>
              <a:gd name="T36" fmla="*/ 220 w 288"/>
              <a:gd name="T37" fmla="*/ 220 h 288"/>
              <a:gd name="T38" fmla="*/ 195 w 288"/>
              <a:gd name="T39" fmla="*/ 239 h 288"/>
              <a:gd name="T40" fmla="*/ 166 w 288"/>
              <a:gd name="T41" fmla="*/ 250 h 288"/>
              <a:gd name="T42" fmla="*/ 144 w 288"/>
              <a:gd name="T43" fmla="*/ 252 h 288"/>
              <a:gd name="T44" fmla="*/ 115 w 288"/>
              <a:gd name="T45" fmla="*/ 3 h 288"/>
              <a:gd name="T46" fmla="*/ 76 w 288"/>
              <a:gd name="T47" fmla="*/ 17 h 288"/>
              <a:gd name="T48" fmla="*/ 42 w 288"/>
              <a:gd name="T49" fmla="*/ 42 h 288"/>
              <a:gd name="T50" fmla="*/ 17 w 288"/>
              <a:gd name="T51" fmla="*/ 75 h 288"/>
              <a:gd name="T52" fmla="*/ 3 w 288"/>
              <a:gd name="T53" fmla="*/ 115 h 288"/>
              <a:gd name="T54" fmla="*/ 1 w 288"/>
              <a:gd name="T55" fmla="*/ 158 h 288"/>
              <a:gd name="T56" fmla="*/ 12 w 288"/>
              <a:gd name="T57" fmla="*/ 201 h 288"/>
              <a:gd name="T58" fmla="*/ 33 w 288"/>
              <a:gd name="T59" fmla="*/ 235 h 288"/>
              <a:gd name="T60" fmla="*/ 64 w 288"/>
              <a:gd name="T61" fmla="*/ 263 h 288"/>
              <a:gd name="T62" fmla="*/ 101 w 288"/>
              <a:gd name="T63" fmla="*/ 282 h 288"/>
              <a:gd name="T64" fmla="*/ 144 w 288"/>
              <a:gd name="T65" fmla="*/ 288 h 288"/>
              <a:gd name="T66" fmla="*/ 187 w 288"/>
              <a:gd name="T67" fmla="*/ 282 h 288"/>
              <a:gd name="T68" fmla="*/ 225 w 288"/>
              <a:gd name="T69" fmla="*/ 263 h 288"/>
              <a:gd name="T70" fmla="*/ 255 w 288"/>
              <a:gd name="T71" fmla="*/ 235 h 288"/>
              <a:gd name="T72" fmla="*/ 276 w 288"/>
              <a:gd name="T73" fmla="*/ 201 h 288"/>
              <a:gd name="T74" fmla="*/ 287 w 288"/>
              <a:gd name="T75" fmla="*/ 158 h 288"/>
              <a:gd name="T76" fmla="*/ 285 w 288"/>
              <a:gd name="T77" fmla="*/ 115 h 288"/>
              <a:gd name="T78" fmla="*/ 271 w 288"/>
              <a:gd name="T79" fmla="*/ 75 h 288"/>
              <a:gd name="T80" fmla="*/ 246 w 288"/>
              <a:gd name="T81" fmla="*/ 42 h 288"/>
              <a:gd name="T82" fmla="*/ 213 w 288"/>
              <a:gd name="T83" fmla="*/ 17 h 288"/>
              <a:gd name="T84" fmla="*/ 173 w 288"/>
              <a:gd name="T85" fmla="*/ 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288">
                <a:moveTo>
                  <a:pt x="144" y="252"/>
                </a:moveTo>
                <a:lnTo>
                  <a:pt x="133" y="251"/>
                </a:lnTo>
                <a:lnTo>
                  <a:pt x="122" y="250"/>
                </a:lnTo>
                <a:lnTo>
                  <a:pt x="112" y="247"/>
                </a:lnTo>
                <a:lnTo>
                  <a:pt x="103" y="244"/>
                </a:lnTo>
                <a:lnTo>
                  <a:pt x="93" y="239"/>
                </a:lnTo>
                <a:lnTo>
                  <a:pt x="84" y="234"/>
                </a:lnTo>
                <a:lnTo>
                  <a:pt x="76" y="228"/>
                </a:lnTo>
                <a:lnTo>
                  <a:pt x="68" y="220"/>
                </a:lnTo>
                <a:lnTo>
                  <a:pt x="60" y="212"/>
                </a:lnTo>
                <a:lnTo>
                  <a:pt x="55" y="205"/>
                </a:lnTo>
                <a:lnTo>
                  <a:pt x="50" y="195"/>
                </a:lnTo>
                <a:lnTo>
                  <a:pt x="44" y="186"/>
                </a:lnTo>
                <a:lnTo>
                  <a:pt x="41" y="176"/>
                </a:lnTo>
                <a:lnTo>
                  <a:pt x="38" y="166"/>
                </a:lnTo>
                <a:lnTo>
                  <a:pt x="37" y="155"/>
                </a:lnTo>
                <a:lnTo>
                  <a:pt x="36" y="144"/>
                </a:lnTo>
                <a:lnTo>
                  <a:pt x="37" y="132"/>
                </a:lnTo>
                <a:lnTo>
                  <a:pt x="38" y="122"/>
                </a:lnTo>
                <a:lnTo>
                  <a:pt x="41" y="112"/>
                </a:lnTo>
                <a:lnTo>
                  <a:pt x="44" y="102"/>
                </a:lnTo>
                <a:lnTo>
                  <a:pt x="50" y="93"/>
                </a:lnTo>
                <a:lnTo>
                  <a:pt x="55" y="84"/>
                </a:lnTo>
                <a:lnTo>
                  <a:pt x="60" y="75"/>
                </a:lnTo>
                <a:lnTo>
                  <a:pt x="68" y="68"/>
                </a:lnTo>
                <a:lnTo>
                  <a:pt x="76" y="60"/>
                </a:lnTo>
                <a:lnTo>
                  <a:pt x="84" y="55"/>
                </a:lnTo>
                <a:lnTo>
                  <a:pt x="93" y="49"/>
                </a:lnTo>
                <a:lnTo>
                  <a:pt x="103" y="44"/>
                </a:lnTo>
                <a:lnTo>
                  <a:pt x="112" y="41"/>
                </a:lnTo>
                <a:lnTo>
                  <a:pt x="122" y="39"/>
                </a:lnTo>
                <a:lnTo>
                  <a:pt x="133" y="36"/>
                </a:lnTo>
                <a:lnTo>
                  <a:pt x="144" y="36"/>
                </a:lnTo>
                <a:lnTo>
                  <a:pt x="155" y="36"/>
                </a:lnTo>
                <a:lnTo>
                  <a:pt x="166" y="39"/>
                </a:lnTo>
                <a:lnTo>
                  <a:pt x="176" y="41"/>
                </a:lnTo>
                <a:lnTo>
                  <a:pt x="186" y="44"/>
                </a:lnTo>
                <a:lnTo>
                  <a:pt x="195" y="49"/>
                </a:lnTo>
                <a:lnTo>
                  <a:pt x="204" y="55"/>
                </a:lnTo>
                <a:lnTo>
                  <a:pt x="213" y="60"/>
                </a:lnTo>
                <a:lnTo>
                  <a:pt x="220" y="68"/>
                </a:lnTo>
                <a:lnTo>
                  <a:pt x="228" y="75"/>
                </a:lnTo>
                <a:lnTo>
                  <a:pt x="233" y="84"/>
                </a:lnTo>
                <a:lnTo>
                  <a:pt x="239" y="93"/>
                </a:lnTo>
                <a:lnTo>
                  <a:pt x="244" y="102"/>
                </a:lnTo>
                <a:lnTo>
                  <a:pt x="247" y="112"/>
                </a:lnTo>
                <a:lnTo>
                  <a:pt x="249" y="122"/>
                </a:lnTo>
                <a:lnTo>
                  <a:pt x="252" y="132"/>
                </a:lnTo>
                <a:lnTo>
                  <a:pt x="252" y="144"/>
                </a:lnTo>
                <a:lnTo>
                  <a:pt x="252" y="155"/>
                </a:lnTo>
                <a:lnTo>
                  <a:pt x="249" y="166"/>
                </a:lnTo>
                <a:lnTo>
                  <a:pt x="247" y="176"/>
                </a:lnTo>
                <a:lnTo>
                  <a:pt x="244" y="186"/>
                </a:lnTo>
                <a:lnTo>
                  <a:pt x="239" y="195"/>
                </a:lnTo>
                <a:lnTo>
                  <a:pt x="233" y="205"/>
                </a:lnTo>
                <a:lnTo>
                  <a:pt x="228" y="212"/>
                </a:lnTo>
                <a:lnTo>
                  <a:pt x="220" y="220"/>
                </a:lnTo>
                <a:lnTo>
                  <a:pt x="213" y="228"/>
                </a:lnTo>
                <a:lnTo>
                  <a:pt x="204" y="234"/>
                </a:lnTo>
                <a:lnTo>
                  <a:pt x="195" y="239"/>
                </a:lnTo>
                <a:lnTo>
                  <a:pt x="186" y="244"/>
                </a:lnTo>
                <a:lnTo>
                  <a:pt x="176" y="247"/>
                </a:lnTo>
                <a:lnTo>
                  <a:pt x="166" y="250"/>
                </a:lnTo>
                <a:lnTo>
                  <a:pt x="155" y="251"/>
                </a:lnTo>
                <a:lnTo>
                  <a:pt x="144" y="252"/>
                </a:lnTo>
                <a:lnTo>
                  <a:pt x="144" y="252"/>
                </a:lnTo>
                <a:close/>
                <a:moveTo>
                  <a:pt x="144" y="0"/>
                </a:moveTo>
                <a:lnTo>
                  <a:pt x="130" y="1"/>
                </a:lnTo>
                <a:lnTo>
                  <a:pt x="115" y="3"/>
                </a:lnTo>
                <a:lnTo>
                  <a:pt x="101" y="6"/>
                </a:lnTo>
                <a:lnTo>
                  <a:pt x="88" y="12"/>
                </a:lnTo>
                <a:lnTo>
                  <a:pt x="76" y="17"/>
                </a:lnTo>
                <a:lnTo>
                  <a:pt x="64" y="24"/>
                </a:lnTo>
                <a:lnTo>
                  <a:pt x="53" y="33"/>
                </a:lnTo>
                <a:lnTo>
                  <a:pt x="42" y="42"/>
                </a:lnTo>
                <a:lnTo>
                  <a:pt x="33" y="53"/>
                </a:lnTo>
                <a:lnTo>
                  <a:pt x="25" y="63"/>
                </a:lnTo>
                <a:lnTo>
                  <a:pt x="17" y="75"/>
                </a:lnTo>
                <a:lnTo>
                  <a:pt x="12" y="88"/>
                </a:lnTo>
                <a:lnTo>
                  <a:pt x="6" y="101"/>
                </a:lnTo>
                <a:lnTo>
                  <a:pt x="3" y="115"/>
                </a:lnTo>
                <a:lnTo>
                  <a:pt x="1" y="129"/>
                </a:lnTo>
                <a:lnTo>
                  <a:pt x="0" y="144"/>
                </a:lnTo>
                <a:lnTo>
                  <a:pt x="1" y="158"/>
                </a:lnTo>
                <a:lnTo>
                  <a:pt x="3" y="174"/>
                </a:lnTo>
                <a:lnTo>
                  <a:pt x="6" y="186"/>
                </a:lnTo>
                <a:lnTo>
                  <a:pt x="12" y="201"/>
                </a:lnTo>
                <a:lnTo>
                  <a:pt x="17" y="212"/>
                </a:lnTo>
                <a:lnTo>
                  <a:pt x="25" y="224"/>
                </a:lnTo>
                <a:lnTo>
                  <a:pt x="33" y="235"/>
                </a:lnTo>
                <a:lnTo>
                  <a:pt x="42" y="246"/>
                </a:lnTo>
                <a:lnTo>
                  <a:pt x="53" y="256"/>
                </a:lnTo>
                <a:lnTo>
                  <a:pt x="64" y="263"/>
                </a:lnTo>
                <a:lnTo>
                  <a:pt x="76" y="271"/>
                </a:lnTo>
                <a:lnTo>
                  <a:pt x="88" y="276"/>
                </a:lnTo>
                <a:lnTo>
                  <a:pt x="101" y="282"/>
                </a:lnTo>
                <a:lnTo>
                  <a:pt x="115" y="285"/>
                </a:lnTo>
                <a:lnTo>
                  <a:pt x="130" y="287"/>
                </a:lnTo>
                <a:lnTo>
                  <a:pt x="144" y="288"/>
                </a:lnTo>
                <a:lnTo>
                  <a:pt x="159" y="287"/>
                </a:lnTo>
                <a:lnTo>
                  <a:pt x="173" y="285"/>
                </a:lnTo>
                <a:lnTo>
                  <a:pt x="187" y="282"/>
                </a:lnTo>
                <a:lnTo>
                  <a:pt x="200" y="276"/>
                </a:lnTo>
                <a:lnTo>
                  <a:pt x="213" y="271"/>
                </a:lnTo>
                <a:lnTo>
                  <a:pt x="225" y="263"/>
                </a:lnTo>
                <a:lnTo>
                  <a:pt x="235" y="256"/>
                </a:lnTo>
                <a:lnTo>
                  <a:pt x="246" y="246"/>
                </a:lnTo>
                <a:lnTo>
                  <a:pt x="255" y="235"/>
                </a:lnTo>
                <a:lnTo>
                  <a:pt x="263" y="224"/>
                </a:lnTo>
                <a:lnTo>
                  <a:pt x="271" y="212"/>
                </a:lnTo>
                <a:lnTo>
                  <a:pt x="276" y="201"/>
                </a:lnTo>
                <a:lnTo>
                  <a:pt x="282" y="186"/>
                </a:lnTo>
                <a:lnTo>
                  <a:pt x="285" y="174"/>
                </a:lnTo>
                <a:lnTo>
                  <a:pt x="287" y="158"/>
                </a:lnTo>
                <a:lnTo>
                  <a:pt x="288" y="144"/>
                </a:lnTo>
                <a:lnTo>
                  <a:pt x="287" y="129"/>
                </a:lnTo>
                <a:lnTo>
                  <a:pt x="285" y="115"/>
                </a:lnTo>
                <a:lnTo>
                  <a:pt x="282" y="101"/>
                </a:lnTo>
                <a:lnTo>
                  <a:pt x="276" y="88"/>
                </a:lnTo>
                <a:lnTo>
                  <a:pt x="271" y="75"/>
                </a:lnTo>
                <a:lnTo>
                  <a:pt x="263" y="63"/>
                </a:lnTo>
                <a:lnTo>
                  <a:pt x="255" y="53"/>
                </a:lnTo>
                <a:lnTo>
                  <a:pt x="246" y="42"/>
                </a:lnTo>
                <a:lnTo>
                  <a:pt x="235" y="33"/>
                </a:lnTo>
                <a:lnTo>
                  <a:pt x="225" y="24"/>
                </a:lnTo>
                <a:lnTo>
                  <a:pt x="213" y="17"/>
                </a:lnTo>
                <a:lnTo>
                  <a:pt x="200" y="12"/>
                </a:lnTo>
                <a:lnTo>
                  <a:pt x="187" y="6"/>
                </a:lnTo>
                <a:lnTo>
                  <a:pt x="173" y="3"/>
                </a:lnTo>
                <a:lnTo>
                  <a:pt x="159" y="1"/>
                </a:lnTo>
                <a:lnTo>
                  <a:pt x="14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21" name="任意多边形: 形状 38"/>
          <p:cNvSpPr>
            <a:spLocks noEditPoints="1"/>
          </p:cNvSpPr>
          <p:nvPr/>
        </p:nvSpPr>
        <p:spPr bwMode="auto">
          <a:xfrm>
            <a:off x="5867243" y="5355027"/>
            <a:ext cx="457207" cy="385129"/>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551291" h="464390">
                <a:moveTo>
                  <a:pt x="153571" y="454275"/>
                </a:moveTo>
                <a:lnTo>
                  <a:pt x="548303" y="454275"/>
                </a:lnTo>
                <a:lnTo>
                  <a:pt x="545432" y="464390"/>
                </a:lnTo>
                <a:lnTo>
                  <a:pt x="157877" y="464390"/>
                </a:lnTo>
                <a:close/>
                <a:moveTo>
                  <a:pt x="327304" y="428604"/>
                </a:moveTo>
                <a:lnTo>
                  <a:pt x="321561" y="447265"/>
                </a:lnTo>
                <a:lnTo>
                  <a:pt x="373250" y="447265"/>
                </a:lnTo>
                <a:lnTo>
                  <a:pt x="366071" y="428604"/>
                </a:lnTo>
                <a:close/>
                <a:moveTo>
                  <a:pt x="193774" y="397025"/>
                </a:moveTo>
                <a:lnTo>
                  <a:pt x="180851" y="425734"/>
                </a:lnTo>
                <a:lnTo>
                  <a:pt x="522575" y="425734"/>
                </a:lnTo>
                <a:lnTo>
                  <a:pt x="512524" y="397025"/>
                </a:lnTo>
                <a:close/>
                <a:moveTo>
                  <a:pt x="180851" y="391283"/>
                </a:moveTo>
                <a:lnTo>
                  <a:pt x="531190" y="391283"/>
                </a:lnTo>
                <a:lnTo>
                  <a:pt x="551291" y="447265"/>
                </a:lnTo>
                <a:lnTo>
                  <a:pt x="549855" y="450136"/>
                </a:lnTo>
                <a:lnTo>
                  <a:pt x="153571" y="450136"/>
                </a:lnTo>
                <a:close/>
                <a:moveTo>
                  <a:pt x="199538" y="212061"/>
                </a:moveTo>
                <a:lnTo>
                  <a:pt x="199538" y="282376"/>
                </a:lnTo>
                <a:lnTo>
                  <a:pt x="199538" y="362736"/>
                </a:lnTo>
                <a:lnTo>
                  <a:pt x="403358" y="362736"/>
                </a:lnTo>
                <a:lnTo>
                  <a:pt x="508139" y="362736"/>
                </a:lnTo>
                <a:lnTo>
                  <a:pt x="508139" y="275201"/>
                </a:lnTo>
                <a:lnTo>
                  <a:pt x="508139" y="212061"/>
                </a:lnTo>
                <a:lnTo>
                  <a:pt x="289965" y="212061"/>
                </a:lnTo>
                <a:close/>
                <a:moveTo>
                  <a:pt x="188055" y="197711"/>
                </a:moveTo>
                <a:lnTo>
                  <a:pt x="295706" y="197711"/>
                </a:lnTo>
                <a:lnTo>
                  <a:pt x="518186" y="197711"/>
                </a:lnTo>
                <a:lnTo>
                  <a:pt x="518186" y="278071"/>
                </a:lnTo>
                <a:lnTo>
                  <a:pt x="518186" y="375651"/>
                </a:lnTo>
                <a:lnTo>
                  <a:pt x="396181" y="375651"/>
                </a:lnTo>
                <a:lnTo>
                  <a:pt x="188055" y="375651"/>
                </a:lnTo>
                <a:lnTo>
                  <a:pt x="188055" y="280941"/>
                </a:lnTo>
                <a:close/>
                <a:moveTo>
                  <a:pt x="120643" y="121858"/>
                </a:moveTo>
                <a:cubicBezTo>
                  <a:pt x="119208" y="121858"/>
                  <a:pt x="116338" y="123292"/>
                  <a:pt x="113467" y="123292"/>
                </a:cubicBezTo>
                <a:cubicBezTo>
                  <a:pt x="100552" y="126159"/>
                  <a:pt x="87637" y="129025"/>
                  <a:pt x="74721" y="131892"/>
                </a:cubicBezTo>
                <a:cubicBezTo>
                  <a:pt x="70416" y="150528"/>
                  <a:pt x="68981" y="170596"/>
                  <a:pt x="70416" y="189231"/>
                </a:cubicBezTo>
                <a:cubicBezTo>
                  <a:pt x="70416" y="207866"/>
                  <a:pt x="73286" y="226501"/>
                  <a:pt x="79026" y="245137"/>
                </a:cubicBezTo>
                <a:cubicBezTo>
                  <a:pt x="89072" y="248004"/>
                  <a:pt x="100552" y="249437"/>
                  <a:pt x="110597" y="252304"/>
                </a:cubicBezTo>
                <a:cubicBezTo>
                  <a:pt x="114902" y="252304"/>
                  <a:pt x="119208" y="253737"/>
                  <a:pt x="123513" y="253737"/>
                </a:cubicBezTo>
                <a:cubicBezTo>
                  <a:pt x="119208" y="232235"/>
                  <a:pt x="114902" y="210733"/>
                  <a:pt x="114902" y="187798"/>
                </a:cubicBezTo>
                <a:cubicBezTo>
                  <a:pt x="114902" y="166296"/>
                  <a:pt x="116338" y="143360"/>
                  <a:pt x="120643" y="121858"/>
                </a:cubicBezTo>
                <a:close/>
                <a:moveTo>
                  <a:pt x="165129" y="30116"/>
                </a:moveTo>
                <a:cubicBezTo>
                  <a:pt x="159389" y="43017"/>
                  <a:pt x="155084" y="55918"/>
                  <a:pt x="152214" y="68820"/>
                </a:cubicBezTo>
                <a:cubicBezTo>
                  <a:pt x="149344" y="78854"/>
                  <a:pt x="146473" y="88888"/>
                  <a:pt x="143603" y="98923"/>
                </a:cubicBezTo>
                <a:cubicBezTo>
                  <a:pt x="160824" y="96056"/>
                  <a:pt x="176610" y="96056"/>
                  <a:pt x="193830" y="96056"/>
                </a:cubicBezTo>
                <a:cubicBezTo>
                  <a:pt x="202440" y="96056"/>
                  <a:pt x="209616" y="96056"/>
                  <a:pt x="218226" y="97489"/>
                </a:cubicBezTo>
                <a:cubicBezTo>
                  <a:pt x="215356" y="88888"/>
                  <a:pt x="213921" y="80287"/>
                  <a:pt x="211051" y="70253"/>
                </a:cubicBezTo>
                <a:cubicBezTo>
                  <a:pt x="206745" y="57352"/>
                  <a:pt x="202440" y="44451"/>
                  <a:pt x="196700" y="32983"/>
                </a:cubicBezTo>
                <a:cubicBezTo>
                  <a:pt x="202440" y="37283"/>
                  <a:pt x="206745" y="43017"/>
                  <a:pt x="209616" y="48751"/>
                </a:cubicBezTo>
                <a:cubicBezTo>
                  <a:pt x="213921" y="54485"/>
                  <a:pt x="218226" y="60219"/>
                  <a:pt x="221096" y="67386"/>
                </a:cubicBezTo>
                <a:cubicBezTo>
                  <a:pt x="226836" y="77421"/>
                  <a:pt x="231141" y="88888"/>
                  <a:pt x="234011" y="100356"/>
                </a:cubicBezTo>
                <a:cubicBezTo>
                  <a:pt x="248362" y="101790"/>
                  <a:pt x="262712" y="106090"/>
                  <a:pt x="277063" y="110390"/>
                </a:cubicBezTo>
                <a:cubicBezTo>
                  <a:pt x="284238" y="113257"/>
                  <a:pt x="292848" y="114691"/>
                  <a:pt x="300023" y="118991"/>
                </a:cubicBezTo>
                <a:cubicBezTo>
                  <a:pt x="292848" y="96056"/>
                  <a:pt x="282803" y="74554"/>
                  <a:pt x="269887" y="54485"/>
                </a:cubicBezTo>
                <a:cubicBezTo>
                  <a:pt x="288543" y="68820"/>
                  <a:pt x="305764" y="88888"/>
                  <a:pt x="315809" y="113257"/>
                </a:cubicBezTo>
                <a:cubicBezTo>
                  <a:pt x="317244" y="117558"/>
                  <a:pt x="320114" y="123292"/>
                  <a:pt x="321549" y="127592"/>
                </a:cubicBezTo>
                <a:lnTo>
                  <a:pt x="350496" y="144678"/>
                </a:lnTo>
                <a:lnTo>
                  <a:pt x="350712" y="145626"/>
                </a:lnTo>
                <a:lnTo>
                  <a:pt x="324419" y="139060"/>
                </a:lnTo>
                <a:cubicBezTo>
                  <a:pt x="328724" y="154828"/>
                  <a:pt x="330159" y="170596"/>
                  <a:pt x="330159" y="187798"/>
                </a:cubicBezTo>
                <a:lnTo>
                  <a:pt x="308634" y="187798"/>
                </a:lnTo>
                <a:cubicBezTo>
                  <a:pt x="308634" y="169163"/>
                  <a:pt x="307199" y="150528"/>
                  <a:pt x="304329" y="133326"/>
                </a:cubicBezTo>
                <a:cubicBezTo>
                  <a:pt x="292848" y="130459"/>
                  <a:pt x="282803" y="129025"/>
                  <a:pt x="272758" y="126159"/>
                </a:cubicBezTo>
                <a:cubicBezTo>
                  <a:pt x="262712" y="124725"/>
                  <a:pt x="251232" y="123292"/>
                  <a:pt x="241187" y="121858"/>
                </a:cubicBezTo>
                <a:cubicBezTo>
                  <a:pt x="245492" y="143360"/>
                  <a:pt x="248362" y="164862"/>
                  <a:pt x="248362" y="187798"/>
                </a:cubicBezTo>
                <a:lnTo>
                  <a:pt x="226836" y="187798"/>
                </a:lnTo>
                <a:cubicBezTo>
                  <a:pt x="226836" y="164862"/>
                  <a:pt x="225401" y="141927"/>
                  <a:pt x="221096" y="118991"/>
                </a:cubicBezTo>
                <a:cubicBezTo>
                  <a:pt x="212486" y="117558"/>
                  <a:pt x="202440" y="117558"/>
                  <a:pt x="193830" y="117558"/>
                </a:cubicBezTo>
                <a:cubicBezTo>
                  <a:pt x="175175" y="117558"/>
                  <a:pt x="157954" y="117558"/>
                  <a:pt x="140733" y="118991"/>
                </a:cubicBezTo>
                <a:cubicBezTo>
                  <a:pt x="136428" y="141927"/>
                  <a:pt x="136428" y="164862"/>
                  <a:pt x="136428" y="187798"/>
                </a:cubicBezTo>
                <a:cubicBezTo>
                  <a:pt x="136428" y="210733"/>
                  <a:pt x="139298" y="233669"/>
                  <a:pt x="143603" y="256604"/>
                </a:cubicBezTo>
                <a:cubicBezTo>
                  <a:pt x="153649" y="258038"/>
                  <a:pt x="163694" y="258038"/>
                  <a:pt x="175175" y="258038"/>
                </a:cubicBezTo>
                <a:lnTo>
                  <a:pt x="175175" y="279540"/>
                </a:lnTo>
                <a:cubicBezTo>
                  <a:pt x="165129" y="279540"/>
                  <a:pt x="156519" y="278106"/>
                  <a:pt x="147909" y="276673"/>
                </a:cubicBezTo>
                <a:cubicBezTo>
                  <a:pt x="152214" y="301042"/>
                  <a:pt x="159389" y="323977"/>
                  <a:pt x="165129" y="346913"/>
                </a:cubicBezTo>
                <a:cubicBezTo>
                  <a:pt x="150779" y="325411"/>
                  <a:pt x="137863" y="299608"/>
                  <a:pt x="129253" y="273806"/>
                </a:cubicBezTo>
                <a:cubicBezTo>
                  <a:pt x="122078" y="272373"/>
                  <a:pt x="114902" y="270939"/>
                  <a:pt x="106292" y="268072"/>
                </a:cubicBezTo>
                <a:cubicBezTo>
                  <a:pt x="99117" y="266639"/>
                  <a:pt x="90507" y="262338"/>
                  <a:pt x="83332" y="259471"/>
                </a:cubicBezTo>
                <a:cubicBezTo>
                  <a:pt x="89072" y="282407"/>
                  <a:pt x="97682" y="303909"/>
                  <a:pt x="109162" y="325411"/>
                </a:cubicBezTo>
                <a:cubicBezTo>
                  <a:pt x="103422" y="321111"/>
                  <a:pt x="100552" y="316810"/>
                  <a:pt x="96247" y="312510"/>
                </a:cubicBezTo>
                <a:cubicBezTo>
                  <a:pt x="91942" y="306776"/>
                  <a:pt x="87637" y="302475"/>
                  <a:pt x="84767" y="296742"/>
                </a:cubicBezTo>
                <a:cubicBezTo>
                  <a:pt x="77591" y="286707"/>
                  <a:pt x="71851" y="275239"/>
                  <a:pt x="66111" y="263772"/>
                </a:cubicBezTo>
                <a:cubicBezTo>
                  <a:pt x="64676" y="259471"/>
                  <a:pt x="61806" y="253737"/>
                  <a:pt x="60371" y="248004"/>
                </a:cubicBezTo>
                <a:cubicBezTo>
                  <a:pt x="56066" y="246570"/>
                  <a:pt x="53196" y="243703"/>
                  <a:pt x="48890" y="242270"/>
                </a:cubicBezTo>
                <a:cubicBezTo>
                  <a:pt x="43150" y="237969"/>
                  <a:pt x="37410" y="233669"/>
                  <a:pt x="33105" y="229368"/>
                </a:cubicBezTo>
                <a:cubicBezTo>
                  <a:pt x="40280" y="232235"/>
                  <a:pt x="48890" y="235102"/>
                  <a:pt x="57501" y="237969"/>
                </a:cubicBezTo>
                <a:cubicBezTo>
                  <a:pt x="51761" y="222201"/>
                  <a:pt x="48890" y="206433"/>
                  <a:pt x="48890" y="190665"/>
                </a:cubicBezTo>
                <a:cubicBezTo>
                  <a:pt x="47455" y="173463"/>
                  <a:pt x="48890" y="156261"/>
                  <a:pt x="53196" y="139060"/>
                </a:cubicBezTo>
                <a:cubicBezTo>
                  <a:pt x="47455" y="141927"/>
                  <a:pt x="41715" y="143360"/>
                  <a:pt x="35975" y="146227"/>
                </a:cubicBezTo>
                <a:cubicBezTo>
                  <a:pt x="40280" y="141927"/>
                  <a:pt x="46020" y="137626"/>
                  <a:pt x="51761" y="133326"/>
                </a:cubicBezTo>
                <a:cubicBezTo>
                  <a:pt x="53196" y="133326"/>
                  <a:pt x="54631" y="131892"/>
                  <a:pt x="56066" y="130459"/>
                </a:cubicBezTo>
                <a:cubicBezTo>
                  <a:pt x="57501" y="126159"/>
                  <a:pt x="60371" y="120425"/>
                  <a:pt x="61806" y="114691"/>
                </a:cubicBezTo>
                <a:cubicBezTo>
                  <a:pt x="73286" y="91755"/>
                  <a:pt x="89072" y="70253"/>
                  <a:pt x="109162" y="55918"/>
                </a:cubicBezTo>
                <a:cubicBezTo>
                  <a:pt x="96247" y="75987"/>
                  <a:pt x="84767" y="97489"/>
                  <a:pt x="79026" y="118991"/>
                </a:cubicBezTo>
                <a:cubicBezTo>
                  <a:pt x="89072" y="114691"/>
                  <a:pt x="99117" y="110390"/>
                  <a:pt x="109162" y="107523"/>
                </a:cubicBezTo>
                <a:cubicBezTo>
                  <a:pt x="114902" y="106090"/>
                  <a:pt x="120643" y="104656"/>
                  <a:pt x="126383" y="103223"/>
                </a:cubicBezTo>
                <a:cubicBezTo>
                  <a:pt x="130688" y="90322"/>
                  <a:pt x="134993" y="77421"/>
                  <a:pt x="142168" y="64519"/>
                </a:cubicBezTo>
                <a:cubicBezTo>
                  <a:pt x="145038" y="58785"/>
                  <a:pt x="147909" y="53052"/>
                  <a:pt x="152214" y="47318"/>
                </a:cubicBezTo>
                <a:cubicBezTo>
                  <a:pt x="156519" y="41584"/>
                  <a:pt x="160824" y="35850"/>
                  <a:pt x="165129" y="30116"/>
                </a:cubicBezTo>
                <a:close/>
                <a:moveTo>
                  <a:pt x="190929" y="0"/>
                </a:moveTo>
                <a:cubicBezTo>
                  <a:pt x="294289" y="0"/>
                  <a:pt x="378987" y="84557"/>
                  <a:pt x="381858" y="187744"/>
                </a:cubicBezTo>
                <a:lnTo>
                  <a:pt x="360325" y="187744"/>
                </a:lnTo>
                <a:lnTo>
                  <a:pt x="350712" y="145626"/>
                </a:lnTo>
                <a:lnTo>
                  <a:pt x="353120" y="146227"/>
                </a:lnTo>
                <a:lnTo>
                  <a:pt x="350496" y="144678"/>
                </a:lnTo>
                <a:lnTo>
                  <a:pt x="345565" y="123073"/>
                </a:lnTo>
                <a:cubicBezTo>
                  <a:pt x="319052" y="63417"/>
                  <a:pt x="259836" y="21497"/>
                  <a:pt x="190929" y="21497"/>
                </a:cubicBezTo>
                <a:cubicBezTo>
                  <a:pt x="97618" y="21497"/>
                  <a:pt x="21533" y="97455"/>
                  <a:pt x="21533" y="190611"/>
                </a:cubicBezTo>
                <a:cubicBezTo>
                  <a:pt x="21533" y="278033"/>
                  <a:pt x="89004" y="351125"/>
                  <a:pt x="175138" y="358291"/>
                </a:cubicBezTo>
                <a:lnTo>
                  <a:pt x="175138" y="379788"/>
                </a:lnTo>
                <a:lnTo>
                  <a:pt x="173702" y="379788"/>
                </a:lnTo>
                <a:lnTo>
                  <a:pt x="172267" y="379788"/>
                </a:lnTo>
                <a:cubicBezTo>
                  <a:pt x="76084" y="371189"/>
                  <a:pt x="0" y="289499"/>
                  <a:pt x="0" y="190611"/>
                </a:cubicBezTo>
                <a:cubicBezTo>
                  <a:pt x="0" y="85990"/>
                  <a:pt x="86133" y="0"/>
                  <a:pt x="190929" y="0"/>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
        <p:nvSpPr>
          <p:cNvPr id="5" name="任意多边形: 形状 40"/>
          <p:cNvSpPr>
            <a:spLocks noEditPoints="1"/>
          </p:cNvSpPr>
          <p:nvPr/>
        </p:nvSpPr>
        <p:spPr bwMode="auto">
          <a:xfrm>
            <a:off x="6038696" y="5490442"/>
            <a:ext cx="114302" cy="114300"/>
          </a:xfrm>
          <a:custGeom>
            <a:avLst/>
            <a:gdLst>
              <a:gd name="T0" fmla="*/ 122 w 288"/>
              <a:gd name="T1" fmla="*/ 250 h 288"/>
              <a:gd name="T2" fmla="*/ 93 w 288"/>
              <a:gd name="T3" fmla="*/ 239 h 288"/>
              <a:gd name="T4" fmla="*/ 68 w 288"/>
              <a:gd name="T5" fmla="*/ 220 h 288"/>
              <a:gd name="T6" fmla="*/ 50 w 288"/>
              <a:gd name="T7" fmla="*/ 195 h 288"/>
              <a:gd name="T8" fmla="*/ 38 w 288"/>
              <a:gd name="T9" fmla="*/ 166 h 288"/>
              <a:gd name="T10" fmla="*/ 37 w 288"/>
              <a:gd name="T11" fmla="*/ 132 h 288"/>
              <a:gd name="T12" fmla="*/ 44 w 288"/>
              <a:gd name="T13" fmla="*/ 102 h 288"/>
              <a:gd name="T14" fmla="*/ 60 w 288"/>
              <a:gd name="T15" fmla="*/ 75 h 288"/>
              <a:gd name="T16" fmla="*/ 84 w 288"/>
              <a:gd name="T17" fmla="*/ 55 h 288"/>
              <a:gd name="T18" fmla="*/ 112 w 288"/>
              <a:gd name="T19" fmla="*/ 41 h 288"/>
              <a:gd name="T20" fmla="*/ 144 w 288"/>
              <a:gd name="T21" fmla="*/ 36 h 288"/>
              <a:gd name="T22" fmla="*/ 176 w 288"/>
              <a:gd name="T23" fmla="*/ 41 h 288"/>
              <a:gd name="T24" fmla="*/ 204 w 288"/>
              <a:gd name="T25" fmla="*/ 55 h 288"/>
              <a:gd name="T26" fmla="*/ 228 w 288"/>
              <a:gd name="T27" fmla="*/ 75 h 288"/>
              <a:gd name="T28" fmla="*/ 244 w 288"/>
              <a:gd name="T29" fmla="*/ 102 h 288"/>
              <a:gd name="T30" fmla="*/ 252 w 288"/>
              <a:gd name="T31" fmla="*/ 132 h 288"/>
              <a:gd name="T32" fmla="*/ 249 w 288"/>
              <a:gd name="T33" fmla="*/ 166 h 288"/>
              <a:gd name="T34" fmla="*/ 239 w 288"/>
              <a:gd name="T35" fmla="*/ 195 h 288"/>
              <a:gd name="T36" fmla="*/ 220 w 288"/>
              <a:gd name="T37" fmla="*/ 220 h 288"/>
              <a:gd name="T38" fmla="*/ 195 w 288"/>
              <a:gd name="T39" fmla="*/ 239 h 288"/>
              <a:gd name="T40" fmla="*/ 166 w 288"/>
              <a:gd name="T41" fmla="*/ 250 h 288"/>
              <a:gd name="T42" fmla="*/ 144 w 288"/>
              <a:gd name="T43" fmla="*/ 252 h 288"/>
              <a:gd name="T44" fmla="*/ 115 w 288"/>
              <a:gd name="T45" fmla="*/ 3 h 288"/>
              <a:gd name="T46" fmla="*/ 76 w 288"/>
              <a:gd name="T47" fmla="*/ 17 h 288"/>
              <a:gd name="T48" fmla="*/ 42 w 288"/>
              <a:gd name="T49" fmla="*/ 42 h 288"/>
              <a:gd name="T50" fmla="*/ 17 w 288"/>
              <a:gd name="T51" fmla="*/ 75 h 288"/>
              <a:gd name="T52" fmla="*/ 3 w 288"/>
              <a:gd name="T53" fmla="*/ 115 h 288"/>
              <a:gd name="T54" fmla="*/ 1 w 288"/>
              <a:gd name="T55" fmla="*/ 158 h 288"/>
              <a:gd name="T56" fmla="*/ 12 w 288"/>
              <a:gd name="T57" fmla="*/ 201 h 288"/>
              <a:gd name="T58" fmla="*/ 33 w 288"/>
              <a:gd name="T59" fmla="*/ 235 h 288"/>
              <a:gd name="T60" fmla="*/ 64 w 288"/>
              <a:gd name="T61" fmla="*/ 263 h 288"/>
              <a:gd name="T62" fmla="*/ 101 w 288"/>
              <a:gd name="T63" fmla="*/ 282 h 288"/>
              <a:gd name="T64" fmla="*/ 144 w 288"/>
              <a:gd name="T65" fmla="*/ 288 h 288"/>
              <a:gd name="T66" fmla="*/ 187 w 288"/>
              <a:gd name="T67" fmla="*/ 282 h 288"/>
              <a:gd name="T68" fmla="*/ 225 w 288"/>
              <a:gd name="T69" fmla="*/ 263 h 288"/>
              <a:gd name="T70" fmla="*/ 255 w 288"/>
              <a:gd name="T71" fmla="*/ 235 h 288"/>
              <a:gd name="T72" fmla="*/ 276 w 288"/>
              <a:gd name="T73" fmla="*/ 201 h 288"/>
              <a:gd name="T74" fmla="*/ 287 w 288"/>
              <a:gd name="T75" fmla="*/ 158 h 288"/>
              <a:gd name="T76" fmla="*/ 285 w 288"/>
              <a:gd name="T77" fmla="*/ 115 h 288"/>
              <a:gd name="T78" fmla="*/ 271 w 288"/>
              <a:gd name="T79" fmla="*/ 75 h 288"/>
              <a:gd name="T80" fmla="*/ 246 w 288"/>
              <a:gd name="T81" fmla="*/ 42 h 288"/>
              <a:gd name="T82" fmla="*/ 213 w 288"/>
              <a:gd name="T83" fmla="*/ 17 h 288"/>
              <a:gd name="T84" fmla="*/ 173 w 288"/>
              <a:gd name="T85" fmla="*/ 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288">
                <a:moveTo>
                  <a:pt x="144" y="252"/>
                </a:moveTo>
                <a:lnTo>
                  <a:pt x="133" y="251"/>
                </a:lnTo>
                <a:lnTo>
                  <a:pt x="122" y="250"/>
                </a:lnTo>
                <a:lnTo>
                  <a:pt x="112" y="247"/>
                </a:lnTo>
                <a:lnTo>
                  <a:pt x="103" y="244"/>
                </a:lnTo>
                <a:lnTo>
                  <a:pt x="93" y="239"/>
                </a:lnTo>
                <a:lnTo>
                  <a:pt x="84" y="234"/>
                </a:lnTo>
                <a:lnTo>
                  <a:pt x="76" y="228"/>
                </a:lnTo>
                <a:lnTo>
                  <a:pt x="68" y="220"/>
                </a:lnTo>
                <a:lnTo>
                  <a:pt x="60" y="212"/>
                </a:lnTo>
                <a:lnTo>
                  <a:pt x="55" y="205"/>
                </a:lnTo>
                <a:lnTo>
                  <a:pt x="50" y="195"/>
                </a:lnTo>
                <a:lnTo>
                  <a:pt x="44" y="186"/>
                </a:lnTo>
                <a:lnTo>
                  <a:pt x="41" y="176"/>
                </a:lnTo>
                <a:lnTo>
                  <a:pt x="38" y="166"/>
                </a:lnTo>
                <a:lnTo>
                  <a:pt x="37" y="155"/>
                </a:lnTo>
                <a:lnTo>
                  <a:pt x="36" y="144"/>
                </a:lnTo>
                <a:lnTo>
                  <a:pt x="37" y="132"/>
                </a:lnTo>
                <a:lnTo>
                  <a:pt x="38" y="122"/>
                </a:lnTo>
                <a:lnTo>
                  <a:pt x="41" y="112"/>
                </a:lnTo>
                <a:lnTo>
                  <a:pt x="44" y="102"/>
                </a:lnTo>
                <a:lnTo>
                  <a:pt x="50" y="93"/>
                </a:lnTo>
                <a:lnTo>
                  <a:pt x="55" y="84"/>
                </a:lnTo>
                <a:lnTo>
                  <a:pt x="60" y="75"/>
                </a:lnTo>
                <a:lnTo>
                  <a:pt x="68" y="68"/>
                </a:lnTo>
                <a:lnTo>
                  <a:pt x="76" y="60"/>
                </a:lnTo>
                <a:lnTo>
                  <a:pt x="84" y="55"/>
                </a:lnTo>
                <a:lnTo>
                  <a:pt x="93" y="49"/>
                </a:lnTo>
                <a:lnTo>
                  <a:pt x="103" y="44"/>
                </a:lnTo>
                <a:lnTo>
                  <a:pt x="112" y="41"/>
                </a:lnTo>
                <a:lnTo>
                  <a:pt x="122" y="39"/>
                </a:lnTo>
                <a:lnTo>
                  <a:pt x="133" y="36"/>
                </a:lnTo>
                <a:lnTo>
                  <a:pt x="144" y="36"/>
                </a:lnTo>
                <a:lnTo>
                  <a:pt x="155" y="36"/>
                </a:lnTo>
                <a:lnTo>
                  <a:pt x="166" y="39"/>
                </a:lnTo>
                <a:lnTo>
                  <a:pt x="176" y="41"/>
                </a:lnTo>
                <a:lnTo>
                  <a:pt x="186" y="44"/>
                </a:lnTo>
                <a:lnTo>
                  <a:pt x="195" y="49"/>
                </a:lnTo>
                <a:lnTo>
                  <a:pt x="204" y="55"/>
                </a:lnTo>
                <a:lnTo>
                  <a:pt x="213" y="60"/>
                </a:lnTo>
                <a:lnTo>
                  <a:pt x="220" y="68"/>
                </a:lnTo>
                <a:lnTo>
                  <a:pt x="228" y="75"/>
                </a:lnTo>
                <a:lnTo>
                  <a:pt x="233" y="84"/>
                </a:lnTo>
                <a:lnTo>
                  <a:pt x="239" y="93"/>
                </a:lnTo>
                <a:lnTo>
                  <a:pt x="244" y="102"/>
                </a:lnTo>
                <a:lnTo>
                  <a:pt x="247" y="112"/>
                </a:lnTo>
                <a:lnTo>
                  <a:pt x="249" y="122"/>
                </a:lnTo>
                <a:lnTo>
                  <a:pt x="252" y="132"/>
                </a:lnTo>
                <a:lnTo>
                  <a:pt x="252" y="144"/>
                </a:lnTo>
                <a:lnTo>
                  <a:pt x="252" y="155"/>
                </a:lnTo>
                <a:lnTo>
                  <a:pt x="249" y="166"/>
                </a:lnTo>
                <a:lnTo>
                  <a:pt x="247" y="176"/>
                </a:lnTo>
                <a:lnTo>
                  <a:pt x="244" y="186"/>
                </a:lnTo>
                <a:lnTo>
                  <a:pt x="239" y="195"/>
                </a:lnTo>
                <a:lnTo>
                  <a:pt x="233" y="205"/>
                </a:lnTo>
                <a:lnTo>
                  <a:pt x="228" y="212"/>
                </a:lnTo>
                <a:lnTo>
                  <a:pt x="220" y="220"/>
                </a:lnTo>
                <a:lnTo>
                  <a:pt x="213" y="228"/>
                </a:lnTo>
                <a:lnTo>
                  <a:pt x="204" y="234"/>
                </a:lnTo>
                <a:lnTo>
                  <a:pt x="195" y="239"/>
                </a:lnTo>
                <a:lnTo>
                  <a:pt x="186" y="244"/>
                </a:lnTo>
                <a:lnTo>
                  <a:pt x="176" y="247"/>
                </a:lnTo>
                <a:lnTo>
                  <a:pt x="166" y="250"/>
                </a:lnTo>
                <a:lnTo>
                  <a:pt x="155" y="251"/>
                </a:lnTo>
                <a:lnTo>
                  <a:pt x="144" y="252"/>
                </a:lnTo>
                <a:lnTo>
                  <a:pt x="144" y="252"/>
                </a:lnTo>
                <a:close/>
                <a:moveTo>
                  <a:pt x="144" y="0"/>
                </a:moveTo>
                <a:lnTo>
                  <a:pt x="130" y="1"/>
                </a:lnTo>
                <a:lnTo>
                  <a:pt x="115" y="3"/>
                </a:lnTo>
                <a:lnTo>
                  <a:pt x="101" y="6"/>
                </a:lnTo>
                <a:lnTo>
                  <a:pt x="88" y="12"/>
                </a:lnTo>
                <a:lnTo>
                  <a:pt x="76" y="17"/>
                </a:lnTo>
                <a:lnTo>
                  <a:pt x="64" y="24"/>
                </a:lnTo>
                <a:lnTo>
                  <a:pt x="53" y="33"/>
                </a:lnTo>
                <a:lnTo>
                  <a:pt x="42" y="42"/>
                </a:lnTo>
                <a:lnTo>
                  <a:pt x="33" y="53"/>
                </a:lnTo>
                <a:lnTo>
                  <a:pt x="25" y="63"/>
                </a:lnTo>
                <a:lnTo>
                  <a:pt x="17" y="75"/>
                </a:lnTo>
                <a:lnTo>
                  <a:pt x="12" y="88"/>
                </a:lnTo>
                <a:lnTo>
                  <a:pt x="6" y="101"/>
                </a:lnTo>
                <a:lnTo>
                  <a:pt x="3" y="115"/>
                </a:lnTo>
                <a:lnTo>
                  <a:pt x="1" y="129"/>
                </a:lnTo>
                <a:lnTo>
                  <a:pt x="0" y="144"/>
                </a:lnTo>
                <a:lnTo>
                  <a:pt x="1" y="158"/>
                </a:lnTo>
                <a:lnTo>
                  <a:pt x="3" y="174"/>
                </a:lnTo>
                <a:lnTo>
                  <a:pt x="6" y="186"/>
                </a:lnTo>
                <a:lnTo>
                  <a:pt x="12" y="201"/>
                </a:lnTo>
                <a:lnTo>
                  <a:pt x="17" y="212"/>
                </a:lnTo>
                <a:lnTo>
                  <a:pt x="25" y="224"/>
                </a:lnTo>
                <a:lnTo>
                  <a:pt x="33" y="235"/>
                </a:lnTo>
                <a:lnTo>
                  <a:pt x="42" y="246"/>
                </a:lnTo>
                <a:lnTo>
                  <a:pt x="53" y="256"/>
                </a:lnTo>
                <a:lnTo>
                  <a:pt x="64" y="263"/>
                </a:lnTo>
                <a:lnTo>
                  <a:pt x="76" y="271"/>
                </a:lnTo>
                <a:lnTo>
                  <a:pt x="88" y="276"/>
                </a:lnTo>
                <a:lnTo>
                  <a:pt x="101" y="282"/>
                </a:lnTo>
                <a:lnTo>
                  <a:pt x="115" y="285"/>
                </a:lnTo>
                <a:lnTo>
                  <a:pt x="130" y="287"/>
                </a:lnTo>
                <a:lnTo>
                  <a:pt x="144" y="288"/>
                </a:lnTo>
                <a:lnTo>
                  <a:pt x="159" y="287"/>
                </a:lnTo>
                <a:lnTo>
                  <a:pt x="173" y="285"/>
                </a:lnTo>
                <a:lnTo>
                  <a:pt x="187" y="282"/>
                </a:lnTo>
                <a:lnTo>
                  <a:pt x="200" y="276"/>
                </a:lnTo>
                <a:lnTo>
                  <a:pt x="213" y="271"/>
                </a:lnTo>
                <a:lnTo>
                  <a:pt x="225" y="263"/>
                </a:lnTo>
                <a:lnTo>
                  <a:pt x="235" y="256"/>
                </a:lnTo>
                <a:lnTo>
                  <a:pt x="246" y="246"/>
                </a:lnTo>
                <a:lnTo>
                  <a:pt x="255" y="235"/>
                </a:lnTo>
                <a:lnTo>
                  <a:pt x="263" y="224"/>
                </a:lnTo>
                <a:lnTo>
                  <a:pt x="271" y="212"/>
                </a:lnTo>
                <a:lnTo>
                  <a:pt x="276" y="201"/>
                </a:lnTo>
                <a:lnTo>
                  <a:pt x="282" y="186"/>
                </a:lnTo>
                <a:lnTo>
                  <a:pt x="285" y="174"/>
                </a:lnTo>
                <a:lnTo>
                  <a:pt x="287" y="158"/>
                </a:lnTo>
                <a:lnTo>
                  <a:pt x="288" y="144"/>
                </a:lnTo>
                <a:lnTo>
                  <a:pt x="287" y="129"/>
                </a:lnTo>
                <a:lnTo>
                  <a:pt x="285" y="115"/>
                </a:lnTo>
                <a:lnTo>
                  <a:pt x="282" y="101"/>
                </a:lnTo>
                <a:lnTo>
                  <a:pt x="276" y="88"/>
                </a:lnTo>
                <a:lnTo>
                  <a:pt x="271" y="75"/>
                </a:lnTo>
                <a:lnTo>
                  <a:pt x="263" y="63"/>
                </a:lnTo>
                <a:lnTo>
                  <a:pt x="255" y="53"/>
                </a:lnTo>
                <a:lnTo>
                  <a:pt x="246" y="42"/>
                </a:lnTo>
                <a:lnTo>
                  <a:pt x="235" y="33"/>
                </a:lnTo>
                <a:lnTo>
                  <a:pt x="225" y="24"/>
                </a:lnTo>
                <a:lnTo>
                  <a:pt x="213" y="17"/>
                </a:lnTo>
                <a:lnTo>
                  <a:pt x="200" y="12"/>
                </a:lnTo>
                <a:lnTo>
                  <a:pt x="187" y="6"/>
                </a:lnTo>
                <a:lnTo>
                  <a:pt x="173" y="3"/>
                </a:lnTo>
                <a:lnTo>
                  <a:pt x="159" y="1"/>
                </a:lnTo>
                <a:lnTo>
                  <a:pt x="14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bldLst>
      <p:bldP spid="10" grpId="0"/>
      <p:bldP spid="10" grpId="1"/>
    </p:bldLst>
  </p:timing>
</p:sld>
</file>

<file path=ppt/theme/theme1.xml><?xml version="1.0" encoding="utf-8"?>
<a:theme xmlns:a="http://schemas.openxmlformats.org/drawingml/2006/main" name="Office 主题">
  <a:themeElements>
    <a:clrScheme name="自定义 10">
      <a:dk1>
        <a:srgbClr val="FFFFFF"/>
      </a:dk1>
      <a:lt1>
        <a:sysClr val="window" lastClr="FFFFFF"/>
      </a:lt1>
      <a:dk2>
        <a:srgbClr val="335B74"/>
      </a:dk2>
      <a:lt2>
        <a:srgbClr val="DFE3E5"/>
      </a:lt2>
      <a:accent1>
        <a:srgbClr val="CCFFFF"/>
      </a:accent1>
      <a:accent2>
        <a:srgbClr val="FFFFFF"/>
      </a:accent2>
      <a:accent3>
        <a:srgbClr val="CCFFFF"/>
      </a:accent3>
      <a:accent4>
        <a:srgbClr val="FFFFFF"/>
      </a:accent4>
      <a:accent5>
        <a:srgbClr val="CCFFFF"/>
      </a:accent5>
      <a:accent6>
        <a:srgbClr val="FFFFFF"/>
      </a:accent6>
      <a:hlink>
        <a:srgbClr val="CCFFFF"/>
      </a:hlink>
      <a:folHlink>
        <a:srgbClr val="FFFFFF"/>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lumMod val="75000"/>
            </a:schemeClr>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1587</Words>
  <Application>WPS 演示</Application>
  <PresentationFormat>宽屏</PresentationFormat>
  <Paragraphs>79</Paragraphs>
  <Slides>13</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仿宋</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dcx</cp:lastModifiedBy>
  <cp:revision>30</cp:revision>
  <dcterms:created xsi:type="dcterms:W3CDTF">2017-07-12T22:57:00Z</dcterms:created>
  <dcterms:modified xsi:type="dcterms:W3CDTF">2019-04-24T02:25:26Z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