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12_FA490247.xml" ContentType="application/vnd.ms-powerpoint.comments+xml"/>
  <Override PartName="/ppt/comments/modernComment_113_D95D4C1E.xml" ContentType="application/vnd.ms-powerpoint.comments+xml"/>
  <Override PartName="/ppt/comments/modernComment_10F_E6D505A4.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notesMasterIdLst>
    <p:notesMasterId r:id="rId27"/>
  </p:notesMasterIdLst>
  <p:handoutMasterIdLst>
    <p:handoutMasterId r:id="rId28"/>
  </p:handoutMasterIdLst>
  <p:sldIdLst>
    <p:sldId id="269" r:id="rId2"/>
    <p:sldId id="274" r:id="rId3"/>
    <p:sldId id="275" r:id="rId4"/>
    <p:sldId id="270" r:id="rId5"/>
    <p:sldId id="271" r:id="rId6"/>
    <p:sldId id="272" r:id="rId7"/>
    <p:sldId id="273" r:id="rId8"/>
    <p:sldId id="287" r:id="rId9"/>
    <p:sldId id="261" r:id="rId10"/>
    <p:sldId id="262" r:id="rId11"/>
    <p:sldId id="263" r:id="rId12"/>
    <p:sldId id="264" r:id="rId13"/>
    <p:sldId id="265" r:id="rId14"/>
    <p:sldId id="266" r:id="rId15"/>
    <p:sldId id="267" r:id="rId16"/>
    <p:sldId id="282" r:id="rId17"/>
    <p:sldId id="283" r:id="rId18"/>
    <p:sldId id="284" r:id="rId19"/>
    <p:sldId id="278" r:id="rId20"/>
    <p:sldId id="279" r:id="rId21"/>
    <p:sldId id="280" r:id="rId22"/>
    <p:sldId id="286" r:id="rId23"/>
    <p:sldId id="277" r:id="rId24"/>
    <p:sldId id="281" r:id="rId25"/>
    <p:sldId id="268" r:id="rId26"/>
  </p:sldIdLst>
  <p:sldSz cx="12192000" cy="6858000"/>
  <p:notesSz cx="6858000" cy="9144000"/>
  <p:defaultTextStyle>
    <a:defPPr rtl="0">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18BB807-D0A7-39E0-879D-BB2437D758DA}" name="Nilus Rubanathan" initials="NR" userId="2894612b34183e5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8F00"/>
    <a:srgbClr val="FFFFFF"/>
    <a:srgbClr val="597613"/>
    <a:srgbClr val="221F63"/>
    <a:srgbClr val="172542"/>
    <a:srgbClr val="000000"/>
    <a:srgbClr val="00ADEA"/>
    <a:srgbClr val="1EB299"/>
    <a:srgbClr val="3BCCFF"/>
    <a:srgbClr val="F27E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B85CD4-4EDA-420A-BBD0-33ED88DDD554}" v="1" dt="2025-07-31T14:11:57.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930" autoAdjust="0"/>
    <p:restoredTop sz="94660" autoAdjust="0"/>
  </p:normalViewPr>
  <p:slideViewPr>
    <p:cSldViewPr snapToGrid="0">
      <p:cViewPr varScale="1">
        <p:scale>
          <a:sx n="112" d="100"/>
          <a:sy n="112" d="100"/>
        </p:scale>
        <p:origin x="216" y="32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omments/modernComment_10F_E6D505A4.xml><?xml version="1.0" encoding="utf-8"?>
<p188:cmLst xmlns:a="http://schemas.openxmlformats.org/drawingml/2006/main" xmlns:r="http://schemas.openxmlformats.org/officeDocument/2006/relationships" xmlns:p188="http://schemas.microsoft.com/office/powerpoint/2018/8/main">
  <p188:cm id="{C99726E1-207B-452B-92AE-5C857B426FBD}" authorId="{318BB807-D0A7-39E0-879D-BB2437D758DA}" created="2025-08-08T18:48:36.376">
    <ac:deMkLst xmlns:ac="http://schemas.microsoft.com/office/drawing/2013/main/command">
      <pc:docMk xmlns:pc="http://schemas.microsoft.com/office/powerpoint/2013/main/command"/>
      <pc:sldMk xmlns:pc="http://schemas.microsoft.com/office/powerpoint/2013/main/command" cId="3872720292" sldId="271"/>
      <ac:spMk id="6" creationId="{8893577E-1009-C353-F594-9F7CDA92E096}"/>
    </ac:deMkLst>
    <p188:txBody>
      <a:bodyPr/>
      <a:lstStyle/>
      <a:p>
        <a:r>
          <a:rPr lang="en-CA"/>
          <a:t>Suggested: "We uncover our clients’ aspirations and commercial drivers, rapidly develop optimised design options, and deliver precise, timely documentation — ensuring solutions are intelligent, elegant, and economically, functionally, and aesthetically aligned."</a:t>
        </a:r>
      </a:p>
    </p188:txBody>
  </p188:cm>
  <p188:cm id="{CB36F937-A404-415F-88A5-B7A8B17C4D39}" authorId="{318BB807-D0A7-39E0-879D-BB2437D758DA}" created="2025-08-08T20:12:30.004">
    <ac:deMkLst xmlns:ac="http://schemas.microsoft.com/office/drawing/2013/main/command">
      <pc:docMk xmlns:pc="http://schemas.microsoft.com/office/powerpoint/2013/main/command"/>
      <pc:sldMk xmlns:pc="http://schemas.microsoft.com/office/powerpoint/2013/main/command" cId="3872720292" sldId="271"/>
      <ac:spMk id="11" creationId="{42E75CD0-89A6-C5CC-B74A-97F9B4D71696}"/>
    </ac:deMkLst>
    <p188:replyLst/>
    <p188:txBody>
      <a:bodyPr/>
      <a:lstStyle/>
      <a:p>
        <a:r>
          <a:rPr lang="en-CA"/>
          <a:t>changed</a:t>
        </a:r>
      </a:p>
    </p188:txBody>
  </p188:cm>
</p188:cmLst>
</file>

<file path=ppt/comments/modernComment_112_FA490247.xml><?xml version="1.0" encoding="utf-8"?>
<p188:cmLst xmlns:a="http://schemas.openxmlformats.org/drawingml/2006/main" xmlns:r="http://schemas.openxmlformats.org/officeDocument/2006/relationships" xmlns:p188="http://schemas.microsoft.com/office/powerpoint/2018/8/main">
  <p188:cm id="{739F1C90-5ADF-4997-8583-B69A181FB1AA}" authorId="{318BB807-D0A7-39E0-879D-BB2437D758DA}" created="2025-08-08T05:15:54.227">
    <ac:deMkLst xmlns:ac="http://schemas.microsoft.com/office/drawing/2013/main/command">
      <pc:docMk xmlns:pc="http://schemas.microsoft.com/office/powerpoint/2013/main/command"/>
      <pc:sldMk xmlns:pc="http://schemas.microsoft.com/office/powerpoint/2013/main/command" cId="4199088711" sldId="274"/>
      <ac:spMk id="7" creationId="{61EAF06E-9FC0-CD19-EEC9-A2DDC4CBED1C}"/>
    </ac:deMkLst>
    <p188:txBody>
      <a:bodyPr/>
      <a:lstStyle/>
      <a:p>
        <a:r>
          <a:rPr lang="en-CA"/>
          <a:t>"At Terra Solutions, our mission is to honour the Earth (TERR) by delivering visionary, resilient engineering and construction solutions. We lead transformative projects—from planning and design to permitting and execution—with technical excellence, pragmatic insight, and deep respect for ecological and built environments. We don’t just build infrastructure—we create enduring legacies of sustainability."</a:t>
        </a:r>
      </a:p>
    </p188:txBody>
  </p188:cm>
  <p188:cm id="{B75F9C4E-2B87-4168-BB95-70359136F337}" authorId="{318BB807-D0A7-39E0-879D-BB2437D758DA}" created="2025-08-08T05:16:49.721">
    <ac:deMkLst xmlns:ac="http://schemas.microsoft.com/office/drawing/2013/main/command">
      <pc:docMk xmlns:pc="http://schemas.microsoft.com/office/powerpoint/2013/main/command"/>
      <pc:sldMk xmlns:pc="http://schemas.microsoft.com/office/powerpoint/2013/main/command" cId="4199088711" sldId="274"/>
      <ac:spMk id="7" creationId="{61EAF06E-9FC0-CD19-EEC9-A2DDC4CBED1C}"/>
    </ac:deMkLst>
    <p188:txBody>
      <a:bodyPr/>
      <a:lstStyle/>
      <a:p>
        <a:r>
          <a:rPr lang="en-CA"/>
          <a:t>“At Terr Solutions, we honour the Earth through visionary engineering—delivering sustainable, buildable solutions with precision, integrity, and purpose.”
</a:t>
        </a:r>
      </a:p>
    </p188:txBody>
  </p188:cm>
  <p188:cm id="{6EA96D31-E02F-4A2A-9082-6BA08EEE4DD5}" authorId="{318BB807-D0A7-39E0-879D-BB2437D758DA}" created="2025-08-08T18:40:59.840">
    <ac:deMkLst xmlns:ac="http://schemas.microsoft.com/office/drawing/2013/main/command">
      <pc:docMk xmlns:pc="http://schemas.microsoft.com/office/powerpoint/2013/main/command"/>
      <pc:sldMk xmlns:pc="http://schemas.microsoft.com/office/powerpoint/2013/main/command" cId="4199088711" sldId="274"/>
      <ac:spMk id="7" creationId="{61EAF06E-9FC0-CD19-EEC9-A2DDC4CBED1C}"/>
    </ac:deMkLst>
    <p188:txBody>
      <a:bodyPr/>
      <a:lstStyle/>
      <a:p>
        <a:r>
          <a:rPr lang="en-CA"/>
          <a:t>We are dedicated to safeguarding our Earth (TERR) while transforming vision into reality through strategic planning, intelligent design, and precise execution</a:t>
        </a:r>
      </a:p>
    </p188:txBody>
  </p188:cm>
</p188:cmLst>
</file>

<file path=ppt/comments/modernComment_113_D95D4C1E.xml><?xml version="1.0" encoding="utf-8"?>
<p188:cmLst xmlns:a="http://schemas.openxmlformats.org/drawingml/2006/main" xmlns:r="http://schemas.openxmlformats.org/officeDocument/2006/relationships" xmlns:p188="http://schemas.microsoft.com/office/powerpoint/2018/8/main">
  <p188:cm id="{1D7CE6BC-F7B5-464B-AC80-5522CF61AD66}" authorId="{318BB807-D0A7-39E0-879D-BB2437D758DA}" created="2025-08-08T05:51:40.541">
    <ac:deMkLst xmlns:ac="http://schemas.microsoft.com/office/drawing/2013/main/command">
      <pc:docMk xmlns:pc="http://schemas.microsoft.com/office/powerpoint/2013/main/command"/>
      <pc:sldMk xmlns:pc="http://schemas.microsoft.com/office/powerpoint/2013/main/command" cId="3646770206" sldId="275"/>
      <ac:spMk id="7" creationId="{7C75BDB9-4F5B-9EB3-16E3-75E2C0635818}"/>
    </ac:deMkLst>
    <p188:replyLst>
      <p188:reply id="{391D4F70-F882-4F77-B98E-AD039727970C}" authorId="{318BB807-D0A7-39E0-879D-BB2437D758DA}" created="2025-08-08T05:54:07.780">
        <p188:txBody>
          <a:bodyPr/>
          <a:lstStyle/>
          <a:p>
            <a:r>
              <a:rPr lang="en-CA"/>
              <a:t>Or
</a:t>
            </a:r>
          </a:p>
        </p188:txBody>
      </p188:reply>
      <p188:reply id="{60CD4AAA-6BEA-4428-A25B-C3CBF5561D21}" authorId="{318BB807-D0A7-39E0-879D-BB2437D758DA}" created="2025-08-08T05:54:14.900">
        <p188:txBody>
          <a:bodyPr/>
          <a:lstStyle/>
          <a:p>
            <a:r>
              <a:rPr lang="en-CA"/>
              <a:t>OUR CORE VALUES
Collaboration – Listening, sharing, solving together.
Unity – Succeeding as one team.
Integrity – Earning respect and trust in all we do.
Excellence – Delivering the right solution, every time.
</a:t>
            </a:r>
          </a:p>
        </p188:txBody>
      </p188:reply>
    </p188:replyLst>
    <p188:txBody>
      <a:bodyPr/>
      <a:lstStyle/>
      <a:p>
        <a:r>
          <a:rPr lang="en-CA"/>
          <a:t>OUR CORE VALUES
Collaborative Communication – We listen actively, share openly, and solve challenges together.
Unity of Purpose – We succeed as one team, united in our goals and actions.
Respect &amp; Trust – We act with integrity, doing what is right for our clients, our team, and the communities we serve.
Excellence in Engineering – We relentlessly pursue the best solutions, delivering precision, quality, and value in every project.</a:t>
        </a:r>
      </a:p>
    </p188:txBody>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80FE4B-5D8F-4DB1-B864-04AD509E3E1F}" type="doc">
      <dgm:prSet loTypeId="urn:microsoft.com/office/officeart/2005/8/layout/cycle8" loCatId="cycle" qsTypeId="urn:microsoft.com/office/officeart/2005/8/quickstyle/simple1" qsCatId="simple" csTypeId="urn:microsoft.com/office/officeart/2005/8/colors/accent1_2" csCatId="accent1" phldr="1"/>
      <dgm:spPr/>
    </dgm:pt>
    <dgm:pt modelId="{C08F3533-ED04-4332-9CFA-059C44E7DF23}">
      <dgm:prSet phldrT="[Text]"/>
      <dgm:spPr/>
      <dgm:t>
        <a:bodyPr/>
        <a:lstStyle/>
        <a:p>
          <a:r>
            <a:rPr lang="en-GB" dirty="0"/>
            <a:t>ASSET MANAGER</a:t>
          </a:r>
        </a:p>
      </dgm:t>
    </dgm:pt>
    <dgm:pt modelId="{F1D4603D-F52B-4CEF-9D40-15CB7FEA259D}" type="parTrans" cxnId="{18544AD9-1198-4C6C-9805-E26CF5A0EAAF}">
      <dgm:prSet/>
      <dgm:spPr/>
      <dgm:t>
        <a:bodyPr/>
        <a:lstStyle/>
        <a:p>
          <a:endParaRPr lang="en-GB"/>
        </a:p>
      </dgm:t>
    </dgm:pt>
    <dgm:pt modelId="{E1CD82B8-F787-456B-8EF6-6EB3A04110B7}" type="sibTrans" cxnId="{18544AD9-1198-4C6C-9805-E26CF5A0EAAF}">
      <dgm:prSet/>
      <dgm:spPr/>
      <dgm:t>
        <a:bodyPr/>
        <a:lstStyle/>
        <a:p>
          <a:endParaRPr lang="en-GB"/>
        </a:p>
      </dgm:t>
    </dgm:pt>
    <dgm:pt modelId="{0BAC91DB-1F9F-4E0F-8514-C96BD4633B2E}">
      <dgm:prSet phldrT="[Text]"/>
      <dgm:spPr/>
      <dgm:t>
        <a:bodyPr/>
        <a:lstStyle/>
        <a:p>
          <a:r>
            <a:rPr lang="en-GB" dirty="0"/>
            <a:t>ASSET PLAN </a:t>
          </a:r>
        </a:p>
        <a:p>
          <a:r>
            <a:rPr lang="en-GB" dirty="0"/>
            <a:t>“LAMP”</a:t>
          </a:r>
        </a:p>
      </dgm:t>
    </dgm:pt>
    <dgm:pt modelId="{0298A7E7-BC2E-4FFC-9BD5-482FD05DD5A8}" type="parTrans" cxnId="{AE7FB6F1-406C-4443-AF69-0DEFF492C97E}">
      <dgm:prSet/>
      <dgm:spPr/>
      <dgm:t>
        <a:bodyPr/>
        <a:lstStyle/>
        <a:p>
          <a:endParaRPr lang="en-GB"/>
        </a:p>
      </dgm:t>
    </dgm:pt>
    <dgm:pt modelId="{C4D1D0C3-F219-4903-A793-F00CCBA4AADB}" type="sibTrans" cxnId="{AE7FB6F1-406C-4443-AF69-0DEFF492C97E}">
      <dgm:prSet/>
      <dgm:spPr/>
      <dgm:t>
        <a:bodyPr/>
        <a:lstStyle/>
        <a:p>
          <a:endParaRPr lang="en-GB"/>
        </a:p>
      </dgm:t>
    </dgm:pt>
    <dgm:pt modelId="{9EEEA769-AFE7-4E0D-84FA-F8370F8E62C0}">
      <dgm:prSet phldrT="[Text]"/>
      <dgm:spPr/>
      <dgm:t>
        <a:bodyPr/>
        <a:lstStyle/>
        <a:p>
          <a:r>
            <a:rPr lang="en-GB" dirty="0"/>
            <a:t>ASSET ONWER</a:t>
          </a:r>
        </a:p>
      </dgm:t>
    </dgm:pt>
    <dgm:pt modelId="{78497DB7-CB65-4C55-BE58-AB590DC16CD6}" type="parTrans" cxnId="{D2982441-5837-4579-AD4B-9A1CC71F70B3}">
      <dgm:prSet/>
      <dgm:spPr/>
      <dgm:t>
        <a:bodyPr/>
        <a:lstStyle/>
        <a:p>
          <a:endParaRPr lang="en-GB"/>
        </a:p>
      </dgm:t>
    </dgm:pt>
    <dgm:pt modelId="{B8EE9DAB-48D0-4F06-8AA2-9058343E3928}" type="sibTrans" cxnId="{D2982441-5837-4579-AD4B-9A1CC71F70B3}">
      <dgm:prSet/>
      <dgm:spPr/>
      <dgm:t>
        <a:bodyPr/>
        <a:lstStyle/>
        <a:p>
          <a:endParaRPr lang="en-GB"/>
        </a:p>
      </dgm:t>
    </dgm:pt>
    <dgm:pt modelId="{7AB2DC1F-2FF9-4058-B9D7-0B7C518C4F61}" type="pres">
      <dgm:prSet presAssocID="{D880FE4B-5D8F-4DB1-B864-04AD509E3E1F}" presName="compositeShape" presStyleCnt="0">
        <dgm:presLayoutVars>
          <dgm:chMax val="7"/>
          <dgm:dir/>
          <dgm:resizeHandles val="exact"/>
        </dgm:presLayoutVars>
      </dgm:prSet>
      <dgm:spPr/>
    </dgm:pt>
    <dgm:pt modelId="{2B99D4AD-DBF6-4903-A077-2516D155F381}" type="pres">
      <dgm:prSet presAssocID="{D880FE4B-5D8F-4DB1-B864-04AD509E3E1F}" presName="wedge1" presStyleLbl="node1" presStyleIdx="0" presStyleCnt="3"/>
      <dgm:spPr/>
    </dgm:pt>
    <dgm:pt modelId="{9D3ED119-158C-45E6-A776-E5E942EE59DD}" type="pres">
      <dgm:prSet presAssocID="{D880FE4B-5D8F-4DB1-B864-04AD509E3E1F}" presName="dummy1a" presStyleCnt="0"/>
      <dgm:spPr/>
    </dgm:pt>
    <dgm:pt modelId="{A9092601-DCBD-4C84-A1D0-0B7B91E403F3}" type="pres">
      <dgm:prSet presAssocID="{D880FE4B-5D8F-4DB1-B864-04AD509E3E1F}" presName="dummy1b" presStyleCnt="0"/>
      <dgm:spPr/>
    </dgm:pt>
    <dgm:pt modelId="{284005AC-6C5D-4C3F-BF5C-D143EC474C31}" type="pres">
      <dgm:prSet presAssocID="{D880FE4B-5D8F-4DB1-B864-04AD509E3E1F}" presName="wedge1Tx" presStyleLbl="node1" presStyleIdx="0" presStyleCnt="3">
        <dgm:presLayoutVars>
          <dgm:chMax val="0"/>
          <dgm:chPref val="0"/>
          <dgm:bulletEnabled val="1"/>
        </dgm:presLayoutVars>
      </dgm:prSet>
      <dgm:spPr/>
    </dgm:pt>
    <dgm:pt modelId="{C7F3356A-AF4F-43D9-BA36-80E9510DBFA5}" type="pres">
      <dgm:prSet presAssocID="{D880FE4B-5D8F-4DB1-B864-04AD509E3E1F}" presName="wedge2" presStyleLbl="node1" presStyleIdx="1" presStyleCnt="3"/>
      <dgm:spPr/>
    </dgm:pt>
    <dgm:pt modelId="{6DC2F0D5-D8F1-4A18-9F55-2DBE8A9FFC27}" type="pres">
      <dgm:prSet presAssocID="{D880FE4B-5D8F-4DB1-B864-04AD509E3E1F}" presName="dummy2a" presStyleCnt="0"/>
      <dgm:spPr/>
    </dgm:pt>
    <dgm:pt modelId="{EBD9232D-0F3B-432A-A2FA-04A36DE8D33A}" type="pres">
      <dgm:prSet presAssocID="{D880FE4B-5D8F-4DB1-B864-04AD509E3E1F}" presName="dummy2b" presStyleCnt="0"/>
      <dgm:spPr/>
    </dgm:pt>
    <dgm:pt modelId="{FF63C263-66C4-40D2-B330-735D0C720159}" type="pres">
      <dgm:prSet presAssocID="{D880FE4B-5D8F-4DB1-B864-04AD509E3E1F}" presName="wedge2Tx" presStyleLbl="node1" presStyleIdx="1" presStyleCnt="3">
        <dgm:presLayoutVars>
          <dgm:chMax val="0"/>
          <dgm:chPref val="0"/>
          <dgm:bulletEnabled val="1"/>
        </dgm:presLayoutVars>
      </dgm:prSet>
      <dgm:spPr/>
    </dgm:pt>
    <dgm:pt modelId="{FFD0BE47-ADEB-4FA6-B382-EFD9BDC50091}" type="pres">
      <dgm:prSet presAssocID="{D880FE4B-5D8F-4DB1-B864-04AD509E3E1F}" presName="wedge3" presStyleLbl="node1" presStyleIdx="2" presStyleCnt="3" custLinFactNeighborY="-808"/>
      <dgm:spPr/>
    </dgm:pt>
    <dgm:pt modelId="{CC7496A5-9A5C-459E-B7D3-D1C2ECE5B411}" type="pres">
      <dgm:prSet presAssocID="{D880FE4B-5D8F-4DB1-B864-04AD509E3E1F}" presName="dummy3a" presStyleCnt="0"/>
      <dgm:spPr/>
    </dgm:pt>
    <dgm:pt modelId="{6C1F3E62-3BB2-4A57-BF39-718AD8333628}" type="pres">
      <dgm:prSet presAssocID="{D880FE4B-5D8F-4DB1-B864-04AD509E3E1F}" presName="dummy3b" presStyleCnt="0"/>
      <dgm:spPr/>
    </dgm:pt>
    <dgm:pt modelId="{345CE3C6-D55F-4E32-941E-FDD9AF4CB8E7}" type="pres">
      <dgm:prSet presAssocID="{D880FE4B-5D8F-4DB1-B864-04AD509E3E1F}" presName="wedge3Tx" presStyleLbl="node1" presStyleIdx="2" presStyleCnt="3">
        <dgm:presLayoutVars>
          <dgm:chMax val="0"/>
          <dgm:chPref val="0"/>
          <dgm:bulletEnabled val="1"/>
        </dgm:presLayoutVars>
      </dgm:prSet>
      <dgm:spPr/>
    </dgm:pt>
    <dgm:pt modelId="{A8C55FF7-636E-4A5D-95B9-F44B9DAD5618}" type="pres">
      <dgm:prSet presAssocID="{E1CD82B8-F787-456B-8EF6-6EB3A04110B7}" presName="arrowWedge1" presStyleLbl="fgSibTrans2D1" presStyleIdx="0" presStyleCnt="3"/>
      <dgm:spPr/>
    </dgm:pt>
    <dgm:pt modelId="{9A801C3F-0476-4993-919E-212847AA87B6}" type="pres">
      <dgm:prSet presAssocID="{C4D1D0C3-F219-4903-A793-F00CCBA4AADB}" presName="arrowWedge2" presStyleLbl="fgSibTrans2D1" presStyleIdx="1" presStyleCnt="3"/>
      <dgm:spPr/>
    </dgm:pt>
    <dgm:pt modelId="{4F9EF90C-4A83-4F09-B014-88D7C15D60A2}" type="pres">
      <dgm:prSet presAssocID="{B8EE9DAB-48D0-4F06-8AA2-9058343E3928}" presName="arrowWedge3" presStyleLbl="fgSibTrans2D1" presStyleIdx="2" presStyleCnt="3"/>
      <dgm:spPr/>
    </dgm:pt>
  </dgm:ptLst>
  <dgm:cxnLst>
    <dgm:cxn modelId="{B98A5633-2A3E-49BD-8C00-2B84BEDFD32A}" type="presOf" srcId="{9EEEA769-AFE7-4E0D-84FA-F8370F8E62C0}" destId="{345CE3C6-D55F-4E32-941E-FDD9AF4CB8E7}" srcOrd="1" destOrd="0" presId="urn:microsoft.com/office/officeart/2005/8/layout/cycle8"/>
    <dgm:cxn modelId="{D2982441-5837-4579-AD4B-9A1CC71F70B3}" srcId="{D880FE4B-5D8F-4DB1-B864-04AD509E3E1F}" destId="{9EEEA769-AFE7-4E0D-84FA-F8370F8E62C0}" srcOrd="2" destOrd="0" parTransId="{78497DB7-CB65-4C55-BE58-AB590DC16CD6}" sibTransId="{B8EE9DAB-48D0-4F06-8AA2-9058343E3928}"/>
    <dgm:cxn modelId="{E705AC85-1018-4490-8BA7-16AEE3387438}" type="presOf" srcId="{9EEEA769-AFE7-4E0D-84FA-F8370F8E62C0}" destId="{FFD0BE47-ADEB-4FA6-B382-EFD9BDC50091}" srcOrd="0" destOrd="0" presId="urn:microsoft.com/office/officeart/2005/8/layout/cycle8"/>
    <dgm:cxn modelId="{1AB76987-0A24-4788-BE99-E77C37919316}" type="presOf" srcId="{D880FE4B-5D8F-4DB1-B864-04AD509E3E1F}" destId="{7AB2DC1F-2FF9-4058-B9D7-0B7C518C4F61}" srcOrd="0" destOrd="0" presId="urn:microsoft.com/office/officeart/2005/8/layout/cycle8"/>
    <dgm:cxn modelId="{6E7A1D9D-46FC-425B-BEFC-9BADB8705B1D}" type="presOf" srcId="{0BAC91DB-1F9F-4E0F-8514-C96BD4633B2E}" destId="{C7F3356A-AF4F-43D9-BA36-80E9510DBFA5}" srcOrd="0" destOrd="0" presId="urn:microsoft.com/office/officeart/2005/8/layout/cycle8"/>
    <dgm:cxn modelId="{A8FE5F9F-0099-4737-AC16-080D4B4AF651}" type="presOf" srcId="{0BAC91DB-1F9F-4E0F-8514-C96BD4633B2E}" destId="{FF63C263-66C4-40D2-B330-735D0C720159}" srcOrd="1" destOrd="0" presId="urn:microsoft.com/office/officeart/2005/8/layout/cycle8"/>
    <dgm:cxn modelId="{3D369CC1-11F8-406D-B4A9-F4850D32847B}" type="presOf" srcId="{C08F3533-ED04-4332-9CFA-059C44E7DF23}" destId="{284005AC-6C5D-4C3F-BF5C-D143EC474C31}" srcOrd="1" destOrd="0" presId="urn:microsoft.com/office/officeart/2005/8/layout/cycle8"/>
    <dgm:cxn modelId="{F118A8D8-5640-47DC-BE81-C17DEBAF0239}" type="presOf" srcId="{C08F3533-ED04-4332-9CFA-059C44E7DF23}" destId="{2B99D4AD-DBF6-4903-A077-2516D155F381}" srcOrd="0" destOrd="0" presId="urn:microsoft.com/office/officeart/2005/8/layout/cycle8"/>
    <dgm:cxn modelId="{18544AD9-1198-4C6C-9805-E26CF5A0EAAF}" srcId="{D880FE4B-5D8F-4DB1-B864-04AD509E3E1F}" destId="{C08F3533-ED04-4332-9CFA-059C44E7DF23}" srcOrd="0" destOrd="0" parTransId="{F1D4603D-F52B-4CEF-9D40-15CB7FEA259D}" sibTransId="{E1CD82B8-F787-456B-8EF6-6EB3A04110B7}"/>
    <dgm:cxn modelId="{AE7FB6F1-406C-4443-AF69-0DEFF492C97E}" srcId="{D880FE4B-5D8F-4DB1-B864-04AD509E3E1F}" destId="{0BAC91DB-1F9F-4E0F-8514-C96BD4633B2E}" srcOrd="1" destOrd="0" parTransId="{0298A7E7-BC2E-4FFC-9BD5-482FD05DD5A8}" sibTransId="{C4D1D0C3-F219-4903-A793-F00CCBA4AADB}"/>
    <dgm:cxn modelId="{D88618CA-A0CC-4490-A939-2F721C3C8D25}" type="presParOf" srcId="{7AB2DC1F-2FF9-4058-B9D7-0B7C518C4F61}" destId="{2B99D4AD-DBF6-4903-A077-2516D155F381}" srcOrd="0" destOrd="0" presId="urn:microsoft.com/office/officeart/2005/8/layout/cycle8"/>
    <dgm:cxn modelId="{713DD024-B52E-4A83-918A-D49C6CBEB5D6}" type="presParOf" srcId="{7AB2DC1F-2FF9-4058-B9D7-0B7C518C4F61}" destId="{9D3ED119-158C-45E6-A776-E5E942EE59DD}" srcOrd="1" destOrd="0" presId="urn:microsoft.com/office/officeart/2005/8/layout/cycle8"/>
    <dgm:cxn modelId="{71849410-3C19-48AF-88EE-E409EC027C70}" type="presParOf" srcId="{7AB2DC1F-2FF9-4058-B9D7-0B7C518C4F61}" destId="{A9092601-DCBD-4C84-A1D0-0B7B91E403F3}" srcOrd="2" destOrd="0" presId="urn:microsoft.com/office/officeart/2005/8/layout/cycle8"/>
    <dgm:cxn modelId="{30CDAA41-F37B-4D6F-B3D5-1CD740BFE100}" type="presParOf" srcId="{7AB2DC1F-2FF9-4058-B9D7-0B7C518C4F61}" destId="{284005AC-6C5D-4C3F-BF5C-D143EC474C31}" srcOrd="3" destOrd="0" presId="urn:microsoft.com/office/officeart/2005/8/layout/cycle8"/>
    <dgm:cxn modelId="{41CD54E4-5A99-4336-873E-C769F73458EA}" type="presParOf" srcId="{7AB2DC1F-2FF9-4058-B9D7-0B7C518C4F61}" destId="{C7F3356A-AF4F-43D9-BA36-80E9510DBFA5}" srcOrd="4" destOrd="0" presId="urn:microsoft.com/office/officeart/2005/8/layout/cycle8"/>
    <dgm:cxn modelId="{05A2CADC-7512-4D45-8E25-AD7FC6FAA125}" type="presParOf" srcId="{7AB2DC1F-2FF9-4058-B9D7-0B7C518C4F61}" destId="{6DC2F0D5-D8F1-4A18-9F55-2DBE8A9FFC27}" srcOrd="5" destOrd="0" presId="urn:microsoft.com/office/officeart/2005/8/layout/cycle8"/>
    <dgm:cxn modelId="{C30B151D-3287-49F9-B321-F0F4116D8C58}" type="presParOf" srcId="{7AB2DC1F-2FF9-4058-B9D7-0B7C518C4F61}" destId="{EBD9232D-0F3B-432A-A2FA-04A36DE8D33A}" srcOrd="6" destOrd="0" presId="urn:microsoft.com/office/officeart/2005/8/layout/cycle8"/>
    <dgm:cxn modelId="{462078F9-B685-4343-93A7-FB5E1C2BA966}" type="presParOf" srcId="{7AB2DC1F-2FF9-4058-B9D7-0B7C518C4F61}" destId="{FF63C263-66C4-40D2-B330-735D0C720159}" srcOrd="7" destOrd="0" presId="urn:microsoft.com/office/officeart/2005/8/layout/cycle8"/>
    <dgm:cxn modelId="{2C06A3C6-C4D5-409A-93A9-5882769148D7}" type="presParOf" srcId="{7AB2DC1F-2FF9-4058-B9D7-0B7C518C4F61}" destId="{FFD0BE47-ADEB-4FA6-B382-EFD9BDC50091}" srcOrd="8" destOrd="0" presId="urn:microsoft.com/office/officeart/2005/8/layout/cycle8"/>
    <dgm:cxn modelId="{0DE17849-E020-48FC-9994-55AD88D7B3D0}" type="presParOf" srcId="{7AB2DC1F-2FF9-4058-B9D7-0B7C518C4F61}" destId="{CC7496A5-9A5C-459E-B7D3-D1C2ECE5B411}" srcOrd="9" destOrd="0" presId="urn:microsoft.com/office/officeart/2005/8/layout/cycle8"/>
    <dgm:cxn modelId="{E01BF803-8BCF-47B8-8921-ADDF425DFE6F}" type="presParOf" srcId="{7AB2DC1F-2FF9-4058-B9D7-0B7C518C4F61}" destId="{6C1F3E62-3BB2-4A57-BF39-718AD8333628}" srcOrd="10" destOrd="0" presId="urn:microsoft.com/office/officeart/2005/8/layout/cycle8"/>
    <dgm:cxn modelId="{A5686B16-F776-4B8D-BF32-500336F59718}" type="presParOf" srcId="{7AB2DC1F-2FF9-4058-B9D7-0B7C518C4F61}" destId="{345CE3C6-D55F-4E32-941E-FDD9AF4CB8E7}" srcOrd="11" destOrd="0" presId="urn:microsoft.com/office/officeart/2005/8/layout/cycle8"/>
    <dgm:cxn modelId="{9F396BB7-112D-4461-A5F7-7E54A9515C8C}" type="presParOf" srcId="{7AB2DC1F-2FF9-4058-B9D7-0B7C518C4F61}" destId="{A8C55FF7-636E-4A5D-95B9-F44B9DAD5618}" srcOrd="12" destOrd="0" presId="urn:microsoft.com/office/officeart/2005/8/layout/cycle8"/>
    <dgm:cxn modelId="{075746B6-1609-4382-90DE-B35806214220}" type="presParOf" srcId="{7AB2DC1F-2FF9-4058-B9D7-0B7C518C4F61}" destId="{9A801C3F-0476-4993-919E-212847AA87B6}" srcOrd="13" destOrd="0" presId="urn:microsoft.com/office/officeart/2005/8/layout/cycle8"/>
    <dgm:cxn modelId="{7EA9855F-B5D2-4AA3-B121-4EB587F63E50}" type="presParOf" srcId="{7AB2DC1F-2FF9-4058-B9D7-0B7C518C4F61}" destId="{4F9EF90C-4A83-4F09-B014-88D7C15D60A2}" srcOrd="14" destOrd="0" presId="urn:microsoft.com/office/officeart/2005/8/layout/cycle8"/>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F7878F0-F86A-4DE0-A73A-D44869A479B4}" type="doc">
      <dgm:prSet loTypeId="urn:microsoft.com/office/officeart/2005/8/layout/cycle6" loCatId="cycle" qsTypeId="urn:microsoft.com/office/officeart/2005/8/quickstyle/simple1" qsCatId="simple" csTypeId="urn:microsoft.com/office/officeart/2005/8/colors/accent1_2" csCatId="accent1" phldr="1"/>
      <dgm:spPr/>
      <dgm:t>
        <a:bodyPr/>
        <a:lstStyle/>
        <a:p>
          <a:endParaRPr lang="en-GB"/>
        </a:p>
      </dgm:t>
    </dgm:pt>
    <dgm:pt modelId="{36D6A7AD-4848-453A-900F-0412C5797091}">
      <dgm:prSet phldrT="[Text]"/>
      <dgm:spPr>
        <a:solidFill>
          <a:schemeClr val="accent2">
            <a:lumMod val="40000"/>
            <a:lumOff val="60000"/>
          </a:schemeClr>
        </a:solidFill>
      </dgm:spPr>
      <dgm:t>
        <a:bodyPr/>
        <a:lstStyle/>
        <a:p>
          <a:r>
            <a:rPr lang="en-GB" dirty="0"/>
            <a:t>Assets</a:t>
          </a:r>
        </a:p>
      </dgm:t>
    </dgm:pt>
    <dgm:pt modelId="{327DE037-5BFB-4473-B7FE-4B9A83AB483D}" type="parTrans" cxnId="{9833EE21-89AB-4BBD-98D4-53AA6D6099AF}">
      <dgm:prSet/>
      <dgm:spPr/>
      <dgm:t>
        <a:bodyPr/>
        <a:lstStyle/>
        <a:p>
          <a:endParaRPr lang="en-GB"/>
        </a:p>
      </dgm:t>
    </dgm:pt>
    <dgm:pt modelId="{8A67196A-E252-438A-8D26-1A751631FFF8}" type="sibTrans" cxnId="{9833EE21-89AB-4BBD-98D4-53AA6D6099AF}">
      <dgm:prSet/>
      <dgm:spPr/>
      <dgm:t>
        <a:bodyPr/>
        <a:lstStyle/>
        <a:p>
          <a:endParaRPr lang="en-GB"/>
        </a:p>
      </dgm:t>
    </dgm:pt>
    <dgm:pt modelId="{B403E426-7E75-45F4-9C8A-72458F8FFA36}">
      <dgm:prSet phldrT="[Text]"/>
      <dgm:spPr>
        <a:solidFill>
          <a:schemeClr val="accent4">
            <a:lumMod val="75000"/>
          </a:schemeClr>
        </a:solidFill>
      </dgm:spPr>
      <dgm:t>
        <a:bodyPr/>
        <a:lstStyle/>
        <a:p>
          <a:r>
            <a:rPr lang="en-GB" dirty="0"/>
            <a:t>Service Level</a:t>
          </a:r>
        </a:p>
      </dgm:t>
    </dgm:pt>
    <dgm:pt modelId="{52188B4F-67D5-4154-BA12-329E015B5160}" type="parTrans" cxnId="{BEA83B51-6D8E-4D16-AA16-7DDA403F2799}">
      <dgm:prSet/>
      <dgm:spPr/>
      <dgm:t>
        <a:bodyPr/>
        <a:lstStyle/>
        <a:p>
          <a:endParaRPr lang="en-GB"/>
        </a:p>
      </dgm:t>
    </dgm:pt>
    <dgm:pt modelId="{84962CF6-C9DF-4707-9DDD-4FD700931DAF}" type="sibTrans" cxnId="{BEA83B51-6D8E-4D16-AA16-7DDA403F2799}">
      <dgm:prSet/>
      <dgm:spPr/>
      <dgm:t>
        <a:bodyPr/>
        <a:lstStyle/>
        <a:p>
          <a:endParaRPr lang="en-GB"/>
        </a:p>
      </dgm:t>
    </dgm:pt>
    <dgm:pt modelId="{911A18F2-9A02-47F3-B8C5-377E8F993165}">
      <dgm:prSet phldrT="[Text]"/>
      <dgm:spPr>
        <a:solidFill>
          <a:schemeClr val="accent3">
            <a:lumMod val="60000"/>
            <a:lumOff val="40000"/>
          </a:schemeClr>
        </a:solidFill>
      </dgm:spPr>
      <dgm:t>
        <a:bodyPr/>
        <a:lstStyle/>
        <a:p>
          <a:r>
            <a:rPr lang="en-GB" dirty="0"/>
            <a:t>Criticality</a:t>
          </a:r>
        </a:p>
      </dgm:t>
    </dgm:pt>
    <dgm:pt modelId="{1E711598-7063-480C-9089-CFB5898F0494}" type="parTrans" cxnId="{C24F7BAA-7FC2-4205-B648-ACAA2EC76B58}">
      <dgm:prSet/>
      <dgm:spPr/>
      <dgm:t>
        <a:bodyPr/>
        <a:lstStyle/>
        <a:p>
          <a:endParaRPr lang="en-GB"/>
        </a:p>
      </dgm:t>
    </dgm:pt>
    <dgm:pt modelId="{BA6B5222-6317-4F24-BC12-D9D6E7D9C92A}" type="sibTrans" cxnId="{C24F7BAA-7FC2-4205-B648-ACAA2EC76B58}">
      <dgm:prSet/>
      <dgm:spPr/>
      <dgm:t>
        <a:bodyPr/>
        <a:lstStyle/>
        <a:p>
          <a:endParaRPr lang="en-GB"/>
        </a:p>
      </dgm:t>
    </dgm:pt>
    <dgm:pt modelId="{38F42C14-8CA9-4A6D-B3E8-083059385601}">
      <dgm:prSet phldrT="[Text]"/>
      <dgm:spPr>
        <a:solidFill>
          <a:srgbClr val="F27ED4"/>
        </a:solidFill>
      </dgm:spPr>
      <dgm:t>
        <a:bodyPr/>
        <a:lstStyle/>
        <a:p>
          <a:r>
            <a:rPr lang="en-GB" dirty="0"/>
            <a:t>Life Cycle</a:t>
          </a:r>
        </a:p>
      </dgm:t>
    </dgm:pt>
    <dgm:pt modelId="{EB0A5255-2EAB-4B80-A804-73358014D985}" type="parTrans" cxnId="{72EF593F-7891-417E-AE6A-02F0F961DC0B}">
      <dgm:prSet/>
      <dgm:spPr/>
      <dgm:t>
        <a:bodyPr/>
        <a:lstStyle/>
        <a:p>
          <a:endParaRPr lang="en-GB"/>
        </a:p>
      </dgm:t>
    </dgm:pt>
    <dgm:pt modelId="{91326E8E-129A-4CB7-B439-3D5D676522FF}" type="sibTrans" cxnId="{72EF593F-7891-417E-AE6A-02F0F961DC0B}">
      <dgm:prSet/>
      <dgm:spPr/>
      <dgm:t>
        <a:bodyPr/>
        <a:lstStyle/>
        <a:p>
          <a:endParaRPr lang="en-GB"/>
        </a:p>
      </dgm:t>
    </dgm:pt>
    <dgm:pt modelId="{908C7A7D-9238-4EF2-AE16-4E603DD7141E}">
      <dgm:prSet phldrT="[Text]"/>
      <dgm:spPr>
        <a:solidFill>
          <a:schemeClr val="accent1">
            <a:lumMod val="60000"/>
            <a:lumOff val="40000"/>
          </a:schemeClr>
        </a:solidFill>
      </dgm:spPr>
      <dgm:t>
        <a:bodyPr/>
        <a:lstStyle/>
        <a:p>
          <a:r>
            <a:rPr lang="en-GB" dirty="0"/>
            <a:t>Funding</a:t>
          </a:r>
        </a:p>
      </dgm:t>
    </dgm:pt>
    <dgm:pt modelId="{AD1FD4D3-E715-43D7-90CD-F4B8CB6C7BD4}" type="parTrans" cxnId="{94CC59A2-4DBF-4620-8F14-F5931CF70101}">
      <dgm:prSet/>
      <dgm:spPr/>
      <dgm:t>
        <a:bodyPr/>
        <a:lstStyle/>
        <a:p>
          <a:endParaRPr lang="en-GB"/>
        </a:p>
      </dgm:t>
    </dgm:pt>
    <dgm:pt modelId="{6B42D98D-7E29-47CC-A750-C978CBFFCBB4}" type="sibTrans" cxnId="{94CC59A2-4DBF-4620-8F14-F5931CF70101}">
      <dgm:prSet/>
      <dgm:spPr/>
      <dgm:t>
        <a:bodyPr/>
        <a:lstStyle/>
        <a:p>
          <a:endParaRPr lang="en-GB"/>
        </a:p>
      </dgm:t>
    </dgm:pt>
    <dgm:pt modelId="{BFA18280-B07A-4B23-8843-4A9F6FF349E5}" type="pres">
      <dgm:prSet presAssocID="{FF7878F0-F86A-4DE0-A73A-D44869A479B4}" presName="cycle" presStyleCnt="0">
        <dgm:presLayoutVars>
          <dgm:dir/>
          <dgm:resizeHandles val="exact"/>
        </dgm:presLayoutVars>
      </dgm:prSet>
      <dgm:spPr/>
    </dgm:pt>
    <dgm:pt modelId="{57359155-5CA8-45D3-B265-AEB17F2E5144}" type="pres">
      <dgm:prSet presAssocID="{36D6A7AD-4848-453A-900F-0412C5797091}" presName="node" presStyleLbl="node1" presStyleIdx="0" presStyleCnt="5">
        <dgm:presLayoutVars>
          <dgm:bulletEnabled val="1"/>
        </dgm:presLayoutVars>
      </dgm:prSet>
      <dgm:spPr/>
    </dgm:pt>
    <dgm:pt modelId="{58D12CAB-B655-449D-9FFA-10BC7CBAD014}" type="pres">
      <dgm:prSet presAssocID="{36D6A7AD-4848-453A-900F-0412C5797091}" presName="spNode" presStyleCnt="0"/>
      <dgm:spPr/>
    </dgm:pt>
    <dgm:pt modelId="{74266B96-2D78-4553-BF0C-C1D3FD826CE3}" type="pres">
      <dgm:prSet presAssocID="{8A67196A-E252-438A-8D26-1A751631FFF8}" presName="sibTrans" presStyleLbl="sibTrans1D1" presStyleIdx="0" presStyleCnt="5"/>
      <dgm:spPr/>
    </dgm:pt>
    <dgm:pt modelId="{DA66C777-2331-446D-BCD6-1999E1F05EEA}" type="pres">
      <dgm:prSet presAssocID="{B403E426-7E75-45F4-9C8A-72458F8FFA36}" presName="node" presStyleLbl="node1" presStyleIdx="1" presStyleCnt="5">
        <dgm:presLayoutVars>
          <dgm:bulletEnabled val="1"/>
        </dgm:presLayoutVars>
      </dgm:prSet>
      <dgm:spPr/>
    </dgm:pt>
    <dgm:pt modelId="{C1FAD343-F2E1-4661-950B-741904CAF32D}" type="pres">
      <dgm:prSet presAssocID="{B403E426-7E75-45F4-9C8A-72458F8FFA36}" presName="spNode" presStyleCnt="0"/>
      <dgm:spPr/>
    </dgm:pt>
    <dgm:pt modelId="{4A15F3DE-AB9B-458A-B06A-B790270EF0C1}" type="pres">
      <dgm:prSet presAssocID="{84962CF6-C9DF-4707-9DDD-4FD700931DAF}" presName="sibTrans" presStyleLbl="sibTrans1D1" presStyleIdx="1" presStyleCnt="5"/>
      <dgm:spPr/>
    </dgm:pt>
    <dgm:pt modelId="{D82544C6-4EE6-46C4-A07F-FDBFB2F9B8B5}" type="pres">
      <dgm:prSet presAssocID="{911A18F2-9A02-47F3-B8C5-377E8F993165}" presName="node" presStyleLbl="node1" presStyleIdx="2" presStyleCnt="5">
        <dgm:presLayoutVars>
          <dgm:bulletEnabled val="1"/>
        </dgm:presLayoutVars>
      </dgm:prSet>
      <dgm:spPr/>
    </dgm:pt>
    <dgm:pt modelId="{BF2CE9BD-D286-4AD1-9845-A782194EB7AB}" type="pres">
      <dgm:prSet presAssocID="{911A18F2-9A02-47F3-B8C5-377E8F993165}" presName="spNode" presStyleCnt="0"/>
      <dgm:spPr/>
    </dgm:pt>
    <dgm:pt modelId="{5220E727-84C9-4DA8-8BD7-8BDB9EE86F38}" type="pres">
      <dgm:prSet presAssocID="{BA6B5222-6317-4F24-BC12-D9D6E7D9C92A}" presName="sibTrans" presStyleLbl="sibTrans1D1" presStyleIdx="2" presStyleCnt="5"/>
      <dgm:spPr/>
    </dgm:pt>
    <dgm:pt modelId="{6C2C9737-3401-415C-8B71-E9E06A14CD42}" type="pres">
      <dgm:prSet presAssocID="{38F42C14-8CA9-4A6D-B3E8-083059385601}" presName="node" presStyleLbl="node1" presStyleIdx="3" presStyleCnt="5">
        <dgm:presLayoutVars>
          <dgm:bulletEnabled val="1"/>
        </dgm:presLayoutVars>
      </dgm:prSet>
      <dgm:spPr/>
    </dgm:pt>
    <dgm:pt modelId="{8EF1BCBD-930C-4668-B4ED-2B1D845468F1}" type="pres">
      <dgm:prSet presAssocID="{38F42C14-8CA9-4A6D-B3E8-083059385601}" presName="spNode" presStyleCnt="0"/>
      <dgm:spPr/>
    </dgm:pt>
    <dgm:pt modelId="{8D312684-1C62-4B14-B35F-F2B65AEE24D2}" type="pres">
      <dgm:prSet presAssocID="{91326E8E-129A-4CB7-B439-3D5D676522FF}" presName="sibTrans" presStyleLbl="sibTrans1D1" presStyleIdx="3" presStyleCnt="5"/>
      <dgm:spPr/>
    </dgm:pt>
    <dgm:pt modelId="{3DB2C857-344D-42E1-9F23-EC38996F0C48}" type="pres">
      <dgm:prSet presAssocID="{908C7A7D-9238-4EF2-AE16-4E603DD7141E}" presName="node" presStyleLbl="node1" presStyleIdx="4" presStyleCnt="5">
        <dgm:presLayoutVars>
          <dgm:bulletEnabled val="1"/>
        </dgm:presLayoutVars>
      </dgm:prSet>
      <dgm:spPr/>
    </dgm:pt>
    <dgm:pt modelId="{C1F3FA2C-3E3A-45F5-846D-9CC0185F9B99}" type="pres">
      <dgm:prSet presAssocID="{908C7A7D-9238-4EF2-AE16-4E603DD7141E}" presName="spNode" presStyleCnt="0"/>
      <dgm:spPr/>
    </dgm:pt>
    <dgm:pt modelId="{27D6108D-3B50-42E0-90FB-6100C90FBBF8}" type="pres">
      <dgm:prSet presAssocID="{6B42D98D-7E29-47CC-A750-C978CBFFCBB4}" presName="sibTrans" presStyleLbl="sibTrans1D1" presStyleIdx="4" presStyleCnt="5"/>
      <dgm:spPr/>
    </dgm:pt>
  </dgm:ptLst>
  <dgm:cxnLst>
    <dgm:cxn modelId="{0352FF0A-E1D4-4BFD-A643-233D672779E3}" type="presOf" srcId="{38F42C14-8CA9-4A6D-B3E8-083059385601}" destId="{6C2C9737-3401-415C-8B71-E9E06A14CD42}" srcOrd="0" destOrd="0" presId="urn:microsoft.com/office/officeart/2005/8/layout/cycle6"/>
    <dgm:cxn modelId="{9833EE21-89AB-4BBD-98D4-53AA6D6099AF}" srcId="{FF7878F0-F86A-4DE0-A73A-D44869A479B4}" destId="{36D6A7AD-4848-453A-900F-0412C5797091}" srcOrd="0" destOrd="0" parTransId="{327DE037-5BFB-4473-B7FE-4B9A83AB483D}" sibTransId="{8A67196A-E252-438A-8D26-1A751631FFF8}"/>
    <dgm:cxn modelId="{52D5392E-C8E1-4C1B-9583-2906B2E49D23}" type="presOf" srcId="{911A18F2-9A02-47F3-B8C5-377E8F993165}" destId="{D82544C6-4EE6-46C4-A07F-FDBFB2F9B8B5}" srcOrd="0" destOrd="0" presId="urn:microsoft.com/office/officeart/2005/8/layout/cycle6"/>
    <dgm:cxn modelId="{ACE05C30-FE4E-43E5-A7EC-01CC591A34CA}" type="presOf" srcId="{FF7878F0-F86A-4DE0-A73A-D44869A479B4}" destId="{BFA18280-B07A-4B23-8843-4A9F6FF349E5}" srcOrd="0" destOrd="0" presId="urn:microsoft.com/office/officeart/2005/8/layout/cycle6"/>
    <dgm:cxn modelId="{72EF593F-7891-417E-AE6A-02F0F961DC0B}" srcId="{FF7878F0-F86A-4DE0-A73A-D44869A479B4}" destId="{38F42C14-8CA9-4A6D-B3E8-083059385601}" srcOrd="3" destOrd="0" parTransId="{EB0A5255-2EAB-4B80-A804-73358014D985}" sibTransId="{91326E8E-129A-4CB7-B439-3D5D676522FF}"/>
    <dgm:cxn modelId="{0A97555E-A018-4699-8610-7AA61CF873ED}" type="presOf" srcId="{B403E426-7E75-45F4-9C8A-72458F8FFA36}" destId="{DA66C777-2331-446D-BCD6-1999E1F05EEA}" srcOrd="0" destOrd="0" presId="urn:microsoft.com/office/officeart/2005/8/layout/cycle6"/>
    <dgm:cxn modelId="{72A9C761-433A-406C-9A2B-65EEE93D1102}" type="presOf" srcId="{8A67196A-E252-438A-8D26-1A751631FFF8}" destId="{74266B96-2D78-4553-BF0C-C1D3FD826CE3}" srcOrd="0" destOrd="0" presId="urn:microsoft.com/office/officeart/2005/8/layout/cycle6"/>
    <dgm:cxn modelId="{9A874F6F-5E9F-4774-B8A6-AA9B3969E1C1}" type="presOf" srcId="{BA6B5222-6317-4F24-BC12-D9D6E7D9C92A}" destId="{5220E727-84C9-4DA8-8BD7-8BDB9EE86F38}" srcOrd="0" destOrd="0" presId="urn:microsoft.com/office/officeart/2005/8/layout/cycle6"/>
    <dgm:cxn modelId="{BEA83B51-6D8E-4D16-AA16-7DDA403F2799}" srcId="{FF7878F0-F86A-4DE0-A73A-D44869A479B4}" destId="{B403E426-7E75-45F4-9C8A-72458F8FFA36}" srcOrd="1" destOrd="0" parTransId="{52188B4F-67D5-4154-BA12-329E015B5160}" sibTransId="{84962CF6-C9DF-4707-9DDD-4FD700931DAF}"/>
    <dgm:cxn modelId="{CA1C2755-C6AC-434D-BE7A-16A194F17BA1}" type="presOf" srcId="{91326E8E-129A-4CB7-B439-3D5D676522FF}" destId="{8D312684-1C62-4B14-B35F-F2B65AEE24D2}" srcOrd="0" destOrd="0" presId="urn:microsoft.com/office/officeart/2005/8/layout/cycle6"/>
    <dgm:cxn modelId="{94CC59A2-4DBF-4620-8F14-F5931CF70101}" srcId="{FF7878F0-F86A-4DE0-A73A-D44869A479B4}" destId="{908C7A7D-9238-4EF2-AE16-4E603DD7141E}" srcOrd="4" destOrd="0" parTransId="{AD1FD4D3-E715-43D7-90CD-F4B8CB6C7BD4}" sibTransId="{6B42D98D-7E29-47CC-A750-C978CBFFCBB4}"/>
    <dgm:cxn modelId="{C24F7BAA-7FC2-4205-B648-ACAA2EC76B58}" srcId="{FF7878F0-F86A-4DE0-A73A-D44869A479B4}" destId="{911A18F2-9A02-47F3-B8C5-377E8F993165}" srcOrd="2" destOrd="0" parTransId="{1E711598-7063-480C-9089-CFB5898F0494}" sibTransId="{BA6B5222-6317-4F24-BC12-D9D6E7D9C92A}"/>
    <dgm:cxn modelId="{722A04B5-2169-41BE-9E09-5E3DFED0F58A}" type="presOf" srcId="{36D6A7AD-4848-453A-900F-0412C5797091}" destId="{57359155-5CA8-45D3-B265-AEB17F2E5144}" srcOrd="0" destOrd="0" presId="urn:microsoft.com/office/officeart/2005/8/layout/cycle6"/>
    <dgm:cxn modelId="{17E733B5-0910-4C35-9FDC-D1687CE54FF3}" type="presOf" srcId="{84962CF6-C9DF-4707-9DDD-4FD700931DAF}" destId="{4A15F3DE-AB9B-458A-B06A-B790270EF0C1}" srcOrd="0" destOrd="0" presId="urn:microsoft.com/office/officeart/2005/8/layout/cycle6"/>
    <dgm:cxn modelId="{65DF78E4-6B40-4BF9-86B1-927B65CA59BA}" type="presOf" srcId="{908C7A7D-9238-4EF2-AE16-4E603DD7141E}" destId="{3DB2C857-344D-42E1-9F23-EC38996F0C48}" srcOrd="0" destOrd="0" presId="urn:microsoft.com/office/officeart/2005/8/layout/cycle6"/>
    <dgm:cxn modelId="{01AB3DE8-5356-4840-A4D4-85086D90E3AF}" type="presOf" srcId="{6B42D98D-7E29-47CC-A750-C978CBFFCBB4}" destId="{27D6108D-3B50-42E0-90FB-6100C90FBBF8}" srcOrd="0" destOrd="0" presId="urn:microsoft.com/office/officeart/2005/8/layout/cycle6"/>
    <dgm:cxn modelId="{54D9B00E-CA5A-4458-92C6-0C6A6F5A1F3C}" type="presParOf" srcId="{BFA18280-B07A-4B23-8843-4A9F6FF349E5}" destId="{57359155-5CA8-45D3-B265-AEB17F2E5144}" srcOrd="0" destOrd="0" presId="urn:microsoft.com/office/officeart/2005/8/layout/cycle6"/>
    <dgm:cxn modelId="{11A2CD17-0595-47E7-926E-48D755CDE510}" type="presParOf" srcId="{BFA18280-B07A-4B23-8843-4A9F6FF349E5}" destId="{58D12CAB-B655-449D-9FFA-10BC7CBAD014}" srcOrd="1" destOrd="0" presId="urn:microsoft.com/office/officeart/2005/8/layout/cycle6"/>
    <dgm:cxn modelId="{02829889-B9A5-4D46-A7E4-05ACF8B7299A}" type="presParOf" srcId="{BFA18280-B07A-4B23-8843-4A9F6FF349E5}" destId="{74266B96-2D78-4553-BF0C-C1D3FD826CE3}" srcOrd="2" destOrd="0" presId="urn:microsoft.com/office/officeart/2005/8/layout/cycle6"/>
    <dgm:cxn modelId="{B9CB5B2C-6035-44F3-B649-A5AAC7942692}" type="presParOf" srcId="{BFA18280-B07A-4B23-8843-4A9F6FF349E5}" destId="{DA66C777-2331-446D-BCD6-1999E1F05EEA}" srcOrd="3" destOrd="0" presId="urn:microsoft.com/office/officeart/2005/8/layout/cycle6"/>
    <dgm:cxn modelId="{368728B6-D442-480F-B556-179E7F8B81F9}" type="presParOf" srcId="{BFA18280-B07A-4B23-8843-4A9F6FF349E5}" destId="{C1FAD343-F2E1-4661-950B-741904CAF32D}" srcOrd="4" destOrd="0" presId="urn:microsoft.com/office/officeart/2005/8/layout/cycle6"/>
    <dgm:cxn modelId="{E34F6920-CEF7-458C-A239-731997BD905E}" type="presParOf" srcId="{BFA18280-B07A-4B23-8843-4A9F6FF349E5}" destId="{4A15F3DE-AB9B-458A-B06A-B790270EF0C1}" srcOrd="5" destOrd="0" presId="urn:microsoft.com/office/officeart/2005/8/layout/cycle6"/>
    <dgm:cxn modelId="{F514D6BA-937C-480E-9CFC-A718E4F25521}" type="presParOf" srcId="{BFA18280-B07A-4B23-8843-4A9F6FF349E5}" destId="{D82544C6-4EE6-46C4-A07F-FDBFB2F9B8B5}" srcOrd="6" destOrd="0" presId="urn:microsoft.com/office/officeart/2005/8/layout/cycle6"/>
    <dgm:cxn modelId="{F5CF423E-3175-4D1E-83F5-A8C3F7C73406}" type="presParOf" srcId="{BFA18280-B07A-4B23-8843-4A9F6FF349E5}" destId="{BF2CE9BD-D286-4AD1-9845-A782194EB7AB}" srcOrd="7" destOrd="0" presId="urn:microsoft.com/office/officeart/2005/8/layout/cycle6"/>
    <dgm:cxn modelId="{A550C0AF-9F3D-4674-87D0-1824FE0109F2}" type="presParOf" srcId="{BFA18280-B07A-4B23-8843-4A9F6FF349E5}" destId="{5220E727-84C9-4DA8-8BD7-8BDB9EE86F38}" srcOrd="8" destOrd="0" presId="urn:microsoft.com/office/officeart/2005/8/layout/cycle6"/>
    <dgm:cxn modelId="{33C4B0E5-AC2D-4248-95F0-326EAB0926EC}" type="presParOf" srcId="{BFA18280-B07A-4B23-8843-4A9F6FF349E5}" destId="{6C2C9737-3401-415C-8B71-E9E06A14CD42}" srcOrd="9" destOrd="0" presId="urn:microsoft.com/office/officeart/2005/8/layout/cycle6"/>
    <dgm:cxn modelId="{CFC17C3F-D8EC-49B8-BAFA-3B718BBB7C6C}" type="presParOf" srcId="{BFA18280-B07A-4B23-8843-4A9F6FF349E5}" destId="{8EF1BCBD-930C-4668-B4ED-2B1D845468F1}" srcOrd="10" destOrd="0" presId="urn:microsoft.com/office/officeart/2005/8/layout/cycle6"/>
    <dgm:cxn modelId="{6EE18FF0-68B0-4C32-83E4-9A3B72D79515}" type="presParOf" srcId="{BFA18280-B07A-4B23-8843-4A9F6FF349E5}" destId="{8D312684-1C62-4B14-B35F-F2B65AEE24D2}" srcOrd="11" destOrd="0" presId="urn:microsoft.com/office/officeart/2005/8/layout/cycle6"/>
    <dgm:cxn modelId="{FF5D95BB-1D51-4D73-A01F-A494CDF45ACD}" type="presParOf" srcId="{BFA18280-B07A-4B23-8843-4A9F6FF349E5}" destId="{3DB2C857-344D-42E1-9F23-EC38996F0C48}" srcOrd="12" destOrd="0" presId="urn:microsoft.com/office/officeart/2005/8/layout/cycle6"/>
    <dgm:cxn modelId="{03A92469-BB7F-469B-A608-3DDC74D0FA3A}" type="presParOf" srcId="{BFA18280-B07A-4B23-8843-4A9F6FF349E5}" destId="{C1F3FA2C-3E3A-45F5-846D-9CC0185F9B99}" srcOrd="13" destOrd="0" presId="urn:microsoft.com/office/officeart/2005/8/layout/cycle6"/>
    <dgm:cxn modelId="{33907C95-4EE8-4C35-B40B-515E17148373}" type="presParOf" srcId="{BFA18280-B07A-4B23-8843-4A9F6FF349E5}" destId="{27D6108D-3B50-42E0-90FB-6100C90FBBF8}" srcOrd="14" destOrd="0" presId="urn:microsoft.com/office/officeart/2005/8/layout/cycle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99D4AD-DBF6-4903-A077-2516D155F381}">
      <dsp:nvSpPr>
        <dsp:cNvPr id="0" name=""/>
        <dsp:cNvSpPr/>
      </dsp:nvSpPr>
      <dsp:spPr>
        <a:xfrm>
          <a:off x="3478931" y="250229"/>
          <a:ext cx="3233737" cy="3233737"/>
        </a:xfrm>
        <a:prstGeom prst="pie">
          <a:avLst>
            <a:gd name="adj1" fmla="val 16200000"/>
            <a:gd name="adj2" fmla="val 18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ASSET MANAGER</a:t>
          </a:r>
        </a:p>
      </dsp:txBody>
      <dsp:txXfrm>
        <a:off x="5183187" y="935473"/>
        <a:ext cx="1154906" cy="962421"/>
      </dsp:txXfrm>
    </dsp:sp>
    <dsp:sp modelId="{C7F3356A-AF4F-43D9-BA36-80E9510DBFA5}">
      <dsp:nvSpPr>
        <dsp:cNvPr id="0" name=""/>
        <dsp:cNvSpPr/>
      </dsp:nvSpPr>
      <dsp:spPr>
        <a:xfrm>
          <a:off x="3412331" y="365720"/>
          <a:ext cx="3233737" cy="3233737"/>
        </a:xfrm>
        <a:prstGeom prst="pie">
          <a:avLst>
            <a:gd name="adj1" fmla="val 1800000"/>
            <a:gd name="adj2" fmla="val 90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ASSET PLAN </a:t>
          </a:r>
        </a:p>
        <a:p>
          <a:pPr marL="0" lvl="0" indent="0" algn="ctr" defTabSz="711200">
            <a:lnSpc>
              <a:spcPct val="90000"/>
            </a:lnSpc>
            <a:spcBef>
              <a:spcPct val="0"/>
            </a:spcBef>
            <a:spcAft>
              <a:spcPct val="35000"/>
            </a:spcAft>
            <a:buNone/>
          </a:pPr>
          <a:r>
            <a:rPr lang="en-GB" sz="1600" kern="1200" dirty="0"/>
            <a:t>“LAMP”</a:t>
          </a:r>
        </a:p>
      </dsp:txBody>
      <dsp:txXfrm>
        <a:off x="4182268" y="2463799"/>
        <a:ext cx="1732359" cy="846931"/>
      </dsp:txXfrm>
    </dsp:sp>
    <dsp:sp modelId="{FFD0BE47-ADEB-4FA6-B382-EFD9BDC50091}">
      <dsp:nvSpPr>
        <dsp:cNvPr id="0" name=""/>
        <dsp:cNvSpPr/>
      </dsp:nvSpPr>
      <dsp:spPr>
        <a:xfrm>
          <a:off x="3345731" y="224101"/>
          <a:ext cx="3233737" cy="3233737"/>
        </a:xfrm>
        <a:prstGeom prst="pie">
          <a:avLst>
            <a:gd name="adj1" fmla="val 9000000"/>
            <a:gd name="adj2" fmla="val 1620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GB" sz="1600" kern="1200" dirty="0"/>
            <a:t>ASSET ONWER</a:t>
          </a:r>
        </a:p>
      </dsp:txBody>
      <dsp:txXfrm>
        <a:off x="3720306" y="909345"/>
        <a:ext cx="1154906" cy="962421"/>
      </dsp:txXfrm>
    </dsp:sp>
    <dsp:sp modelId="{A8C55FF7-636E-4A5D-95B9-F44B9DAD5618}">
      <dsp:nvSpPr>
        <dsp:cNvPr id="0" name=""/>
        <dsp:cNvSpPr/>
      </dsp:nvSpPr>
      <dsp:spPr>
        <a:xfrm>
          <a:off x="3279014" y="50045"/>
          <a:ext cx="3634104" cy="3634104"/>
        </a:xfrm>
        <a:prstGeom prst="circularArrow">
          <a:avLst>
            <a:gd name="adj1" fmla="val 5085"/>
            <a:gd name="adj2" fmla="val 327528"/>
            <a:gd name="adj3" fmla="val 1472472"/>
            <a:gd name="adj4" fmla="val 1619943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801C3F-0476-4993-919E-212847AA87B6}">
      <dsp:nvSpPr>
        <dsp:cNvPr id="0" name=""/>
        <dsp:cNvSpPr/>
      </dsp:nvSpPr>
      <dsp:spPr>
        <a:xfrm>
          <a:off x="3212147" y="165332"/>
          <a:ext cx="3634104" cy="3634104"/>
        </a:xfrm>
        <a:prstGeom prst="circularArrow">
          <a:avLst>
            <a:gd name="adj1" fmla="val 5085"/>
            <a:gd name="adj2" fmla="val 327528"/>
            <a:gd name="adj3" fmla="val 8671970"/>
            <a:gd name="adj4" fmla="val 1800502"/>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F9EF90C-4A83-4F09-B014-88D7C15D60A2}">
      <dsp:nvSpPr>
        <dsp:cNvPr id="0" name=""/>
        <dsp:cNvSpPr/>
      </dsp:nvSpPr>
      <dsp:spPr>
        <a:xfrm>
          <a:off x="3145281" y="23917"/>
          <a:ext cx="3634104" cy="3634104"/>
        </a:xfrm>
        <a:prstGeom prst="circularArrow">
          <a:avLst>
            <a:gd name="adj1" fmla="val 5085"/>
            <a:gd name="adj2" fmla="val 327528"/>
            <a:gd name="adj3" fmla="val 15873039"/>
            <a:gd name="adj4" fmla="val 9000000"/>
            <a:gd name="adj5" fmla="val 593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59155-5CA8-45D3-B265-AEB17F2E5144}">
      <dsp:nvSpPr>
        <dsp:cNvPr id="0" name=""/>
        <dsp:cNvSpPr/>
      </dsp:nvSpPr>
      <dsp:spPr>
        <a:xfrm>
          <a:off x="2312430" y="1172"/>
          <a:ext cx="976390" cy="634653"/>
        </a:xfrm>
        <a:prstGeom prst="roundRect">
          <a:avLst/>
        </a:prstGeom>
        <a:solidFill>
          <a:schemeClr val="accent2">
            <a:lumMod val="40000"/>
            <a:lumOff val="6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Assets</a:t>
          </a:r>
        </a:p>
      </dsp:txBody>
      <dsp:txXfrm>
        <a:off x="2343411" y="32153"/>
        <a:ext cx="914428" cy="572691"/>
      </dsp:txXfrm>
    </dsp:sp>
    <dsp:sp modelId="{74266B96-2D78-4553-BF0C-C1D3FD826CE3}">
      <dsp:nvSpPr>
        <dsp:cNvPr id="0" name=""/>
        <dsp:cNvSpPr/>
      </dsp:nvSpPr>
      <dsp:spPr>
        <a:xfrm>
          <a:off x="1532188" y="318499"/>
          <a:ext cx="2536874" cy="2536874"/>
        </a:xfrm>
        <a:custGeom>
          <a:avLst/>
          <a:gdLst/>
          <a:ahLst/>
          <a:cxnLst/>
          <a:rect l="0" t="0" r="0" b="0"/>
          <a:pathLst>
            <a:path>
              <a:moveTo>
                <a:pt x="1763345" y="100533"/>
              </a:moveTo>
              <a:arcTo wR="1268437" hR="1268437" stAng="17577911" swAng="1962370"/>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A66C777-2331-446D-BCD6-1999E1F05EEA}">
      <dsp:nvSpPr>
        <dsp:cNvPr id="0" name=""/>
        <dsp:cNvSpPr/>
      </dsp:nvSpPr>
      <dsp:spPr>
        <a:xfrm>
          <a:off x="3518786" y="877641"/>
          <a:ext cx="976390" cy="634653"/>
        </a:xfrm>
        <a:prstGeom prst="roundRect">
          <a:avLst/>
        </a:prstGeom>
        <a:solidFill>
          <a:schemeClr val="accent4">
            <a:lumMod val="75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Service Level</a:t>
          </a:r>
        </a:p>
      </dsp:txBody>
      <dsp:txXfrm>
        <a:off x="3549767" y="908622"/>
        <a:ext cx="914428" cy="572691"/>
      </dsp:txXfrm>
    </dsp:sp>
    <dsp:sp modelId="{4A15F3DE-AB9B-458A-B06A-B790270EF0C1}">
      <dsp:nvSpPr>
        <dsp:cNvPr id="0" name=""/>
        <dsp:cNvSpPr/>
      </dsp:nvSpPr>
      <dsp:spPr>
        <a:xfrm>
          <a:off x="1532188" y="318499"/>
          <a:ext cx="2536874" cy="2536874"/>
        </a:xfrm>
        <a:custGeom>
          <a:avLst/>
          <a:gdLst/>
          <a:ahLst/>
          <a:cxnLst/>
          <a:rect l="0" t="0" r="0" b="0"/>
          <a:pathLst>
            <a:path>
              <a:moveTo>
                <a:pt x="2535128" y="1201905"/>
              </a:moveTo>
              <a:arcTo wR="1268437" hR="1268437" stAng="21419602" swAng="2196943"/>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D82544C6-4EE6-46C4-A07F-FDBFB2F9B8B5}">
      <dsp:nvSpPr>
        <dsp:cNvPr id="0" name=""/>
        <dsp:cNvSpPr/>
      </dsp:nvSpPr>
      <dsp:spPr>
        <a:xfrm>
          <a:off x="3057999" y="2295797"/>
          <a:ext cx="976390" cy="634653"/>
        </a:xfrm>
        <a:prstGeom prst="roundRect">
          <a:avLst/>
        </a:prstGeom>
        <a:solidFill>
          <a:schemeClr val="accent3">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Criticality</a:t>
          </a:r>
        </a:p>
      </dsp:txBody>
      <dsp:txXfrm>
        <a:off x="3088980" y="2326778"/>
        <a:ext cx="914428" cy="572691"/>
      </dsp:txXfrm>
    </dsp:sp>
    <dsp:sp modelId="{5220E727-84C9-4DA8-8BD7-8BDB9EE86F38}">
      <dsp:nvSpPr>
        <dsp:cNvPr id="0" name=""/>
        <dsp:cNvSpPr/>
      </dsp:nvSpPr>
      <dsp:spPr>
        <a:xfrm>
          <a:off x="1532188" y="318499"/>
          <a:ext cx="2536874" cy="2536874"/>
        </a:xfrm>
        <a:custGeom>
          <a:avLst/>
          <a:gdLst/>
          <a:ahLst/>
          <a:cxnLst/>
          <a:rect l="0" t="0" r="0" b="0"/>
          <a:pathLst>
            <a:path>
              <a:moveTo>
                <a:pt x="1520768" y="2511522"/>
              </a:moveTo>
              <a:arcTo wR="1268437" hR="1268437" stAng="4711534" swAng="1376932"/>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6C2C9737-3401-415C-8B71-E9E06A14CD42}">
      <dsp:nvSpPr>
        <dsp:cNvPr id="0" name=""/>
        <dsp:cNvSpPr/>
      </dsp:nvSpPr>
      <dsp:spPr>
        <a:xfrm>
          <a:off x="1566862" y="2295797"/>
          <a:ext cx="976390" cy="634653"/>
        </a:xfrm>
        <a:prstGeom prst="roundRect">
          <a:avLst/>
        </a:prstGeom>
        <a:solidFill>
          <a:srgbClr val="F27ED4"/>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Life Cycle</a:t>
          </a:r>
        </a:p>
      </dsp:txBody>
      <dsp:txXfrm>
        <a:off x="1597843" y="2326778"/>
        <a:ext cx="914428" cy="572691"/>
      </dsp:txXfrm>
    </dsp:sp>
    <dsp:sp modelId="{8D312684-1C62-4B14-B35F-F2B65AEE24D2}">
      <dsp:nvSpPr>
        <dsp:cNvPr id="0" name=""/>
        <dsp:cNvSpPr/>
      </dsp:nvSpPr>
      <dsp:spPr>
        <a:xfrm>
          <a:off x="1532188" y="318499"/>
          <a:ext cx="2536874" cy="2536874"/>
        </a:xfrm>
        <a:custGeom>
          <a:avLst/>
          <a:gdLst/>
          <a:ahLst/>
          <a:cxnLst/>
          <a:rect l="0" t="0" r="0" b="0"/>
          <a:pathLst>
            <a:path>
              <a:moveTo>
                <a:pt x="212040" y="1970547"/>
              </a:moveTo>
              <a:arcTo wR="1268437" hR="1268437" stAng="8783455" swAng="2196943"/>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3DB2C857-344D-42E1-9F23-EC38996F0C48}">
      <dsp:nvSpPr>
        <dsp:cNvPr id="0" name=""/>
        <dsp:cNvSpPr/>
      </dsp:nvSpPr>
      <dsp:spPr>
        <a:xfrm>
          <a:off x="1106075" y="877641"/>
          <a:ext cx="976390" cy="634653"/>
        </a:xfrm>
        <a:prstGeom prst="roundRect">
          <a:avLst/>
        </a:prstGeom>
        <a:solidFill>
          <a:schemeClr val="accent1">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Funding</a:t>
          </a:r>
        </a:p>
      </dsp:txBody>
      <dsp:txXfrm>
        <a:off x="1137056" y="908622"/>
        <a:ext cx="914428" cy="572691"/>
      </dsp:txXfrm>
    </dsp:sp>
    <dsp:sp modelId="{27D6108D-3B50-42E0-90FB-6100C90FBBF8}">
      <dsp:nvSpPr>
        <dsp:cNvPr id="0" name=""/>
        <dsp:cNvSpPr/>
      </dsp:nvSpPr>
      <dsp:spPr>
        <a:xfrm>
          <a:off x="1532188" y="318499"/>
          <a:ext cx="2536874" cy="2536874"/>
        </a:xfrm>
        <a:custGeom>
          <a:avLst/>
          <a:gdLst/>
          <a:ahLst/>
          <a:cxnLst/>
          <a:rect l="0" t="0" r="0" b="0"/>
          <a:pathLst>
            <a:path>
              <a:moveTo>
                <a:pt x="220940" y="553116"/>
              </a:moveTo>
              <a:arcTo wR="1268437" hR="1268437" stAng="12859718" swAng="1962370"/>
            </a:path>
          </a:pathLst>
        </a:custGeom>
        <a:noFill/>
        <a:ln w="6350" cap="flat" cmpd="sng" algn="ctr">
          <a:solidFill>
            <a:schemeClr val="accent1">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cycle8">
  <dgm:title val=""/>
  <dgm:desc val=""/>
  <dgm:catLst>
    <dgm:cat type="cycle" pri="7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 modelId="5"/>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clrData>
  <dgm:layoutNode name="compositeShape">
    <dgm:varLst>
      <dgm:chMax val="7"/>
      <dgm:dir/>
      <dgm:resizeHandles val="exact"/>
    </dgm:varLst>
    <dgm:alg type="composite">
      <dgm:param type="horzAlign" val="ctr"/>
      <dgm:param type="vertAlign" val="mid"/>
      <dgm:param type="ar" val="1"/>
    </dgm:alg>
    <dgm:shape xmlns:r="http://schemas.openxmlformats.org/officeDocument/2006/relationships" r:blip="">
      <dgm:adjLst/>
    </dgm:shape>
    <dgm:presOf/>
    <dgm:choose name="Name0">
      <dgm:if name="Name1" axis="ch" ptType="node" func="cnt" op="equ" val="1">
        <dgm:constrLst>
          <dgm:constr type="l" for="ch" forName="wedge1" refType="w" fact="0.08"/>
          <dgm:constr type="t" for="ch" forName="wedge1" refType="w" fact="0.08"/>
          <dgm:constr type="w" for="ch" forName="wedge1" refType="w" fact="0.84"/>
          <dgm:constr type="h" for="ch" forName="wedge1" refType="h" fact="0.84"/>
          <dgm:constr type="l" for="ch" forName="dummy1a" refType="w" fact="0.5"/>
          <dgm:constr type="t" for="ch" forName="dummy1a" refType="h" fact="0.08"/>
          <dgm:constr type="l" for="ch" forName="dummy1b" refType="w" fact="0.5"/>
          <dgm:constr type="t" for="ch" forName="dummy1b" refType="h" fact="0.08"/>
          <dgm:constr type="l" for="ch" forName="wedge1Tx" refType="w" fact="0.22"/>
          <dgm:constr type="t" for="ch" forName="wedge1Tx" refType="h" fact="0.22"/>
          <dgm:constr type="w" for="ch" forName="wedge1Tx" refType="w" fact="0.56"/>
          <dgm:constr type="h" for="ch" forName="wedge1Tx" refType="h" fact="0.56"/>
          <dgm:constr type="h" for="ch" forName="arrowWedge1single" refType="w" fact="0.08"/>
          <dgm:constr type="diam" for="ch" forName="arrowWedge1single" refType="w" fact="0.84"/>
          <dgm:constr type="l" for="ch" forName="arrowWedge1single" refType="w" fact="0.5"/>
          <dgm:constr type="t" for="ch" forName="arrowWedge1single" refType="w" fact="0.5"/>
          <dgm:constr type="primFontSz" for="ch" ptType="node" op="equ"/>
        </dgm:constrLst>
      </dgm:if>
      <dgm:if name="Name2" axis="ch" ptType="node" func="cnt" op="equ" val="2">
        <dgm:constrLst>
          <dgm:constr type="l" for="ch" forName="wedge1" refType="w" fact="0.1"/>
          <dgm:constr type="t" for="ch" forName="wedge1" refType="w" fact="0.08"/>
          <dgm:constr type="w" for="ch" forName="wedge1" refType="w" fact="0.84"/>
          <dgm:constr type="h" for="ch" forName="wedge1" refType="h" fact="0.84"/>
          <dgm:constr type="l" for="ch" forName="dummy1a" refType="w" fact="0.52"/>
          <dgm:constr type="t" for="ch" forName="dummy1a" refType="h" fact="0.08"/>
          <dgm:constr type="l" for="ch" forName="dummy1b" refType="w" fact="0.52"/>
          <dgm:constr type="t" for="ch" forName="dummy1b" refType="h" fact="0.92"/>
          <dgm:constr type="l" for="ch" forName="wedge1Tx" refType="w" fact="0.559"/>
          <dgm:constr type="t" for="ch" forName="wedge1Tx" refType="h" fact="0.3"/>
          <dgm:constr type="w" for="ch" forName="wedge1Tx" refType="w" fact="0.3"/>
          <dgm:constr type="h" for="ch" forName="wedge1Tx" refType="h" fact="0.4"/>
          <dgm:constr type="l" for="ch" forName="wedge2" refType="w" fact="0.06"/>
          <dgm:constr type="t" for="ch" forName="wedge2" refType="w" fact="0.08"/>
          <dgm:constr type="w" for="ch" forName="wedge2" refType="w" fact="0.84"/>
          <dgm:constr type="h" for="ch" forName="wedge2" refType="h" fact="0.84"/>
          <dgm:constr type="l" for="ch" forName="dummy2a" refType="w" fact="0.48"/>
          <dgm:constr type="t" for="ch" forName="dummy2a" refType="h" fact="0.92"/>
          <dgm:constr type="l" for="ch" forName="dummy2b" refType="w" fact="0.48"/>
          <dgm:constr type="t" for="ch" forName="dummy2b" refType="h" fact="0.08"/>
          <dgm:constr type="r" for="ch" forName="wedge2Tx" refType="w" fact="0.441"/>
          <dgm:constr type="t" for="ch" forName="wedge2Tx" refType="h" fact="0.3"/>
          <dgm:constr type="w" for="ch" forName="wedge2Tx" refType="w" fact="0.3"/>
          <dgm:constr type="h" for="ch" forName="wedge2Tx" refType="h" fact="0.4"/>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primFontSz" for="ch" ptType="node" op="equ"/>
        </dgm:constrLst>
      </dgm:if>
      <dgm:if name="Name3" axis="ch" ptType="node" func="cnt" op="equ" val="3">
        <dgm:constrLst>
          <dgm:constr type="l" for="ch" forName="wedge1" refType="w" fact="0.0973"/>
          <dgm:constr type="t" for="ch" forName="wedge1" refType="w" fact="0.07"/>
          <dgm:constr type="w" for="ch" forName="wedge1" refType="w" fact="0.84"/>
          <dgm:constr type="h" for="ch" forName="wedge1" refType="h" fact="0.84"/>
          <dgm:constr type="l" for="ch" forName="dummy1a" refType="w" fact="0.5173"/>
          <dgm:constr type="t" for="ch" forName="dummy1a" refType="h" fact="0.07"/>
          <dgm:constr type="l" for="ch" forName="dummy1b" refType="w" fact="0.8811"/>
          <dgm:constr type="t" for="ch" forName="dummy1b" refType="h" fact="0.7"/>
          <dgm:constr type="l" for="ch" forName="wedge1Tx" refType="w" fact="0.54"/>
          <dgm:constr type="t" for="ch" forName="wedge1Tx" refType="h" fact="0.248"/>
          <dgm:constr type="w" for="ch" forName="wedge1Tx" refType="w" fact="0.3"/>
          <dgm:constr type="h" for="ch" forName="wedge1Tx" refType="h" fact="0.25"/>
          <dgm:constr type="l" for="ch" forName="wedge2" refType="w" fact="0.08"/>
          <dgm:constr type="t" for="ch" forName="wedge2" refType="w" fact="0.1"/>
          <dgm:constr type="w" for="ch" forName="wedge2" refType="w" fact="0.84"/>
          <dgm:constr type="h" for="ch" forName="wedge2" refType="h" fact="0.84"/>
          <dgm:constr type="l" for="ch" forName="dummy2a" refType="w" fact="0.8637"/>
          <dgm:constr type="t" for="ch" forName="dummy2a" refType="h" fact="0.73"/>
          <dgm:constr type="l" for="ch" forName="dummy2b" refType="w" fact="0.1363"/>
          <dgm:constr type="t" for="ch" forName="dummy2b" refType="h" fact="0.73"/>
          <dgm:constr type="l" for="ch" forName="wedge2Tx" refType="w" fact="0.28"/>
          <dgm:constr type="t" for="ch" forName="wedge2Tx" refType="h" fact="0.645"/>
          <dgm:constr type="w" for="ch" forName="wedge2Tx" refType="w" fact="0.45"/>
          <dgm:constr type="h" for="ch" forName="wedge2Tx" refType="h" fact="0.22"/>
          <dgm:constr type="l" for="ch" forName="wedge3" refType="w" fact="0.0627"/>
          <dgm:constr type="t" for="ch" forName="wedge3" refType="w" fact="0.07"/>
          <dgm:constr type="w" for="ch" forName="wedge3" refType="w" fact="0.84"/>
          <dgm:constr type="h" for="ch" forName="wedge3" refType="h" fact="0.84"/>
          <dgm:constr type="l" for="ch" forName="dummy3a" refType="w" fact="0.1189"/>
          <dgm:constr type="t" for="ch" forName="dummy3a" refType="h" fact="0.7"/>
          <dgm:constr type="l" for="ch" forName="dummy3b" refType="w" fact="0.4827"/>
          <dgm:constr type="t" for="ch" forName="dummy3b" refType="h" fact="0.07"/>
          <dgm:constr type="r" for="ch" forName="wedge3Tx" refType="w" fact="0.46"/>
          <dgm:constr type="t" for="ch" forName="wedge3Tx" refType="h" fact="0.248"/>
          <dgm:constr type="w" for="ch" forName="wedge3Tx" refType="w" fact="0.3"/>
          <dgm:constr type="h" for="ch" forName="wedge3Tx" refType="h" fact="0.25"/>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primFontSz" for="ch" ptType="node" op="equ"/>
        </dgm:constrLst>
      </dgm:if>
      <dgm:if name="Name4" axis="ch" ptType="node" func="cnt" op="equ" val="4">
        <dgm:constrLst>
          <dgm:constr type="l" for="ch" forName="wedge1" refType="w" fact="0.0941"/>
          <dgm:constr type="t" for="ch" forName="wedge1" refType="w" fact="0.0659"/>
          <dgm:constr type="w" for="ch" forName="wedge1" refType="w" fact="0.84"/>
          <dgm:constr type="h" for="ch" forName="wedge1" refType="h" fact="0.84"/>
          <dgm:constr type="l" for="ch" forName="dummy1a" refType="w" fact="0.5141"/>
          <dgm:constr type="t" for="ch" forName="dummy1a" refType="h" fact="0.0659"/>
          <dgm:constr type="l" for="ch" forName="dummy1b" refType="w" fact="0.9341"/>
          <dgm:constr type="t" for="ch" forName="dummy1b" refType="h" fact="0.4859"/>
          <dgm:constr type="l" for="ch" forName="wedge1Tx" refType="w" fact="0.54"/>
          <dgm:constr type="t" for="ch" forName="wedge1Tx" refType="h" fact="0.24"/>
          <dgm:constr type="w" for="ch" forName="wedge1Tx" refType="w" fact="0.31"/>
          <dgm:constr type="h" for="ch" forName="wedge1Tx" refType="h" fact="0.23"/>
          <dgm:constr type="l" for="ch" forName="wedge2" refType="w" fact="0.0941"/>
          <dgm:constr type="t" for="ch" forName="wedge2" refType="w" fact="0.0941"/>
          <dgm:constr type="w" for="ch" forName="wedge2" refType="w" fact="0.84"/>
          <dgm:constr type="h" for="ch" forName="wedge2" refType="h" fact="0.84"/>
          <dgm:constr type="l" for="ch" forName="dummy2a" refType="w" fact="0.9341"/>
          <dgm:constr type="t" for="ch" forName="dummy2a" refType="h" fact="0.5141"/>
          <dgm:constr type="l" for="ch" forName="dummy2b" refType="w" fact="0.5141"/>
          <dgm:constr type="t" for="ch" forName="dummy2b" refType="h" fact="0.9341"/>
          <dgm:constr type="l" for="ch" forName="wedge2Tx" refType="w" fact="0.54"/>
          <dgm:constr type="t" for="ch" forName="wedge2Tx" refType="h" fact="0.53"/>
          <dgm:constr type="w" for="ch" forName="wedge2Tx" refType="w" fact="0.31"/>
          <dgm:constr type="h" for="ch" forName="wedge2Tx" refType="h" fact="0.23"/>
          <dgm:constr type="l" for="ch" forName="wedge3" refType="w" fact="0.0659"/>
          <dgm:constr type="t" for="ch" forName="wedge3" refType="w" fact="0.0941"/>
          <dgm:constr type="w" for="ch" forName="wedge3" refType="w" fact="0.84"/>
          <dgm:constr type="h" for="ch" forName="wedge3" refType="h" fact="0.84"/>
          <dgm:constr type="l" for="ch" forName="dummy3a" refType="w" fact="0.4859"/>
          <dgm:constr type="t" for="ch" forName="dummy3a" refType="h" fact="0.9341"/>
          <dgm:constr type="l" for="ch" forName="dummy3b" refType="w" fact="0.0659"/>
          <dgm:constr type="t" for="ch" forName="dummy3b" refType="h" fact="0.5141"/>
          <dgm:constr type="r" for="ch" forName="wedge3Tx" refType="w" fact="0.46"/>
          <dgm:constr type="t" for="ch" forName="wedge3Tx" refType="h" fact="0.53"/>
          <dgm:constr type="w" for="ch" forName="wedge3Tx" refType="w" fact="0.31"/>
          <dgm:constr type="h" for="ch" forName="wedge3Tx" refType="h" fact="0.23"/>
          <dgm:constr type="l" for="ch" forName="wedge4" refType="w" fact="0.0659"/>
          <dgm:constr type="t" for="ch" forName="wedge4" refType="h" fact="0.0659"/>
          <dgm:constr type="w" for="ch" forName="wedge4" refType="w" fact="0.84"/>
          <dgm:constr type="h" for="ch" forName="wedge4" refType="h" fact="0.84"/>
          <dgm:constr type="l" for="ch" forName="dummy4a" refType="w" fact="0.0659"/>
          <dgm:constr type="t" for="ch" forName="dummy4a" refType="h" fact="0.4859"/>
          <dgm:constr type="l" for="ch" forName="dummy4b" refType="w" fact="0.4859"/>
          <dgm:constr type="t" for="ch" forName="dummy4b" refType="h" fact="0.0659"/>
          <dgm:constr type="r" for="ch" forName="wedge4Tx" refType="w" fact="0.46"/>
          <dgm:constr type="t" for="ch" forName="wedge4Tx" refType="h" fact="0.24"/>
          <dgm:constr type="w" for="ch" forName="wedge4Tx" refType="w" fact="0.31"/>
          <dgm:constr type="h" for="ch" forName="wedge4Tx" refType="h" fact="0.23"/>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primFontSz" for="ch" ptType="node" op="equ"/>
        </dgm:constrLst>
      </dgm:if>
      <dgm:if name="Name5" axis="ch" ptType="node" func="cnt" op="equ" val="5">
        <dgm:constrLst>
          <dgm:constr type="l" for="ch" forName="wedge1" refType="w" fact="0.0918"/>
          <dgm:constr type="t" for="ch" forName="wedge1" refType="w" fact="0.0638"/>
          <dgm:constr type="w" for="ch" forName="wedge1" refType="w" fact="0.84"/>
          <dgm:constr type="h" for="ch" forName="wedge1" refType="h" fact="0.84"/>
          <dgm:constr type="l" for="ch" forName="dummy1a" refType="w" fact="0.5118"/>
          <dgm:constr type="t" for="ch" forName="dummy1a" refType="h" fact="0.0638"/>
          <dgm:constr type="l" for="ch" forName="dummy1b" refType="w" fact="0.9112"/>
          <dgm:constr type="t" for="ch" forName="dummy1b" refType="h" fact="0.354"/>
          <dgm:constr type="l" for="ch" forName="wedge1Tx" refType="w" fact="0.53"/>
          <dgm:constr type="t" for="ch" forName="wedge1Tx" refType="h" fact="0.205"/>
          <dgm:constr type="w" for="ch" forName="wedge1Tx" refType="w" fact="0.27"/>
          <dgm:constr type="h" for="ch" forName="wedge1Tx" refType="h" fact="0.18"/>
          <dgm:constr type="l" for="ch" forName="wedge2" refType="w" fact="0.099"/>
          <dgm:constr type="t" for="ch" forName="wedge2" refType="w" fact="0.0862"/>
          <dgm:constr type="w" for="ch" forName="wedge2" refType="w" fact="0.84"/>
          <dgm:constr type="h" for="ch" forName="wedge2" refType="h" fact="0.84"/>
          <dgm:constr type="l" for="ch" forName="dummy2a" refType="w" fact="0.9185"/>
          <dgm:constr type="t" for="ch" forName="dummy2a" refType="h" fact="0.3764"/>
          <dgm:constr type="l" for="ch" forName="dummy2b" refType="w" fact="0.7659"/>
          <dgm:constr type="t" for="ch" forName="dummy2b" refType="h" fact="0.846"/>
          <dgm:constr type="l" for="ch" forName="wedge2Tx" refType="w" fact="0.64"/>
          <dgm:constr type="t" for="ch" forName="wedge2Tx" refType="h" fact="0.47"/>
          <dgm:constr type="w" for="ch" forName="wedge2Tx" refType="w" fact="0.25"/>
          <dgm:constr type="h" for="ch" forName="wedge2Tx" refType="h" fact="0.2"/>
          <dgm:constr type="l" for="ch" forName="wedge3" refType="w" fact="0.08"/>
          <dgm:constr type="t" for="ch" forName="wedge3" refType="w" fact="0.1"/>
          <dgm:constr type="w" for="ch" forName="wedge3" refType="w" fact="0.84"/>
          <dgm:constr type="h" for="ch" forName="wedge3" refType="h" fact="0.84"/>
          <dgm:constr type="l" for="ch" forName="dummy3a" refType="w" fact="0.7469"/>
          <dgm:constr type="t" for="ch" forName="dummy3a" refType="h" fact="0.8598"/>
          <dgm:constr type="l" for="ch" forName="dummy3b" refType="w" fact="0.2531"/>
          <dgm:constr type="t" for="ch" forName="dummy3b" refType="h" fact="0.8598"/>
          <dgm:constr type="l" for="ch" forName="wedge3Tx" refType="w" fact="0.38"/>
          <dgm:constr type="t" for="ch" forName="wedge3Tx" refType="h" fact="0.69"/>
          <dgm:constr type="w" for="ch" forName="wedge3Tx" refType="w" fact="0.24"/>
          <dgm:constr type="h" for="ch" forName="wedge3Tx" refType="h" fact="0.22"/>
          <dgm:constr type="l" for="ch" forName="wedge4" refType="w" fact="0.061"/>
          <dgm:constr type="t" for="ch" forName="wedge4" refType="h" fact="0.0862"/>
          <dgm:constr type="w" for="ch" forName="wedge4" refType="w" fact="0.84"/>
          <dgm:constr type="h" for="ch" forName="wedge4" refType="h" fact="0.84"/>
          <dgm:constr type="l" for="ch" forName="dummy4a" refType="w" fact="0.2341"/>
          <dgm:constr type="t" for="ch" forName="dummy4a" refType="h" fact="0.846"/>
          <dgm:constr type="l" for="ch" forName="dummy4b" refType="w" fact="0.0815"/>
          <dgm:constr type="t" for="ch" forName="dummy4b" refType="h" fact="0.3764"/>
          <dgm:constr type="r" for="ch" forName="wedge4Tx" refType="w" fact="0.36"/>
          <dgm:constr type="t" for="ch" forName="wedge4Tx" refType="h" fact="0.47"/>
          <dgm:constr type="w" for="ch" forName="wedge4Tx" refType="w" fact="0.25"/>
          <dgm:constr type="h" for="ch" forName="wedge4Tx" refType="h" fact="0.2"/>
          <dgm:constr type="l" for="ch" forName="wedge5" refType="w" fact="0.0682"/>
          <dgm:constr type="t" for="ch" forName="wedge5" refType="h" fact="0.0638"/>
          <dgm:constr type="w" for="ch" forName="wedge5" refType="w" fact="0.84"/>
          <dgm:constr type="h" for="ch" forName="wedge5" refType="h" fact="0.84"/>
          <dgm:constr type="l" for="ch" forName="dummy5a" refType="w" fact="0.0888"/>
          <dgm:constr type="t" for="ch" forName="dummy5a" refType="h" fact="0.354"/>
          <dgm:constr type="l" for="ch" forName="dummy5b" refType="w" fact="0.4882"/>
          <dgm:constr type="t" for="ch" forName="dummy5b" refType="h" fact="0.0638"/>
          <dgm:constr type="r" for="ch" forName="wedge5Tx" refType="w" fact="0.47"/>
          <dgm:constr type="t" for="ch" forName="wedge5Tx" refType="h" fact="0.205"/>
          <dgm:constr type="w" for="ch" forName="wedge5Tx" refType="w" fact="0.27"/>
          <dgm:constr type="h" for="ch" forName="wedge5Tx" refType="h" fact="0.18"/>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primFontSz" for="ch" ptType="node" op="equ"/>
        </dgm:constrLst>
      </dgm:if>
      <dgm:if name="Name6" axis="ch" ptType="node" func="cnt" op="equ" val="6">
        <dgm:constrLst>
          <dgm:constr type="l" for="ch" forName="wedge1" refType="w" fact="0.09"/>
          <dgm:constr type="t" for="ch" forName="wedge1" refType="w" fact="0.0627"/>
          <dgm:constr type="w" for="ch" forName="wedge1" refType="w" fact="0.84"/>
          <dgm:constr type="h" for="ch" forName="wedge1" refType="h" fact="0.84"/>
          <dgm:constr type="l" for="ch" forName="dummy1a" refType="w" fact="0.51"/>
          <dgm:constr type="t" for="ch" forName="dummy1a" refType="h" fact="0.0627"/>
          <dgm:constr type="l" for="ch" forName="dummy1b" refType="w" fact="0.8737"/>
          <dgm:constr type="t" for="ch" forName="dummy1b" refType="h" fact="0.2727"/>
          <dgm:constr type="l" for="ch" forName="wedge1Tx" refType="w" fact="0.53"/>
          <dgm:constr type="t" for="ch" forName="wedge1Tx" refType="h" fact="0.17"/>
          <dgm:constr type="w" for="ch" forName="wedge1Tx" refType="w" fact="0.22"/>
          <dgm:constr type="h" for="ch" forName="wedge1Tx" refType="h" fact="0.17"/>
          <dgm:constr type="l" for="ch" forName="wedge2" refType="w" fact="0.1"/>
          <dgm:constr type="t" for="ch" forName="wedge2" refType="w" fact="0.08"/>
          <dgm:constr type="w" for="ch" forName="wedge2" refType="w" fact="0.84"/>
          <dgm:constr type="h" for="ch" forName="wedge2" refType="h" fact="0.84"/>
          <dgm:constr type="l" for="ch" forName="dummy2a" refType="w" fact="0.8837"/>
          <dgm:constr type="t" for="ch" forName="dummy2a" refType="h" fact="0.29"/>
          <dgm:constr type="l" for="ch" forName="dummy2b" refType="w" fact="0.8837"/>
          <dgm:constr type="t" for="ch" forName="dummy2b" refType="h" fact="0.71"/>
          <dgm:constr type="l" for="ch" forName="wedge2Tx" refType="w" fact="0.67"/>
          <dgm:constr type="t" for="ch" forName="wedge2Tx" refType="h" fact="0.42"/>
          <dgm:constr type="w" for="ch" forName="wedge2Tx" refType="w" fact="0.23"/>
          <dgm:constr type="h" for="ch" forName="wedge2Tx" refType="h" fact="0.165"/>
          <dgm:constr type="l" for="ch" forName="wedge3" refType="w" fact="0.09"/>
          <dgm:constr type="t" for="ch" forName="wedge3" refType="w" fact="0.0973"/>
          <dgm:constr type="w" for="ch" forName="wedge3" refType="w" fact="0.84"/>
          <dgm:constr type="h" for="ch" forName="wedge3" refType="h" fact="0.84"/>
          <dgm:constr type="l" for="ch" forName="dummy3a" refType="w" fact="0.8737"/>
          <dgm:constr type="t" for="ch" forName="dummy3a" refType="h" fact="0.7273"/>
          <dgm:constr type="l" for="ch" forName="dummy3b" refType="w" fact="0.51"/>
          <dgm:constr type="t" for="ch" forName="dummy3b" refType="h" fact="0.9373"/>
          <dgm:constr type="l" for="ch" forName="wedge3Tx" refType="w" fact="0.53"/>
          <dgm:constr type="t" for="ch" forName="wedge3Tx" refType="h" fact="0.665"/>
          <dgm:constr type="w" for="ch" forName="wedge3Tx" refType="w" fact="0.22"/>
          <dgm:constr type="h" for="ch" forName="wedge3Tx" refType="h" fact="0.17"/>
          <dgm:constr type="l" for="ch" forName="wedge4" refType="w" fact="0.07"/>
          <dgm:constr type="t" for="ch" forName="wedge4" refType="h" fact="0.0973"/>
          <dgm:constr type="w" for="ch" forName="wedge4" refType="w" fact="0.84"/>
          <dgm:constr type="h" for="ch" forName="wedge4" refType="h" fact="0.84"/>
          <dgm:constr type="l" for="ch" forName="dummy4a" refType="w" fact="0.49"/>
          <dgm:constr type="t" for="ch" forName="dummy4a" refType="h" fact="0.9373"/>
          <dgm:constr type="l" for="ch" forName="dummy4b" refType="w" fact="0.1263"/>
          <dgm:constr type="t" for="ch" forName="dummy4b" refType="h" fact="0.7273"/>
          <dgm:constr type="r" for="ch" forName="wedge4Tx" refType="w" fact="0.47"/>
          <dgm:constr type="t" for="ch" forName="wedge4Tx" refType="h" fact="0.665"/>
          <dgm:constr type="w" for="ch" forName="wedge4Tx" refType="w" fact="0.22"/>
          <dgm:constr type="h" for="ch" forName="wedge4Tx" refType="h" fact="0.17"/>
          <dgm:constr type="l" for="ch" forName="wedge5" refType="w" fact="0.06"/>
          <dgm:constr type="t" for="ch" forName="wedge5" refType="h" fact="0.08"/>
          <dgm:constr type="w" for="ch" forName="wedge5" refType="w" fact="0.84"/>
          <dgm:constr type="h" for="ch" forName="wedge5" refType="h" fact="0.84"/>
          <dgm:constr type="l" for="ch" forName="dummy5a" refType="w" fact="0.1163"/>
          <dgm:constr type="t" for="ch" forName="dummy5a" refType="h" fact="0.71"/>
          <dgm:constr type="l" for="ch" forName="dummy5b" refType="w" fact="0.1163"/>
          <dgm:constr type="t" for="ch" forName="dummy5b" refType="h" fact="0.29"/>
          <dgm:constr type="r" for="ch" forName="wedge5Tx" refType="w" fact="0.33"/>
          <dgm:constr type="t" for="ch" forName="wedge5Tx" refType="h" fact="0.42"/>
          <dgm:constr type="w" for="ch" forName="wedge5Tx" refType="w" fact="0.23"/>
          <dgm:constr type="h" for="ch" forName="wedge5Tx" refType="h" fact="0.165"/>
          <dgm:constr type="l" for="ch" forName="wedge6" refType="w" fact="0.07"/>
          <dgm:constr type="t" for="ch" forName="wedge6" refType="h" fact="0.0627"/>
          <dgm:constr type="w" for="ch" forName="wedge6" refType="w" fact="0.84"/>
          <dgm:constr type="h" for="ch" forName="wedge6" refType="h" fact="0.84"/>
          <dgm:constr type="l" for="ch" forName="dummy6a" refType="w" fact="0.1263"/>
          <dgm:constr type="t" for="ch" forName="dummy6a" refType="h" fact="0.2727"/>
          <dgm:constr type="l" for="ch" forName="dummy6b" refType="w" fact="0.49"/>
          <dgm:constr type="t" for="ch" forName="dummy6b" refType="h" fact="0.0627"/>
          <dgm:constr type="r" for="ch" forName="wedge6Tx" refType="w" fact="0.47"/>
          <dgm:constr type="t" for="ch" forName="wedge6Tx" refType="h" fact="0.17"/>
          <dgm:constr type="w" for="ch" forName="wedge6Tx" refType="w" fact="0.22"/>
          <dgm:constr type="h" for="ch" forName="wedge6Tx" refType="h" fact="0.17"/>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primFontSz" for="ch" ptType="node" op="equ"/>
        </dgm:constrLst>
      </dgm:if>
      <dgm:else name="Name7">
        <dgm:constrLst>
          <dgm:constr type="l" for="ch" forName="wedge1" refType="w" fact="0.0887"/>
          <dgm:constr type="t" for="ch" forName="wedge1" refType="w" fact="0.062"/>
          <dgm:constr type="w" for="ch" forName="wedge1" refType="w" fact="0.84"/>
          <dgm:constr type="h" for="ch" forName="wedge1" refType="h" fact="0.84"/>
          <dgm:constr type="l" for="ch" forName="dummy1a" refType="w" fact="0.5087"/>
          <dgm:constr type="t" for="ch" forName="dummy1a" refType="h" fact="0.062"/>
          <dgm:constr type="l" for="ch" forName="dummy1b" refType="w" fact="0.837"/>
          <dgm:constr type="t" for="ch" forName="dummy1b" refType="h" fact="0.2201"/>
          <dgm:constr type="l" for="ch" forName="wedge1Tx" refType="w" fact="0.53"/>
          <dgm:constr type="t" for="ch" forName="wedge1Tx" refType="h" fact="0.14"/>
          <dgm:constr type="w" for="ch" forName="wedge1Tx" refType="w" fact="0.2"/>
          <dgm:constr type="h" for="ch" forName="wedge1Tx" refType="h" fact="0.16"/>
          <dgm:constr type="l" for="ch" forName="wedge2" refType="w" fact="0.0995"/>
          <dgm:constr type="t" for="ch" forName="wedge2" refType="w" fact="0.0755"/>
          <dgm:constr type="w" for="ch" forName="wedge2" refType="w" fact="0.84"/>
          <dgm:constr type="h" for="ch" forName="wedge2" refType="h" fact="0.84"/>
          <dgm:constr type="l" for="ch" forName="dummy2a" refType="w" fact="0.8479"/>
          <dgm:constr type="t" for="ch" forName="dummy2a" refType="h" fact="0.2337"/>
          <dgm:constr type="l" for="ch" forName="dummy2b" refType="w" fact="0.929"/>
          <dgm:constr type="t" for="ch" forName="dummy2b" refType="h" fact="0.589"/>
          <dgm:constr type="l" for="ch" forName="wedge2Tx" refType="w" fact="0.67"/>
          <dgm:constr type="t" for="ch" forName="wedge2Tx" refType="h" fact="0.38"/>
          <dgm:constr type="w" for="ch" forName="wedge2Tx" refType="w" fact="0.23"/>
          <dgm:constr type="h" for="ch" forName="wedge2Tx" refType="h" fact="0.14"/>
          <dgm:constr type="l" for="ch" forName="wedge3" refType="w" fact="0.0956"/>
          <dgm:constr type="t" for="ch" forName="wedge3" refType="w" fact="0.0925"/>
          <dgm:constr type="w" for="ch" forName="wedge3" refType="w" fact="0.84"/>
          <dgm:constr type="h" for="ch" forName="wedge3" refType="h" fact="0.84"/>
          <dgm:constr type="l" for="ch" forName="dummy3a" refType="w" fact="0.9251"/>
          <dgm:constr type="t" for="ch" forName="dummy3a" refType="h" fact="0.6059"/>
          <dgm:constr type="l" for="ch" forName="dummy3b" refType="w" fact="0.6979"/>
          <dgm:constr type="t" for="ch" forName="dummy3b" refType="h" fact="0.8909"/>
          <dgm:constr type="l" for="ch" forName="wedge3Tx" refType="w" fact="0.635"/>
          <dgm:constr type="t" for="ch" forName="wedge3Tx" refType="h" fact="0.59"/>
          <dgm:constr type="w" for="ch" forName="wedge3Tx" refType="w" fact="0.2"/>
          <dgm:constr type="h" for="ch" forName="wedge3Tx" refType="h" fact="0.155"/>
          <dgm:constr type="l" for="ch" forName="wedge4" refType="w" fact="0.08"/>
          <dgm:constr type="t" for="ch" forName="wedge4" refType="h" fact="0.1"/>
          <dgm:constr type="w" for="ch" forName="wedge4" refType="w" fact="0.84"/>
          <dgm:constr type="h" for="ch" forName="wedge4" refType="h" fact="0.84"/>
          <dgm:constr type="l" for="ch" forName="dummy4a" refType="w" fact="0.6822"/>
          <dgm:constr type="t" for="ch" forName="dummy4a" refType="h" fact="0.8984"/>
          <dgm:constr type="l" for="ch" forName="dummy4b" refType="w" fact="0.3178"/>
          <dgm:constr type="t" for="ch" forName="dummy4b" refType="h" fact="0.8984"/>
          <dgm:constr type="l" for="ch" forName="wedge4Tx" refType="w" fact="0.4025"/>
          <dgm:constr type="t" for="ch" forName="wedge4Tx" refType="h" fact="0.76"/>
          <dgm:constr type="w" for="ch" forName="wedge4Tx" refType="w" fact="0.195"/>
          <dgm:constr type="h" for="ch" forName="wedge4Tx" refType="h" fact="0.14"/>
          <dgm:constr type="l" for="ch" forName="wedge5" refType="w" fact="0.0644"/>
          <dgm:constr type="t" for="ch" forName="wedge5" refType="h" fact="0.0925"/>
          <dgm:constr type="w" for="ch" forName="wedge5" refType="w" fact="0.84"/>
          <dgm:constr type="h" for="ch" forName="wedge5" refType="h" fact="0.84"/>
          <dgm:constr type="l" for="ch" forName="dummy5a" refType="w" fact="0.3021"/>
          <dgm:constr type="t" for="ch" forName="dummy5a" refType="h" fact="0.8909"/>
          <dgm:constr type="l" for="ch" forName="dummy5b" refType="w" fact="0.0749"/>
          <dgm:constr type="t" for="ch" forName="dummy5b" refType="h" fact="0.6059"/>
          <dgm:constr type="r" for="ch" forName="wedge5Tx" refType="w" fact="0.365"/>
          <dgm:constr type="t" for="ch" forName="wedge5Tx" refType="h" fact="0.59"/>
          <dgm:constr type="w" for="ch" forName="wedge5Tx" refType="w" fact="0.2"/>
          <dgm:constr type="h" for="ch" forName="wedge5Tx" refType="h" fact="0.155"/>
          <dgm:constr type="l" for="ch" forName="wedge6" refType="w" fact="0.0605"/>
          <dgm:constr type="t" for="ch" forName="wedge6" refType="h" fact="0.0755"/>
          <dgm:constr type="w" for="ch" forName="wedge6" refType="w" fact="0.84"/>
          <dgm:constr type="h" for="ch" forName="wedge6" refType="h" fact="0.84"/>
          <dgm:constr type="l" for="ch" forName="dummy6a" refType="w" fact="0.071"/>
          <dgm:constr type="t" for="ch" forName="dummy6a" refType="h" fact="0.589"/>
          <dgm:constr type="l" for="ch" forName="dummy6b" refType="w" fact="0.1521"/>
          <dgm:constr type="t" for="ch" forName="dummy6b" refType="h" fact="0.2337"/>
          <dgm:constr type="r" for="ch" forName="wedge6Tx" refType="w" fact="0.33"/>
          <dgm:constr type="t" for="ch" forName="wedge6Tx" refType="h" fact="0.38"/>
          <dgm:constr type="w" for="ch" forName="wedge6Tx" refType="w" fact="0.23"/>
          <dgm:constr type="h" for="ch" forName="wedge6Tx" refType="h" fact="0.14"/>
          <dgm:constr type="l" for="ch" forName="wedge7" refType="w" fact="0.0713"/>
          <dgm:constr type="t" for="ch" forName="wedge7" refType="h" fact="0.062"/>
          <dgm:constr type="w" for="ch" forName="wedge7" refType="w" fact="0.84"/>
          <dgm:constr type="h" for="ch" forName="wedge7" refType="h" fact="0.84"/>
          <dgm:constr type="l" for="ch" forName="dummy7a" refType="w" fact="0.163"/>
          <dgm:constr type="t" for="ch" forName="dummy7a" refType="h" fact="0.2201"/>
          <dgm:constr type="l" for="ch" forName="dummy7b" refType="w" fact="0.4913"/>
          <dgm:constr type="t" for="ch" forName="dummy7b" refType="h" fact="0.062"/>
          <dgm:constr type="r" for="ch" forName="wedge7Tx" refType="w" fact="0.47"/>
          <dgm:constr type="t" for="ch" forName="wedge7Tx" refType="h" fact="0.14"/>
          <dgm:constr type="w" for="ch" forName="wedge7Tx" refType="w" fact="0.2"/>
          <dgm:constr type="h" for="ch" forName="wedge7Tx" refType="h" fact="0.16"/>
          <dgm:constr type="h" for="ch" forName="arrowWedge1" refType="w" fact="0.08"/>
          <dgm:constr type="diam" for="ch" forName="arrowWedge1" refType="w" fact="0.84"/>
          <dgm:constr type="l" for="ch" forName="arrowWedge1" refType="w" fact="0.5"/>
          <dgm:constr type="t" for="ch" forName="arrowWedge1" refType="w" fact="0.5"/>
          <dgm:constr type="h" for="ch" forName="arrowWedge2" refType="w" fact="0.08"/>
          <dgm:constr type="diam" for="ch" forName="arrowWedge2" refType="w" fact="0.84"/>
          <dgm:constr type="l" for="ch" forName="arrowWedge2" refType="w" fact="0.5"/>
          <dgm:constr type="t" for="ch" forName="arrowWedge2" refType="w" fact="0.5"/>
          <dgm:constr type="h" for="ch" forName="arrowWedge3" refType="w" fact="0.08"/>
          <dgm:constr type="diam" for="ch" forName="arrowWedge3" refType="w" fact="0.84"/>
          <dgm:constr type="l" for="ch" forName="arrowWedge3" refType="w" fact="0.5"/>
          <dgm:constr type="t" for="ch" forName="arrowWedge3" refType="w" fact="0.5"/>
          <dgm:constr type="h" for="ch" forName="arrowWedge4" refType="w" fact="0.08"/>
          <dgm:constr type="diam" for="ch" forName="arrowWedge4" refType="w" fact="0.84"/>
          <dgm:constr type="l" for="ch" forName="arrowWedge4" refType="w" fact="0.5"/>
          <dgm:constr type="t" for="ch" forName="arrowWedge4" refType="w" fact="0.5"/>
          <dgm:constr type="h" for="ch" forName="arrowWedge5" refType="w" fact="0.08"/>
          <dgm:constr type="diam" for="ch" forName="arrowWedge5" refType="w" fact="0.84"/>
          <dgm:constr type="l" for="ch" forName="arrowWedge5" refType="w" fact="0.5"/>
          <dgm:constr type="t" for="ch" forName="arrowWedge5" refType="w" fact="0.5"/>
          <dgm:constr type="h" for="ch" forName="arrowWedge6" refType="w" fact="0.08"/>
          <dgm:constr type="diam" for="ch" forName="arrowWedge6" refType="w" fact="0.84"/>
          <dgm:constr type="l" for="ch" forName="arrowWedge6" refType="w" fact="0.5"/>
          <dgm:constr type="t" for="ch" forName="arrowWedge6" refType="w" fact="0.5"/>
          <dgm:constr type="h" for="ch" forName="arrowWedge7" refType="w" fact="0.08"/>
          <dgm:constr type="diam" for="ch" forName="arrowWedge7" refType="w" fact="0.84"/>
          <dgm:constr type="l" for="ch" forName="arrowWedge7" refType="w" fact="0.5"/>
          <dgm:constr type="t" for="ch" forName="arrowWedge7" refType="w" fact="0.5"/>
          <dgm:constr type="primFontSz" for="ch" ptType="node" op="equ"/>
        </dgm:constrLst>
      </dgm:else>
    </dgm:choose>
    <dgm:ruleLst/>
    <dgm:choose name="Name8">
      <dgm:if name="Name9" axis="ch" ptType="node" func="cnt" op="gte" val="1">
        <dgm:layoutNode name="wedge1">
          <dgm:alg type="sp"/>
          <dgm:choose name="Name10">
            <dgm:if name="Name11" axis="ch" ptType="node" func="cnt" op="equ" val="1">
              <dgm:shape xmlns:r="http://schemas.openxmlformats.org/officeDocument/2006/relationships" type="ellipse" r:blip="">
                <dgm:adjLst/>
              </dgm:shape>
            </dgm:if>
            <dgm:if name="Name12" axis="ch" ptType="node" func="cnt" op="equ" val="2">
              <dgm:shape xmlns:r="http://schemas.openxmlformats.org/officeDocument/2006/relationships" type="pie" r:blip="">
                <dgm:adjLst>
                  <dgm:adj idx="1" val="270"/>
                  <dgm:adj idx="2" val="90"/>
                </dgm:adjLst>
              </dgm:shape>
            </dgm:if>
            <dgm:if name="Name13" axis="ch" ptType="node" func="cnt" op="equ" val="3">
              <dgm:shape xmlns:r="http://schemas.openxmlformats.org/officeDocument/2006/relationships" type="pie" r:blip="">
                <dgm:adjLst>
                  <dgm:adj idx="1" val="270"/>
                  <dgm:adj idx="2" val="30"/>
                </dgm:adjLst>
              </dgm:shape>
            </dgm:if>
            <dgm:if name="Name14" axis="ch" ptType="node" func="cnt" op="equ" val="4">
              <dgm:shape xmlns:r="http://schemas.openxmlformats.org/officeDocument/2006/relationships" type="pie" r:blip="">
                <dgm:adjLst>
                  <dgm:adj idx="1" val="270"/>
                  <dgm:adj idx="2" val="0"/>
                </dgm:adjLst>
              </dgm:shape>
            </dgm:if>
            <dgm:if name="Name15" axis="ch" ptType="node" func="cnt" op="equ" val="5">
              <dgm:shape xmlns:r="http://schemas.openxmlformats.org/officeDocument/2006/relationships" type="pie" r:blip="">
                <dgm:adjLst>
                  <dgm:adj idx="1" val="270"/>
                  <dgm:adj idx="2" val="342"/>
                </dgm:adjLst>
              </dgm:shape>
            </dgm:if>
            <dgm:if name="Name16" axis="ch" ptType="node" func="cnt" op="equ" val="6">
              <dgm:shape xmlns:r="http://schemas.openxmlformats.org/officeDocument/2006/relationships" type="pie" r:blip="">
                <dgm:adjLst>
                  <dgm:adj idx="1" val="270"/>
                  <dgm:adj idx="2" val="330"/>
                </dgm:adjLst>
              </dgm:shape>
            </dgm:if>
            <dgm:else name="Name17">
              <dgm:shape xmlns:r="http://schemas.openxmlformats.org/officeDocument/2006/relationships" type="pie" r:blip="">
                <dgm:adjLst>
                  <dgm:adj idx="1" val="270"/>
                  <dgm:adj idx="2" val="321.4286"/>
                </dgm:adjLst>
              </dgm:shape>
            </dgm:else>
          </dgm:choose>
          <dgm:choose name="Name18">
            <dgm:if name="Name19" func="var" arg="dir" op="equ" val="norm">
              <dgm:presOf axis="ch desOrSelf" ptType="node node" st="1 1" cnt="1 0"/>
            </dgm:if>
            <dgm:else name="Name20">
              <dgm:choose name="Name21">
                <dgm:if name="Name22" axis="ch" ptType="node" func="cnt" op="equ" val="1">
                  <dgm:presOf axis="ch desOrSelf" ptType="node node" st="1 1" cnt="1 0"/>
                </dgm:if>
                <dgm:if name="Name23" axis="ch" ptType="node" func="cnt" op="equ" val="2">
                  <dgm:presOf axis="ch desOrSelf" ptType="node node" st="2 1" cnt="1 0"/>
                </dgm:if>
                <dgm:if name="Name24" axis="ch" ptType="node" func="cnt" op="equ" val="3">
                  <dgm:presOf axis="ch desOrSelf" ptType="node node" st="3 1" cnt="1 0"/>
                </dgm:if>
                <dgm:if name="Name25" axis="ch" ptType="node" func="cnt" op="equ" val="4">
                  <dgm:presOf axis="ch desOrSelf" ptType="node node" st="4 1" cnt="1 0"/>
                </dgm:if>
                <dgm:if name="Name26" axis="ch" ptType="node" func="cnt" op="equ" val="5">
                  <dgm:presOf axis="ch desOrSelf" ptType="node node" st="5 1" cnt="1 0"/>
                </dgm:if>
                <dgm:if name="Name27" axis="ch" ptType="node" func="cnt" op="equ" val="6">
                  <dgm:presOf axis="ch desOrSelf" ptType="node node" st="6 1" cnt="1 0"/>
                </dgm:if>
                <dgm:else name="Name28">
                  <dgm:presOf axis="ch desOrSelf" ptType="node node" st="7 1" cnt="1 0"/>
                </dgm:else>
              </dgm:choose>
            </dgm:else>
          </dgm:choose>
          <dgm:constrLst/>
          <dgm:ruleLst/>
        </dgm:layoutNode>
        <dgm:layoutNode name="dummy1a" moveWith="wedge1">
          <dgm:alg type="sp"/>
          <dgm:shape xmlns:r="http://schemas.openxmlformats.org/officeDocument/2006/relationships" r:blip="">
            <dgm:adjLst/>
          </dgm:shape>
          <dgm:presOf/>
          <dgm:constrLst>
            <dgm:constr type="w" val="1"/>
            <dgm:constr type="h" val="1"/>
          </dgm:constrLst>
          <dgm:ruleLst/>
        </dgm:layoutNode>
        <dgm:layoutNode name="dummy1b" moveWith="wedge1">
          <dgm:alg type="sp"/>
          <dgm:shape xmlns:r="http://schemas.openxmlformats.org/officeDocument/2006/relationships" r:blip="">
            <dgm:adjLst/>
          </dgm:shape>
          <dgm:presOf/>
          <dgm:constrLst>
            <dgm:constr type="w" val="1"/>
            <dgm:constr type="h" val="1"/>
          </dgm:constrLst>
          <dgm:ruleLst/>
        </dgm:layoutNode>
        <dgm:layoutNode name="wedge1Tx" moveWith="wedge1">
          <dgm:varLst>
            <dgm:chMax val="0"/>
            <dgm:chPref val="0"/>
            <dgm:bulletEnabled val="1"/>
          </dgm:varLst>
          <dgm:alg type="tx"/>
          <dgm:shape xmlns:r="http://schemas.openxmlformats.org/officeDocument/2006/relationships" type="rect" r:blip="" hideGeom="1">
            <dgm:adjLst/>
          </dgm:shape>
          <dgm:choose name="Name29">
            <dgm:if name="Name30" func="var" arg="dir" op="equ" val="norm">
              <dgm:presOf axis="ch desOrSelf" ptType="node node" st="1 1" cnt="1 0"/>
            </dgm:if>
            <dgm:else name="Name31">
              <dgm:choose name="Name32">
                <dgm:if name="Name33" axis="ch" ptType="node" func="cnt" op="equ" val="1">
                  <dgm:presOf axis="ch desOrSelf" ptType="node node" st="1 1" cnt="1 0"/>
                </dgm:if>
                <dgm:if name="Name34" axis="ch" ptType="node" func="cnt" op="equ" val="2">
                  <dgm:presOf axis="ch desOrSelf" ptType="node node" st="2 1" cnt="1 0"/>
                </dgm:if>
                <dgm:if name="Name35" axis="ch" ptType="node" func="cnt" op="equ" val="3">
                  <dgm:presOf axis="ch desOrSelf" ptType="node node" st="3 1" cnt="1 0"/>
                </dgm:if>
                <dgm:if name="Name36" axis="ch" ptType="node" func="cnt" op="equ" val="4">
                  <dgm:presOf axis="ch desOrSelf" ptType="node node" st="4 1" cnt="1 0"/>
                </dgm:if>
                <dgm:if name="Name37" axis="ch" ptType="node" func="cnt" op="equ" val="5">
                  <dgm:presOf axis="ch desOrSelf" ptType="node node" st="5 1" cnt="1 0"/>
                </dgm:if>
                <dgm:if name="Name38" axis="ch" ptType="node" func="cnt" op="equ" val="6">
                  <dgm:presOf axis="ch desOrSelf" ptType="node node" st="6 1" cnt="1 0"/>
                </dgm:if>
                <dgm:else name="Name39">
                  <dgm:presOf axis="ch desOrSelf" ptType="node node" st="7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40"/>
    </dgm:choose>
    <dgm:choose name="Name41">
      <dgm:if name="Name42" axis="ch" ptType="node" func="cnt" op="gte" val="2">
        <dgm:layoutNode name="wedge2">
          <dgm:alg type="sp"/>
          <dgm:choose name="Name43">
            <dgm:if name="Name44" axis="ch" ptType="node" func="cnt" op="equ" val="2">
              <dgm:shape xmlns:r="http://schemas.openxmlformats.org/officeDocument/2006/relationships" type="pie" r:blip="">
                <dgm:adjLst>
                  <dgm:adj idx="1" val="90"/>
                  <dgm:adj idx="2" val="270"/>
                </dgm:adjLst>
              </dgm:shape>
            </dgm:if>
            <dgm:if name="Name45" axis="ch" ptType="node" func="cnt" op="equ" val="3">
              <dgm:shape xmlns:r="http://schemas.openxmlformats.org/officeDocument/2006/relationships" type="pie" r:blip="">
                <dgm:adjLst>
                  <dgm:adj idx="1" val="30"/>
                  <dgm:adj idx="2" val="150"/>
                </dgm:adjLst>
              </dgm:shape>
            </dgm:if>
            <dgm:if name="Name46" axis="ch" ptType="node" func="cnt" op="equ" val="4">
              <dgm:shape xmlns:r="http://schemas.openxmlformats.org/officeDocument/2006/relationships" type="pie" r:blip="">
                <dgm:adjLst>
                  <dgm:adj idx="1" val="0"/>
                  <dgm:adj idx="2" val="90"/>
                </dgm:adjLst>
              </dgm:shape>
            </dgm:if>
            <dgm:if name="Name47" axis="ch" ptType="node" func="cnt" op="equ" val="5">
              <dgm:shape xmlns:r="http://schemas.openxmlformats.org/officeDocument/2006/relationships" type="pie" r:blip="">
                <dgm:adjLst>
                  <dgm:adj idx="1" val="342"/>
                  <dgm:adj idx="2" val="54"/>
                </dgm:adjLst>
              </dgm:shape>
            </dgm:if>
            <dgm:if name="Name48" axis="ch" ptType="node" func="cnt" op="equ" val="6">
              <dgm:shape xmlns:r="http://schemas.openxmlformats.org/officeDocument/2006/relationships" type="pie" r:blip="">
                <dgm:adjLst>
                  <dgm:adj idx="1" val="330"/>
                  <dgm:adj idx="2" val="30"/>
                </dgm:adjLst>
              </dgm:shape>
            </dgm:if>
            <dgm:else name="Name49">
              <dgm:shape xmlns:r="http://schemas.openxmlformats.org/officeDocument/2006/relationships" type="pie" r:blip="">
                <dgm:adjLst>
                  <dgm:adj idx="1" val="321.4286"/>
                  <dgm:adj idx="2" val="12.85714"/>
                </dgm:adjLst>
              </dgm:shape>
            </dgm:else>
          </dgm:choose>
          <dgm:choose name="Name50">
            <dgm:if name="Name51" func="var" arg="dir" op="equ" val="norm">
              <dgm:presOf axis="ch desOrSelf" ptType="node node" st="2 1" cnt="1 0"/>
            </dgm:if>
            <dgm:else name="Name52">
              <dgm:choose name="Name53">
                <dgm:if name="Name54" axis="ch" ptType="node" func="cnt" op="equ" val="2">
                  <dgm:presOf axis="ch desOrSelf" ptType="node node" st="1 1" cnt="1 0"/>
                </dgm:if>
                <dgm:if name="Name55" axis="ch" ptType="node" func="cnt" op="equ" val="3">
                  <dgm:presOf axis="ch desOrSelf" ptType="node node" st="2 1" cnt="1 0"/>
                </dgm:if>
                <dgm:if name="Name56" axis="ch" ptType="node" func="cnt" op="equ" val="4">
                  <dgm:presOf axis="ch desOrSelf" ptType="node node" st="3 1" cnt="1 0"/>
                </dgm:if>
                <dgm:if name="Name57" axis="ch" ptType="node" func="cnt" op="equ" val="5">
                  <dgm:presOf axis="ch desOrSelf" ptType="node node" st="4 1" cnt="1 0"/>
                </dgm:if>
                <dgm:if name="Name58" axis="ch" ptType="node" func="cnt" op="equ" val="6">
                  <dgm:presOf axis="ch desOrSelf" ptType="node node" st="5 1" cnt="1 0"/>
                </dgm:if>
                <dgm:else name="Name59">
                  <dgm:presOf axis="ch desOrSelf" ptType="node node" st="6 1" cnt="1 0"/>
                </dgm:else>
              </dgm:choose>
            </dgm:else>
          </dgm:choose>
          <dgm:constrLst/>
          <dgm:ruleLst/>
        </dgm:layoutNode>
        <dgm:layoutNode name="dummy2a" moveWith="wedge2">
          <dgm:alg type="sp"/>
          <dgm:shape xmlns:r="http://schemas.openxmlformats.org/officeDocument/2006/relationships" r:blip="">
            <dgm:adjLst/>
          </dgm:shape>
          <dgm:presOf/>
          <dgm:constrLst>
            <dgm:constr type="w" val="1"/>
            <dgm:constr type="h" val="1"/>
          </dgm:constrLst>
          <dgm:ruleLst/>
        </dgm:layoutNode>
        <dgm:layoutNode name="dummy2b" moveWith="wedge2">
          <dgm:alg type="sp"/>
          <dgm:shape xmlns:r="http://schemas.openxmlformats.org/officeDocument/2006/relationships" r:blip="">
            <dgm:adjLst/>
          </dgm:shape>
          <dgm:presOf/>
          <dgm:constrLst>
            <dgm:constr type="w" val="1"/>
            <dgm:constr type="h" val="1"/>
          </dgm:constrLst>
          <dgm:ruleLst/>
        </dgm:layoutNode>
        <dgm:layoutNode name="wedge2Tx" moveWith="wedge2">
          <dgm:varLst>
            <dgm:chMax val="0"/>
            <dgm:chPref val="0"/>
            <dgm:bulletEnabled val="1"/>
          </dgm:varLst>
          <dgm:alg type="tx"/>
          <dgm:shape xmlns:r="http://schemas.openxmlformats.org/officeDocument/2006/relationships" type="rect" r:blip="" hideGeom="1">
            <dgm:adjLst/>
          </dgm:shape>
          <dgm:choose name="Name60">
            <dgm:if name="Name61" func="var" arg="dir" op="equ" val="norm">
              <dgm:presOf axis="ch desOrSelf" ptType="node node" st="2 1" cnt="1 0"/>
            </dgm:if>
            <dgm:else name="Name62">
              <dgm:choose name="Name63">
                <dgm:if name="Name64" axis="ch" ptType="node" func="cnt" op="equ" val="2">
                  <dgm:presOf axis="ch desOrSelf" ptType="node node" st="1 1" cnt="1 0"/>
                </dgm:if>
                <dgm:if name="Name65" axis="ch" ptType="node" func="cnt" op="equ" val="3">
                  <dgm:presOf axis="ch desOrSelf" ptType="node node" st="2 1" cnt="1 0"/>
                </dgm:if>
                <dgm:if name="Name66" axis="ch" ptType="node" func="cnt" op="equ" val="4">
                  <dgm:presOf axis="ch desOrSelf" ptType="node node" st="3 1" cnt="1 0"/>
                </dgm:if>
                <dgm:if name="Name67" axis="ch" ptType="node" func="cnt" op="equ" val="5">
                  <dgm:presOf axis="ch desOrSelf" ptType="node node" st="4 1" cnt="1 0"/>
                </dgm:if>
                <dgm:if name="Name68" axis="ch" ptType="node" func="cnt" op="equ" val="6">
                  <dgm:presOf axis="ch desOrSelf" ptType="node node" st="5 1" cnt="1 0"/>
                </dgm:if>
                <dgm:else name="Name69">
                  <dgm:presOf axis="ch desOrSelf" ptType="node node" st="6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70"/>
    </dgm:choose>
    <dgm:choose name="Name71">
      <dgm:if name="Name72" axis="ch" ptType="node" func="cnt" op="gte" val="3">
        <dgm:layoutNode name="wedge3">
          <dgm:alg type="sp"/>
          <dgm:choose name="Name73">
            <dgm:if name="Name74" axis="ch" ptType="node" func="cnt" op="equ" val="3">
              <dgm:shape xmlns:r="http://schemas.openxmlformats.org/officeDocument/2006/relationships" type="pie" r:blip="">
                <dgm:adjLst>
                  <dgm:adj idx="1" val="150"/>
                  <dgm:adj idx="2" val="270"/>
                </dgm:adjLst>
              </dgm:shape>
            </dgm:if>
            <dgm:if name="Name75" axis="ch" ptType="node" func="cnt" op="equ" val="4">
              <dgm:shape xmlns:r="http://schemas.openxmlformats.org/officeDocument/2006/relationships" type="pie" r:blip="">
                <dgm:adjLst>
                  <dgm:adj idx="1" val="90"/>
                  <dgm:adj idx="2" val="180"/>
                </dgm:adjLst>
              </dgm:shape>
            </dgm:if>
            <dgm:if name="Name76" axis="ch" ptType="node" func="cnt" op="equ" val="5">
              <dgm:shape xmlns:r="http://schemas.openxmlformats.org/officeDocument/2006/relationships" type="pie" r:blip="">
                <dgm:adjLst>
                  <dgm:adj idx="1" val="54"/>
                  <dgm:adj idx="2" val="126"/>
                </dgm:adjLst>
              </dgm:shape>
            </dgm:if>
            <dgm:if name="Name77" axis="ch" ptType="node" func="cnt" op="equ" val="6">
              <dgm:shape xmlns:r="http://schemas.openxmlformats.org/officeDocument/2006/relationships" type="pie" r:blip="">
                <dgm:adjLst>
                  <dgm:adj idx="1" val="30"/>
                  <dgm:adj idx="2" val="90"/>
                </dgm:adjLst>
              </dgm:shape>
            </dgm:if>
            <dgm:else name="Name78">
              <dgm:shape xmlns:r="http://schemas.openxmlformats.org/officeDocument/2006/relationships" type="pie" r:blip="">
                <dgm:adjLst>
                  <dgm:adj idx="1" val="12.85714"/>
                  <dgm:adj idx="2" val="64.28571"/>
                </dgm:adjLst>
              </dgm:shape>
            </dgm:else>
          </dgm:choose>
          <dgm:choose name="Name79">
            <dgm:if name="Name80" func="var" arg="dir" op="equ" val="norm">
              <dgm:presOf axis="ch desOrSelf" ptType="node node" st="3 1" cnt="1 0"/>
            </dgm:if>
            <dgm:else name="Name81">
              <dgm:choose name="Name82">
                <dgm:if name="Name83" axis="ch" ptType="node" func="cnt" op="equ" val="3">
                  <dgm:presOf axis="ch desOrSelf" ptType="node node" st="1 1" cnt="1 0"/>
                </dgm:if>
                <dgm:if name="Name84" axis="ch" ptType="node" func="cnt" op="equ" val="4">
                  <dgm:presOf axis="ch desOrSelf" ptType="node node" st="2 1" cnt="1 0"/>
                </dgm:if>
                <dgm:if name="Name85" axis="ch" ptType="node" func="cnt" op="equ" val="5">
                  <dgm:presOf axis="ch desOrSelf" ptType="node node" st="3 1" cnt="1 0"/>
                </dgm:if>
                <dgm:if name="Name86" axis="ch" ptType="node" func="cnt" op="equ" val="6">
                  <dgm:presOf axis="ch desOrSelf" ptType="node node" st="4 1" cnt="1 0"/>
                </dgm:if>
                <dgm:else name="Name87">
                  <dgm:presOf axis="ch desOrSelf" ptType="node node" st="5 1" cnt="1 0"/>
                </dgm:else>
              </dgm:choose>
            </dgm:else>
          </dgm:choose>
          <dgm:constrLst/>
          <dgm:ruleLst/>
        </dgm:layoutNode>
        <dgm:layoutNode name="dummy3a" moveWith="wedge3">
          <dgm:alg type="sp"/>
          <dgm:shape xmlns:r="http://schemas.openxmlformats.org/officeDocument/2006/relationships" r:blip="">
            <dgm:adjLst/>
          </dgm:shape>
          <dgm:presOf/>
          <dgm:constrLst>
            <dgm:constr type="w" val="1"/>
            <dgm:constr type="h" val="1"/>
          </dgm:constrLst>
          <dgm:ruleLst/>
        </dgm:layoutNode>
        <dgm:layoutNode name="dummy3b" moveWith="wedge3">
          <dgm:alg type="sp"/>
          <dgm:shape xmlns:r="http://schemas.openxmlformats.org/officeDocument/2006/relationships" r:blip="">
            <dgm:adjLst/>
          </dgm:shape>
          <dgm:presOf/>
          <dgm:constrLst>
            <dgm:constr type="w" val="1"/>
            <dgm:constr type="h" val="1"/>
          </dgm:constrLst>
          <dgm:ruleLst/>
        </dgm:layoutNode>
        <dgm:layoutNode name="wedge3Tx" moveWith="wedge3">
          <dgm:varLst>
            <dgm:chMax val="0"/>
            <dgm:chPref val="0"/>
            <dgm:bulletEnabled val="1"/>
          </dgm:varLst>
          <dgm:alg type="tx"/>
          <dgm:shape xmlns:r="http://schemas.openxmlformats.org/officeDocument/2006/relationships" type="rect" r:blip="" hideGeom="1">
            <dgm:adjLst/>
          </dgm:shape>
          <dgm:choose name="Name88">
            <dgm:if name="Name89" func="var" arg="dir" op="equ" val="norm">
              <dgm:presOf axis="ch desOrSelf" ptType="node node" st="3 1" cnt="1 0"/>
            </dgm:if>
            <dgm:else name="Name90">
              <dgm:choose name="Name91">
                <dgm:if name="Name92" axis="ch" ptType="node" func="cnt" op="equ" val="3">
                  <dgm:presOf axis="ch desOrSelf" ptType="node node" st="1 1" cnt="1 0"/>
                </dgm:if>
                <dgm:if name="Name93" axis="ch" ptType="node" func="cnt" op="equ" val="4">
                  <dgm:presOf axis="ch desOrSelf" ptType="node node" st="2 1" cnt="1 0"/>
                </dgm:if>
                <dgm:if name="Name94" axis="ch" ptType="node" func="cnt" op="equ" val="5">
                  <dgm:presOf axis="ch desOrSelf" ptType="node node" st="3 1" cnt="1 0"/>
                </dgm:if>
                <dgm:if name="Name95" axis="ch" ptType="node" func="cnt" op="equ" val="6">
                  <dgm:presOf axis="ch desOrSelf" ptType="node node" st="4 1" cnt="1 0"/>
                </dgm:if>
                <dgm:else name="Name96">
                  <dgm:presOf axis="ch desOrSelf" ptType="node node" st="5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97"/>
    </dgm:choose>
    <dgm:choose name="Name98">
      <dgm:if name="Name99" axis="ch" ptType="node" func="cnt" op="gte" val="4">
        <dgm:layoutNode name="wedge4">
          <dgm:alg type="sp"/>
          <dgm:choose name="Name100">
            <dgm:if name="Name101" axis="ch" ptType="node" func="cnt" op="equ" val="4">
              <dgm:shape xmlns:r="http://schemas.openxmlformats.org/officeDocument/2006/relationships" type="pie" r:blip="">
                <dgm:adjLst>
                  <dgm:adj idx="1" val="180"/>
                  <dgm:adj idx="2" val="270"/>
                </dgm:adjLst>
              </dgm:shape>
            </dgm:if>
            <dgm:if name="Name102" axis="ch" ptType="node" func="cnt" op="equ" val="5">
              <dgm:shape xmlns:r="http://schemas.openxmlformats.org/officeDocument/2006/relationships" type="pie" r:blip="">
                <dgm:adjLst>
                  <dgm:adj idx="1" val="126"/>
                  <dgm:adj idx="2" val="198"/>
                </dgm:adjLst>
              </dgm:shape>
            </dgm:if>
            <dgm:if name="Name103" axis="ch" ptType="node" func="cnt" op="equ" val="6">
              <dgm:shape xmlns:r="http://schemas.openxmlformats.org/officeDocument/2006/relationships" type="pie" r:blip="">
                <dgm:adjLst>
                  <dgm:adj idx="1" val="90"/>
                  <dgm:adj idx="2" val="150"/>
                </dgm:adjLst>
              </dgm:shape>
            </dgm:if>
            <dgm:else name="Name104">
              <dgm:shape xmlns:r="http://schemas.openxmlformats.org/officeDocument/2006/relationships" type="pie" r:blip="">
                <dgm:adjLst>
                  <dgm:adj idx="1" val="64.2871"/>
                  <dgm:adj idx="2" val="115.7143"/>
                </dgm:adjLst>
              </dgm:shape>
            </dgm:else>
          </dgm:choose>
          <dgm:choose name="Name105">
            <dgm:if name="Name106" func="var" arg="dir" op="equ" val="norm">
              <dgm:presOf axis="ch desOrSelf" ptType="node node" st="4 1" cnt="1 0"/>
            </dgm:if>
            <dgm:else name="Name107">
              <dgm:choose name="Name108">
                <dgm:if name="Name109" axis="ch" ptType="node" func="cnt" op="equ" val="4">
                  <dgm:presOf axis="ch desOrSelf" ptType="node node" st="1 1" cnt="1 0"/>
                </dgm:if>
                <dgm:if name="Name110" axis="ch" ptType="node" func="cnt" op="equ" val="5">
                  <dgm:presOf axis="ch desOrSelf" ptType="node node" st="2 1" cnt="1 0"/>
                </dgm:if>
                <dgm:if name="Name111" axis="ch" ptType="node" func="cnt" op="equ" val="6">
                  <dgm:presOf axis="ch desOrSelf" ptType="node node" st="3 1" cnt="1 0"/>
                </dgm:if>
                <dgm:else name="Name112">
                  <dgm:presOf axis="ch desOrSelf" ptType="node node" st="4 1" cnt="1 0"/>
                </dgm:else>
              </dgm:choose>
            </dgm:else>
          </dgm:choose>
          <dgm:constrLst/>
          <dgm:ruleLst/>
        </dgm:layoutNode>
        <dgm:layoutNode name="dummy4a" moveWith="wedge4">
          <dgm:alg type="sp"/>
          <dgm:shape xmlns:r="http://schemas.openxmlformats.org/officeDocument/2006/relationships" r:blip="">
            <dgm:adjLst/>
          </dgm:shape>
          <dgm:presOf/>
          <dgm:constrLst>
            <dgm:constr type="w" val="1"/>
            <dgm:constr type="h" val="1"/>
          </dgm:constrLst>
          <dgm:ruleLst/>
        </dgm:layoutNode>
        <dgm:layoutNode name="dummy4b" moveWith="wedge4">
          <dgm:alg type="sp"/>
          <dgm:shape xmlns:r="http://schemas.openxmlformats.org/officeDocument/2006/relationships" r:blip="">
            <dgm:adjLst/>
          </dgm:shape>
          <dgm:presOf/>
          <dgm:constrLst>
            <dgm:constr type="w" val="1"/>
            <dgm:constr type="h" val="1"/>
          </dgm:constrLst>
          <dgm:ruleLst/>
        </dgm:layoutNode>
        <dgm:layoutNode name="wedge4Tx" moveWith="wedge4">
          <dgm:varLst>
            <dgm:chMax val="0"/>
            <dgm:chPref val="0"/>
            <dgm:bulletEnabled val="1"/>
          </dgm:varLst>
          <dgm:alg type="tx"/>
          <dgm:shape xmlns:r="http://schemas.openxmlformats.org/officeDocument/2006/relationships" type="rect" r:blip="" hideGeom="1">
            <dgm:adjLst/>
          </dgm:shape>
          <dgm:choose name="Name113">
            <dgm:if name="Name114" func="var" arg="dir" op="equ" val="norm">
              <dgm:presOf axis="ch desOrSelf" ptType="node node" st="4 1" cnt="1 0"/>
            </dgm:if>
            <dgm:else name="Name115">
              <dgm:choose name="Name116">
                <dgm:if name="Name117" axis="ch" ptType="node" func="cnt" op="equ" val="4">
                  <dgm:presOf axis="ch desOrSelf" ptType="node node" st="1 1" cnt="1 0"/>
                </dgm:if>
                <dgm:if name="Name118" axis="ch" ptType="node" func="cnt" op="equ" val="5">
                  <dgm:presOf axis="ch desOrSelf" ptType="node node" st="2 1" cnt="1 0"/>
                </dgm:if>
                <dgm:if name="Name119" axis="ch" ptType="node" func="cnt" op="equ" val="6">
                  <dgm:presOf axis="ch desOrSelf" ptType="node node" st="3 1" cnt="1 0"/>
                </dgm:if>
                <dgm:else name="Name120">
                  <dgm:presOf axis="ch desOrSelf" ptType="node node" st="4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21"/>
    </dgm:choose>
    <dgm:choose name="Name122">
      <dgm:if name="Name123" axis="ch" ptType="node" func="cnt" op="gte" val="5">
        <dgm:layoutNode name="wedge5">
          <dgm:alg type="sp"/>
          <dgm:choose name="Name124">
            <dgm:if name="Name125" axis="ch" ptType="node" func="cnt" op="equ" val="5">
              <dgm:shape xmlns:r="http://schemas.openxmlformats.org/officeDocument/2006/relationships" type="pie" r:blip="">
                <dgm:adjLst>
                  <dgm:adj idx="1" val="198"/>
                  <dgm:adj idx="2" val="270"/>
                </dgm:adjLst>
              </dgm:shape>
            </dgm:if>
            <dgm:if name="Name126" axis="ch" ptType="node" func="cnt" op="equ" val="6">
              <dgm:shape xmlns:r="http://schemas.openxmlformats.org/officeDocument/2006/relationships" type="pie" r:blip="">
                <dgm:adjLst>
                  <dgm:adj idx="1" val="150"/>
                  <dgm:adj idx="2" val="210"/>
                </dgm:adjLst>
              </dgm:shape>
            </dgm:if>
            <dgm:else name="Name127">
              <dgm:shape xmlns:r="http://schemas.openxmlformats.org/officeDocument/2006/relationships" type="pie" r:blip="">
                <dgm:adjLst>
                  <dgm:adj idx="1" val="115.7143"/>
                  <dgm:adj idx="2" val="167.1429"/>
                </dgm:adjLst>
              </dgm:shape>
            </dgm:else>
          </dgm:choose>
          <dgm:choose name="Name128">
            <dgm:if name="Name129" func="var" arg="dir" op="equ" val="norm">
              <dgm:presOf axis="ch desOrSelf" ptType="node node" st="5 1" cnt="1 0"/>
            </dgm:if>
            <dgm:else name="Name130">
              <dgm:choose name="Name131">
                <dgm:if name="Name132" axis="ch" ptType="node" func="cnt" op="equ" val="5">
                  <dgm:presOf axis="ch desOrSelf" ptType="node node" st="1 1" cnt="1 0"/>
                </dgm:if>
                <dgm:if name="Name133" axis="ch" ptType="node" func="cnt" op="equ" val="6">
                  <dgm:presOf axis="ch desOrSelf" ptType="node node" st="2 1" cnt="1 0"/>
                </dgm:if>
                <dgm:else name="Name134">
                  <dgm:presOf axis="ch desOrSelf" ptType="node node" st="3 1" cnt="1 0"/>
                </dgm:else>
              </dgm:choose>
            </dgm:else>
          </dgm:choose>
          <dgm:constrLst/>
          <dgm:ruleLst/>
        </dgm:layoutNode>
        <dgm:layoutNode name="dummy5a" moveWith="wedge5">
          <dgm:alg type="sp"/>
          <dgm:shape xmlns:r="http://schemas.openxmlformats.org/officeDocument/2006/relationships" r:blip="">
            <dgm:adjLst/>
          </dgm:shape>
          <dgm:presOf/>
          <dgm:constrLst>
            <dgm:constr type="w" val="1"/>
            <dgm:constr type="h" val="1"/>
          </dgm:constrLst>
          <dgm:ruleLst/>
        </dgm:layoutNode>
        <dgm:layoutNode name="dummy5b" moveWith="wedge5">
          <dgm:alg type="sp"/>
          <dgm:shape xmlns:r="http://schemas.openxmlformats.org/officeDocument/2006/relationships" r:blip="">
            <dgm:adjLst/>
          </dgm:shape>
          <dgm:presOf/>
          <dgm:constrLst>
            <dgm:constr type="w" val="1"/>
            <dgm:constr type="h" val="1"/>
          </dgm:constrLst>
          <dgm:ruleLst/>
        </dgm:layoutNode>
        <dgm:layoutNode name="wedge5Tx" moveWith="wedge5">
          <dgm:varLst>
            <dgm:chMax val="0"/>
            <dgm:chPref val="0"/>
            <dgm:bulletEnabled val="1"/>
          </dgm:varLst>
          <dgm:alg type="tx"/>
          <dgm:shape xmlns:r="http://schemas.openxmlformats.org/officeDocument/2006/relationships" type="rect" r:blip="" hideGeom="1">
            <dgm:adjLst/>
          </dgm:shape>
          <dgm:choose name="Name135">
            <dgm:if name="Name136" func="var" arg="dir" op="equ" val="norm">
              <dgm:presOf axis="ch desOrSelf" ptType="node node" st="5 1" cnt="1 0"/>
            </dgm:if>
            <dgm:else name="Name137">
              <dgm:choose name="Name138">
                <dgm:if name="Name139" axis="ch" ptType="node" func="cnt" op="equ" val="5">
                  <dgm:presOf axis="ch desOrSelf" ptType="node node" st="1 1" cnt="1 0"/>
                </dgm:if>
                <dgm:if name="Name140" axis="ch" ptType="node" func="cnt" op="equ" val="6">
                  <dgm:presOf axis="ch desOrSelf" ptType="node node" st="2 1" cnt="1 0"/>
                </dgm:if>
                <dgm:else name="Name141">
                  <dgm:presOf axis="ch desOrSelf" ptType="node node" st="3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42"/>
    </dgm:choose>
    <dgm:choose name="Name143">
      <dgm:if name="Name144" axis="ch" ptType="node" func="cnt" op="gte" val="6">
        <dgm:layoutNode name="wedge6">
          <dgm:alg type="sp"/>
          <dgm:choose name="Name145">
            <dgm:if name="Name146" axis="ch" ptType="node" func="cnt" op="equ" val="6">
              <dgm:shape xmlns:r="http://schemas.openxmlformats.org/officeDocument/2006/relationships" type="pie" r:blip="">
                <dgm:adjLst>
                  <dgm:adj idx="1" val="210"/>
                  <dgm:adj idx="2" val="270"/>
                </dgm:adjLst>
              </dgm:shape>
            </dgm:if>
            <dgm:else name="Name147">
              <dgm:shape xmlns:r="http://schemas.openxmlformats.org/officeDocument/2006/relationships" type="pie" r:blip="">
                <dgm:adjLst>
                  <dgm:adj idx="1" val="167.1429"/>
                  <dgm:adj idx="2" val="218.5714"/>
                </dgm:adjLst>
              </dgm:shape>
            </dgm:else>
          </dgm:choose>
          <dgm:choose name="Name148">
            <dgm:if name="Name149" func="var" arg="dir" op="equ" val="norm">
              <dgm:presOf axis="ch desOrSelf" ptType="node node" st="6 1" cnt="1 0"/>
            </dgm:if>
            <dgm:else name="Name150">
              <dgm:choose name="Name151">
                <dgm:if name="Name152" axis="ch" ptType="node" func="cnt" op="equ" val="6">
                  <dgm:presOf axis="ch desOrSelf" ptType="node node" st="1 1" cnt="1 0"/>
                </dgm:if>
                <dgm:else name="Name153">
                  <dgm:presOf axis="ch desOrSelf" ptType="node node" st="2 1" cnt="1 0"/>
                </dgm:else>
              </dgm:choose>
            </dgm:else>
          </dgm:choose>
          <dgm:constrLst/>
          <dgm:ruleLst/>
        </dgm:layoutNode>
        <dgm:layoutNode name="dummy6a" moveWith="wedge6">
          <dgm:alg type="sp"/>
          <dgm:shape xmlns:r="http://schemas.openxmlformats.org/officeDocument/2006/relationships" r:blip="">
            <dgm:adjLst/>
          </dgm:shape>
          <dgm:presOf/>
          <dgm:constrLst>
            <dgm:constr type="w" val="1"/>
            <dgm:constr type="h" val="1"/>
          </dgm:constrLst>
          <dgm:ruleLst/>
        </dgm:layoutNode>
        <dgm:layoutNode name="dummy6b" moveWith="wedge6">
          <dgm:alg type="sp"/>
          <dgm:shape xmlns:r="http://schemas.openxmlformats.org/officeDocument/2006/relationships" r:blip="">
            <dgm:adjLst/>
          </dgm:shape>
          <dgm:presOf/>
          <dgm:constrLst>
            <dgm:constr type="w" val="1"/>
            <dgm:constr type="h" val="1"/>
          </dgm:constrLst>
          <dgm:ruleLst/>
        </dgm:layoutNode>
        <dgm:layoutNode name="wedge6Tx" moveWith="wedge6">
          <dgm:varLst>
            <dgm:chMax val="0"/>
            <dgm:chPref val="0"/>
            <dgm:bulletEnabled val="1"/>
          </dgm:varLst>
          <dgm:alg type="tx"/>
          <dgm:shape xmlns:r="http://schemas.openxmlformats.org/officeDocument/2006/relationships" type="rect" r:blip="" hideGeom="1">
            <dgm:adjLst/>
          </dgm:shape>
          <dgm:choose name="Name154">
            <dgm:if name="Name155" func="var" arg="dir" op="equ" val="norm">
              <dgm:presOf axis="ch desOrSelf" ptType="node node" st="6 1" cnt="1 0"/>
            </dgm:if>
            <dgm:else name="Name156">
              <dgm:choose name="Name157">
                <dgm:if name="Name158" axis="ch" ptType="node" func="cnt" op="equ" val="6">
                  <dgm:presOf axis="ch desOrSelf" ptType="node node" st="1 1" cnt="1 0"/>
                </dgm:if>
                <dgm:else name="Name159">
                  <dgm:presOf axis="ch desOrSelf" ptType="node node" st="2 1" cnt="1 0"/>
                </dgm:else>
              </dgm:choose>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0"/>
    </dgm:choose>
    <dgm:choose name="Name161">
      <dgm:if name="Name162" axis="ch" ptType="node" func="cnt" op="gte" val="7">
        <dgm:layoutNode name="wedge7">
          <dgm:alg type="sp"/>
          <dgm:shape xmlns:r="http://schemas.openxmlformats.org/officeDocument/2006/relationships" type="pie" r:blip="">
            <dgm:adjLst>
              <dgm:adj idx="1" val="218.5714"/>
              <dgm:adj idx="2" val="270"/>
            </dgm:adjLst>
          </dgm:shape>
          <dgm:choose name="Name163">
            <dgm:if name="Name164" func="var" arg="dir" op="equ" val="norm">
              <dgm:presOf axis="ch desOrSelf" ptType="node node" st="7 1" cnt="1 0"/>
            </dgm:if>
            <dgm:else name="Name165">
              <dgm:presOf axis="ch desOrSelf" ptType="node node" st="1 1" cnt="1 0"/>
            </dgm:else>
          </dgm:choose>
          <dgm:constrLst/>
          <dgm:ruleLst/>
        </dgm:layoutNode>
        <dgm:layoutNode name="dummy7a" moveWith="wedge7">
          <dgm:alg type="sp"/>
          <dgm:shape xmlns:r="http://schemas.openxmlformats.org/officeDocument/2006/relationships" r:blip="">
            <dgm:adjLst/>
          </dgm:shape>
          <dgm:presOf/>
          <dgm:constrLst>
            <dgm:constr type="w" val="1"/>
            <dgm:constr type="h" val="1"/>
          </dgm:constrLst>
          <dgm:ruleLst/>
        </dgm:layoutNode>
        <dgm:layoutNode name="dummy7b" moveWith="wedge7">
          <dgm:alg type="sp"/>
          <dgm:shape xmlns:r="http://schemas.openxmlformats.org/officeDocument/2006/relationships" r:blip="">
            <dgm:adjLst/>
          </dgm:shape>
          <dgm:presOf/>
          <dgm:constrLst>
            <dgm:constr type="w" val="1"/>
            <dgm:constr type="h" val="1"/>
          </dgm:constrLst>
          <dgm:ruleLst/>
        </dgm:layoutNode>
        <dgm:layoutNode name="wedge7Tx" moveWith="wedge7">
          <dgm:varLst>
            <dgm:chMax val="0"/>
            <dgm:chPref val="0"/>
            <dgm:bulletEnabled val="1"/>
          </dgm:varLst>
          <dgm:alg type="tx"/>
          <dgm:shape xmlns:r="http://schemas.openxmlformats.org/officeDocument/2006/relationships" type="rect" r:blip="" hideGeom="1">
            <dgm:adjLst/>
          </dgm:shape>
          <dgm:choose name="Name166">
            <dgm:if name="Name167" func="var" arg="dir" op="equ" val="norm">
              <dgm:presOf axis="ch desOrSelf" ptType="node node" st="7 1" cnt="1 0"/>
            </dgm:if>
            <dgm:else name="Name168">
              <dgm:presOf axis="ch desOrSelf" ptType="node node" st="1 1" cnt="1 0"/>
            </dgm:else>
          </dgm:choose>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if>
      <dgm:else name="Name169"/>
    </dgm:choose>
    <dgm:choose name="Name170">
      <dgm:if name="Name171" axis="ch" ptType="node" func="cnt" op="equ" val="1">
        <dgm:forEach name="Name172" axis="ch" ptType="sibTrans" hideLastTrans="0" cnt="1">
          <dgm:layoutNode name="arrowWedge1single" styleLbl="fgSibTrans2D1">
            <dgm:choose name="Name173">
              <dgm:if name="Name174" func="var" arg="dir" op="equ" val="norm">
                <dgm:alg type="conn">
                  <dgm:param type="connRout" val="longCurve"/>
                  <dgm:param type="srcNode" val="dummy1a"/>
                  <dgm:param type="dstNode" val="dummy1b"/>
                  <dgm:param type="begPts" val="tL"/>
                  <dgm:param type="endPts" val="tR"/>
                  <dgm:param type="begSty" val="arr"/>
                  <dgm:param type="endSty" val="noArr"/>
                </dgm:alg>
              </dgm:if>
              <dgm:else name="Name175">
                <dgm:alg type="conn">
                  <dgm:param type="connRout" val="longCurve"/>
                  <dgm:param type="srcNode" val="dummy1a"/>
                  <dgm:param type="dstNode" val="dummy1b"/>
                  <dgm:param type="begPts" val="tL"/>
                  <dgm:param type="endPts" val="tR"/>
                  <dgm:param type="begSty" val="noArr"/>
                  <dgm:param type="endSty" val="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if name="Name176" axis="ch" ptType="node" func="cnt" op="gte" val="2">
        <dgm:forEach name="Name177" axis="ch" ptType="sibTrans" hideLastTrans="0" cnt="1">
          <dgm:layoutNode name="arrowWedge1" styleLbl="fgSibTrans2D1">
            <dgm:choose name="Name178">
              <dgm:if name="Name179" func="var" arg="dir" op="equ" val="norm">
                <dgm:alg type="conn">
                  <dgm:param type="connRout" val="curve"/>
                  <dgm:param type="srcNode" val="dummy1a"/>
                  <dgm:param type="dstNode" val="dummy1b"/>
                  <dgm:param type="begPts" val="tL"/>
                  <dgm:param type="endPts" val="tL"/>
                  <dgm:param type="begSty" val="noArr"/>
                  <dgm:param type="endSty" val="arr"/>
                </dgm:alg>
              </dgm:if>
              <dgm:else name="Name180">
                <dgm:alg type="conn">
                  <dgm:param type="connRout" val="curve"/>
                  <dgm:param type="srcNode" val="dummy1a"/>
                  <dgm:param type="dstNode" val="dummy1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if>
      <dgm:else name="Name181"/>
    </dgm:choose>
    <dgm:forEach name="Name182" axis="ch" ptType="sibTrans" hideLastTrans="0" st="2" cnt="1">
      <dgm:layoutNode name="arrowWedge2" styleLbl="fgSibTrans2D1">
        <dgm:choose name="Name183">
          <dgm:if name="Name184" func="var" arg="dir" op="equ" val="norm">
            <dgm:alg type="conn">
              <dgm:param type="connRout" val="curve"/>
              <dgm:param type="srcNode" val="dummy2a"/>
              <dgm:param type="dstNode" val="dummy2b"/>
              <dgm:param type="begPts" val="tL"/>
              <dgm:param type="endPts" val="tL"/>
              <dgm:param type="begSty" val="noArr"/>
              <dgm:param type="endSty" val="arr"/>
            </dgm:alg>
          </dgm:if>
          <dgm:else name="Name185">
            <dgm:alg type="conn">
              <dgm:param type="connRout" val="curve"/>
              <dgm:param type="srcNode" val="dummy2a"/>
              <dgm:param type="dstNode" val="dummy2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86" axis="ch" ptType="sibTrans" hideLastTrans="0" st="3" cnt="1">
      <dgm:layoutNode name="arrowWedge3" styleLbl="fgSibTrans2D1">
        <dgm:choose name="Name187">
          <dgm:if name="Name188" func="var" arg="dir" op="equ" val="norm">
            <dgm:alg type="conn">
              <dgm:param type="connRout" val="curve"/>
              <dgm:param type="srcNode" val="dummy3a"/>
              <dgm:param type="dstNode" val="dummy3b"/>
              <dgm:param type="begPts" val="tL"/>
              <dgm:param type="endPts" val="tL"/>
              <dgm:param type="begSty" val="noArr"/>
              <dgm:param type="endSty" val="arr"/>
            </dgm:alg>
          </dgm:if>
          <dgm:else name="Name189">
            <dgm:alg type="conn">
              <dgm:param type="connRout" val="curve"/>
              <dgm:param type="srcNode" val="dummy3a"/>
              <dgm:param type="dstNode" val="dummy3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0" axis="ch" ptType="sibTrans" hideLastTrans="0" st="4" cnt="1">
      <dgm:layoutNode name="arrowWedge4" styleLbl="fgSibTrans2D1">
        <dgm:choose name="Name191">
          <dgm:if name="Name192" func="var" arg="dir" op="equ" val="norm">
            <dgm:alg type="conn">
              <dgm:param type="connRout" val="curve"/>
              <dgm:param type="srcNode" val="dummy4a"/>
              <dgm:param type="dstNode" val="dummy4b"/>
              <dgm:param type="begPts" val="tL"/>
              <dgm:param type="endPts" val="tL"/>
              <dgm:param type="begSty" val="noArr"/>
              <dgm:param type="endSty" val="arr"/>
            </dgm:alg>
          </dgm:if>
          <dgm:else name="Name193">
            <dgm:alg type="conn">
              <dgm:param type="connRout" val="curve"/>
              <dgm:param type="srcNode" val="dummy4a"/>
              <dgm:param type="dstNode" val="dummy4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4" axis="ch" ptType="sibTrans" hideLastTrans="0" st="5" cnt="1">
      <dgm:layoutNode name="arrowWedge5" styleLbl="fgSibTrans2D1">
        <dgm:choose name="Name195">
          <dgm:if name="Name196" func="var" arg="dir" op="equ" val="norm">
            <dgm:alg type="conn">
              <dgm:param type="connRout" val="curve"/>
              <dgm:param type="srcNode" val="dummy5a"/>
              <dgm:param type="dstNode" val="dummy5b"/>
              <dgm:param type="begPts" val="tL"/>
              <dgm:param type="endPts" val="tL"/>
              <dgm:param type="begSty" val="noArr"/>
              <dgm:param type="endSty" val="arr"/>
            </dgm:alg>
          </dgm:if>
          <dgm:else name="Name197">
            <dgm:alg type="conn">
              <dgm:param type="connRout" val="curve"/>
              <dgm:param type="srcNode" val="dummy5a"/>
              <dgm:param type="dstNode" val="dummy5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198" axis="ch" ptType="sibTrans" hideLastTrans="0" st="6" cnt="1">
      <dgm:layoutNode name="arrowWedge6" styleLbl="fgSibTrans2D1">
        <dgm:choose name="Name199">
          <dgm:if name="Name200" func="var" arg="dir" op="equ" val="norm">
            <dgm:alg type="conn">
              <dgm:param type="connRout" val="curve"/>
              <dgm:param type="srcNode" val="dummy6a"/>
              <dgm:param type="dstNode" val="dummy6b"/>
              <dgm:param type="begPts" val="tL"/>
              <dgm:param type="endPts" val="tL"/>
              <dgm:param type="begSty" val="noArr"/>
              <dgm:param type="endSty" val="arr"/>
            </dgm:alg>
          </dgm:if>
          <dgm:else name="Name201">
            <dgm:alg type="conn">
              <dgm:param type="connRout" val="curve"/>
              <dgm:param type="srcNode" val="dummy6a"/>
              <dgm:param type="dstNode" val="dummy6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forEach name="Name202" axis="ch" ptType="sibTrans" hideLastTrans="0" st="7" cnt="1">
      <dgm:layoutNode name="arrowWedge7" styleLbl="fgSibTrans2D1">
        <dgm:choose name="Name203">
          <dgm:if name="Name204" func="var" arg="dir" op="equ" val="norm">
            <dgm:alg type="conn">
              <dgm:param type="connRout" val="curve"/>
              <dgm:param type="srcNode" val="dummy7a"/>
              <dgm:param type="dstNode" val="dummy7b"/>
              <dgm:param type="begPts" val="tL"/>
              <dgm:param type="endPts" val="tL"/>
              <dgm:param type="begSty" val="noArr"/>
              <dgm:param type="endSty" val="arr"/>
            </dgm:alg>
          </dgm:if>
          <dgm:else name="Name205">
            <dgm:alg type="conn">
              <dgm:param type="connRout" val="curve"/>
              <dgm:param type="srcNode" val="dummy7a"/>
              <dgm:param type="dstNode" val="dummy7b"/>
              <dgm:param type="begPts" val="tL"/>
              <dgm:param type="endPts" val="tL"/>
              <dgm:param type="begSty" val="arr"/>
              <dgm:param type="endSty" val="noArr"/>
            </dgm:alg>
          </dgm:else>
        </dgm:choose>
        <dgm:shape xmlns:r="http://schemas.openxmlformats.org/officeDocument/2006/relationships" type="conn" r:blip="">
          <dgm:adjLst/>
        </dgm:shape>
        <dgm:presOf/>
        <dgm:constrLst>
          <dgm:constr type="w" val="1"/>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6">
  <dgm:title val=""/>
  <dgm:desc val=""/>
  <dgm:catLst>
    <dgm:cat type="cycle" pri="4000"/>
    <dgm:cat type="relationship" pri="24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param type="endSty" val="noArr"/>
              </dgm:alg>
              <dgm:shape xmlns:r="http://schemas.openxmlformats.org/officeDocument/2006/relationships" type="conn" r:blip="">
                <dgm:adjLst/>
              </dgm:shape>
              <dgm:presOf axis="self"/>
              <dgm:constrLst>
                <dgm:constr type="h" refType="w" fact="0.65"/>
                <dgm:constr type="connDist"/>
                <dgm:constr type="begPad" refType="connDist" fact="0.01"/>
                <dgm:constr type="endPad" refType="connDist" fact="0.01"/>
              </dgm:constrLst>
              <dgm:ruleLst/>
            </dgm:layoutNode>
          </dgm:forEach>
        </dgm:if>
        <dgm:else name="Name16"/>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r>
              <a:rPr lang="en-US"/>
              <a:t>SDS</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83ECA207-068A-45CD-846C-73EFA5318111}" type="datetime1">
              <a:rPr lang="en-US" smtClean="0"/>
              <a:t>8/11/2025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7ACF5E7-ACB0-497B-A8C6-F2E617B4631D}" type="slidenum">
              <a:rPr lang="en-US" smtClean="0"/>
              <a:t>‹#›</a:t>
            </a:fld>
            <a:endParaRPr lang="en-US"/>
          </a:p>
        </p:txBody>
      </p:sp>
    </p:spTree>
    <p:extLst>
      <p:ext uri="{BB962C8B-B14F-4D97-AF65-F5344CB8AC3E}">
        <p14:creationId xmlns:p14="http://schemas.microsoft.com/office/powerpoint/2010/main" val="193853396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r>
              <a:rPr lang="en-US"/>
              <a:t>SDS</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6736FAC1-0DCC-4466-98E3-5B0C8CB2B52E}" type="datetime1">
              <a:rPr lang="en-US" smtClean="0"/>
              <a:t>8/10/2025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a:t>Click to edit Master text styles</a:t>
            </a:r>
            <a:endParaRPr lang="en-US"/>
          </a:p>
          <a:p>
            <a:pPr lvl="1" rtl="0"/>
            <a:r>
              <a:rPr lang="en-gb"/>
              <a:t>Second level</a:t>
            </a:r>
          </a:p>
          <a:p>
            <a:pPr lvl="2" rtl="0"/>
            <a:r>
              <a:rPr lang="en-gb"/>
              <a:t>Third level</a:t>
            </a:r>
          </a:p>
          <a:p>
            <a:pPr lvl="3" rtl="0"/>
            <a:r>
              <a:rPr lang="en-gb"/>
              <a:t>Fourth level</a:t>
            </a:r>
          </a:p>
          <a:p>
            <a:pPr lvl="4" rtl="0"/>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7A705E3-E620-489D-9973-6221209A4B3B}" type="slidenum">
              <a:rPr lang="en-US" smtClean="0"/>
              <a:t>‹#›</a:t>
            </a:fld>
            <a:endParaRPr lang="en-US"/>
          </a:p>
        </p:txBody>
      </p:sp>
    </p:spTree>
    <p:extLst>
      <p:ext uri="{BB962C8B-B14F-4D97-AF65-F5344CB8AC3E}">
        <p14:creationId xmlns:p14="http://schemas.microsoft.com/office/powerpoint/2010/main" val="3889581830"/>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rtlCol="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rtlCol="0">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rtlCol="0"/>
          <a:lstStyle>
            <a:lvl1pPr algn="ctr">
              <a:defRPr sz="1300" spc="0" baseline="0">
                <a:solidFill>
                  <a:srgbClr val="FFFFFF"/>
                </a:solidFill>
                <a:latin typeface="+mn-lt"/>
              </a:defRPr>
            </a:lvl1pPr>
          </a:lstStyle>
          <a:p>
            <a:pPr rtl="0"/>
            <a:fld id="{C0840E64-78EA-480E-9DFC-F5D183737F14}" type="datetime1">
              <a:rPr lang="en-US" smtClean="0"/>
              <a:t>8/10/2025</a:t>
            </a:fld>
            <a:endParaRPr lang="en-US" dirty="0"/>
          </a:p>
        </p:txBody>
      </p:sp>
      <p:sp>
        <p:nvSpPr>
          <p:cNvPr id="21" name="Footer Placeholder 20"/>
          <p:cNvSpPr>
            <a:spLocks noGrp="1"/>
          </p:cNvSpPr>
          <p:nvPr>
            <p:ph type="ftr" sz="quarter" idx="11"/>
          </p:nvPr>
        </p:nvSpPr>
        <p:spPr>
          <a:xfrm>
            <a:off x="1629100" y="5177408"/>
            <a:ext cx="5730295" cy="228600"/>
          </a:xfrm>
        </p:spPr>
        <p:txBody>
          <a:bodyPr rtlCol="0"/>
          <a:lstStyle>
            <a:lvl1pPr algn="l">
              <a:defRPr>
                <a:solidFill>
                  <a:schemeClr val="tx1">
                    <a:lumMod val="85000"/>
                    <a:lumOff val="15000"/>
                  </a:schemeClr>
                </a:solidFill>
              </a:defRPr>
            </a:lvl1pPr>
          </a:lstStyle>
          <a:p>
            <a:pPr rtl="0"/>
            <a:endParaRPr lang="en-US" dirty="0"/>
          </a:p>
        </p:txBody>
      </p:sp>
      <p:sp>
        <p:nvSpPr>
          <p:cNvPr id="22" name="Slide Number Placeholder 21"/>
          <p:cNvSpPr>
            <a:spLocks noGrp="1"/>
          </p:cNvSpPr>
          <p:nvPr>
            <p:ph type="sldNum" sz="quarter" idx="12"/>
          </p:nvPr>
        </p:nvSpPr>
        <p:spPr>
          <a:xfrm>
            <a:off x="8606920" y="5177408"/>
            <a:ext cx="1955980"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41477701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Vertical Text Placeholder 2"/>
          <p:cNvSpPr>
            <a:spLocks noGrp="1"/>
          </p:cNvSpPr>
          <p:nvPr>
            <p:ph type="body" orient="vert" idx="1"/>
          </p:nvPr>
        </p:nvSpPr>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B56802B-70FA-41EA-BEAA-8B64D5BF1424}" type="datetime1">
              <a:rPr lang="en-US" smtClean="0"/>
              <a:t>8/10/2025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402332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rtlCol="0"/>
          <a:lstStyle/>
          <a:p>
            <a:pPr rtl="0"/>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F512D428-74E3-499E-9255-6C7C463A82F6}" type="datetime1">
              <a:rPr lang="en-US" smtClean="0"/>
              <a:t>8/10/2025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15100734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idx="1"/>
          </p:nvPr>
        </p:nvSpPr>
        <p:spPr/>
        <p:txBody>
          <a:bodyPr rtlCol="0"/>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Date Placeholder 3"/>
          <p:cNvSpPr>
            <a:spLocks noGrp="1"/>
          </p:cNvSpPr>
          <p:nvPr>
            <p:ph type="dt" sz="half" idx="10"/>
          </p:nvPr>
        </p:nvSpPr>
        <p:spPr/>
        <p:txBody>
          <a:bodyPr rtlCol="0"/>
          <a:lstStyle/>
          <a:p>
            <a:pPr rtl="0"/>
            <a:fld id="{6AF379E8-AC6C-43B9-9222-BDF0AF9336F0}" type="datetime1">
              <a:rPr lang="en-US" smtClean="0"/>
              <a:t>8/10/2025</a:t>
            </a:fld>
            <a:endParaRPr lang="en-US"/>
          </a:p>
        </p:txBody>
      </p:sp>
      <p:sp>
        <p:nvSpPr>
          <p:cNvPr id="5" name="Footer Placeholder 4"/>
          <p:cNvSpPr>
            <a:spLocks noGrp="1"/>
          </p:cNvSpPr>
          <p:nvPr>
            <p:ph type="ftr" sz="quarter" idx="11"/>
          </p:nvPr>
        </p:nvSpPr>
        <p:spPr/>
        <p:txBody>
          <a:bodyPr rtlCol="0"/>
          <a:lstStyle/>
          <a:p>
            <a:pPr rtl="0"/>
            <a:endParaRPr lang="en-US"/>
          </a:p>
        </p:txBody>
      </p:sp>
      <p:sp>
        <p:nvSpPr>
          <p:cNvPr id="6" name="Slide Number Placeholder 5"/>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153708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rtlCol="0"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pPr rtl="0"/>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rtlCol="0"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rtlCol="0"/>
          <a:lstStyle>
            <a:lvl1pPr algn="ctr">
              <a:defRPr lang="en-US" sz="1300" kern="1200" spc="0" baseline="0">
                <a:solidFill>
                  <a:srgbClr val="FFFFFF"/>
                </a:solidFill>
                <a:latin typeface="+mn-lt"/>
                <a:ea typeface="+mn-ea"/>
                <a:cs typeface="+mn-cs"/>
              </a:defRPr>
            </a:lvl1pPr>
          </a:lstStyle>
          <a:p>
            <a:pPr rtl="0"/>
            <a:fld id="{ED329652-6112-4F3D-B614-62B56A045E3D}" type="datetime1">
              <a:rPr lang="en-US" smtClean="0"/>
              <a:t>8/10/2025</a:t>
            </a:fld>
            <a:endParaRPr lang="en-US" dirty="0"/>
          </a:p>
        </p:txBody>
      </p:sp>
      <p:sp>
        <p:nvSpPr>
          <p:cNvPr id="5" name="Footer Placeholder 4"/>
          <p:cNvSpPr>
            <a:spLocks noGrp="1"/>
          </p:cNvSpPr>
          <p:nvPr>
            <p:ph type="ftr" sz="quarter" idx="11"/>
          </p:nvPr>
        </p:nvSpPr>
        <p:spPr>
          <a:xfrm>
            <a:off x="1629157" y="5177408"/>
            <a:ext cx="5660134" cy="228600"/>
          </a:xfrm>
        </p:spPr>
        <p:txBody>
          <a:bodyPr rtlCol="0"/>
          <a:lstStyle>
            <a:lvl1pPr algn="l">
              <a:defRPr>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12"/>
          </p:nvPr>
        </p:nvSpPr>
        <p:spPr>
          <a:xfrm>
            <a:off x="8604504" y="5177408"/>
            <a:ext cx="1958339" cy="22860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dirty="0"/>
          </a:p>
        </p:txBody>
      </p:sp>
    </p:spTree>
    <p:extLst>
      <p:ext uri="{BB962C8B-B14F-4D97-AF65-F5344CB8AC3E}">
        <p14:creationId xmlns:p14="http://schemas.microsoft.com/office/powerpoint/2010/main" val="606071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rtlCol="0"/>
          <a:lstStyle/>
          <a:p>
            <a:pPr rtl="0"/>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5" name="Date Placeholder 4"/>
          <p:cNvSpPr>
            <a:spLocks noGrp="1"/>
          </p:cNvSpPr>
          <p:nvPr>
            <p:ph type="dt" sz="half" idx="10"/>
          </p:nvPr>
        </p:nvSpPr>
        <p:spPr/>
        <p:txBody>
          <a:bodyPr rtlCol="0"/>
          <a:lstStyle/>
          <a:p>
            <a:pPr rtl="0"/>
            <a:fld id="{3064E64D-1B50-4EC0-83A1-DE58B45AB49E}" type="datetime1">
              <a:rPr lang="en-US" smtClean="0"/>
              <a:t>8/10/2025</a:t>
            </a:fld>
            <a:endParaRPr lang="en-US"/>
          </a:p>
        </p:txBody>
      </p:sp>
      <p:sp>
        <p:nvSpPr>
          <p:cNvPr id="6" name="Footer Placeholder 5"/>
          <p:cNvSpPr>
            <a:spLocks noGrp="1"/>
          </p:cNvSpPr>
          <p:nvPr>
            <p:ph type="ftr" sz="quarter" idx="11"/>
          </p:nvPr>
        </p:nvSpPr>
        <p:spPr/>
        <p:txBody>
          <a:bodyPr rtlCol="0"/>
          <a:lstStyle/>
          <a:p>
            <a:pPr rtl="0"/>
            <a:endParaRPr lang="en-US"/>
          </a:p>
        </p:txBody>
      </p:sp>
      <p:sp>
        <p:nvSpPr>
          <p:cNvPr id="7" name="Slide Number Placeholder 6"/>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744672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rtlCol="0"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5" name="Text Placeholder 4"/>
          <p:cNvSpPr>
            <a:spLocks noGrp="1"/>
          </p:cNvSpPr>
          <p:nvPr>
            <p:ph type="body" sz="quarter" idx="3"/>
          </p:nvPr>
        </p:nvSpPr>
        <p:spPr>
          <a:xfrm>
            <a:off x="6458712" y="2074334"/>
            <a:ext cx="4663440" cy="640080"/>
          </a:xfrm>
        </p:spPr>
        <p:txBody>
          <a:bodyPr rtlCol="0"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rtlCol="0"/>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gb"/>
          </a:p>
        </p:txBody>
      </p:sp>
      <p:sp>
        <p:nvSpPr>
          <p:cNvPr id="7" name="Date Placeholder 6"/>
          <p:cNvSpPr>
            <a:spLocks noGrp="1"/>
          </p:cNvSpPr>
          <p:nvPr>
            <p:ph type="dt" sz="half" idx="10"/>
          </p:nvPr>
        </p:nvSpPr>
        <p:spPr/>
        <p:txBody>
          <a:bodyPr rtlCol="0"/>
          <a:lstStyle/>
          <a:p>
            <a:pPr rtl="0"/>
            <a:fld id="{8761A824-A4A3-4BDD-B7F1-293A0EC1EA54}" type="datetime1">
              <a:rPr lang="en-US" smtClean="0"/>
              <a:t>8/10/2025</a:t>
            </a:fld>
            <a:endParaRPr lang="en-US"/>
          </a:p>
        </p:txBody>
      </p:sp>
      <p:sp>
        <p:nvSpPr>
          <p:cNvPr id="8" name="Footer Placeholder 7"/>
          <p:cNvSpPr>
            <a:spLocks noGrp="1"/>
          </p:cNvSpPr>
          <p:nvPr>
            <p:ph type="ftr" sz="quarter" idx="11"/>
          </p:nvPr>
        </p:nvSpPr>
        <p:spPr/>
        <p:txBody>
          <a:bodyPr rtlCol="0"/>
          <a:lstStyle/>
          <a:p>
            <a:pPr rtl="0"/>
            <a:endParaRPr lang="en-US"/>
          </a:p>
        </p:txBody>
      </p:sp>
      <p:sp>
        <p:nvSpPr>
          <p:cNvPr id="9" name="Slide Number Placeholder 8"/>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929960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lstStyle/>
          <a:p>
            <a:pPr rtl="0"/>
            <a:r>
              <a:rPr lang="en-US"/>
              <a:t>Click to edit Master title style</a:t>
            </a:r>
            <a:endParaRPr lang="en-US" dirty="0"/>
          </a:p>
        </p:txBody>
      </p:sp>
      <p:sp>
        <p:nvSpPr>
          <p:cNvPr id="3" name="Date Placeholder 2"/>
          <p:cNvSpPr>
            <a:spLocks noGrp="1"/>
          </p:cNvSpPr>
          <p:nvPr>
            <p:ph type="dt" sz="half" idx="10"/>
          </p:nvPr>
        </p:nvSpPr>
        <p:spPr/>
        <p:txBody>
          <a:bodyPr rtlCol="0"/>
          <a:lstStyle/>
          <a:p>
            <a:pPr rtl="0"/>
            <a:fld id="{D81B1D06-1BCF-4BCB-9319-09267D16BB9F}" type="datetime1">
              <a:rPr lang="en-US" smtClean="0"/>
              <a:t>8/10/2025</a:t>
            </a:fld>
            <a:endParaRPr lang="en-US"/>
          </a:p>
        </p:txBody>
      </p:sp>
      <p:sp>
        <p:nvSpPr>
          <p:cNvPr id="4" name="Footer Placeholder 3"/>
          <p:cNvSpPr>
            <a:spLocks noGrp="1"/>
          </p:cNvSpPr>
          <p:nvPr>
            <p:ph type="ftr" sz="quarter" idx="11"/>
          </p:nvPr>
        </p:nvSpPr>
        <p:spPr/>
        <p:txBody>
          <a:bodyPr rtlCol="0"/>
          <a:lstStyle/>
          <a:p>
            <a:pPr rtl="0"/>
            <a:endParaRPr lang="en-US"/>
          </a:p>
        </p:txBody>
      </p:sp>
      <p:sp>
        <p:nvSpPr>
          <p:cNvPr id="5" name="Slide Number Placeholder 4"/>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2667413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rtlCol="0"/>
          <a:lstStyle/>
          <a:p>
            <a:pPr rtl="0"/>
            <a:fld id="{65361324-1C8A-40EA-A8C7-BACD05350B74}" type="datetime1">
              <a:rPr lang="en-US" smtClean="0"/>
              <a:t>8/10/2025</a:t>
            </a:fld>
            <a:endParaRPr lang="en-US"/>
          </a:p>
        </p:txBody>
      </p:sp>
      <p:sp>
        <p:nvSpPr>
          <p:cNvPr id="3" name="Footer Placeholder 2"/>
          <p:cNvSpPr>
            <a:spLocks noGrp="1"/>
          </p:cNvSpPr>
          <p:nvPr>
            <p:ph type="ftr" sz="quarter" idx="11"/>
          </p:nvPr>
        </p:nvSpPr>
        <p:spPr/>
        <p:txBody>
          <a:bodyPr rtlCol="0"/>
          <a:lstStyle/>
          <a:p>
            <a:pPr rtl="0"/>
            <a:endParaRPr lang="en-US"/>
          </a:p>
        </p:txBody>
      </p:sp>
      <p:sp>
        <p:nvSpPr>
          <p:cNvPr id="4" name="Slide Number Placeholder 3"/>
          <p:cNvSpPr>
            <a:spLocks noGrp="1"/>
          </p:cNvSpPr>
          <p:nvPr>
            <p:ph type="sldNum" sz="quarter" idx="12"/>
          </p:nvPr>
        </p:nvSpPr>
        <p:spPr/>
        <p:txBody>
          <a:bodyPr rtlCol="0"/>
          <a:lstStyle/>
          <a:p>
            <a:pPr rtl="0"/>
            <a:fld id="{34B7E4EF-A1BD-40F4-AB7B-04F084DD991D}" type="slidenum">
              <a:rPr lang="en-US" smtClean="0"/>
              <a:t>‹#›</a:t>
            </a:fld>
            <a:endParaRPr lang="en-US"/>
          </a:p>
        </p:txBody>
      </p:sp>
    </p:spTree>
    <p:extLst>
      <p:ext uri="{BB962C8B-B14F-4D97-AF65-F5344CB8AC3E}">
        <p14:creationId xmlns:p14="http://schemas.microsoft.com/office/powerpoint/2010/main" val="907247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rtlCol="0"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pPr rtl="0"/>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rtlCol="0"/>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rtl="0"/>
            <a:r>
              <a:rPr lang="en-US"/>
              <a:t>Click to edit Master text styles</a:t>
            </a:r>
          </a:p>
          <a:p>
            <a:pPr lvl="1" rtl="0"/>
            <a:r>
              <a:rPr lang="en-US"/>
              <a:t>Second level</a:t>
            </a:r>
          </a:p>
          <a:p>
            <a:pPr lvl="2" rtl="0"/>
            <a:r>
              <a:rPr lang="en-US"/>
              <a:t>Third level</a:t>
            </a:r>
          </a:p>
          <a:p>
            <a:pPr lvl="3" rtl="0"/>
            <a:r>
              <a:rPr lang="en-US"/>
              <a:t>Fourth level</a:t>
            </a:r>
          </a:p>
          <a:p>
            <a:pPr lvl="4" rtl="0"/>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rtlCol="0">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rtlCol="0"/>
          <a:lstStyle>
            <a:lvl1pPr>
              <a:defRPr>
                <a:solidFill>
                  <a:schemeClr val="tx1">
                    <a:lumMod val="85000"/>
                    <a:lumOff val="15000"/>
                  </a:schemeClr>
                </a:solidFill>
              </a:defRPr>
            </a:lvl1pPr>
          </a:lstStyle>
          <a:p>
            <a:pPr rtl="0"/>
            <a:fld id="{5BA78C1D-B8C9-43D1-BED3-AB201E145563}" type="datetime1">
              <a:rPr lang="en-US" smtClean="0"/>
              <a:t>8/10/2025</a:t>
            </a:fld>
            <a:endParaRPr lang="en-US"/>
          </a:p>
        </p:txBody>
      </p:sp>
      <p:sp>
        <p:nvSpPr>
          <p:cNvPr id="9" name="Footer Placeholder 8"/>
          <p:cNvSpPr>
            <a:spLocks noGrp="1"/>
          </p:cNvSpPr>
          <p:nvPr>
            <p:ph type="ftr" sz="quarter" idx="11"/>
          </p:nvPr>
        </p:nvSpPr>
        <p:spPr>
          <a:xfrm>
            <a:off x="685801" y="6035040"/>
            <a:ext cx="4584700" cy="365760"/>
          </a:xfrm>
        </p:spPr>
        <p:txBody>
          <a:bodyPr rtlCol="0"/>
          <a:lstStyle>
            <a:lvl1pPr algn="l">
              <a:defRPr/>
            </a:lvl1pPr>
          </a:lstStyle>
          <a:p>
            <a:pPr rtl="0"/>
            <a:endParaRPr lang="en-US"/>
          </a:p>
        </p:txBody>
      </p:sp>
      <p:sp>
        <p:nvSpPr>
          <p:cNvPr id="11" name="Slide Number Placeholder 10"/>
          <p:cNvSpPr>
            <a:spLocks noGrp="1"/>
          </p:cNvSpPr>
          <p:nvPr>
            <p:ph type="sldNum" sz="quarter" idx="12"/>
          </p:nvPr>
        </p:nvSpPr>
        <p:spPr>
          <a:xfrm>
            <a:off x="10396728" y="6035040"/>
            <a:ext cx="1223435" cy="365760"/>
          </a:xfrm>
        </p:spPr>
        <p:txBody>
          <a:bodyPr rtlCol="0"/>
          <a:lstStyle>
            <a:lvl1pPr>
              <a:defRPr>
                <a:solidFill>
                  <a:schemeClr val="tx1">
                    <a:lumMod val="85000"/>
                    <a:lumOff val="1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2488602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rtlCol="0"/>
          <a:lstStyle>
            <a:lvl1pPr>
              <a:defRPr b="1">
                <a:solidFill>
                  <a:srgbClr val="FFFFFF"/>
                </a:solidFill>
                <a:effectLst>
                  <a:outerShdw blurRad="19050" dist="6350" dir="2700000" algn="tl" rotWithShape="0">
                    <a:prstClr val="black">
                      <a:alpha val="40000"/>
                    </a:prstClr>
                  </a:outerShdw>
                </a:effectLst>
              </a:defRPr>
            </a:lvl1pPr>
          </a:lstStyle>
          <a:p>
            <a:pPr rtl="0"/>
            <a:fld id="{BFA2D3EE-FBE6-4434-A13B-BD4C1C612D44}" type="datetime1">
              <a:rPr lang="en-US" smtClean="0"/>
              <a:t>8/10/2025</a:t>
            </a:fld>
            <a:endParaRPr lang="en-US" dirty="0"/>
          </a:p>
        </p:txBody>
      </p:sp>
      <p:sp>
        <p:nvSpPr>
          <p:cNvPr id="6" name="Footer Placeholder 5"/>
          <p:cNvSpPr>
            <a:spLocks noGrp="1"/>
          </p:cNvSpPr>
          <p:nvPr>
            <p:ph type="ftr" sz="quarter" idx="11"/>
          </p:nvPr>
        </p:nvSpPr>
        <p:spPr>
          <a:xfrm>
            <a:off x="612648" y="6035040"/>
            <a:ext cx="4588002" cy="365760"/>
          </a:xfrm>
        </p:spPr>
        <p:txBody>
          <a:bodyPr rtlCol="0"/>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rtl="0"/>
            <a:endParaRPr lang="en-US" dirty="0"/>
          </a:p>
        </p:txBody>
      </p:sp>
      <p:sp>
        <p:nvSpPr>
          <p:cNvPr id="7" name="Slide Number Placeholder 6"/>
          <p:cNvSpPr>
            <a:spLocks noGrp="1"/>
          </p:cNvSpPr>
          <p:nvPr>
            <p:ph type="sldNum" sz="quarter" idx="12"/>
          </p:nvPr>
        </p:nvSpPr>
        <p:spPr>
          <a:xfrm>
            <a:off x="10396728" y="6035040"/>
            <a:ext cx="1225296" cy="365760"/>
          </a:xfrm>
        </p:spPr>
        <p:txBody>
          <a:bodyPr rtlCol="0"/>
          <a:lstStyle/>
          <a:p>
            <a:pPr rtl="0"/>
            <a:fld id="{34B7E4EF-A1BD-40F4-AB7B-04F084DD991D}" type="slidenum">
              <a:rPr lang="en-US" smtClean="0"/>
              <a:t>‹#›</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rtlCol="0" anchor="b">
            <a:noAutofit/>
          </a:bodyPr>
          <a:lstStyle>
            <a:lvl1pPr algn="l">
              <a:lnSpc>
                <a:spcPct val="100000"/>
              </a:lnSpc>
              <a:defRPr sz="3200" b="0">
                <a:solidFill>
                  <a:schemeClr val="tx1"/>
                </a:solidFill>
                <a:latin typeface="+mj-lt"/>
              </a:defRPr>
            </a:lvl1pPr>
          </a:lstStyle>
          <a:p>
            <a:pPr rtl="0"/>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rtlCol="0">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a:t>Click to edit Master text styles</a:t>
            </a:r>
          </a:p>
        </p:txBody>
      </p:sp>
    </p:spTree>
    <p:extLst>
      <p:ext uri="{BB962C8B-B14F-4D97-AF65-F5344CB8AC3E}">
        <p14:creationId xmlns:p14="http://schemas.microsoft.com/office/powerpoint/2010/main" val="26782230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pct5">
          <a:fgClr>
            <a:srgbClr val="FFFFFF"/>
          </a:fgClr>
          <a:bgClr>
            <a:schemeClr val="bg1"/>
          </a:bgClr>
        </a:patt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pPr rtl="0"/>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rtl="0"/>
            <a:r>
              <a:rPr lang="en-gb"/>
              <a:t>Click to edit Master text styles</a:t>
            </a:r>
          </a:p>
          <a:p>
            <a:pPr lvl="1" rtl="0"/>
            <a:r>
              <a:rPr lang="en-gb"/>
              <a:t>Second level</a:t>
            </a:r>
          </a:p>
          <a:p>
            <a:pPr lvl="2" rtl="0"/>
            <a:r>
              <a:rPr lang="en-gb"/>
              <a:t>Third level</a:t>
            </a:r>
          </a:p>
          <a:p>
            <a:pPr lvl="3" rtl="0"/>
            <a:r>
              <a:rPr lang="en-gb"/>
              <a:t>Quarter level</a:t>
            </a:r>
          </a:p>
          <a:p>
            <a:pPr lvl="4" rtl="0"/>
            <a:r>
              <a:rPr lang="en-gb"/>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4FF323AA-170C-4C76-B350-C21CF15222DA}" type="datetime1">
              <a:rPr lang="en-US" smtClean="0"/>
              <a:t>8/10/2025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pPr rtl="0"/>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pPr rtl="0"/>
            <a:fld id="{34B7E4EF-A1BD-40F4-AB7B-04F084DD991D}" type="slidenum">
              <a:rPr lang="en-US" smtClean="0"/>
              <a:t>‹#›</a:t>
            </a:fld>
            <a:endParaRPr lang="en-US"/>
          </a:p>
        </p:txBody>
      </p:sp>
    </p:spTree>
    <p:extLst>
      <p:ext uri="{BB962C8B-B14F-4D97-AF65-F5344CB8AC3E}">
        <p14:creationId xmlns:p14="http://schemas.microsoft.com/office/powerpoint/2010/main" val="381157763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5" r:id="rId5"/>
    <p:sldLayoutId id="2147483671" r:id="rId6"/>
    <p:sldLayoutId id="2147483672" r:id="rId7"/>
    <p:sldLayoutId id="2147483662" r:id="rId8"/>
    <p:sldLayoutId id="2147483663" r:id="rId9"/>
    <p:sldLayoutId id="2147483664" r:id="rId10"/>
    <p:sldLayoutId id="2147483666" r:id="rId11"/>
  </p:sldLayoutIdLst>
  <p:hf sldNum="0" hdr="0" ftr="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2.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12_FA490247.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microsoft.com/office/2018/10/relationships/comments" Target="../comments/modernComment_113_D95D4C1E.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microsoft.com/office/2018/10/relationships/comments" Target="../comments/modernComment_10F_E6D505A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FF2530-EABB-7292-2880-C8085D863C22}"/>
              </a:ext>
            </a:extLst>
          </p:cNvPr>
          <p:cNvPicPr>
            <a:picLocks noChangeAspect="1"/>
          </p:cNvPicPr>
          <p:nvPr/>
        </p:nvPicPr>
        <p:blipFill>
          <a:blip r:embed="rId2"/>
          <a:stretch>
            <a:fillRect/>
          </a:stretch>
        </p:blipFill>
        <p:spPr>
          <a:xfrm>
            <a:off x="4127864" y="800276"/>
            <a:ext cx="4397826" cy="3939062"/>
          </a:xfrm>
          <a:prstGeom prst="rect">
            <a:avLst/>
          </a:prstGeom>
        </p:spPr>
      </p:pic>
      <p:sp>
        <p:nvSpPr>
          <p:cNvPr id="3" name="TextBox 2">
            <a:extLst>
              <a:ext uri="{FF2B5EF4-FFF2-40B4-BE49-F238E27FC236}">
                <a16:creationId xmlns:a16="http://schemas.microsoft.com/office/drawing/2014/main" id="{087E8A88-BFB9-EC89-4093-4E6A69445AC7}"/>
              </a:ext>
            </a:extLst>
          </p:cNvPr>
          <p:cNvSpPr txBox="1"/>
          <p:nvPr/>
        </p:nvSpPr>
        <p:spPr>
          <a:xfrm>
            <a:off x="3305738" y="4868092"/>
            <a:ext cx="6353797" cy="584775"/>
          </a:xfrm>
          <a:prstGeom prst="rect">
            <a:avLst/>
          </a:prstGeom>
          <a:noFill/>
        </p:spPr>
        <p:txBody>
          <a:bodyPr wrap="square" rtlCol="0">
            <a:spAutoFit/>
          </a:bodyPr>
          <a:lstStyle/>
          <a:p>
            <a:pPr algn="ctr"/>
            <a:r>
              <a:rPr lang="en-GB" sz="3200" b="1" dirty="0">
                <a:solidFill>
                  <a:srgbClr val="172542"/>
                </a:solidFill>
              </a:rPr>
              <a:t>A MULTIDISCIPLINERY PRACTICE</a:t>
            </a:r>
          </a:p>
        </p:txBody>
      </p:sp>
    </p:spTree>
    <p:extLst>
      <p:ext uri="{BB962C8B-B14F-4D97-AF65-F5344CB8AC3E}">
        <p14:creationId xmlns:p14="http://schemas.microsoft.com/office/powerpoint/2010/main" val="1274361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A3202-2702-DC7C-2AAA-7919D84F427B}"/>
              </a:ext>
            </a:extLst>
          </p:cNvPr>
          <p:cNvSpPr>
            <a:spLocks noGrp="1"/>
          </p:cNvSpPr>
          <p:nvPr>
            <p:ph type="title"/>
          </p:nvPr>
        </p:nvSpPr>
        <p:spPr>
          <a:xfrm>
            <a:off x="1836462" y="363869"/>
            <a:ext cx="10058400" cy="1371600"/>
          </a:xfrm>
        </p:spPr>
        <p:txBody>
          <a:bodyPr>
            <a:normAutofit/>
          </a:bodyPr>
          <a:lstStyle/>
          <a:p>
            <a:r>
              <a:rPr lang="en-GB" sz="2400" b="1" cap="all" dirty="0">
                <a:solidFill>
                  <a:srgbClr val="221F63"/>
                </a:solidFill>
                <a:latin typeface="+mn-lt"/>
              </a:rPr>
              <a:t>What Is Asset Management Plan (AMP)</a:t>
            </a:r>
          </a:p>
        </p:txBody>
      </p:sp>
      <p:sp>
        <p:nvSpPr>
          <p:cNvPr id="3" name="Content Placeholder 2">
            <a:extLst>
              <a:ext uri="{FF2B5EF4-FFF2-40B4-BE49-F238E27FC236}">
                <a16:creationId xmlns:a16="http://schemas.microsoft.com/office/drawing/2014/main" id="{01295159-9A26-6F5D-A93A-05875F156812}"/>
              </a:ext>
            </a:extLst>
          </p:cNvPr>
          <p:cNvSpPr>
            <a:spLocks noGrp="1"/>
          </p:cNvSpPr>
          <p:nvPr>
            <p:ph idx="1"/>
          </p:nvPr>
        </p:nvSpPr>
        <p:spPr>
          <a:xfrm>
            <a:off x="1186068" y="1524786"/>
            <a:ext cx="10058400" cy="1571299"/>
          </a:xfrm>
        </p:spPr>
        <p:txBody>
          <a:bodyPr>
            <a:normAutofit fontScale="85000" lnSpcReduction="10000"/>
          </a:bodyPr>
          <a:lstStyle/>
          <a:p>
            <a:r>
              <a:rPr lang="en-US" sz="2000" dirty="0"/>
              <a:t>Asset Management Plan (AMP): Tactical framework for managing infrastructure and assets.</a:t>
            </a:r>
          </a:p>
          <a:p>
            <a:r>
              <a:rPr lang="en-US" sz="2000" dirty="0"/>
              <a:t>Maintains agreed service standards across the asset life cycle.</a:t>
            </a:r>
          </a:p>
          <a:p>
            <a:r>
              <a:rPr lang="en-US" sz="2000" dirty="0"/>
              <a:t>Multidisciplinary approach to </a:t>
            </a:r>
            <a:r>
              <a:rPr lang="en-US" sz="2000" dirty="0" err="1"/>
              <a:t>optimise</a:t>
            </a:r>
            <a:r>
              <a:rPr lang="en-US" sz="2000" dirty="0"/>
              <a:t> performance and value.</a:t>
            </a:r>
          </a:p>
          <a:p>
            <a:r>
              <a:rPr lang="en-US" sz="2000" dirty="0"/>
              <a:t>Backbone of a successful, sustainable </a:t>
            </a:r>
            <a:r>
              <a:rPr lang="en-US" sz="2000" dirty="0" err="1"/>
              <a:t>organisation</a:t>
            </a:r>
            <a:r>
              <a:rPr lang="en-US" sz="2000" dirty="0"/>
              <a:t>.</a:t>
            </a:r>
            <a:endParaRPr lang="en-GB" sz="2000" dirty="0"/>
          </a:p>
        </p:txBody>
      </p:sp>
      <p:graphicFrame>
        <p:nvGraphicFramePr>
          <p:cNvPr id="8" name="Diagram 7">
            <a:extLst>
              <a:ext uri="{FF2B5EF4-FFF2-40B4-BE49-F238E27FC236}">
                <a16:creationId xmlns:a16="http://schemas.microsoft.com/office/drawing/2014/main" id="{7071346D-D9E6-1128-A0CE-1D181614737D}"/>
              </a:ext>
            </a:extLst>
          </p:cNvPr>
          <p:cNvGraphicFramePr/>
          <p:nvPr>
            <p:extLst>
              <p:ext uri="{D42A27DB-BD31-4B8C-83A1-F6EECF244321}">
                <p14:modId xmlns:p14="http://schemas.microsoft.com/office/powerpoint/2010/main" val="3524058158"/>
              </p:ext>
            </p:extLst>
          </p:nvPr>
        </p:nvGraphicFramePr>
        <p:xfrm>
          <a:off x="2739666" y="3096086"/>
          <a:ext cx="5601252" cy="29737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TextBox 8">
            <a:extLst>
              <a:ext uri="{FF2B5EF4-FFF2-40B4-BE49-F238E27FC236}">
                <a16:creationId xmlns:a16="http://schemas.microsoft.com/office/drawing/2014/main" id="{BA3849A9-5C76-A570-CC36-49A778557813}"/>
              </a:ext>
            </a:extLst>
          </p:cNvPr>
          <p:cNvSpPr txBox="1"/>
          <p:nvPr/>
        </p:nvSpPr>
        <p:spPr>
          <a:xfrm>
            <a:off x="4653722" y="4341412"/>
            <a:ext cx="1773140" cy="923330"/>
          </a:xfrm>
          <a:prstGeom prst="rect">
            <a:avLst/>
          </a:prstGeom>
          <a:noFill/>
        </p:spPr>
        <p:txBody>
          <a:bodyPr wrap="square" rtlCol="0">
            <a:spAutoFit/>
          </a:bodyPr>
          <a:lstStyle/>
          <a:p>
            <a:pPr algn="ctr"/>
            <a:r>
              <a:rPr lang="en-GB" dirty="0">
                <a:solidFill>
                  <a:srgbClr val="FF0000"/>
                </a:solidFill>
              </a:rPr>
              <a:t>Local Asset Management Plan</a:t>
            </a:r>
          </a:p>
        </p:txBody>
      </p:sp>
      <p:pic>
        <p:nvPicPr>
          <p:cNvPr id="4" name="Picture 3">
            <a:extLst>
              <a:ext uri="{FF2B5EF4-FFF2-40B4-BE49-F238E27FC236}">
                <a16:creationId xmlns:a16="http://schemas.microsoft.com/office/drawing/2014/main" id="{2B710409-AF16-3C36-0C60-564F34409387}"/>
              </a:ext>
            </a:extLst>
          </p:cNvPr>
          <p:cNvPicPr>
            <a:picLocks noChangeAspect="1"/>
          </p:cNvPicPr>
          <p:nvPr/>
        </p:nvPicPr>
        <p:blipFill>
          <a:blip r:embed="rId7"/>
          <a:stretch>
            <a:fillRect/>
          </a:stretch>
        </p:blipFill>
        <p:spPr>
          <a:xfrm>
            <a:off x="535675" y="363869"/>
            <a:ext cx="1300787" cy="1160918"/>
          </a:xfrm>
          <a:prstGeom prst="rect">
            <a:avLst/>
          </a:prstGeom>
        </p:spPr>
      </p:pic>
      <p:sp>
        <p:nvSpPr>
          <p:cNvPr id="5" name="TextBox 4">
            <a:extLst>
              <a:ext uri="{FF2B5EF4-FFF2-40B4-BE49-F238E27FC236}">
                <a16:creationId xmlns:a16="http://schemas.microsoft.com/office/drawing/2014/main" id="{E480E776-1B27-D607-02EE-8409DBF59900}"/>
              </a:ext>
            </a:extLst>
          </p:cNvPr>
          <p:cNvSpPr txBox="1"/>
          <p:nvPr/>
        </p:nvSpPr>
        <p:spPr>
          <a:xfrm>
            <a:off x="851647" y="6242590"/>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Tree>
    <p:extLst>
      <p:ext uri="{BB962C8B-B14F-4D97-AF65-F5344CB8AC3E}">
        <p14:creationId xmlns:p14="http://schemas.microsoft.com/office/powerpoint/2010/main" val="2680593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2C42A-DA62-ABE9-AB29-56FFDE5385DB}"/>
              </a:ext>
            </a:extLst>
          </p:cNvPr>
          <p:cNvSpPr>
            <a:spLocks noGrp="1"/>
          </p:cNvSpPr>
          <p:nvPr>
            <p:ph type="title"/>
          </p:nvPr>
        </p:nvSpPr>
        <p:spPr>
          <a:xfrm>
            <a:off x="1814261" y="444432"/>
            <a:ext cx="10058400" cy="910056"/>
          </a:xfrm>
        </p:spPr>
        <p:txBody>
          <a:bodyPr>
            <a:normAutofit/>
          </a:bodyPr>
          <a:lstStyle/>
          <a:p>
            <a:r>
              <a:rPr lang="en-GB" sz="2400" b="1" cap="all" dirty="0">
                <a:solidFill>
                  <a:srgbClr val="221F63"/>
                </a:solidFill>
                <a:latin typeface="+mn-lt"/>
              </a:rPr>
              <a:t>Key Elements of a successfully implemented AMP</a:t>
            </a:r>
          </a:p>
        </p:txBody>
      </p:sp>
      <p:cxnSp>
        <p:nvCxnSpPr>
          <p:cNvPr id="10" name="Straight Connector 9">
            <a:extLst>
              <a:ext uri="{FF2B5EF4-FFF2-40B4-BE49-F238E27FC236}">
                <a16:creationId xmlns:a16="http://schemas.microsoft.com/office/drawing/2014/main" id="{A0D2B4BB-89C1-1D5C-5923-0AB89B0E548C}"/>
              </a:ext>
            </a:extLst>
          </p:cNvPr>
          <p:cNvCxnSpPr/>
          <p:nvPr/>
        </p:nvCxnSpPr>
        <p:spPr>
          <a:xfrm>
            <a:off x="1704764" y="3234247"/>
            <a:ext cx="9104243" cy="0"/>
          </a:xfrm>
          <a:prstGeom prst="line">
            <a:avLst/>
          </a:prstGeom>
          <a:ln w="25400">
            <a:solidFill>
              <a:schemeClr val="accent2"/>
            </a:solidFill>
            <a:prstDash val="lgDash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0B63F81-3656-49B7-DECB-51AFCCF4081A}"/>
              </a:ext>
            </a:extLst>
          </p:cNvPr>
          <p:cNvCxnSpPr/>
          <p:nvPr/>
        </p:nvCxnSpPr>
        <p:spPr>
          <a:xfrm flipV="1">
            <a:off x="1674751" y="5372118"/>
            <a:ext cx="9008828" cy="57122"/>
          </a:xfrm>
          <a:prstGeom prst="line">
            <a:avLst/>
          </a:prstGeom>
          <a:ln w="19050">
            <a:solidFill>
              <a:schemeClr val="accent2"/>
            </a:solidFill>
            <a:prstDash val="lgDashDot"/>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3AE191F-24B1-4B1F-E041-A697C542F433}"/>
              </a:ext>
            </a:extLst>
          </p:cNvPr>
          <p:cNvSpPr txBox="1"/>
          <p:nvPr/>
        </p:nvSpPr>
        <p:spPr>
          <a:xfrm>
            <a:off x="1802447" y="2053137"/>
            <a:ext cx="1502796" cy="369332"/>
          </a:xfrm>
          <a:prstGeom prst="rect">
            <a:avLst/>
          </a:prstGeom>
          <a:noFill/>
        </p:spPr>
        <p:txBody>
          <a:bodyPr wrap="square" rtlCol="0">
            <a:spAutoFit/>
          </a:bodyPr>
          <a:lstStyle/>
          <a:p>
            <a:r>
              <a:rPr lang="en-GB" dirty="0"/>
              <a:t>STRATEGY</a:t>
            </a:r>
          </a:p>
        </p:txBody>
      </p:sp>
      <p:sp>
        <p:nvSpPr>
          <p:cNvPr id="16" name="TextBox 15">
            <a:extLst>
              <a:ext uri="{FF2B5EF4-FFF2-40B4-BE49-F238E27FC236}">
                <a16:creationId xmlns:a16="http://schemas.microsoft.com/office/drawing/2014/main" id="{4B8123E4-E19B-E898-846C-AD2E39B6B625}"/>
              </a:ext>
            </a:extLst>
          </p:cNvPr>
          <p:cNvSpPr txBox="1"/>
          <p:nvPr/>
        </p:nvSpPr>
        <p:spPr>
          <a:xfrm>
            <a:off x="1802447" y="3234247"/>
            <a:ext cx="1502796" cy="369332"/>
          </a:xfrm>
          <a:prstGeom prst="rect">
            <a:avLst/>
          </a:prstGeom>
          <a:noFill/>
        </p:spPr>
        <p:txBody>
          <a:bodyPr wrap="square" rtlCol="0">
            <a:spAutoFit/>
          </a:bodyPr>
          <a:lstStyle/>
          <a:p>
            <a:r>
              <a:rPr lang="en-GB" dirty="0"/>
              <a:t>ACTIVITY</a:t>
            </a:r>
          </a:p>
        </p:txBody>
      </p:sp>
      <p:sp>
        <p:nvSpPr>
          <p:cNvPr id="17" name="TextBox 16">
            <a:extLst>
              <a:ext uri="{FF2B5EF4-FFF2-40B4-BE49-F238E27FC236}">
                <a16:creationId xmlns:a16="http://schemas.microsoft.com/office/drawing/2014/main" id="{4C56D745-94A6-53DF-3C1A-00579F8ABCF9}"/>
              </a:ext>
            </a:extLst>
          </p:cNvPr>
          <p:cNvSpPr txBox="1"/>
          <p:nvPr/>
        </p:nvSpPr>
        <p:spPr>
          <a:xfrm>
            <a:off x="1683587" y="5480601"/>
            <a:ext cx="1502796" cy="369332"/>
          </a:xfrm>
          <a:prstGeom prst="rect">
            <a:avLst/>
          </a:prstGeom>
          <a:noFill/>
        </p:spPr>
        <p:txBody>
          <a:bodyPr wrap="square" rtlCol="0">
            <a:spAutoFit/>
          </a:bodyPr>
          <a:lstStyle/>
          <a:p>
            <a:r>
              <a:rPr lang="en-GB" dirty="0"/>
              <a:t>SUPPORT</a:t>
            </a:r>
          </a:p>
        </p:txBody>
      </p:sp>
      <p:sp>
        <p:nvSpPr>
          <p:cNvPr id="18" name="Rectangle: Rounded Corners 17">
            <a:extLst>
              <a:ext uri="{FF2B5EF4-FFF2-40B4-BE49-F238E27FC236}">
                <a16:creationId xmlns:a16="http://schemas.microsoft.com/office/drawing/2014/main" id="{7D1038AD-AC1F-4471-D1CE-CF5734FABFE4}"/>
              </a:ext>
            </a:extLst>
          </p:cNvPr>
          <p:cNvSpPr/>
          <p:nvPr/>
        </p:nvSpPr>
        <p:spPr>
          <a:xfrm>
            <a:off x="4786366" y="1989288"/>
            <a:ext cx="2785607" cy="369326"/>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Policy And Objectives</a:t>
            </a:r>
          </a:p>
        </p:txBody>
      </p:sp>
      <p:sp>
        <p:nvSpPr>
          <p:cNvPr id="19" name="Rectangle: Rounded Corners 18">
            <a:extLst>
              <a:ext uri="{FF2B5EF4-FFF2-40B4-BE49-F238E27FC236}">
                <a16:creationId xmlns:a16="http://schemas.microsoft.com/office/drawing/2014/main" id="{16A258A6-30FA-EEE3-2C94-402941867A9A}"/>
              </a:ext>
            </a:extLst>
          </p:cNvPr>
          <p:cNvSpPr/>
          <p:nvPr/>
        </p:nvSpPr>
        <p:spPr>
          <a:xfrm>
            <a:off x="4253627" y="2481296"/>
            <a:ext cx="3851083" cy="369326"/>
          </a:xfrm>
          <a:prstGeom prst="roundRect">
            <a:avLst/>
          </a:prstGeom>
          <a:solidFill>
            <a:schemeClr val="accent3">
              <a:lumMod val="75000"/>
            </a:schemeClr>
          </a:solidFill>
          <a:ln>
            <a:solidFill>
              <a:schemeClr val="accent3">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Asset Management Plan (AMP)</a:t>
            </a:r>
          </a:p>
        </p:txBody>
      </p:sp>
      <p:sp>
        <p:nvSpPr>
          <p:cNvPr id="20" name="Arrow: Down 19">
            <a:extLst>
              <a:ext uri="{FF2B5EF4-FFF2-40B4-BE49-F238E27FC236}">
                <a16:creationId xmlns:a16="http://schemas.microsoft.com/office/drawing/2014/main" id="{DC1DD407-EA1E-2A11-4484-2B676BD95871}"/>
              </a:ext>
            </a:extLst>
          </p:cNvPr>
          <p:cNvSpPr/>
          <p:nvPr/>
        </p:nvSpPr>
        <p:spPr>
          <a:xfrm>
            <a:off x="6096000" y="2909731"/>
            <a:ext cx="166335" cy="303388"/>
          </a:xfrm>
          <a:prstGeom prst="downArrow">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Rounded Corners 21">
            <a:extLst>
              <a:ext uri="{FF2B5EF4-FFF2-40B4-BE49-F238E27FC236}">
                <a16:creationId xmlns:a16="http://schemas.microsoft.com/office/drawing/2014/main" id="{AF2AF0AE-20C2-DB19-B703-586DDF5F23D4}"/>
              </a:ext>
            </a:extLst>
          </p:cNvPr>
          <p:cNvSpPr/>
          <p:nvPr/>
        </p:nvSpPr>
        <p:spPr>
          <a:xfrm>
            <a:off x="3186383" y="3480995"/>
            <a:ext cx="1659118" cy="356408"/>
          </a:xfrm>
          <a:prstGeom prst="roundRect">
            <a:avLst/>
          </a:prstGeom>
          <a:solidFill>
            <a:srgbClr val="1EB299"/>
          </a:solidFill>
          <a:ln>
            <a:solidFill>
              <a:srgbClr val="1EB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Asset Register</a:t>
            </a:r>
          </a:p>
        </p:txBody>
      </p:sp>
      <p:sp>
        <p:nvSpPr>
          <p:cNvPr id="23" name="Rectangle: Rounded Corners 22">
            <a:extLst>
              <a:ext uri="{FF2B5EF4-FFF2-40B4-BE49-F238E27FC236}">
                <a16:creationId xmlns:a16="http://schemas.microsoft.com/office/drawing/2014/main" id="{4500B690-7E36-CF96-2B06-168451369773}"/>
              </a:ext>
            </a:extLst>
          </p:cNvPr>
          <p:cNvSpPr/>
          <p:nvPr/>
        </p:nvSpPr>
        <p:spPr>
          <a:xfrm>
            <a:off x="2384707" y="4031191"/>
            <a:ext cx="2219233" cy="510932"/>
          </a:xfrm>
          <a:prstGeom prst="roundRect">
            <a:avLst/>
          </a:prstGeom>
          <a:solidFill>
            <a:srgbClr val="1EB299"/>
          </a:solidFill>
          <a:ln>
            <a:solidFill>
              <a:srgbClr val="1EB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Asset Condition Assessment</a:t>
            </a:r>
          </a:p>
        </p:txBody>
      </p:sp>
      <p:sp>
        <p:nvSpPr>
          <p:cNvPr id="24" name="Rectangle: Rounded Corners 23">
            <a:extLst>
              <a:ext uri="{FF2B5EF4-FFF2-40B4-BE49-F238E27FC236}">
                <a16:creationId xmlns:a16="http://schemas.microsoft.com/office/drawing/2014/main" id="{EC4B81F4-5BC5-4187-C9F4-1B48CD7E3F57}"/>
              </a:ext>
            </a:extLst>
          </p:cNvPr>
          <p:cNvSpPr/>
          <p:nvPr/>
        </p:nvSpPr>
        <p:spPr>
          <a:xfrm>
            <a:off x="2687417" y="4728853"/>
            <a:ext cx="2219233" cy="475978"/>
          </a:xfrm>
          <a:prstGeom prst="roundRect">
            <a:avLst/>
          </a:prstGeom>
          <a:solidFill>
            <a:srgbClr val="1EB299"/>
          </a:solidFill>
          <a:ln>
            <a:solidFill>
              <a:srgbClr val="1EB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Asset Criticality</a:t>
            </a:r>
          </a:p>
          <a:p>
            <a:pPr algn="ctr"/>
            <a:r>
              <a:rPr lang="en-GB" sz="1600" dirty="0"/>
              <a:t>Assessment</a:t>
            </a:r>
          </a:p>
        </p:txBody>
      </p:sp>
      <p:sp>
        <p:nvSpPr>
          <p:cNvPr id="25" name="Rectangle: Rounded Corners 24">
            <a:extLst>
              <a:ext uri="{FF2B5EF4-FFF2-40B4-BE49-F238E27FC236}">
                <a16:creationId xmlns:a16="http://schemas.microsoft.com/office/drawing/2014/main" id="{7D68ED74-1815-D063-9572-636A233C2A3F}"/>
              </a:ext>
            </a:extLst>
          </p:cNvPr>
          <p:cNvSpPr/>
          <p:nvPr/>
        </p:nvSpPr>
        <p:spPr>
          <a:xfrm>
            <a:off x="7511318" y="3424256"/>
            <a:ext cx="2193825" cy="356407"/>
          </a:xfrm>
          <a:prstGeom prst="roundRect">
            <a:avLst/>
          </a:prstGeom>
          <a:solidFill>
            <a:srgbClr val="00ADEA"/>
          </a:solidFill>
          <a:ln>
            <a:solidFill>
              <a:srgbClr val="00A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Asset Lifecycle Plan</a:t>
            </a:r>
          </a:p>
        </p:txBody>
      </p:sp>
      <p:sp>
        <p:nvSpPr>
          <p:cNvPr id="26" name="Rectangle: Rounded Corners 25">
            <a:extLst>
              <a:ext uri="{FF2B5EF4-FFF2-40B4-BE49-F238E27FC236}">
                <a16:creationId xmlns:a16="http://schemas.microsoft.com/office/drawing/2014/main" id="{D4C33B39-47AE-05AD-952B-3B39D5C4625C}"/>
              </a:ext>
            </a:extLst>
          </p:cNvPr>
          <p:cNvSpPr/>
          <p:nvPr/>
        </p:nvSpPr>
        <p:spPr>
          <a:xfrm>
            <a:off x="7802117" y="4080739"/>
            <a:ext cx="2376619" cy="356403"/>
          </a:xfrm>
          <a:prstGeom prst="roundRect">
            <a:avLst/>
          </a:prstGeom>
          <a:solidFill>
            <a:srgbClr val="00ADEA"/>
          </a:solidFill>
          <a:ln>
            <a:solidFill>
              <a:srgbClr val="00A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Annual Works Plan</a:t>
            </a:r>
          </a:p>
        </p:txBody>
      </p:sp>
      <p:sp>
        <p:nvSpPr>
          <p:cNvPr id="27" name="Rectangle: Rounded Corners 26">
            <a:extLst>
              <a:ext uri="{FF2B5EF4-FFF2-40B4-BE49-F238E27FC236}">
                <a16:creationId xmlns:a16="http://schemas.microsoft.com/office/drawing/2014/main" id="{AEB076C0-399B-0B12-9513-79E91DBE3FDF}"/>
              </a:ext>
            </a:extLst>
          </p:cNvPr>
          <p:cNvSpPr/>
          <p:nvPr/>
        </p:nvSpPr>
        <p:spPr>
          <a:xfrm>
            <a:off x="7511318" y="4765293"/>
            <a:ext cx="2376619" cy="356403"/>
          </a:xfrm>
          <a:prstGeom prst="roundRect">
            <a:avLst/>
          </a:prstGeom>
          <a:solidFill>
            <a:srgbClr val="00ADEA"/>
          </a:solidFill>
          <a:ln>
            <a:solidFill>
              <a:srgbClr val="00A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Capital Work Plan</a:t>
            </a:r>
          </a:p>
        </p:txBody>
      </p:sp>
      <p:sp>
        <p:nvSpPr>
          <p:cNvPr id="28" name="Arrow: Right 27">
            <a:extLst>
              <a:ext uri="{FF2B5EF4-FFF2-40B4-BE49-F238E27FC236}">
                <a16:creationId xmlns:a16="http://schemas.microsoft.com/office/drawing/2014/main" id="{FF650D14-58F6-AF54-245B-C4EA50679EAB}"/>
              </a:ext>
            </a:extLst>
          </p:cNvPr>
          <p:cNvSpPr/>
          <p:nvPr/>
        </p:nvSpPr>
        <p:spPr>
          <a:xfrm>
            <a:off x="4930342" y="3593792"/>
            <a:ext cx="367646" cy="138071"/>
          </a:xfrm>
          <a:prstGeom prst="rightArrow">
            <a:avLst/>
          </a:prstGeom>
          <a:solidFill>
            <a:srgbClr val="1EB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rrow: Right 29">
            <a:extLst>
              <a:ext uri="{FF2B5EF4-FFF2-40B4-BE49-F238E27FC236}">
                <a16:creationId xmlns:a16="http://schemas.microsoft.com/office/drawing/2014/main" id="{218D43CB-104C-1928-8DB9-8C2DFA7D6F25}"/>
              </a:ext>
            </a:extLst>
          </p:cNvPr>
          <p:cNvSpPr/>
          <p:nvPr/>
        </p:nvSpPr>
        <p:spPr>
          <a:xfrm>
            <a:off x="4652780" y="4243440"/>
            <a:ext cx="487683" cy="138072"/>
          </a:xfrm>
          <a:prstGeom prst="rightArrow">
            <a:avLst/>
          </a:prstGeom>
          <a:solidFill>
            <a:srgbClr val="1EB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Arrow: Right 30">
            <a:extLst>
              <a:ext uri="{FF2B5EF4-FFF2-40B4-BE49-F238E27FC236}">
                <a16:creationId xmlns:a16="http://schemas.microsoft.com/office/drawing/2014/main" id="{4F583531-749E-1660-D5E4-44A38644521D}"/>
              </a:ext>
            </a:extLst>
          </p:cNvPr>
          <p:cNvSpPr/>
          <p:nvPr/>
        </p:nvSpPr>
        <p:spPr>
          <a:xfrm>
            <a:off x="5007188" y="4882031"/>
            <a:ext cx="367646" cy="120756"/>
          </a:xfrm>
          <a:prstGeom prst="rightArrow">
            <a:avLst/>
          </a:prstGeom>
          <a:solidFill>
            <a:srgbClr val="1EB2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Arrow: Right 31">
            <a:extLst>
              <a:ext uri="{FF2B5EF4-FFF2-40B4-BE49-F238E27FC236}">
                <a16:creationId xmlns:a16="http://schemas.microsoft.com/office/drawing/2014/main" id="{3076E1D3-64AE-807C-DB5E-E80B1D921E4B}"/>
              </a:ext>
            </a:extLst>
          </p:cNvPr>
          <p:cNvSpPr/>
          <p:nvPr/>
        </p:nvSpPr>
        <p:spPr>
          <a:xfrm>
            <a:off x="7034620" y="3537052"/>
            <a:ext cx="436503" cy="161540"/>
          </a:xfrm>
          <a:prstGeom prst="rightArrow">
            <a:avLst/>
          </a:prstGeom>
          <a:solidFill>
            <a:srgbClr val="00AD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Arrow: Right 32">
            <a:extLst>
              <a:ext uri="{FF2B5EF4-FFF2-40B4-BE49-F238E27FC236}">
                <a16:creationId xmlns:a16="http://schemas.microsoft.com/office/drawing/2014/main" id="{5C2501C3-7ABD-0E83-5397-841F0F570221}"/>
              </a:ext>
            </a:extLst>
          </p:cNvPr>
          <p:cNvSpPr/>
          <p:nvPr/>
        </p:nvSpPr>
        <p:spPr>
          <a:xfrm>
            <a:off x="7231917" y="4174219"/>
            <a:ext cx="520962" cy="161539"/>
          </a:xfrm>
          <a:prstGeom prst="rightArrow">
            <a:avLst/>
          </a:prstGeom>
          <a:solidFill>
            <a:srgbClr val="00AD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Arrow: Right 33">
            <a:extLst>
              <a:ext uri="{FF2B5EF4-FFF2-40B4-BE49-F238E27FC236}">
                <a16:creationId xmlns:a16="http://schemas.microsoft.com/office/drawing/2014/main" id="{40E84A61-847F-4866-D541-9DB8198C10A0}"/>
              </a:ext>
            </a:extLst>
          </p:cNvPr>
          <p:cNvSpPr/>
          <p:nvPr/>
        </p:nvSpPr>
        <p:spPr>
          <a:xfrm flipV="1">
            <a:off x="7037357" y="4841986"/>
            <a:ext cx="436503" cy="161540"/>
          </a:xfrm>
          <a:prstGeom prst="rightArrow">
            <a:avLst/>
          </a:prstGeom>
          <a:solidFill>
            <a:srgbClr val="00ADE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Rounded Corners 34">
            <a:extLst>
              <a:ext uri="{FF2B5EF4-FFF2-40B4-BE49-F238E27FC236}">
                <a16:creationId xmlns:a16="http://schemas.microsoft.com/office/drawing/2014/main" id="{AB133876-BD5D-4F57-395A-C57BCF251C73}"/>
              </a:ext>
            </a:extLst>
          </p:cNvPr>
          <p:cNvSpPr/>
          <p:nvPr/>
        </p:nvSpPr>
        <p:spPr>
          <a:xfrm>
            <a:off x="3067523" y="5883365"/>
            <a:ext cx="1635673" cy="45327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t>Asset Platform</a:t>
            </a:r>
          </a:p>
        </p:txBody>
      </p:sp>
      <p:sp>
        <p:nvSpPr>
          <p:cNvPr id="36" name="Rectangle: Rounded Corners 35">
            <a:extLst>
              <a:ext uri="{FF2B5EF4-FFF2-40B4-BE49-F238E27FC236}">
                <a16:creationId xmlns:a16="http://schemas.microsoft.com/office/drawing/2014/main" id="{6AF3F89F-F1B9-5B5D-B67C-5F11AB6D63A5}"/>
              </a:ext>
            </a:extLst>
          </p:cNvPr>
          <p:cNvSpPr/>
          <p:nvPr/>
        </p:nvSpPr>
        <p:spPr>
          <a:xfrm>
            <a:off x="5234876" y="5883365"/>
            <a:ext cx="1701795" cy="45327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Training</a:t>
            </a:r>
          </a:p>
        </p:txBody>
      </p:sp>
      <p:sp>
        <p:nvSpPr>
          <p:cNvPr id="37" name="Rectangle: Rounded Corners 36">
            <a:extLst>
              <a:ext uri="{FF2B5EF4-FFF2-40B4-BE49-F238E27FC236}">
                <a16:creationId xmlns:a16="http://schemas.microsoft.com/office/drawing/2014/main" id="{E54F7135-BBBF-13AA-4142-B9BEB23074A1}"/>
              </a:ext>
            </a:extLst>
          </p:cNvPr>
          <p:cNvSpPr/>
          <p:nvPr/>
        </p:nvSpPr>
        <p:spPr>
          <a:xfrm>
            <a:off x="7468351" y="5878609"/>
            <a:ext cx="1568250" cy="453276"/>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Finance</a:t>
            </a:r>
          </a:p>
        </p:txBody>
      </p:sp>
      <p:sp>
        <p:nvSpPr>
          <p:cNvPr id="38" name="Arrow: Up 37">
            <a:extLst>
              <a:ext uri="{FF2B5EF4-FFF2-40B4-BE49-F238E27FC236}">
                <a16:creationId xmlns:a16="http://schemas.microsoft.com/office/drawing/2014/main" id="{B5E0EA66-8291-B48C-59A3-AA6D6E1B74D7}"/>
              </a:ext>
            </a:extLst>
          </p:cNvPr>
          <p:cNvSpPr/>
          <p:nvPr/>
        </p:nvSpPr>
        <p:spPr>
          <a:xfrm>
            <a:off x="3885359" y="5503078"/>
            <a:ext cx="165062" cy="346855"/>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rrow: Up 38">
            <a:extLst>
              <a:ext uri="{FF2B5EF4-FFF2-40B4-BE49-F238E27FC236}">
                <a16:creationId xmlns:a16="http://schemas.microsoft.com/office/drawing/2014/main" id="{64189895-D413-A394-EBD7-40E403F8D097}"/>
              </a:ext>
            </a:extLst>
          </p:cNvPr>
          <p:cNvSpPr/>
          <p:nvPr/>
        </p:nvSpPr>
        <p:spPr>
          <a:xfrm>
            <a:off x="6062105" y="5480601"/>
            <a:ext cx="165062" cy="369332"/>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Arrow: Up 39">
            <a:extLst>
              <a:ext uri="{FF2B5EF4-FFF2-40B4-BE49-F238E27FC236}">
                <a16:creationId xmlns:a16="http://schemas.microsoft.com/office/drawing/2014/main" id="{8716D2B2-F7BA-8EF4-E7AC-0297172D7B0B}"/>
              </a:ext>
            </a:extLst>
          </p:cNvPr>
          <p:cNvSpPr/>
          <p:nvPr/>
        </p:nvSpPr>
        <p:spPr>
          <a:xfrm>
            <a:off x="8238851" y="5480601"/>
            <a:ext cx="165062" cy="369332"/>
          </a:xfrm>
          <a:prstGeom prst="upArrow">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Block Arc 41">
            <a:extLst>
              <a:ext uri="{FF2B5EF4-FFF2-40B4-BE49-F238E27FC236}">
                <a16:creationId xmlns:a16="http://schemas.microsoft.com/office/drawing/2014/main" id="{641C6296-60A0-555A-3B64-F9A844C1C8E6}"/>
              </a:ext>
            </a:extLst>
          </p:cNvPr>
          <p:cNvSpPr/>
          <p:nvPr/>
        </p:nvSpPr>
        <p:spPr>
          <a:xfrm rot="16200000">
            <a:off x="5320238" y="3367315"/>
            <a:ext cx="1805355" cy="1875132"/>
          </a:xfrm>
          <a:prstGeom prst="blockArc">
            <a:avLst/>
          </a:prstGeom>
          <a:solidFill>
            <a:srgbClr val="1EB299"/>
          </a:solidFill>
          <a:ln>
            <a:solidFill>
              <a:srgbClr val="1EB29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3" name="Block Arc 42">
            <a:extLst>
              <a:ext uri="{FF2B5EF4-FFF2-40B4-BE49-F238E27FC236}">
                <a16:creationId xmlns:a16="http://schemas.microsoft.com/office/drawing/2014/main" id="{5F5391A0-4D3E-6F6E-A54D-F5DF04686667}"/>
              </a:ext>
            </a:extLst>
          </p:cNvPr>
          <p:cNvSpPr/>
          <p:nvPr/>
        </p:nvSpPr>
        <p:spPr>
          <a:xfrm rot="5400000">
            <a:off x="5340913" y="3377533"/>
            <a:ext cx="1799222" cy="1848562"/>
          </a:xfrm>
          <a:prstGeom prst="blockArc">
            <a:avLst/>
          </a:prstGeom>
          <a:solidFill>
            <a:srgbClr val="00ADEA"/>
          </a:solidFill>
          <a:ln>
            <a:solidFill>
              <a:srgbClr val="00ADE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tx1"/>
              </a:solidFill>
            </a:endParaRPr>
          </a:p>
        </p:txBody>
      </p:sp>
      <p:sp>
        <p:nvSpPr>
          <p:cNvPr id="44" name="TextBox 43">
            <a:extLst>
              <a:ext uri="{FF2B5EF4-FFF2-40B4-BE49-F238E27FC236}">
                <a16:creationId xmlns:a16="http://schemas.microsoft.com/office/drawing/2014/main" id="{C58A48A0-EBFB-4CE6-C7FA-F5D7B8E844C6}"/>
              </a:ext>
            </a:extLst>
          </p:cNvPr>
          <p:cNvSpPr txBox="1"/>
          <p:nvPr/>
        </p:nvSpPr>
        <p:spPr>
          <a:xfrm rot="16200000">
            <a:off x="5109083" y="4069648"/>
            <a:ext cx="772774" cy="338554"/>
          </a:xfrm>
          <a:prstGeom prst="rect">
            <a:avLst/>
          </a:prstGeom>
          <a:noFill/>
        </p:spPr>
        <p:txBody>
          <a:bodyPr wrap="square" rtlCol="0">
            <a:spAutoFit/>
          </a:bodyPr>
          <a:lstStyle/>
          <a:p>
            <a:r>
              <a:rPr lang="en-GB" sz="1600" dirty="0"/>
              <a:t>Inputs</a:t>
            </a:r>
          </a:p>
        </p:txBody>
      </p:sp>
      <p:sp>
        <p:nvSpPr>
          <p:cNvPr id="46" name="TextBox 45">
            <a:extLst>
              <a:ext uri="{FF2B5EF4-FFF2-40B4-BE49-F238E27FC236}">
                <a16:creationId xmlns:a16="http://schemas.microsoft.com/office/drawing/2014/main" id="{F60992CE-4731-A08C-A15C-C34F71539519}"/>
              </a:ext>
            </a:extLst>
          </p:cNvPr>
          <p:cNvSpPr txBox="1"/>
          <p:nvPr/>
        </p:nvSpPr>
        <p:spPr>
          <a:xfrm rot="5400000">
            <a:off x="6297877" y="4203132"/>
            <a:ext cx="1091168" cy="338554"/>
          </a:xfrm>
          <a:prstGeom prst="rect">
            <a:avLst/>
          </a:prstGeom>
          <a:noFill/>
        </p:spPr>
        <p:txBody>
          <a:bodyPr wrap="square" rtlCol="0">
            <a:spAutoFit/>
          </a:bodyPr>
          <a:lstStyle/>
          <a:p>
            <a:r>
              <a:rPr lang="en-GB" sz="1600" dirty="0"/>
              <a:t>Outputs</a:t>
            </a:r>
          </a:p>
        </p:txBody>
      </p:sp>
      <p:sp>
        <p:nvSpPr>
          <p:cNvPr id="47" name="TextBox 46">
            <a:extLst>
              <a:ext uri="{FF2B5EF4-FFF2-40B4-BE49-F238E27FC236}">
                <a16:creationId xmlns:a16="http://schemas.microsoft.com/office/drawing/2014/main" id="{26187FB8-3961-D325-82BA-23B671038C6B}"/>
              </a:ext>
            </a:extLst>
          </p:cNvPr>
          <p:cNvSpPr txBox="1"/>
          <p:nvPr/>
        </p:nvSpPr>
        <p:spPr>
          <a:xfrm>
            <a:off x="5728578" y="4029212"/>
            <a:ext cx="923827" cy="461665"/>
          </a:xfrm>
          <a:prstGeom prst="rect">
            <a:avLst/>
          </a:prstGeom>
          <a:noFill/>
        </p:spPr>
        <p:txBody>
          <a:bodyPr wrap="square" rtlCol="0">
            <a:spAutoFit/>
          </a:bodyPr>
          <a:lstStyle/>
          <a:p>
            <a:r>
              <a:rPr lang="en-GB" sz="2400" b="1" dirty="0">
                <a:solidFill>
                  <a:srgbClr val="FF0000"/>
                </a:solidFill>
              </a:rPr>
              <a:t>AMP</a:t>
            </a:r>
          </a:p>
        </p:txBody>
      </p:sp>
      <p:pic>
        <p:nvPicPr>
          <p:cNvPr id="3" name="Picture 2">
            <a:extLst>
              <a:ext uri="{FF2B5EF4-FFF2-40B4-BE49-F238E27FC236}">
                <a16:creationId xmlns:a16="http://schemas.microsoft.com/office/drawing/2014/main" id="{68B640B9-5D34-7AB1-3E9D-D65AD6359690}"/>
              </a:ext>
            </a:extLst>
          </p:cNvPr>
          <p:cNvPicPr>
            <a:picLocks noChangeAspect="1"/>
          </p:cNvPicPr>
          <p:nvPr/>
        </p:nvPicPr>
        <p:blipFill>
          <a:blip r:embed="rId2"/>
          <a:stretch>
            <a:fillRect/>
          </a:stretch>
        </p:blipFill>
        <p:spPr>
          <a:xfrm>
            <a:off x="539077" y="277463"/>
            <a:ext cx="1263370" cy="1126504"/>
          </a:xfrm>
          <a:prstGeom prst="rect">
            <a:avLst/>
          </a:prstGeom>
        </p:spPr>
      </p:pic>
    </p:spTree>
    <p:extLst>
      <p:ext uri="{BB962C8B-B14F-4D97-AF65-F5344CB8AC3E}">
        <p14:creationId xmlns:p14="http://schemas.microsoft.com/office/powerpoint/2010/main" val="2004284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88E861-BA1C-2F05-B487-2F285E2F69E5}"/>
              </a:ext>
            </a:extLst>
          </p:cNvPr>
          <p:cNvSpPr>
            <a:spLocks noGrp="1"/>
          </p:cNvSpPr>
          <p:nvPr>
            <p:ph type="title"/>
          </p:nvPr>
        </p:nvSpPr>
        <p:spPr>
          <a:xfrm>
            <a:off x="1734534" y="556109"/>
            <a:ext cx="10058400" cy="1371600"/>
          </a:xfrm>
        </p:spPr>
        <p:txBody>
          <a:bodyPr>
            <a:normAutofit/>
          </a:bodyPr>
          <a:lstStyle/>
          <a:p>
            <a:r>
              <a:rPr lang="en-GB" sz="2400" b="1" dirty="0">
                <a:latin typeface="+mn-lt"/>
              </a:rPr>
              <a:t>THE BENEFITS OF ASSET MANAGEMENT PLANNING </a:t>
            </a:r>
          </a:p>
        </p:txBody>
      </p:sp>
      <p:sp>
        <p:nvSpPr>
          <p:cNvPr id="3" name="Content Placeholder 2">
            <a:extLst>
              <a:ext uri="{FF2B5EF4-FFF2-40B4-BE49-F238E27FC236}">
                <a16:creationId xmlns:a16="http://schemas.microsoft.com/office/drawing/2014/main" id="{428B6CE6-F783-E9D8-30AA-D373CCD25BC3}"/>
              </a:ext>
            </a:extLst>
          </p:cNvPr>
          <p:cNvSpPr>
            <a:spLocks noGrp="1"/>
          </p:cNvSpPr>
          <p:nvPr>
            <p:ph idx="1"/>
          </p:nvPr>
        </p:nvSpPr>
        <p:spPr>
          <a:xfrm>
            <a:off x="1066800" y="1702526"/>
            <a:ext cx="10058400" cy="3849624"/>
          </a:xfrm>
        </p:spPr>
        <p:txBody>
          <a:bodyPr>
            <a:normAutofit/>
          </a:bodyPr>
          <a:lstStyle/>
          <a:p>
            <a:r>
              <a:rPr lang="en-GB" dirty="0"/>
              <a:t> </a:t>
            </a:r>
            <a:r>
              <a:rPr lang="en-US" dirty="0" err="1"/>
              <a:t>Optimised</a:t>
            </a:r>
            <a:r>
              <a:rPr lang="en-US" dirty="0"/>
              <a:t> Asset Use – Track assets throughout their life cycle to improve acquisition, maintenance, and overall performance.</a:t>
            </a:r>
          </a:p>
          <a:p>
            <a:r>
              <a:rPr lang="en-US" dirty="0"/>
              <a:t>Enhanced Risk Management – Understand asset performance in real time to assess and mitigate risks effectively.</a:t>
            </a:r>
          </a:p>
          <a:p>
            <a:r>
              <a:rPr lang="en-US" dirty="0"/>
              <a:t>Improved Compliance – Maintain a </a:t>
            </a:r>
            <a:r>
              <a:rPr lang="en-US" dirty="0" err="1"/>
              <a:t>centralised</a:t>
            </a:r>
            <a:r>
              <a:rPr lang="en-US" dirty="0"/>
              <a:t> asset record to simplify reporting and meet regulatory requirements.</a:t>
            </a:r>
          </a:p>
          <a:p>
            <a:r>
              <a:rPr lang="en-US" dirty="0"/>
              <a:t>Greater Accuracy – Ensure financial statements reflect asset values and status correctly.</a:t>
            </a:r>
          </a:p>
          <a:p>
            <a:r>
              <a:rPr lang="en-US" dirty="0"/>
              <a:t>Streamlined Inventory – Identify and remove lost, stolen, or damaged assets from records to maintain accuracy.</a:t>
            </a:r>
            <a:endParaRPr lang="en-GB" dirty="0"/>
          </a:p>
          <a:p>
            <a:endParaRPr lang="en-GB" dirty="0"/>
          </a:p>
        </p:txBody>
      </p:sp>
      <p:pic>
        <p:nvPicPr>
          <p:cNvPr id="4" name="Picture 3">
            <a:extLst>
              <a:ext uri="{FF2B5EF4-FFF2-40B4-BE49-F238E27FC236}">
                <a16:creationId xmlns:a16="http://schemas.microsoft.com/office/drawing/2014/main" id="{F8216DF7-A4CF-E3B0-9A65-7EBE119A3884}"/>
              </a:ext>
            </a:extLst>
          </p:cNvPr>
          <p:cNvPicPr>
            <a:picLocks noChangeAspect="1"/>
          </p:cNvPicPr>
          <p:nvPr/>
        </p:nvPicPr>
        <p:blipFill>
          <a:blip r:embed="rId2"/>
          <a:stretch>
            <a:fillRect/>
          </a:stretch>
        </p:blipFill>
        <p:spPr>
          <a:xfrm>
            <a:off x="537894" y="371754"/>
            <a:ext cx="1196640" cy="1067004"/>
          </a:xfrm>
          <a:prstGeom prst="rect">
            <a:avLst/>
          </a:prstGeom>
        </p:spPr>
      </p:pic>
      <p:sp>
        <p:nvSpPr>
          <p:cNvPr id="7" name="TextBox 6">
            <a:extLst>
              <a:ext uri="{FF2B5EF4-FFF2-40B4-BE49-F238E27FC236}">
                <a16:creationId xmlns:a16="http://schemas.microsoft.com/office/drawing/2014/main" id="{B6B87251-24A0-0766-1FEE-C5FB5132CA24}"/>
              </a:ext>
            </a:extLst>
          </p:cNvPr>
          <p:cNvSpPr txBox="1"/>
          <p:nvPr/>
        </p:nvSpPr>
        <p:spPr>
          <a:xfrm>
            <a:off x="679268" y="5609191"/>
            <a:ext cx="10833463" cy="646331"/>
          </a:xfrm>
          <a:prstGeom prst="rect">
            <a:avLst/>
          </a:prstGeom>
          <a:solidFill>
            <a:srgbClr val="597613"/>
          </a:solidFill>
        </p:spPr>
        <p:txBody>
          <a:bodyPr wrap="square">
            <a:spAutoFit/>
          </a:bodyPr>
          <a:lstStyle/>
          <a:p>
            <a:pPr algn="ctr"/>
            <a:r>
              <a:rPr lang="en-US" b="1">
                <a:solidFill>
                  <a:schemeClr val="bg1"/>
                </a:solidFill>
              </a:rPr>
              <a:t>"Our goal is to protect and enhance the value of your assets while reducing costs and mitigating risks."</a:t>
            </a:r>
            <a:endParaRPr lang="en-GB" b="1" dirty="0">
              <a:solidFill>
                <a:schemeClr val="bg1"/>
              </a:solidFill>
            </a:endParaRPr>
          </a:p>
        </p:txBody>
      </p:sp>
    </p:spTree>
    <p:extLst>
      <p:ext uri="{BB962C8B-B14F-4D97-AF65-F5344CB8AC3E}">
        <p14:creationId xmlns:p14="http://schemas.microsoft.com/office/powerpoint/2010/main" val="376237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E3652-1507-F12A-293D-18D3CEC733CE}"/>
              </a:ext>
            </a:extLst>
          </p:cNvPr>
          <p:cNvSpPr>
            <a:spLocks noGrp="1"/>
          </p:cNvSpPr>
          <p:nvPr>
            <p:ph type="title"/>
          </p:nvPr>
        </p:nvSpPr>
        <p:spPr>
          <a:xfrm>
            <a:off x="1066800" y="1290150"/>
            <a:ext cx="10058400" cy="1371600"/>
          </a:xfrm>
        </p:spPr>
        <p:txBody>
          <a:bodyPr>
            <a:normAutofit/>
          </a:bodyPr>
          <a:lstStyle/>
          <a:p>
            <a:r>
              <a:rPr lang="en-GB" sz="2400" b="1" dirty="0">
                <a:solidFill>
                  <a:srgbClr val="221F63"/>
                </a:solidFill>
                <a:latin typeface="+mn-lt"/>
              </a:rPr>
              <a:t>Steps to Building an Effective Asset Management Plan and Asset Planning</a:t>
            </a:r>
          </a:p>
        </p:txBody>
      </p:sp>
      <p:sp>
        <p:nvSpPr>
          <p:cNvPr id="3" name="Content Placeholder 2">
            <a:extLst>
              <a:ext uri="{FF2B5EF4-FFF2-40B4-BE49-F238E27FC236}">
                <a16:creationId xmlns:a16="http://schemas.microsoft.com/office/drawing/2014/main" id="{F7339402-8740-7D04-D05D-4F773F826749}"/>
              </a:ext>
            </a:extLst>
          </p:cNvPr>
          <p:cNvSpPr>
            <a:spLocks noGrp="1"/>
          </p:cNvSpPr>
          <p:nvPr>
            <p:ph idx="1"/>
          </p:nvPr>
        </p:nvSpPr>
        <p:spPr>
          <a:xfrm>
            <a:off x="1066800" y="2270760"/>
            <a:ext cx="10058400" cy="4040345"/>
          </a:xfrm>
        </p:spPr>
        <p:txBody>
          <a:bodyPr>
            <a:normAutofit lnSpcReduction="10000"/>
          </a:bodyPr>
          <a:lstStyle/>
          <a:p>
            <a:pPr marL="0" indent="0">
              <a:buNone/>
            </a:pPr>
            <a:r>
              <a:rPr lang="en-GB" dirty="0"/>
              <a:t>An asset management plan serves as the cornerstone for an effective asset management system. These plans provide a road map for organizations to understand their objectives and long-term asset management strategy.</a:t>
            </a:r>
          </a:p>
          <a:p>
            <a:pPr marL="0" indent="0">
              <a:buNone/>
            </a:pPr>
            <a:r>
              <a:rPr lang="en-GB" sz="2400" dirty="0">
                <a:solidFill>
                  <a:srgbClr val="1EB299"/>
                </a:solidFill>
              </a:rPr>
              <a:t>Step 1. Complete an asset inventory</a:t>
            </a:r>
            <a:r>
              <a:rPr lang="en-GB" sz="1600" dirty="0">
                <a:solidFill>
                  <a:srgbClr val="1EB299"/>
                </a:solidFill>
              </a:rPr>
              <a:t> </a:t>
            </a:r>
          </a:p>
          <a:p>
            <a:pPr marL="0" indent="0">
              <a:buNone/>
            </a:pPr>
            <a:r>
              <a:rPr lang="en-US" dirty="0"/>
              <a:t>🔹 Why it’s important: You can’t manage what you don’t know you have.</a:t>
            </a:r>
          </a:p>
          <a:p>
            <a:pPr marL="0" indent="0">
              <a:buNone/>
            </a:pPr>
            <a:r>
              <a:rPr lang="en-US" dirty="0"/>
              <a:t>🔹 Purpose: Establish a clear baseline for your plan.</a:t>
            </a:r>
          </a:p>
          <a:p>
            <a:pPr marL="0" indent="0">
              <a:buNone/>
            </a:pPr>
            <a:r>
              <a:rPr lang="en-US" dirty="0"/>
              <a:t>The Inventory:</a:t>
            </a:r>
          </a:p>
          <a:p>
            <a:r>
              <a:rPr lang="en-US" dirty="0"/>
              <a:t>What assets you have</a:t>
            </a:r>
          </a:p>
          <a:p>
            <a:r>
              <a:rPr lang="en-US" dirty="0"/>
              <a:t>Where they are located</a:t>
            </a:r>
          </a:p>
          <a:p>
            <a:r>
              <a:rPr lang="en-US" dirty="0"/>
              <a:t>Value of each asset</a:t>
            </a:r>
          </a:p>
          <a:p>
            <a:r>
              <a:rPr lang="en-US" dirty="0"/>
              <a:t>Date built or purchased</a:t>
            </a:r>
          </a:p>
          <a:p>
            <a:r>
              <a:rPr lang="en-US" dirty="0"/>
              <a:t>Expected life-cycle</a:t>
            </a:r>
          </a:p>
        </p:txBody>
      </p:sp>
      <p:pic>
        <p:nvPicPr>
          <p:cNvPr id="4" name="Picture 3">
            <a:extLst>
              <a:ext uri="{FF2B5EF4-FFF2-40B4-BE49-F238E27FC236}">
                <a16:creationId xmlns:a16="http://schemas.microsoft.com/office/drawing/2014/main" id="{1B6A4891-D60F-2AB0-69B0-B11C6768A490}"/>
              </a:ext>
            </a:extLst>
          </p:cNvPr>
          <p:cNvPicPr>
            <a:picLocks noChangeAspect="1"/>
          </p:cNvPicPr>
          <p:nvPr/>
        </p:nvPicPr>
        <p:blipFill>
          <a:blip r:embed="rId2"/>
          <a:stretch>
            <a:fillRect/>
          </a:stretch>
        </p:blipFill>
        <p:spPr>
          <a:xfrm>
            <a:off x="590774" y="420219"/>
            <a:ext cx="1298561" cy="1158340"/>
          </a:xfrm>
          <a:prstGeom prst="rect">
            <a:avLst/>
          </a:prstGeom>
        </p:spPr>
      </p:pic>
      <p:pic>
        <p:nvPicPr>
          <p:cNvPr id="5" name="Picture 4">
            <a:extLst>
              <a:ext uri="{FF2B5EF4-FFF2-40B4-BE49-F238E27FC236}">
                <a16:creationId xmlns:a16="http://schemas.microsoft.com/office/drawing/2014/main" id="{3CEEFC04-1C54-CC45-9FD3-1E0F48EBCA04}"/>
              </a:ext>
            </a:extLst>
          </p:cNvPr>
          <p:cNvPicPr>
            <a:picLocks noChangeAspect="1"/>
          </p:cNvPicPr>
          <p:nvPr/>
        </p:nvPicPr>
        <p:blipFill>
          <a:blip r:embed="rId3"/>
          <a:stretch>
            <a:fillRect/>
          </a:stretch>
        </p:blipFill>
        <p:spPr>
          <a:xfrm>
            <a:off x="846889" y="6187823"/>
            <a:ext cx="10498222" cy="499915"/>
          </a:xfrm>
          <a:prstGeom prst="rect">
            <a:avLst/>
          </a:prstGeom>
        </p:spPr>
      </p:pic>
    </p:spTree>
    <p:extLst>
      <p:ext uri="{BB962C8B-B14F-4D97-AF65-F5344CB8AC3E}">
        <p14:creationId xmlns:p14="http://schemas.microsoft.com/office/powerpoint/2010/main" val="12742349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D631D-8A12-791C-6322-C63CC2B6EB97}"/>
              </a:ext>
            </a:extLst>
          </p:cNvPr>
          <p:cNvSpPr>
            <a:spLocks noGrp="1"/>
          </p:cNvSpPr>
          <p:nvPr>
            <p:ph type="title"/>
          </p:nvPr>
        </p:nvSpPr>
        <p:spPr>
          <a:xfrm>
            <a:off x="1066800" y="1092417"/>
            <a:ext cx="10058400" cy="1371600"/>
          </a:xfrm>
        </p:spPr>
        <p:txBody>
          <a:bodyPr>
            <a:normAutofit/>
          </a:bodyPr>
          <a:lstStyle/>
          <a:p>
            <a:r>
              <a:rPr lang="en-GB" sz="2400" dirty="0">
                <a:solidFill>
                  <a:srgbClr val="1EB299"/>
                </a:solidFill>
              </a:rPr>
              <a:t>Step 2. Calculate life-cycle costs</a:t>
            </a:r>
          </a:p>
        </p:txBody>
      </p:sp>
      <p:sp>
        <p:nvSpPr>
          <p:cNvPr id="3" name="Content Placeholder 2">
            <a:extLst>
              <a:ext uri="{FF2B5EF4-FFF2-40B4-BE49-F238E27FC236}">
                <a16:creationId xmlns:a16="http://schemas.microsoft.com/office/drawing/2014/main" id="{8193600E-94DD-EE7F-C45B-C09242EBCAAE}"/>
              </a:ext>
            </a:extLst>
          </p:cNvPr>
          <p:cNvSpPr>
            <a:spLocks noGrp="1"/>
          </p:cNvSpPr>
          <p:nvPr>
            <p:ph idx="1"/>
          </p:nvPr>
        </p:nvSpPr>
        <p:spPr>
          <a:xfrm>
            <a:off x="1341120" y="2051114"/>
            <a:ext cx="9784080" cy="1248345"/>
          </a:xfrm>
        </p:spPr>
        <p:txBody>
          <a:bodyPr>
            <a:normAutofit/>
          </a:bodyPr>
          <a:lstStyle/>
          <a:p>
            <a:pPr marL="0" indent="0">
              <a:buNone/>
            </a:pPr>
            <a:r>
              <a:rPr lang="en-GB" dirty="0"/>
              <a:t>Your asset management plan is only as accurate as your life-cycle cost data.</a:t>
            </a:r>
          </a:p>
          <a:p>
            <a:pPr marL="0" indent="0">
              <a:buNone/>
            </a:pPr>
            <a:r>
              <a:rPr lang="en-US" dirty="0"/>
              <a:t>- Beyond Purchase Price 		- Maintenance		- Capital Upgrades	</a:t>
            </a:r>
          </a:p>
          <a:p>
            <a:pPr marL="0" indent="0">
              <a:buNone/>
            </a:pPr>
            <a:r>
              <a:rPr lang="en-US" dirty="0"/>
              <a:t>		- Performance Modelling	- Disposal Costs</a:t>
            </a:r>
            <a:endParaRPr lang="en-GB" dirty="0"/>
          </a:p>
        </p:txBody>
      </p:sp>
      <p:sp>
        <p:nvSpPr>
          <p:cNvPr id="5" name="Title 1">
            <a:extLst>
              <a:ext uri="{FF2B5EF4-FFF2-40B4-BE49-F238E27FC236}">
                <a16:creationId xmlns:a16="http://schemas.microsoft.com/office/drawing/2014/main" id="{889A608D-CE32-9A7D-3F2E-6F7BC0D87230}"/>
              </a:ext>
            </a:extLst>
          </p:cNvPr>
          <p:cNvSpPr txBox="1">
            <a:spLocks/>
          </p:cNvSpPr>
          <p:nvPr/>
        </p:nvSpPr>
        <p:spPr>
          <a:xfrm>
            <a:off x="1066800" y="3123412"/>
            <a:ext cx="10058400" cy="8115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GB" sz="2400" dirty="0">
                <a:solidFill>
                  <a:srgbClr val="00ADEA"/>
                </a:solidFill>
              </a:rPr>
              <a:t>Step 3. Calculate Risk costs</a:t>
            </a:r>
          </a:p>
        </p:txBody>
      </p:sp>
      <p:sp>
        <p:nvSpPr>
          <p:cNvPr id="6" name="Content Placeholder 2">
            <a:extLst>
              <a:ext uri="{FF2B5EF4-FFF2-40B4-BE49-F238E27FC236}">
                <a16:creationId xmlns:a16="http://schemas.microsoft.com/office/drawing/2014/main" id="{95B30BDB-09A6-E49D-B6D1-93921B684869}"/>
              </a:ext>
            </a:extLst>
          </p:cNvPr>
          <p:cNvSpPr txBox="1">
            <a:spLocks/>
          </p:cNvSpPr>
          <p:nvPr/>
        </p:nvSpPr>
        <p:spPr>
          <a:xfrm>
            <a:off x="1066800" y="3779851"/>
            <a:ext cx="10058400" cy="2528740"/>
          </a:xfrm>
          <a:prstGeom prst="rect">
            <a:avLst/>
          </a:prstGeom>
        </p:spPr>
        <p:txBody>
          <a:bodyPr vert="horz" lIns="91440" tIns="45720" rIns="91440" bIns="45720" rtlCol="0">
            <a:normAutofit fontScale="92500" lnSpcReduction="10000"/>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indent="0">
              <a:buNone/>
            </a:pPr>
            <a:r>
              <a:rPr lang="en-US" dirty="0"/>
              <a:t>Risk costs rise when service levels fall short.</a:t>
            </a:r>
          </a:p>
          <a:p>
            <a:r>
              <a:rPr lang="en-US" dirty="0"/>
              <a:t>Link service levels to quality, capacity, function &amp; safety</a:t>
            </a:r>
          </a:p>
          <a:p>
            <a:r>
              <a:rPr lang="en-US" dirty="0"/>
              <a:t>Identify operating, maintenance &amp; renewal needs</a:t>
            </a:r>
          </a:p>
          <a:p>
            <a:r>
              <a:rPr lang="en-US" dirty="0"/>
              <a:t>Consider:</a:t>
            </a:r>
          </a:p>
          <a:p>
            <a:pPr lvl="1"/>
            <a:r>
              <a:rPr lang="en-US" dirty="0"/>
              <a:t>Current service level</a:t>
            </a:r>
          </a:p>
          <a:p>
            <a:pPr lvl="1"/>
            <a:r>
              <a:rPr lang="en-US" dirty="0"/>
              <a:t>Expected changes</a:t>
            </a:r>
          </a:p>
          <a:p>
            <a:pPr lvl="1"/>
            <a:r>
              <a:rPr lang="en-US" dirty="0"/>
              <a:t>Annual cost</a:t>
            </a:r>
          </a:p>
          <a:p>
            <a:pPr lvl="1"/>
            <a:r>
              <a:rPr lang="en-US" dirty="0"/>
              <a:t>Funding availability</a:t>
            </a:r>
          </a:p>
          <a:p>
            <a:pPr lvl="1"/>
            <a:r>
              <a:rPr lang="en-US" dirty="0"/>
              <a:t>User needs &amp; expectations</a:t>
            </a:r>
            <a:endParaRPr lang="en-GB" dirty="0"/>
          </a:p>
        </p:txBody>
      </p:sp>
      <p:pic>
        <p:nvPicPr>
          <p:cNvPr id="4" name="Picture 3">
            <a:extLst>
              <a:ext uri="{FF2B5EF4-FFF2-40B4-BE49-F238E27FC236}">
                <a16:creationId xmlns:a16="http://schemas.microsoft.com/office/drawing/2014/main" id="{40A1C352-5086-6A9B-A036-FD69D441C37A}"/>
              </a:ext>
            </a:extLst>
          </p:cNvPr>
          <p:cNvPicPr>
            <a:picLocks noChangeAspect="1"/>
          </p:cNvPicPr>
          <p:nvPr/>
        </p:nvPicPr>
        <p:blipFill>
          <a:blip r:embed="rId2"/>
          <a:stretch>
            <a:fillRect/>
          </a:stretch>
        </p:blipFill>
        <p:spPr>
          <a:xfrm>
            <a:off x="566711" y="318386"/>
            <a:ext cx="1298561" cy="1158340"/>
          </a:xfrm>
          <a:prstGeom prst="rect">
            <a:avLst/>
          </a:prstGeom>
        </p:spPr>
      </p:pic>
      <p:sp>
        <p:nvSpPr>
          <p:cNvPr id="7" name="TextBox 6">
            <a:extLst>
              <a:ext uri="{FF2B5EF4-FFF2-40B4-BE49-F238E27FC236}">
                <a16:creationId xmlns:a16="http://schemas.microsoft.com/office/drawing/2014/main" id="{052AB4EF-F06D-DED2-43CC-104447AD9B70}"/>
              </a:ext>
            </a:extLst>
          </p:cNvPr>
          <p:cNvSpPr txBox="1"/>
          <p:nvPr/>
        </p:nvSpPr>
        <p:spPr>
          <a:xfrm>
            <a:off x="851647" y="6331451"/>
            <a:ext cx="10488706" cy="369332"/>
          </a:xfrm>
          <a:prstGeom prst="rect">
            <a:avLst/>
          </a:prstGeom>
          <a:solidFill>
            <a:srgbClr val="597613"/>
          </a:solidFill>
          <a:ln>
            <a:solidFill>
              <a:srgbClr val="597613"/>
            </a:solidFill>
          </a:ln>
        </p:spPr>
        <p:txBody>
          <a:bodyPr wrap="square" rtlCol="0">
            <a:spAutoFit/>
          </a:bodyPr>
          <a:lstStyle/>
          <a:p>
            <a:pPr algn="ctr"/>
            <a:r>
              <a:rPr lang="en-US" dirty="0">
                <a:solidFill>
                  <a:srgbClr val="FFFFFF"/>
                </a:solidFill>
              </a:rPr>
              <a:t>Understanding service levels helps quantify and manage risk costs</a:t>
            </a:r>
            <a:endParaRPr lang="en-GB" dirty="0">
              <a:solidFill>
                <a:srgbClr val="FFFFFF"/>
              </a:solidFill>
            </a:endParaRPr>
          </a:p>
        </p:txBody>
      </p:sp>
    </p:spTree>
    <p:extLst>
      <p:ext uri="{BB962C8B-B14F-4D97-AF65-F5344CB8AC3E}">
        <p14:creationId xmlns:p14="http://schemas.microsoft.com/office/powerpoint/2010/main" val="808368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309A2-9ED3-DBEB-DA2B-F78F306B7665}"/>
              </a:ext>
            </a:extLst>
          </p:cNvPr>
          <p:cNvSpPr>
            <a:spLocks noGrp="1"/>
          </p:cNvSpPr>
          <p:nvPr>
            <p:ph type="title"/>
          </p:nvPr>
        </p:nvSpPr>
        <p:spPr>
          <a:xfrm>
            <a:off x="1066800" y="1265202"/>
            <a:ext cx="10058400" cy="1371600"/>
          </a:xfrm>
        </p:spPr>
        <p:txBody>
          <a:bodyPr>
            <a:normAutofit/>
          </a:bodyPr>
          <a:lstStyle/>
          <a:p>
            <a:r>
              <a:rPr lang="en-GB" sz="2400" dirty="0">
                <a:solidFill>
                  <a:srgbClr val="00ADEA"/>
                </a:solidFill>
              </a:rPr>
              <a:t>Step 4. Apply cost-effective management </a:t>
            </a:r>
          </a:p>
        </p:txBody>
      </p:sp>
      <p:sp>
        <p:nvSpPr>
          <p:cNvPr id="3" name="Content Placeholder 2">
            <a:extLst>
              <a:ext uri="{FF2B5EF4-FFF2-40B4-BE49-F238E27FC236}">
                <a16:creationId xmlns:a16="http://schemas.microsoft.com/office/drawing/2014/main" id="{85225271-5E69-E2BF-5286-F1B8924F1127}"/>
              </a:ext>
            </a:extLst>
          </p:cNvPr>
          <p:cNvSpPr>
            <a:spLocks noGrp="1"/>
          </p:cNvSpPr>
          <p:nvPr>
            <p:ph idx="1"/>
          </p:nvPr>
        </p:nvSpPr>
        <p:spPr>
          <a:xfrm>
            <a:off x="1066800" y="2180545"/>
            <a:ext cx="10058400" cy="1827857"/>
          </a:xfrm>
        </p:spPr>
        <p:txBody>
          <a:bodyPr/>
          <a:lstStyle/>
          <a:p>
            <a:pPr marL="0" indent="0">
              <a:buNone/>
            </a:pPr>
            <a:r>
              <a:rPr lang="en-GB" dirty="0"/>
              <a:t>Are you managing your assets in a proactive or reactive manner?</a:t>
            </a:r>
          </a:p>
          <a:p>
            <a:pPr marL="0" indent="0">
              <a:buNone/>
            </a:pPr>
            <a:r>
              <a:rPr lang="en-GB" dirty="0"/>
              <a:t>In most cases, proactive management is more cost-effective in the long-run than reactive management. For example, if you wait until there is a bad heating pump on one of your building before performing pump maintenance, you can end up spending more money than if you proactively conduct pump maintenance over time. You’re practicing cost-effective management when you do the most cost-effective maintenance, repair or replacement at the right time during the entire asset life-cycle.</a:t>
            </a:r>
          </a:p>
          <a:p>
            <a:endParaRPr lang="en-GB" dirty="0"/>
          </a:p>
        </p:txBody>
      </p:sp>
      <p:sp>
        <p:nvSpPr>
          <p:cNvPr id="5" name="Title 1">
            <a:extLst>
              <a:ext uri="{FF2B5EF4-FFF2-40B4-BE49-F238E27FC236}">
                <a16:creationId xmlns:a16="http://schemas.microsoft.com/office/drawing/2014/main" id="{D347899A-267E-0FFB-09CC-A60732C41AD7}"/>
              </a:ext>
            </a:extLst>
          </p:cNvPr>
          <p:cNvSpPr txBox="1">
            <a:spLocks/>
          </p:cNvSpPr>
          <p:nvPr/>
        </p:nvSpPr>
        <p:spPr>
          <a:xfrm>
            <a:off x="1066800" y="3789763"/>
            <a:ext cx="10058400" cy="1371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a:lstStyle>
          <a:p>
            <a:r>
              <a:rPr lang="en-GB" sz="2400" dirty="0">
                <a:solidFill>
                  <a:srgbClr val="00ADEA"/>
                </a:solidFill>
              </a:rPr>
              <a:t>Step 5. Execute long-term financial planning </a:t>
            </a:r>
          </a:p>
        </p:txBody>
      </p:sp>
      <p:sp>
        <p:nvSpPr>
          <p:cNvPr id="6" name="TextBox 5">
            <a:extLst>
              <a:ext uri="{FF2B5EF4-FFF2-40B4-BE49-F238E27FC236}">
                <a16:creationId xmlns:a16="http://schemas.microsoft.com/office/drawing/2014/main" id="{6A1E1B9C-8517-5934-322E-FEE542E40B24}"/>
              </a:ext>
            </a:extLst>
          </p:cNvPr>
          <p:cNvSpPr txBox="1"/>
          <p:nvPr/>
        </p:nvSpPr>
        <p:spPr>
          <a:xfrm>
            <a:off x="1066800" y="4837480"/>
            <a:ext cx="9851010" cy="830997"/>
          </a:xfrm>
          <a:prstGeom prst="rect">
            <a:avLst/>
          </a:prstGeom>
          <a:noFill/>
        </p:spPr>
        <p:txBody>
          <a:bodyPr wrap="square" rtlCol="0">
            <a:spAutoFit/>
          </a:bodyPr>
          <a:lstStyle/>
          <a:p>
            <a:r>
              <a:rPr lang="en-GB" sz="1500" dirty="0"/>
              <a:t>Your asset management should naturally translate into long-term financial planning. A long-term financial plan will help you determine which of your objectives are feasible, which are important and which can maintain your priority assets over the long term</a:t>
            </a:r>
            <a:r>
              <a:rPr lang="en-GB" dirty="0"/>
              <a:t>.</a:t>
            </a:r>
          </a:p>
        </p:txBody>
      </p:sp>
      <p:pic>
        <p:nvPicPr>
          <p:cNvPr id="4" name="Picture 3">
            <a:extLst>
              <a:ext uri="{FF2B5EF4-FFF2-40B4-BE49-F238E27FC236}">
                <a16:creationId xmlns:a16="http://schemas.microsoft.com/office/drawing/2014/main" id="{58317DD4-1ED9-92A1-85A1-6F2C55BF77A1}"/>
              </a:ext>
            </a:extLst>
          </p:cNvPr>
          <p:cNvPicPr>
            <a:picLocks noChangeAspect="1"/>
          </p:cNvPicPr>
          <p:nvPr/>
        </p:nvPicPr>
        <p:blipFill>
          <a:blip r:embed="rId2"/>
          <a:stretch>
            <a:fillRect/>
          </a:stretch>
        </p:blipFill>
        <p:spPr>
          <a:xfrm>
            <a:off x="634087" y="515091"/>
            <a:ext cx="1298561" cy="1158340"/>
          </a:xfrm>
          <a:prstGeom prst="rect">
            <a:avLst/>
          </a:prstGeom>
        </p:spPr>
      </p:pic>
      <p:pic>
        <p:nvPicPr>
          <p:cNvPr id="7" name="Picture 6">
            <a:extLst>
              <a:ext uri="{FF2B5EF4-FFF2-40B4-BE49-F238E27FC236}">
                <a16:creationId xmlns:a16="http://schemas.microsoft.com/office/drawing/2014/main" id="{3AE4812A-F841-1069-B9FF-2E98B929C7BD}"/>
              </a:ext>
            </a:extLst>
          </p:cNvPr>
          <p:cNvPicPr>
            <a:picLocks noChangeAspect="1"/>
          </p:cNvPicPr>
          <p:nvPr/>
        </p:nvPicPr>
        <p:blipFill>
          <a:blip r:embed="rId3"/>
          <a:stretch>
            <a:fillRect/>
          </a:stretch>
        </p:blipFill>
        <p:spPr>
          <a:xfrm>
            <a:off x="846889" y="6064366"/>
            <a:ext cx="10498222" cy="499915"/>
          </a:xfrm>
          <a:prstGeom prst="rect">
            <a:avLst/>
          </a:prstGeom>
        </p:spPr>
      </p:pic>
    </p:spTree>
    <p:extLst>
      <p:ext uri="{BB962C8B-B14F-4D97-AF65-F5344CB8AC3E}">
        <p14:creationId xmlns:p14="http://schemas.microsoft.com/office/powerpoint/2010/main" val="1446377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44975-F6A2-FE31-85B5-71C83DD0AE3A}"/>
              </a:ext>
            </a:extLst>
          </p:cNvPr>
          <p:cNvSpPr>
            <a:spLocks noGrp="1"/>
          </p:cNvSpPr>
          <p:nvPr>
            <p:ph type="title"/>
          </p:nvPr>
        </p:nvSpPr>
        <p:spPr>
          <a:xfrm>
            <a:off x="2042006" y="737857"/>
            <a:ext cx="10058400" cy="1371600"/>
          </a:xfrm>
        </p:spPr>
        <p:txBody>
          <a:bodyPr/>
          <a:lstStyle/>
          <a:p>
            <a:r>
              <a:rPr lang="en-GB" dirty="0"/>
              <a:t>Our Approach to Asset Management </a:t>
            </a:r>
          </a:p>
        </p:txBody>
      </p:sp>
      <p:sp>
        <p:nvSpPr>
          <p:cNvPr id="3" name="Content Placeholder 2">
            <a:extLst>
              <a:ext uri="{FF2B5EF4-FFF2-40B4-BE49-F238E27FC236}">
                <a16:creationId xmlns:a16="http://schemas.microsoft.com/office/drawing/2014/main" id="{9A64ADAA-F2D2-E8AA-142A-5E6602F103EE}"/>
              </a:ext>
            </a:extLst>
          </p:cNvPr>
          <p:cNvSpPr>
            <a:spLocks noGrp="1"/>
          </p:cNvSpPr>
          <p:nvPr>
            <p:ph idx="1"/>
          </p:nvPr>
        </p:nvSpPr>
        <p:spPr>
          <a:xfrm>
            <a:off x="1066799" y="2109457"/>
            <a:ext cx="10058400" cy="4372824"/>
          </a:xfrm>
        </p:spPr>
        <p:txBody>
          <a:bodyPr>
            <a:normAutofit fontScale="25000" lnSpcReduction="20000"/>
          </a:bodyPr>
          <a:lstStyle/>
          <a:p>
            <a:pPr>
              <a:buFont typeface="Wingdings" panose="05000000000000000000" pitchFamily="2" charset="2"/>
              <a:buChar char="q"/>
            </a:pPr>
            <a:r>
              <a:rPr lang="en-GB" sz="6400" dirty="0"/>
              <a:t> Our aim is to ensure we safeguard your asset performance, integrity and resilience in the delivery of water and wastewater services. </a:t>
            </a:r>
          </a:p>
          <a:p>
            <a:pPr>
              <a:buFont typeface="Wingdings" panose="05000000000000000000" pitchFamily="2" charset="2"/>
              <a:buChar char="q"/>
            </a:pPr>
            <a:r>
              <a:rPr lang="en-GB" sz="6400" dirty="0"/>
              <a:t>Developing asset strategies and plans that optimise performance, risk and efficiency and provide best value for your customers, stakeholders and environment. </a:t>
            </a:r>
          </a:p>
          <a:p>
            <a:pPr>
              <a:buFont typeface="Wingdings" panose="05000000000000000000" pitchFamily="2" charset="2"/>
              <a:buChar char="q"/>
            </a:pPr>
            <a:r>
              <a:rPr lang="en-GB" sz="6400" dirty="0"/>
              <a:t> Providing a sustainable and efficient asset base to achieve our environmental commitments.</a:t>
            </a:r>
          </a:p>
          <a:p>
            <a:pPr>
              <a:buFont typeface="Wingdings" panose="05000000000000000000" pitchFamily="2" charset="2"/>
              <a:buChar char="q"/>
            </a:pPr>
            <a:r>
              <a:rPr lang="en-GB" sz="6400" dirty="0"/>
              <a:t>Adopting a systems-thinking approach which considers short to long term perspectives and resilience across all business planning cycles. </a:t>
            </a:r>
          </a:p>
          <a:p>
            <a:pPr>
              <a:buFont typeface="Wingdings" panose="05000000000000000000" pitchFamily="2" charset="2"/>
              <a:buChar char="q"/>
            </a:pPr>
            <a:r>
              <a:rPr lang="en-GB" sz="6400" dirty="0"/>
              <a:t>Maintaining and continually improving data, insight, and tools so that your investment decisions are supported and evidence based. </a:t>
            </a:r>
          </a:p>
          <a:p>
            <a:pPr>
              <a:buFont typeface="Wingdings" panose="05000000000000000000" pitchFamily="2" charset="2"/>
              <a:buChar char="q"/>
            </a:pPr>
            <a:r>
              <a:rPr lang="en-GB" sz="6400" dirty="0"/>
              <a:t>Planning and prioritising the resources needed to operate your asset management system and meet your objectives. </a:t>
            </a:r>
          </a:p>
          <a:p>
            <a:pPr>
              <a:buFont typeface="Wingdings" panose="05000000000000000000" pitchFamily="2" charset="2"/>
              <a:buChar char="q"/>
            </a:pPr>
            <a:r>
              <a:rPr lang="en-GB" sz="6400" dirty="0"/>
              <a:t>Driving continual improvement of your asset management maturity through collaboration with the utility sector, your stakeholders and partnerships and seek new opportunities to innovate</a:t>
            </a:r>
          </a:p>
          <a:p>
            <a:endParaRPr lang="en-GB" dirty="0"/>
          </a:p>
        </p:txBody>
      </p:sp>
      <p:pic>
        <p:nvPicPr>
          <p:cNvPr id="5" name="Picture 4">
            <a:extLst>
              <a:ext uri="{FF2B5EF4-FFF2-40B4-BE49-F238E27FC236}">
                <a16:creationId xmlns:a16="http://schemas.microsoft.com/office/drawing/2014/main" id="{BDF37BC4-13D7-E9D8-BB51-B210B2A4274B}"/>
              </a:ext>
            </a:extLst>
          </p:cNvPr>
          <p:cNvPicPr>
            <a:picLocks noChangeAspect="1"/>
          </p:cNvPicPr>
          <p:nvPr/>
        </p:nvPicPr>
        <p:blipFill>
          <a:blip r:embed="rId2"/>
          <a:stretch>
            <a:fillRect/>
          </a:stretch>
        </p:blipFill>
        <p:spPr>
          <a:xfrm>
            <a:off x="643856" y="607085"/>
            <a:ext cx="1298561" cy="1158340"/>
          </a:xfrm>
          <a:prstGeom prst="rect">
            <a:avLst/>
          </a:prstGeom>
        </p:spPr>
      </p:pic>
    </p:spTree>
    <p:extLst>
      <p:ext uri="{BB962C8B-B14F-4D97-AF65-F5344CB8AC3E}">
        <p14:creationId xmlns:p14="http://schemas.microsoft.com/office/powerpoint/2010/main" val="17092907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FCCB6-AB3F-E4BE-C429-BE2DAAE53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AA98D0-FB94-D182-076D-369D95BEAFCD}"/>
              </a:ext>
            </a:extLst>
          </p:cNvPr>
          <p:cNvSpPr>
            <a:spLocks noGrp="1"/>
          </p:cNvSpPr>
          <p:nvPr>
            <p:ph type="title"/>
          </p:nvPr>
        </p:nvSpPr>
        <p:spPr>
          <a:xfrm>
            <a:off x="2279964" y="513683"/>
            <a:ext cx="10058400" cy="1371600"/>
          </a:xfrm>
        </p:spPr>
        <p:txBody>
          <a:bodyPr/>
          <a:lstStyle/>
          <a:p>
            <a:r>
              <a:rPr lang="en-GB" dirty="0"/>
              <a:t>Asset Management System </a:t>
            </a:r>
          </a:p>
        </p:txBody>
      </p:sp>
      <p:sp>
        <p:nvSpPr>
          <p:cNvPr id="3" name="Content Placeholder 2">
            <a:extLst>
              <a:ext uri="{FF2B5EF4-FFF2-40B4-BE49-F238E27FC236}">
                <a16:creationId xmlns:a16="http://schemas.microsoft.com/office/drawing/2014/main" id="{151D3783-40F4-435B-39E1-CE2F37181D83}"/>
              </a:ext>
            </a:extLst>
          </p:cNvPr>
          <p:cNvSpPr>
            <a:spLocks noGrp="1"/>
          </p:cNvSpPr>
          <p:nvPr>
            <p:ph idx="1"/>
          </p:nvPr>
        </p:nvSpPr>
        <p:spPr>
          <a:xfrm>
            <a:off x="1066800" y="2055137"/>
            <a:ext cx="10058400" cy="4372824"/>
          </a:xfrm>
        </p:spPr>
        <p:txBody>
          <a:bodyPr>
            <a:normAutofit/>
          </a:bodyPr>
          <a:lstStyle/>
          <a:p>
            <a:pPr marL="0" indent="0">
              <a:buNone/>
            </a:pPr>
            <a:r>
              <a:rPr lang="en-GB" dirty="0"/>
              <a:t>Your Asset Management System (AMS) will be hosted on your internal </a:t>
            </a:r>
            <a:r>
              <a:rPr lang="en-GB" dirty="0" err="1"/>
              <a:t>Sharepoint</a:t>
            </a:r>
            <a:r>
              <a:rPr lang="en-GB" dirty="0"/>
              <a:t> site. Your AMS is inclusive of physical assets owned and managed and used directly for the provision of water and wastewater services: </a:t>
            </a:r>
          </a:p>
          <a:p>
            <a:pPr marL="0" indent="0">
              <a:buNone/>
            </a:pPr>
            <a:r>
              <a:rPr lang="en-GB" dirty="0"/>
              <a:t>• Clean water network assets </a:t>
            </a:r>
          </a:p>
          <a:p>
            <a:pPr marL="0" indent="0">
              <a:buNone/>
            </a:pPr>
            <a:r>
              <a:rPr lang="en-GB" dirty="0"/>
              <a:t>• Clean water production assets </a:t>
            </a:r>
          </a:p>
          <a:p>
            <a:pPr marL="0" indent="0">
              <a:buNone/>
            </a:pPr>
            <a:r>
              <a:rPr lang="en-GB" dirty="0"/>
              <a:t>• Wastewater network assets </a:t>
            </a:r>
          </a:p>
          <a:p>
            <a:pPr marL="0" indent="0">
              <a:buNone/>
            </a:pPr>
            <a:r>
              <a:rPr lang="en-GB" dirty="0"/>
              <a:t>• Wastewater treatment assets </a:t>
            </a:r>
          </a:p>
          <a:p>
            <a:pPr marL="0" indent="0">
              <a:buNone/>
            </a:pPr>
            <a:r>
              <a:rPr lang="en-GB" dirty="0"/>
              <a:t>• Sludge treatment centres </a:t>
            </a:r>
          </a:p>
          <a:p>
            <a:pPr marL="0" indent="0">
              <a:buNone/>
            </a:pPr>
            <a:r>
              <a:rPr lang="en-GB" dirty="0"/>
              <a:t>• Renewable power regeneration </a:t>
            </a:r>
          </a:p>
          <a:p>
            <a:pPr marL="0" indent="0">
              <a:buNone/>
            </a:pPr>
            <a:r>
              <a:rPr lang="en-GB" dirty="0"/>
              <a:t>• On site buildings </a:t>
            </a:r>
          </a:p>
          <a:p>
            <a:pPr marL="0" indent="0">
              <a:buNone/>
            </a:pPr>
            <a:r>
              <a:rPr lang="en-GB" dirty="0"/>
              <a:t>• Telecommunications </a:t>
            </a:r>
          </a:p>
          <a:p>
            <a:pPr marL="0" indent="0">
              <a:buNone/>
            </a:pPr>
            <a:r>
              <a:rPr lang="en-GB" dirty="0"/>
              <a:t> This is inclusive of the following activities: </a:t>
            </a:r>
          </a:p>
        </p:txBody>
      </p:sp>
      <p:pic>
        <p:nvPicPr>
          <p:cNvPr id="4" name="Picture 3">
            <a:extLst>
              <a:ext uri="{FF2B5EF4-FFF2-40B4-BE49-F238E27FC236}">
                <a16:creationId xmlns:a16="http://schemas.microsoft.com/office/drawing/2014/main" id="{9F0A2CEC-50D3-A916-9F06-5BCEFFDE9BE2}"/>
              </a:ext>
            </a:extLst>
          </p:cNvPr>
          <p:cNvPicPr>
            <a:picLocks noChangeAspect="1"/>
          </p:cNvPicPr>
          <p:nvPr/>
        </p:nvPicPr>
        <p:blipFill>
          <a:blip r:embed="rId2"/>
          <a:stretch>
            <a:fillRect/>
          </a:stretch>
        </p:blipFill>
        <p:spPr>
          <a:xfrm>
            <a:off x="840464" y="620313"/>
            <a:ext cx="1298561" cy="1158340"/>
          </a:xfrm>
          <a:prstGeom prst="rect">
            <a:avLst/>
          </a:prstGeom>
        </p:spPr>
      </p:pic>
    </p:spTree>
    <p:extLst>
      <p:ext uri="{BB962C8B-B14F-4D97-AF65-F5344CB8AC3E}">
        <p14:creationId xmlns:p14="http://schemas.microsoft.com/office/powerpoint/2010/main" val="6913819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3E9446-9794-DDAA-A996-A92228AE2D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4577DC-8FFB-2BE4-D6D6-9CF2CAD73984}"/>
              </a:ext>
            </a:extLst>
          </p:cNvPr>
          <p:cNvSpPr>
            <a:spLocks noGrp="1"/>
          </p:cNvSpPr>
          <p:nvPr>
            <p:ph type="title"/>
          </p:nvPr>
        </p:nvSpPr>
        <p:spPr>
          <a:xfrm>
            <a:off x="2279964" y="513683"/>
            <a:ext cx="10058400" cy="1371600"/>
          </a:xfrm>
        </p:spPr>
        <p:txBody>
          <a:bodyPr/>
          <a:lstStyle/>
          <a:p>
            <a:r>
              <a:rPr lang="en-GB" dirty="0"/>
              <a:t>Asset Management System </a:t>
            </a:r>
          </a:p>
        </p:txBody>
      </p:sp>
      <p:sp>
        <p:nvSpPr>
          <p:cNvPr id="3" name="Content Placeholder 2">
            <a:extLst>
              <a:ext uri="{FF2B5EF4-FFF2-40B4-BE49-F238E27FC236}">
                <a16:creationId xmlns:a16="http://schemas.microsoft.com/office/drawing/2014/main" id="{CC17841D-8A1E-3C43-B962-680A65069DEF}"/>
              </a:ext>
            </a:extLst>
          </p:cNvPr>
          <p:cNvSpPr>
            <a:spLocks noGrp="1"/>
          </p:cNvSpPr>
          <p:nvPr>
            <p:ph idx="1"/>
          </p:nvPr>
        </p:nvSpPr>
        <p:spPr>
          <a:xfrm>
            <a:off x="1066800" y="2055137"/>
            <a:ext cx="10058400" cy="4372824"/>
          </a:xfrm>
        </p:spPr>
        <p:txBody>
          <a:bodyPr>
            <a:normAutofit/>
          </a:bodyPr>
          <a:lstStyle/>
          <a:p>
            <a:pPr marL="0" indent="0">
              <a:buNone/>
            </a:pPr>
            <a:r>
              <a:rPr lang="en-GB" dirty="0"/>
              <a:t>This is inclusive of the following activities:</a:t>
            </a:r>
          </a:p>
          <a:p>
            <a:r>
              <a:rPr lang="en-GB" dirty="0"/>
              <a:t>Strategic asset management (inc. asset planning, capacity studies, system review, water </a:t>
            </a:r>
          </a:p>
          <a:p>
            <a:pPr marL="0" indent="0">
              <a:buNone/>
            </a:pPr>
            <a:r>
              <a:rPr lang="en-GB" dirty="0"/>
              <a:t>resource management planning) </a:t>
            </a:r>
          </a:p>
          <a:p>
            <a:pPr marL="0" indent="0">
              <a:buNone/>
            </a:pPr>
            <a:r>
              <a:rPr lang="en-GB" dirty="0"/>
              <a:t>• Investment activities following on from front line identification through to solution design </a:t>
            </a:r>
          </a:p>
          <a:p>
            <a:pPr marL="0" indent="0">
              <a:buNone/>
            </a:pPr>
            <a:r>
              <a:rPr lang="en-GB" dirty="0"/>
              <a:t>and project definition </a:t>
            </a:r>
          </a:p>
          <a:p>
            <a:pPr marL="0" indent="0">
              <a:buNone/>
            </a:pPr>
            <a:r>
              <a:rPr lang="en-GB" dirty="0"/>
              <a:t>• Inspection, operation, maintenance and design of assets </a:t>
            </a:r>
          </a:p>
          <a:p>
            <a:pPr marL="0" indent="0">
              <a:buNone/>
            </a:pPr>
            <a:r>
              <a:rPr lang="en-GB" dirty="0"/>
              <a:t>• Asset data linked to all activities </a:t>
            </a:r>
          </a:p>
          <a:p>
            <a:pPr marL="0" indent="0">
              <a:buNone/>
            </a:pPr>
            <a:r>
              <a:rPr lang="en-GB" dirty="0"/>
              <a:t>• Delivery of enablers to support framework </a:t>
            </a:r>
          </a:p>
          <a:p>
            <a:pPr marL="0" indent="0">
              <a:buNone/>
            </a:pPr>
            <a:r>
              <a:rPr lang="en-GB" dirty="0"/>
              <a:t>• Procurement (inc. acquisition), monitoring, reporting, decommissioning and disposal </a:t>
            </a:r>
          </a:p>
          <a:p>
            <a:pPr marL="0" indent="0">
              <a:buNone/>
            </a:pPr>
            <a:endParaRPr lang="en-GB" dirty="0"/>
          </a:p>
        </p:txBody>
      </p:sp>
      <p:pic>
        <p:nvPicPr>
          <p:cNvPr id="4" name="Picture 3">
            <a:extLst>
              <a:ext uri="{FF2B5EF4-FFF2-40B4-BE49-F238E27FC236}">
                <a16:creationId xmlns:a16="http://schemas.microsoft.com/office/drawing/2014/main" id="{D1748D04-85BA-5BC8-BFC6-46A14E37DC96}"/>
              </a:ext>
            </a:extLst>
          </p:cNvPr>
          <p:cNvPicPr>
            <a:picLocks noChangeAspect="1"/>
          </p:cNvPicPr>
          <p:nvPr/>
        </p:nvPicPr>
        <p:blipFill>
          <a:blip r:embed="rId2"/>
          <a:stretch>
            <a:fillRect/>
          </a:stretch>
        </p:blipFill>
        <p:spPr>
          <a:xfrm>
            <a:off x="840464" y="620313"/>
            <a:ext cx="1298561" cy="1158340"/>
          </a:xfrm>
          <a:prstGeom prst="rect">
            <a:avLst/>
          </a:prstGeom>
        </p:spPr>
      </p:pic>
    </p:spTree>
    <p:extLst>
      <p:ext uri="{BB962C8B-B14F-4D97-AF65-F5344CB8AC3E}">
        <p14:creationId xmlns:p14="http://schemas.microsoft.com/office/powerpoint/2010/main" val="39094938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F0C7B299-89DB-3738-5EF9-684BA1BC3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84A947-5DDD-239B-EA97-AA701CB48BB5}"/>
              </a:ext>
            </a:extLst>
          </p:cNvPr>
          <p:cNvSpPr>
            <a:spLocks noGrp="1"/>
          </p:cNvSpPr>
          <p:nvPr>
            <p:ph type="title"/>
          </p:nvPr>
        </p:nvSpPr>
        <p:spPr>
          <a:xfrm>
            <a:off x="2007325" y="660606"/>
            <a:ext cx="10058400" cy="1122238"/>
          </a:xfrm>
        </p:spPr>
        <p:txBody>
          <a:bodyPr>
            <a:normAutofit/>
          </a:bodyPr>
          <a:lstStyle/>
          <a:p>
            <a:r>
              <a:rPr lang="en-GB" sz="2400" b="1" dirty="0">
                <a:solidFill>
                  <a:srgbClr val="C00000"/>
                </a:solidFill>
                <a:latin typeface="+mn-lt"/>
              </a:rPr>
              <a:t>Collect</a:t>
            </a:r>
            <a:r>
              <a:rPr lang="en-GB" sz="2400" b="1" dirty="0">
                <a:solidFill>
                  <a:srgbClr val="221F63"/>
                </a:solidFill>
                <a:latin typeface="+mn-lt"/>
              </a:rPr>
              <a:t> - </a:t>
            </a:r>
            <a:r>
              <a:rPr lang="en-GB" sz="2400" b="1" dirty="0">
                <a:solidFill>
                  <a:srgbClr val="BC8F00"/>
                </a:solidFill>
                <a:latin typeface="+mn-lt"/>
              </a:rPr>
              <a:t>Understand</a:t>
            </a:r>
            <a:r>
              <a:rPr lang="en-GB" sz="2400" b="1" dirty="0">
                <a:solidFill>
                  <a:srgbClr val="221F63"/>
                </a:solidFill>
                <a:latin typeface="+mn-lt"/>
              </a:rPr>
              <a:t> - </a:t>
            </a:r>
            <a:r>
              <a:rPr lang="en-GB" sz="2400" b="1" dirty="0">
                <a:solidFill>
                  <a:srgbClr val="00B050"/>
                </a:solidFill>
                <a:latin typeface="+mn-lt"/>
              </a:rPr>
              <a:t>Deliver</a:t>
            </a:r>
            <a:r>
              <a:rPr lang="en-GB" sz="2400" b="1" dirty="0">
                <a:solidFill>
                  <a:srgbClr val="221F63"/>
                </a:solidFill>
                <a:latin typeface="+mn-lt"/>
              </a:rPr>
              <a:t> together </a:t>
            </a:r>
          </a:p>
        </p:txBody>
      </p:sp>
      <p:pic>
        <p:nvPicPr>
          <p:cNvPr id="5" name="Picture 4">
            <a:extLst>
              <a:ext uri="{FF2B5EF4-FFF2-40B4-BE49-F238E27FC236}">
                <a16:creationId xmlns:a16="http://schemas.microsoft.com/office/drawing/2014/main" id="{4EB03D69-A83F-2CC9-70BB-86D149C4E87B}"/>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C3B387F6-8D25-5D6F-2D5A-352CC29ADD77}"/>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
        <p:nvSpPr>
          <p:cNvPr id="6" name="TextBox 5">
            <a:extLst>
              <a:ext uri="{FF2B5EF4-FFF2-40B4-BE49-F238E27FC236}">
                <a16:creationId xmlns:a16="http://schemas.microsoft.com/office/drawing/2014/main" id="{28CAD075-5785-41D7-EE68-82F596BF467A}"/>
              </a:ext>
            </a:extLst>
          </p:cNvPr>
          <p:cNvSpPr txBox="1"/>
          <p:nvPr/>
        </p:nvSpPr>
        <p:spPr>
          <a:xfrm>
            <a:off x="1131684" y="1926182"/>
            <a:ext cx="9569512" cy="923330"/>
          </a:xfrm>
          <a:prstGeom prst="rect">
            <a:avLst/>
          </a:prstGeom>
          <a:noFill/>
        </p:spPr>
        <p:txBody>
          <a:bodyPr wrap="square">
            <a:spAutoFit/>
          </a:bodyPr>
          <a:lstStyle/>
          <a:p>
            <a:pPr algn="l"/>
            <a:r>
              <a:rPr lang="en-GB" sz="1800" b="1" i="0" u="none" strike="noStrike" baseline="0" dirty="0">
                <a:solidFill>
                  <a:schemeClr val="accent2">
                    <a:lumMod val="75000"/>
                  </a:schemeClr>
                </a:solidFill>
                <a:latin typeface="SofiaPro-Bold"/>
              </a:rPr>
              <a:t>Goal #1: Increase quantity and quality of maintenance data</a:t>
            </a:r>
          </a:p>
          <a:p>
            <a:pPr algn="l"/>
            <a:endParaRPr lang="en-GB" sz="1800" b="1" i="0" u="none" strike="noStrike" baseline="0" dirty="0">
              <a:solidFill>
                <a:srgbClr val="18355A"/>
              </a:solidFill>
              <a:latin typeface="SofiaPro-Bold"/>
            </a:endParaRPr>
          </a:p>
          <a:p>
            <a:pPr algn="l"/>
            <a:endParaRPr lang="en-GB" dirty="0"/>
          </a:p>
        </p:txBody>
      </p:sp>
      <p:graphicFrame>
        <p:nvGraphicFramePr>
          <p:cNvPr id="7" name="Table 6">
            <a:extLst>
              <a:ext uri="{FF2B5EF4-FFF2-40B4-BE49-F238E27FC236}">
                <a16:creationId xmlns:a16="http://schemas.microsoft.com/office/drawing/2014/main" id="{2D04E073-62EA-0F6A-7D08-A7C9F05B2D79}"/>
              </a:ext>
            </a:extLst>
          </p:cNvPr>
          <p:cNvGraphicFramePr>
            <a:graphicFrameLocks noGrp="1"/>
          </p:cNvGraphicFramePr>
          <p:nvPr>
            <p:extLst>
              <p:ext uri="{D42A27DB-BD31-4B8C-83A1-F6EECF244321}">
                <p14:modId xmlns:p14="http://schemas.microsoft.com/office/powerpoint/2010/main" val="2644252062"/>
              </p:ext>
            </p:extLst>
          </p:nvPr>
        </p:nvGraphicFramePr>
        <p:xfrm>
          <a:off x="1131684" y="2530860"/>
          <a:ext cx="10058400" cy="34380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121514549"/>
                    </a:ext>
                  </a:extLst>
                </a:gridCol>
                <a:gridCol w="3364870">
                  <a:extLst>
                    <a:ext uri="{9D8B030D-6E8A-4147-A177-3AD203B41FA5}">
                      <a16:colId xmlns:a16="http://schemas.microsoft.com/office/drawing/2014/main" val="1779410121"/>
                    </a:ext>
                  </a:extLst>
                </a:gridCol>
                <a:gridCol w="3340730">
                  <a:extLst>
                    <a:ext uri="{9D8B030D-6E8A-4147-A177-3AD203B41FA5}">
                      <a16:colId xmlns:a16="http://schemas.microsoft.com/office/drawing/2014/main" val="2614016002"/>
                    </a:ext>
                  </a:extLst>
                </a:gridCol>
              </a:tblGrid>
              <a:tr h="603420">
                <a:tc>
                  <a:txBody>
                    <a:bodyPr/>
                    <a:lstStyle/>
                    <a:p>
                      <a:pPr algn="ctr"/>
                      <a:r>
                        <a:rPr lang="en-GB" dirty="0"/>
                        <a:t>Current state</a:t>
                      </a:r>
                    </a:p>
                  </a:txBody>
                  <a:tcPr>
                    <a:solidFill>
                      <a:srgbClr val="C00000"/>
                    </a:solidFill>
                  </a:tcPr>
                </a:tc>
                <a:tc>
                  <a:txBody>
                    <a:bodyPr/>
                    <a:lstStyle/>
                    <a:p>
                      <a:pPr algn="ctr"/>
                      <a:r>
                        <a:rPr lang="en-GB" dirty="0"/>
                        <a:t>End state</a:t>
                      </a:r>
                    </a:p>
                  </a:txBody>
                  <a:tcPr>
                    <a:solidFill>
                      <a:srgbClr val="C00000"/>
                    </a:solidFill>
                  </a:tcPr>
                </a:tc>
                <a:tc>
                  <a:txBody>
                    <a:bodyPr/>
                    <a:lstStyle/>
                    <a:p>
                      <a:pPr algn="ctr"/>
                      <a:r>
                        <a:rPr lang="en-GB" dirty="0"/>
                        <a:t>Strategy</a:t>
                      </a:r>
                    </a:p>
                  </a:txBody>
                  <a:tcPr>
                    <a:solidFill>
                      <a:schemeClr val="accent2">
                        <a:lumMod val="75000"/>
                      </a:schemeClr>
                    </a:solidFill>
                  </a:tcPr>
                </a:tc>
                <a:extLst>
                  <a:ext uri="{0D108BD9-81ED-4DB2-BD59-A6C34878D82A}">
                    <a16:rowId xmlns:a16="http://schemas.microsoft.com/office/drawing/2014/main" val="17447881"/>
                  </a:ext>
                </a:extLst>
              </a:tr>
              <a:tr h="2732366">
                <a:tc>
                  <a:txBody>
                    <a:bodyPr/>
                    <a:lstStyle/>
                    <a:p>
                      <a:pPr marL="285750" indent="-285750">
                        <a:buFont typeface="Arial" panose="020B0604020202020204" pitchFamily="34" charset="0"/>
                        <a:buChar char="•"/>
                      </a:pPr>
                      <a:r>
                        <a:rPr lang="en-GB" dirty="0"/>
                        <a:t>Manual data collection</a:t>
                      </a:r>
                    </a:p>
                    <a:p>
                      <a:pPr marL="285750" indent="-285750">
                        <a:buFont typeface="Arial" panose="020B0604020202020204" pitchFamily="34" charset="0"/>
                        <a:buChar char="•"/>
                      </a:pPr>
                      <a:r>
                        <a:rPr lang="en-GB" dirty="0"/>
                        <a:t>Inaccessible data</a:t>
                      </a:r>
                    </a:p>
                    <a:p>
                      <a:pPr marL="285750" indent="-285750">
                        <a:buFont typeface="Arial" panose="020B0604020202020204" pitchFamily="34" charset="0"/>
                        <a:buChar char="•"/>
                      </a:pPr>
                      <a:r>
                        <a:rPr lang="en-GB" dirty="0"/>
                        <a:t>Infrequent reporting</a:t>
                      </a:r>
                    </a:p>
                    <a:p>
                      <a:pPr marL="0" indent="0">
                        <a:buFont typeface="Arial" panose="020B0604020202020204" pitchFamily="34" charset="0"/>
                        <a:buNone/>
                      </a:pPr>
                      <a:r>
                        <a:rPr lang="en-GB" dirty="0"/>
                        <a:t>     cycles</a:t>
                      </a:r>
                    </a:p>
                    <a:p>
                      <a:pPr marL="285750" indent="-285750">
                        <a:buFont typeface="Arial" panose="020B0604020202020204" pitchFamily="34" charset="0"/>
                        <a:buChar char="•"/>
                      </a:pPr>
                      <a:r>
                        <a:rPr lang="en-GB" dirty="0"/>
                        <a:t>Lack of useful</a:t>
                      </a:r>
                    </a:p>
                    <a:p>
                      <a:pPr marL="0" indent="0">
                        <a:buFont typeface="Arial" panose="020B0604020202020204" pitchFamily="34" charset="0"/>
                        <a:buNone/>
                      </a:pPr>
                      <a:r>
                        <a:rPr lang="en-GB" dirty="0"/>
                        <a:t>    maintenance metrics</a:t>
                      </a:r>
                    </a:p>
                  </a:txBody>
                  <a:tcPr>
                    <a:solidFill>
                      <a:schemeClr val="accent2">
                        <a:lumMod val="40000"/>
                        <a:lumOff val="60000"/>
                      </a:schemeClr>
                    </a:solidFill>
                  </a:tcPr>
                </a:tc>
                <a:tc>
                  <a:txBody>
                    <a:bodyPr/>
                    <a:lstStyle/>
                    <a:p>
                      <a:pPr marL="285750" indent="-285750">
                        <a:buFont typeface="Arial" panose="020B0604020202020204" pitchFamily="34" charset="0"/>
                        <a:buChar char="•"/>
                      </a:pPr>
                      <a:r>
                        <a:rPr lang="en-GB" dirty="0"/>
                        <a:t>Automated data collection</a:t>
                      </a:r>
                    </a:p>
                    <a:p>
                      <a:pPr marL="285750" indent="-285750">
                        <a:buFont typeface="Arial" panose="020B0604020202020204" pitchFamily="34" charset="0"/>
                        <a:buChar char="•"/>
                      </a:pPr>
                      <a:r>
                        <a:rPr lang="en-GB" dirty="0"/>
                        <a:t>Centralized, accessible data</a:t>
                      </a:r>
                    </a:p>
                    <a:p>
                      <a:pPr marL="285750" indent="-285750">
                        <a:buFont typeface="Arial" panose="020B0604020202020204" pitchFamily="34" charset="0"/>
                        <a:buChar char="•"/>
                      </a:pPr>
                      <a:r>
                        <a:rPr lang="en-GB" dirty="0"/>
                        <a:t>Consistent reporting cycles</a:t>
                      </a:r>
                    </a:p>
                    <a:p>
                      <a:pPr marL="285750" indent="-285750">
                        <a:buFont typeface="Arial" panose="020B0604020202020204" pitchFamily="34" charset="0"/>
                        <a:buChar char="•"/>
                      </a:pPr>
                      <a:r>
                        <a:rPr lang="en-GB" dirty="0"/>
                        <a:t>Maintenance metrics</a:t>
                      </a:r>
                    </a:p>
                    <a:p>
                      <a:pPr marL="0" indent="0">
                        <a:buFont typeface="Arial" panose="020B0604020202020204" pitchFamily="34" charset="0"/>
                        <a:buNone/>
                      </a:pPr>
                      <a:r>
                        <a:rPr lang="en-GB" dirty="0"/>
                        <a:t>    incorporated into </a:t>
                      </a:r>
                    </a:p>
                    <a:p>
                      <a:pPr marL="0" indent="0">
                        <a:buFont typeface="Arial" panose="020B0604020202020204" pitchFamily="34" charset="0"/>
                        <a:buNone/>
                      </a:pPr>
                      <a:r>
                        <a:rPr lang="en-GB" dirty="0"/>
                        <a:t>    decision making</a:t>
                      </a:r>
                    </a:p>
                  </a:txBody>
                  <a:tcPr>
                    <a:solidFill>
                      <a:schemeClr val="accent2">
                        <a:lumMod val="40000"/>
                        <a:lumOff val="60000"/>
                      </a:schemeClr>
                    </a:solidFill>
                  </a:tcPr>
                </a:tc>
                <a:tc>
                  <a:txBody>
                    <a:bodyPr/>
                    <a:lstStyle/>
                    <a:p>
                      <a:pPr marL="285750" indent="-285750">
                        <a:buFont typeface="Arial" panose="020B0604020202020204" pitchFamily="34" charset="0"/>
                        <a:buChar char="•"/>
                      </a:pPr>
                      <a:r>
                        <a:rPr lang="en-GB" dirty="0"/>
                        <a:t>Set up a system to centralise and automate data collection</a:t>
                      </a:r>
                    </a:p>
                    <a:p>
                      <a:pPr marL="285750" indent="-285750">
                        <a:buFont typeface="Arial" panose="020B0604020202020204" pitchFamily="34" charset="0"/>
                        <a:buChar char="•"/>
                      </a:pPr>
                      <a:r>
                        <a:rPr lang="en-GB" dirty="0"/>
                        <a:t>Automatically generate and share reports on a weekly basis</a:t>
                      </a:r>
                    </a:p>
                    <a:p>
                      <a:pPr marL="285750" indent="-285750">
                        <a:buFont typeface="Arial" panose="020B0604020202020204" pitchFamily="34" charset="0"/>
                        <a:buChar char="•"/>
                      </a:pPr>
                      <a:r>
                        <a:rPr lang="en-GB" dirty="0"/>
                        <a:t>Create a dashboard of shared metrics for maintenance and</a:t>
                      </a:r>
                    </a:p>
                    <a:p>
                      <a:pPr marL="0" indent="0">
                        <a:buFont typeface="Arial" panose="020B0604020202020204" pitchFamily="34" charset="0"/>
                        <a:buNone/>
                      </a:pPr>
                      <a:r>
                        <a:rPr lang="en-GB" dirty="0"/>
                        <a:t>     operations</a:t>
                      </a:r>
                    </a:p>
                  </a:txBody>
                  <a:tcPr>
                    <a:solidFill>
                      <a:schemeClr val="accent2">
                        <a:lumMod val="40000"/>
                        <a:lumOff val="60000"/>
                      </a:schemeClr>
                    </a:solidFill>
                  </a:tcPr>
                </a:tc>
                <a:extLst>
                  <a:ext uri="{0D108BD9-81ED-4DB2-BD59-A6C34878D82A}">
                    <a16:rowId xmlns:a16="http://schemas.microsoft.com/office/drawing/2014/main" val="362371842"/>
                  </a:ext>
                </a:extLst>
              </a:tr>
            </a:tbl>
          </a:graphicData>
        </a:graphic>
      </p:graphicFrame>
    </p:spTree>
    <p:extLst>
      <p:ext uri="{BB962C8B-B14F-4D97-AF65-F5344CB8AC3E}">
        <p14:creationId xmlns:p14="http://schemas.microsoft.com/office/powerpoint/2010/main" val="197373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6D88AC-984B-7389-1D4D-66275D344D1B}"/>
              </a:ext>
            </a:extLst>
          </p:cNvPr>
          <p:cNvPicPr>
            <a:picLocks noChangeAspect="1"/>
          </p:cNvPicPr>
          <p:nvPr/>
        </p:nvPicPr>
        <p:blipFill>
          <a:blip r:embed="rId3"/>
          <a:stretch>
            <a:fillRect/>
          </a:stretch>
        </p:blipFill>
        <p:spPr>
          <a:xfrm>
            <a:off x="454528" y="467596"/>
            <a:ext cx="1390008" cy="1237595"/>
          </a:xfrm>
          <a:prstGeom prst="rect">
            <a:avLst/>
          </a:prstGeom>
        </p:spPr>
      </p:pic>
      <p:sp>
        <p:nvSpPr>
          <p:cNvPr id="7" name="TextBox 6">
            <a:extLst>
              <a:ext uri="{FF2B5EF4-FFF2-40B4-BE49-F238E27FC236}">
                <a16:creationId xmlns:a16="http://schemas.microsoft.com/office/drawing/2014/main" id="{61EAF06E-9FC0-CD19-EEC9-A2DDC4CBED1C}"/>
              </a:ext>
            </a:extLst>
          </p:cNvPr>
          <p:cNvSpPr txBox="1"/>
          <p:nvPr/>
        </p:nvSpPr>
        <p:spPr>
          <a:xfrm>
            <a:off x="1844536" y="892512"/>
            <a:ext cx="9300754" cy="1292662"/>
          </a:xfrm>
          <a:prstGeom prst="rect">
            <a:avLst/>
          </a:prstGeom>
          <a:noFill/>
        </p:spPr>
        <p:txBody>
          <a:bodyPr wrap="square">
            <a:spAutoFit/>
          </a:bodyPr>
          <a:lstStyle/>
          <a:p>
            <a:r>
              <a:rPr lang="en-GB" sz="2400" b="1" dirty="0">
                <a:solidFill>
                  <a:srgbClr val="221F63"/>
                </a:solidFill>
              </a:rPr>
              <a:t>OUR MISSION </a:t>
            </a:r>
          </a:p>
          <a:p>
            <a:endParaRPr lang="en-GB" dirty="0"/>
          </a:p>
          <a:p>
            <a:r>
              <a:rPr lang="en-GB" i="1" dirty="0">
                <a:solidFill>
                  <a:srgbClr val="597613"/>
                </a:solidFill>
              </a:rPr>
              <a:t>“We're in business to save our TERR (earth; land) and bring vision to life through careful planning, design, and implementation”</a:t>
            </a:r>
          </a:p>
        </p:txBody>
      </p:sp>
      <p:sp>
        <p:nvSpPr>
          <p:cNvPr id="9" name="TextBox 8">
            <a:extLst>
              <a:ext uri="{FF2B5EF4-FFF2-40B4-BE49-F238E27FC236}">
                <a16:creationId xmlns:a16="http://schemas.microsoft.com/office/drawing/2014/main" id="{72F2FA71-1B24-0363-37F6-085DF33C4F60}"/>
              </a:ext>
            </a:extLst>
          </p:cNvPr>
          <p:cNvSpPr txBox="1"/>
          <p:nvPr/>
        </p:nvSpPr>
        <p:spPr>
          <a:xfrm>
            <a:off x="1844536" y="2493978"/>
            <a:ext cx="9300754" cy="2492990"/>
          </a:xfrm>
          <a:prstGeom prst="rect">
            <a:avLst/>
          </a:prstGeom>
          <a:noFill/>
        </p:spPr>
        <p:txBody>
          <a:bodyPr wrap="square">
            <a:spAutoFit/>
          </a:bodyPr>
          <a:lstStyle/>
          <a:p>
            <a:r>
              <a:rPr lang="en-GB" sz="2400" b="1" dirty="0">
                <a:solidFill>
                  <a:srgbClr val="221F63"/>
                </a:solidFill>
              </a:rPr>
              <a:t>OUR VALUES </a:t>
            </a:r>
          </a:p>
          <a:p>
            <a:endParaRPr lang="en-GB" sz="2400" b="1" dirty="0">
              <a:solidFill>
                <a:srgbClr val="221F63"/>
              </a:solidFill>
            </a:endParaRPr>
          </a:p>
          <a:p>
            <a:r>
              <a:rPr lang="en-GB" dirty="0"/>
              <a:t>TERR Solutions shared values, like our firm’s name, are derived from the beliefs and convictions of our directors.</a:t>
            </a:r>
          </a:p>
          <a:p>
            <a:endParaRPr lang="en-GB" dirty="0"/>
          </a:p>
          <a:p>
            <a:r>
              <a:rPr lang="en-GB" dirty="0"/>
              <a:t>TERR Solutions primary goal is to develop a truly sustainable built environment. This means that we aim to identify a balance between the needs of a growing world population and the finite capacity and health of our planet in all our work.</a:t>
            </a:r>
          </a:p>
        </p:txBody>
      </p:sp>
      <p:sp>
        <p:nvSpPr>
          <p:cNvPr id="2" name="TextBox 1">
            <a:extLst>
              <a:ext uri="{FF2B5EF4-FFF2-40B4-BE49-F238E27FC236}">
                <a16:creationId xmlns:a16="http://schemas.microsoft.com/office/drawing/2014/main" id="{5A4F3ACA-6024-78BD-C8EA-777F68E6AF76}"/>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Tree>
    <p:extLst>
      <p:ext uri="{BB962C8B-B14F-4D97-AF65-F5344CB8AC3E}">
        <p14:creationId xmlns:p14="http://schemas.microsoft.com/office/powerpoint/2010/main" val="4199088711"/>
      </p:ext>
    </p:extLst>
  </p:cSld>
  <p:clrMapOvr>
    <a:masterClrMapping/>
  </p:clrMapOvr>
  <p:extLst>
    <p:ext uri="{6950BFC3-D8DA-4A85-94F7-54DA5524770B}">
      <p188:commentRel xmlns:p188="http://schemas.microsoft.com/office/powerpoint/2018/8/main" r:id="rId2"/>
    </p:ext>
  </p:extLs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0FB07FCF-90D2-0DBC-C353-003FB31CCF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C91A1E-5462-F5ED-9A53-EA0B0BB97ADD}"/>
              </a:ext>
            </a:extLst>
          </p:cNvPr>
          <p:cNvSpPr>
            <a:spLocks noGrp="1"/>
          </p:cNvSpPr>
          <p:nvPr>
            <p:ph type="title"/>
          </p:nvPr>
        </p:nvSpPr>
        <p:spPr>
          <a:xfrm>
            <a:off x="2007325" y="660606"/>
            <a:ext cx="10058400" cy="1122238"/>
          </a:xfrm>
        </p:spPr>
        <p:txBody>
          <a:bodyPr>
            <a:normAutofit/>
          </a:bodyPr>
          <a:lstStyle/>
          <a:p>
            <a:r>
              <a:rPr lang="en-GB" sz="2400" b="1" dirty="0">
                <a:solidFill>
                  <a:srgbClr val="C00000"/>
                </a:solidFill>
                <a:latin typeface="+mn-lt"/>
              </a:rPr>
              <a:t>Collect </a:t>
            </a:r>
            <a:r>
              <a:rPr lang="en-GB" sz="2400" b="1" dirty="0">
                <a:solidFill>
                  <a:srgbClr val="221F63"/>
                </a:solidFill>
                <a:latin typeface="+mn-lt"/>
              </a:rPr>
              <a:t>- </a:t>
            </a:r>
            <a:r>
              <a:rPr lang="en-GB" sz="2400" b="1" dirty="0">
                <a:solidFill>
                  <a:srgbClr val="BC8F00"/>
                </a:solidFill>
                <a:latin typeface="+mn-lt"/>
              </a:rPr>
              <a:t>Understand</a:t>
            </a:r>
            <a:r>
              <a:rPr lang="en-GB" sz="2400" b="1" dirty="0">
                <a:solidFill>
                  <a:srgbClr val="221F63"/>
                </a:solidFill>
                <a:latin typeface="+mn-lt"/>
              </a:rPr>
              <a:t> - </a:t>
            </a:r>
            <a:r>
              <a:rPr lang="en-GB" sz="2400" b="1" dirty="0">
                <a:solidFill>
                  <a:srgbClr val="00B050"/>
                </a:solidFill>
                <a:latin typeface="+mn-lt"/>
              </a:rPr>
              <a:t>Deliver</a:t>
            </a:r>
            <a:r>
              <a:rPr lang="en-GB" sz="2400" b="1" dirty="0">
                <a:solidFill>
                  <a:srgbClr val="221F63"/>
                </a:solidFill>
                <a:latin typeface="+mn-lt"/>
              </a:rPr>
              <a:t> together </a:t>
            </a:r>
          </a:p>
        </p:txBody>
      </p:sp>
      <p:pic>
        <p:nvPicPr>
          <p:cNvPr id="5" name="Picture 4">
            <a:extLst>
              <a:ext uri="{FF2B5EF4-FFF2-40B4-BE49-F238E27FC236}">
                <a16:creationId xmlns:a16="http://schemas.microsoft.com/office/drawing/2014/main" id="{C00263A0-A965-FA0A-3DC4-15667ED3E098}"/>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1993C8A8-B2EE-BCE1-FF5E-9A9E53A1DC20}"/>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
        <p:nvSpPr>
          <p:cNvPr id="6" name="TextBox 5">
            <a:extLst>
              <a:ext uri="{FF2B5EF4-FFF2-40B4-BE49-F238E27FC236}">
                <a16:creationId xmlns:a16="http://schemas.microsoft.com/office/drawing/2014/main" id="{103052D1-F862-E073-408A-EA55F3B20621}"/>
              </a:ext>
            </a:extLst>
          </p:cNvPr>
          <p:cNvSpPr txBox="1"/>
          <p:nvPr/>
        </p:nvSpPr>
        <p:spPr>
          <a:xfrm>
            <a:off x="1131684" y="1926182"/>
            <a:ext cx="9569512" cy="923330"/>
          </a:xfrm>
          <a:prstGeom prst="rect">
            <a:avLst/>
          </a:prstGeom>
          <a:noFill/>
        </p:spPr>
        <p:txBody>
          <a:bodyPr wrap="square">
            <a:spAutoFit/>
          </a:bodyPr>
          <a:lstStyle/>
          <a:p>
            <a:pPr algn="l"/>
            <a:r>
              <a:rPr lang="en-GB" sz="1800" b="1" i="0" u="none" strike="noStrike" baseline="0" dirty="0">
                <a:solidFill>
                  <a:srgbClr val="BC8F00"/>
                </a:solidFill>
                <a:latin typeface="SofiaPro-Bold"/>
              </a:rPr>
              <a:t>Goal #2: Increase understating asset performance and consequence of failure </a:t>
            </a:r>
          </a:p>
          <a:p>
            <a:pPr algn="l"/>
            <a:endParaRPr lang="en-GB" sz="1800" b="1" i="0" u="none" strike="noStrike" baseline="0" dirty="0">
              <a:solidFill>
                <a:srgbClr val="BC8F00"/>
              </a:solidFill>
              <a:latin typeface="SofiaPro-Bold"/>
            </a:endParaRPr>
          </a:p>
          <a:p>
            <a:pPr algn="l"/>
            <a:endParaRPr lang="en-GB" dirty="0"/>
          </a:p>
        </p:txBody>
      </p:sp>
      <p:graphicFrame>
        <p:nvGraphicFramePr>
          <p:cNvPr id="7" name="Table 6">
            <a:extLst>
              <a:ext uri="{FF2B5EF4-FFF2-40B4-BE49-F238E27FC236}">
                <a16:creationId xmlns:a16="http://schemas.microsoft.com/office/drawing/2014/main" id="{A6E5EEFD-10D6-591D-FB48-9D18EC5CFA19}"/>
              </a:ext>
            </a:extLst>
          </p:cNvPr>
          <p:cNvGraphicFramePr>
            <a:graphicFrameLocks noGrp="1"/>
          </p:cNvGraphicFramePr>
          <p:nvPr>
            <p:extLst>
              <p:ext uri="{D42A27DB-BD31-4B8C-83A1-F6EECF244321}">
                <p14:modId xmlns:p14="http://schemas.microsoft.com/office/powerpoint/2010/main" val="1268986855"/>
              </p:ext>
            </p:extLst>
          </p:nvPr>
        </p:nvGraphicFramePr>
        <p:xfrm>
          <a:off x="1131684" y="2530860"/>
          <a:ext cx="10058400" cy="343806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121514549"/>
                    </a:ext>
                  </a:extLst>
                </a:gridCol>
                <a:gridCol w="3364870">
                  <a:extLst>
                    <a:ext uri="{9D8B030D-6E8A-4147-A177-3AD203B41FA5}">
                      <a16:colId xmlns:a16="http://schemas.microsoft.com/office/drawing/2014/main" val="1779410121"/>
                    </a:ext>
                  </a:extLst>
                </a:gridCol>
                <a:gridCol w="3340730">
                  <a:extLst>
                    <a:ext uri="{9D8B030D-6E8A-4147-A177-3AD203B41FA5}">
                      <a16:colId xmlns:a16="http://schemas.microsoft.com/office/drawing/2014/main" val="2614016002"/>
                    </a:ext>
                  </a:extLst>
                </a:gridCol>
              </a:tblGrid>
              <a:tr h="603420">
                <a:tc>
                  <a:txBody>
                    <a:bodyPr/>
                    <a:lstStyle/>
                    <a:p>
                      <a:pPr algn="ctr"/>
                      <a:r>
                        <a:rPr lang="en-GB" dirty="0"/>
                        <a:t>Current state</a:t>
                      </a:r>
                    </a:p>
                  </a:txBody>
                  <a:tcPr>
                    <a:solidFill>
                      <a:srgbClr val="BC8F00"/>
                    </a:solidFill>
                  </a:tcPr>
                </a:tc>
                <a:tc>
                  <a:txBody>
                    <a:bodyPr/>
                    <a:lstStyle/>
                    <a:p>
                      <a:pPr algn="ctr"/>
                      <a:r>
                        <a:rPr lang="en-GB" dirty="0"/>
                        <a:t>End state</a:t>
                      </a:r>
                    </a:p>
                  </a:txBody>
                  <a:tcPr>
                    <a:solidFill>
                      <a:srgbClr val="BC8F00"/>
                    </a:solidFill>
                  </a:tcPr>
                </a:tc>
                <a:tc>
                  <a:txBody>
                    <a:bodyPr/>
                    <a:lstStyle/>
                    <a:p>
                      <a:pPr algn="ctr"/>
                      <a:r>
                        <a:rPr lang="en-GB" dirty="0"/>
                        <a:t>Strategy</a:t>
                      </a:r>
                    </a:p>
                  </a:txBody>
                  <a:tcPr>
                    <a:solidFill>
                      <a:srgbClr val="BC8F00"/>
                    </a:solidFill>
                  </a:tcPr>
                </a:tc>
                <a:extLst>
                  <a:ext uri="{0D108BD9-81ED-4DB2-BD59-A6C34878D82A}">
                    <a16:rowId xmlns:a16="http://schemas.microsoft.com/office/drawing/2014/main" val="17447881"/>
                  </a:ext>
                </a:extLst>
              </a:tr>
              <a:tr h="2732366">
                <a:tc>
                  <a:txBody>
                    <a:bodyPr/>
                    <a:lstStyle/>
                    <a:p>
                      <a:pPr marL="285750" indent="-285750">
                        <a:buFont typeface="Arial" panose="020B0604020202020204" pitchFamily="34" charset="0"/>
                        <a:buChar char="•"/>
                      </a:pPr>
                      <a:r>
                        <a:rPr lang="en-GB" dirty="0"/>
                        <a:t>Manual data collection</a:t>
                      </a:r>
                    </a:p>
                    <a:p>
                      <a:pPr marL="285750" indent="-285750">
                        <a:buFont typeface="Arial" panose="020B0604020202020204" pitchFamily="34" charset="0"/>
                        <a:buChar char="•"/>
                      </a:pPr>
                      <a:r>
                        <a:rPr lang="en-GB" dirty="0"/>
                        <a:t>Inaccessible data</a:t>
                      </a:r>
                    </a:p>
                    <a:p>
                      <a:pPr marL="285750" indent="-285750">
                        <a:buFont typeface="Arial" panose="020B0604020202020204" pitchFamily="34" charset="0"/>
                        <a:buChar char="•"/>
                      </a:pPr>
                      <a:r>
                        <a:rPr lang="en-GB" dirty="0"/>
                        <a:t>Infrequent reporting</a:t>
                      </a:r>
                    </a:p>
                    <a:p>
                      <a:pPr marL="0" indent="0">
                        <a:buFont typeface="Arial" panose="020B0604020202020204" pitchFamily="34" charset="0"/>
                        <a:buNone/>
                      </a:pPr>
                      <a:r>
                        <a:rPr lang="en-GB" dirty="0"/>
                        <a:t>     cycles</a:t>
                      </a:r>
                    </a:p>
                    <a:p>
                      <a:pPr marL="285750" indent="-285750">
                        <a:buFont typeface="Arial" panose="020B0604020202020204" pitchFamily="34" charset="0"/>
                        <a:buChar char="•"/>
                      </a:pPr>
                      <a:r>
                        <a:rPr lang="en-GB" dirty="0"/>
                        <a:t>Lack of useful</a:t>
                      </a:r>
                    </a:p>
                    <a:p>
                      <a:pPr marL="0" indent="0">
                        <a:buFont typeface="Arial" panose="020B0604020202020204" pitchFamily="34" charset="0"/>
                        <a:buNone/>
                      </a:pPr>
                      <a:r>
                        <a:rPr lang="en-GB" dirty="0"/>
                        <a:t>    maintenance metrics</a:t>
                      </a:r>
                    </a:p>
                  </a:txBody>
                  <a:tcPr>
                    <a:solidFill>
                      <a:schemeClr val="accent4">
                        <a:lumMod val="60000"/>
                        <a:lumOff val="40000"/>
                      </a:schemeClr>
                    </a:solidFill>
                  </a:tcPr>
                </a:tc>
                <a:tc>
                  <a:txBody>
                    <a:bodyPr/>
                    <a:lstStyle/>
                    <a:p>
                      <a:pPr marL="285750" indent="-285750">
                        <a:buFont typeface="Arial" panose="020B0604020202020204" pitchFamily="34" charset="0"/>
                        <a:buChar char="•"/>
                      </a:pPr>
                      <a:r>
                        <a:rPr lang="en-GB" dirty="0"/>
                        <a:t>Automated data collection</a:t>
                      </a:r>
                    </a:p>
                    <a:p>
                      <a:pPr marL="285750" indent="-285750">
                        <a:buFont typeface="Arial" panose="020B0604020202020204" pitchFamily="34" charset="0"/>
                        <a:buChar char="•"/>
                      </a:pPr>
                      <a:r>
                        <a:rPr lang="en-GB" dirty="0"/>
                        <a:t>Centralised, accessible data</a:t>
                      </a:r>
                    </a:p>
                    <a:p>
                      <a:pPr marL="285750" indent="-285750">
                        <a:buFont typeface="Arial" panose="020B0604020202020204" pitchFamily="34" charset="0"/>
                        <a:buChar char="•"/>
                      </a:pPr>
                      <a:r>
                        <a:rPr lang="en-GB" dirty="0"/>
                        <a:t>Consistent reporting cycles</a:t>
                      </a:r>
                    </a:p>
                    <a:p>
                      <a:pPr marL="285750" indent="-285750">
                        <a:buFont typeface="Arial" panose="020B0604020202020204" pitchFamily="34" charset="0"/>
                        <a:buChar char="•"/>
                      </a:pPr>
                      <a:r>
                        <a:rPr lang="en-GB" dirty="0"/>
                        <a:t>Maintenance metrics</a:t>
                      </a:r>
                    </a:p>
                    <a:p>
                      <a:pPr marL="0" indent="0">
                        <a:buFont typeface="Arial" panose="020B0604020202020204" pitchFamily="34" charset="0"/>
                        <a:buNone/>
                      </a:pPr>
                      <a:r>
                        <a:rPr lang="en-GB" dirty="0"/>
                        <a:t>    incorporated into </a:t>
                      </a:r>
                    </a:p>
                    <a:p>
                      <a:pPr marL="0" indent="0">
                        <a:buFont typeface="Arial" panose="020B0604020202020204" pitchFamily="34" charset="0"/>
                        <a:buNone/>
                      </a:pPr>
                      <a:r>
                        <a:rPr lang="en-GB" dirty="0"/>
                        <a:t>    decision making</a:t>
                      </a:r>
                    </a:p>
                  </a:txBody>
                  <a:tcPr>
                    <a:solidFill>
                      <a:schemeClr val="accent4">
                        <a:lumMod val="60000"/>
                        <a:lumOff val="40000"/>
                      </a:schemeClr>
                    </a:solidFill>
                  </a:tcPr>
                </a:tc>
                <a:tc>
                  <a:txBody>
                    <a:bodyPr/>
                    <a:lstStyle/>
                    <a:p>
                      <a:pPr marL="285750" indent="-285750">
                        <a:buFont typeface="Arial" panose="020B0604020202020204" pitchFamily="34" charset="0"/>
                        <a:buChar char="•"/>
                      </a:pPr>
                      <a:r>
                        <a:rPr lang="en-GB" dirty="0"/>
                        <a:t>Set up a system to centralise and automate data collection</a:t>
                      </a:r>
                    </a:p>
                    <a:p>
                      <a:pPr marL="285750" indent="-285750">
                        <a:buFont typeface="Arial" panose="020B0604020202020204" pitchFamily="34" charset="0"/>
                        <a:buChar char="•"/>
                      </a:pPr>
                      <a:r>
                        <a:rPr lang="en-GB" dirty="0"/>
                        <a:t>Automatically generate and share reports on a weekly basis</a:t>
                      </a:r>
                    </a:p>
                    <a:p>
                      <a:pPr marL="285750" indent="-285750">
                        <a:buFont typeface="Arial" panose="020B0604020202020204" pitchFamily="34" charset="0"/>
                        <a:buChar char="•"/>
                      </a:pPr>
                      <a:r>
                        <a:rPr lang="en-GB" dirty="0"/>
                        <a:t>Create a dashboard of shared metrics for maintenance and</a:t>
                      </a:r>
                    </a:p>
                    <a:p>
                      <a:pPr marL="0" indent="0">
                        <a:buFont typeface="Arial" panose="020B0604020202020204" pitchFamily="34" charset="0"/>
                        <a:buNone/>
                      </a:pPr>
                      <a:r>
                        <a:rPr lang="en-GB" dirty="0"/>
                        <a:t>     operations</a:t>
                      </a:r>
                    </a:p>
                  </a:txBody>
                  <a:tcPr>
                    <a:solidFill>
                      <a:schemeClr val="accent4">
                        <a:lumMod val="60000"/>
                        <a:lumOff val="40000"/>
                      </a:schemeClr>
                    </a:solidFill>
                  </a:tcPr>
                </a:tc>
                <a:extLst>
                  <a:ext uri="{0D108BD9-81ED-4DB2-BD59-A6C34878D82A}">
                    <a16:rowId xmlns:a16="http://schemas.microsoft.com/office/drawing/2014/main" val="362371842"/>
                  </a:ext>
                </a:extLst>
              </a:tr>
            </a:tbl>
          </a:graphicData>
        </a:graphic>
      </p:graphicFrame>
    </p:spTree>
    <p:extLst>
      <p:ext uri="{BB962C8B-B14F-4D97-AF65-F5344CB8AC3E}">
        <p14:creationId xmlns:p14="http://schemas.microsoft.com/office/powerpoint/2010/main" val="15101903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EC323A8-149F-DFF4-3E7C-0AF96C8CE4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9CFE9E-81FC-65C9-69CD-3DD4FA28CBC0}"/>
              </a:ext>
            </a:extLst>
          </p:cNvPr>
          <p:cNvSpPr>
            <a:spLocks noGrp="1"/>
          </p:cNvSpPr>
          <p:nvPr>
            <p:ph type="title"/>
          </p:nvPr>
        </p:nvSpPr>
        <p:spPr>
          <a:xfrm>
            <a:off x="2007325" y="660606"/>
            <a:ext cx="10058400" cy="1122238"/>
          </a:xfrm>
        </p:spPr>
        <p:txBody>
          <a:bodyPr>
            <a:normAutofit/>
          </a:bodyPr>
          <a:lstStyle/>
          <a:p>
            <a:r>
              <a:rPr lang="en-GB" sz="2400" b="1" dirty="0">
                <a:solidFill>
                  <a:srgbClr val="C00000"/>
                </a:solidFill>
                <a:latin typeface="+mn-lt"/>
              </a:rPr>
              <a:t>Collect </a:t>
            </a:r>
            <a:r>
              <a:rPr lang="en-GB" sz="2400" b="1" dirty="0">
                <a:solidFill>
                  <a:srgbClr val="221F63"/>
                </a:solidFill>
                <a:latin typeface="+mn-lt"/>
              </a:rPr>
              <a:t>- </a:t>
            </a:r>
            <a:r>
              <a:rPr lang="en-GB" sz="2400" b="1" dirty="0">
                <a:solidFill>
                  <a:srgbClr val="BC8F00"/>
                </a:solidFill>
                <a:latin typeface="+mn-lt"/>
              </a:rPr>
              <a:t>Understand</a:t>
            </a:r>
            <a:r>
              <a:rPr lang="en-GB" sz="2400" b="1" dirty="0">
                <a:solidFill>
                  <a:srgbClr val="221F63"/>
                </a:solidFill>
                <a:latin typeface="+mn-lt"/>
              </a:rPr>
              <a:t> - </a:t>
            </a:r>
            <a:r>
              <a:rPr lang="en-GB" sz="2400" b="1" dirty="0">
                <a:solidFill>
                  <a:srgbClr val="00B050"/>
                </a:solidFill>
                <a:latin typeface="+mn-lt"/>
              </a:rPr>
              <a:t>Deliver</a:t>
            </a:r>
            <a:r>
              <a:rPr lang="en-GB" sz="2400" b="1" dirty="0">
                <a:solidFill>
                  <a:srgbClr val="221F63"/>
                </a:solidFill>
                <a:latin typeface="+mn-lt"/>
              </a:rPr>
              <a:t> together </a:t>
            </a:r>
          </a:p>
        </p:txBody>
      </p:sp>
      <p:pic>
        <p:nvPicPr>
          <p:cNvPr id="5" name="Picture 4">
            <a:extLst>
              <a:ext uri="{FF2B5EF4-FFF2-40B4-BE49-F238E27FC236}">
                <a16:creationId xmlns:a16="http://schemas.microsoft.com/office/drawing/2014/main" id="{B581B321-2FA0-DA96-0388-2CE07A4EFAAA}"/>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EF9A4C9F-FEA0-ACAD-BA50-0836CA8FFFF5}"/>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
        <p:nvSpPr>
          <p:cNvPr id="6" name="TextBox 5">
            <a:extLst>
              <a:ext uri="{FF2B5EF4-FFF2-40B4-BE49-F238E27FC236}">
                <a16:creationId xmlns:a16="http://schemas.microsoft.com/office/drawing/2014/main" id="{E0E1A101-FF50-664A-58F0-9DEAD56ED75B}"/>
              </a:ext>
            </a:extLst>
          </p:cNvPr>
          <p:cNvSpPr txBox="1"/>
          <p:nvPr/>
        </p:nvSpPr>
        <p:spPr>
          <a:xfrm>
            <a:off x="1131684" y="1695187"/>
            <a:ext cx="9569512" cy="923330"/>
          </a:xfrm>
          <a:prstGeom prst="rect">
            <a:avLst/>
          </a:prstGeom>
          <a:noFill/>
        </p:spPr>
        <p:txBody>
          <a:bodyPr wrap="square">
            <a:spAutoFit/>
          </a:bodyPr>
          <a:lstStyle/>
          <a:p>
            <a:pPr algn="l"/>
            <a:r>
              <a:rPr lang="en-GB" sz="1800" b="1" i="0" u="none" strike="noStrike" baseline="0" dirty="0">
                <a:solidFill>
                  <a:srgbClr val="00B050"/>
                </a:solidFill>
                <a:latin typeface="SofiaPro-Bold"/>
              </a:rPr>
              <a:t>Goal #3: Increase understating asset performance and consequence of failure </a:t>
            </a:r>
          </a:p>
          <a:p>
            <a:pPr algn="l"/>
            <a:endParaRPr lang="en-GB" sz="1800" b="1" i="0" u="none" strike="noStrike" baseline="0" dirty="0">
              <a:solidFill>
                <a:srgbClr val="BC8F00"/>
              </a:solidFill>
              <a:latin typeface="SofiaPro-Bold"/>
            </a:endParaRPr>
          </a:p>
          <a:p>
            <a:pPr algn="l"/>
            <a:endParaRPr lang="en-GB" dirty="0"/>
          </a:p>
        </p:txBody>
      </p:sp>
      <p:graphicFrame>
        <p:nvGraphicFramePr>
          <p:cNvPr id="7" name="Table 6">
            <a:extLst>
              <a:ext uri="{FF2B5EF4-FFF2-40B4-BE49-F238E27FC236}">
                <a16:creationId xmlns:a16="http://schemas.microsoft.com/office/drawing/2014/main" id="{7162F2F8-CD2B-9F70-06C0-88533681AB1C}"/>
              </a:ext>
            </a:extLst>
          </p:cNvPr>
          <p:cNvGraphicFramePr>
            <a:graphicFrameLocks noGrp="1"/>
          </p:cNvGraphicFramePr>
          <p:nvPr>
            <p:extLst>
              <p:ext uri="{D42A27DB-BD31-4B8C-83A1-F6EECF244321}">
                <p14:modId xmlns:p14="http://schemas.microsoft.com/office/powerpoint/2010/main" val="192797306"/>
              </p:ext>
            </p:extLst>
          </p:nvPr>
        </p:nvGraphicFramePr>
        <p:xfrm>
          <a:off x="1131684" y="2114672"/>
          <a:ext cx="10058400" cy="3986700"/>
        </p:xfrm>
        <a:graphic>
          <a:graphicData uri="http://schemas.openxmlformats.org/drawingml/2006/table">
            <a:tbl>
              <a:tblPr firstRow="1" bandRow="1">
                <a:tableStyleId>{5C22544A-7EE6-4342-B048-85BDC9FD1C3A}</a:tableStyleId>
              </a:tblPr>
              <a:tblGrid>
                <a:gridCol w="3352800">
                  <a:extLst>
                    <a:ext uri="{9D8B030D-6E8A-4147-A177-3AD203B41FA5}">
                      <a16:colId xmlns:a16="http://schemas.microsoft.com/office/drawing/2014/main" val="1121514549"/>
                    </a:ext>
                  </a:extLst>
                </a:gridCol>
                <a:gridCol w="3364870">
                  <a:extLst>
                    <a:ext uri="{9D8B030D-6E8A-4147-A177-3AD203B41FA5}">
                      <a16:colId xmlns:a16="http://schemas.microsoft.com/office/drawing/2014/main" val="1779410121"/>
                    </a:ext>
                  </a:extLst>
                </a:gridCol>
                <a:gridCol w="3340730">
                  <a:extLst>
                    <a:ext uri="{9D8B030D-6E8A-4147-A177-3AD203B41FA5}">
                      <a16:colId xmlns:a16="http://schemas.microsoft.com/office/drawing/2014/main" val="2614016002"/>
                    </a:ext>
                  </a:extLst>
                </a:gridCol>
              </a:tblGrid>
              <a:tr h="603420">
                <a:tc>
                  <a:txBody>
                    <a:bodyPr/>
                    <a:lstStyle/>
                    <a:p>
                      <a:pPr algn="ctr"/>
                      <a:r>
                        <a:rPr lang="en-GB" dirty="0"/>
                        <a:t>Current state</a:t>
                      </a:r>
                    </a:p>
                  </a:txBody>
                  <a:tcPr>
                    <a:solidFill>
                      <a:srgbClr val="00B050"/>
                    </a:solidFill>
                  </a:tcPr>
                </a:tc>
                <a:tc>
                  <a:txBody>
                    <a:bodyPr/>
                    <a:lstStyle/>
                    <a:p>
                      <a:pPr algn="ctr"/>
                      <a:r>
                        <a:rPr lang="en-GB" dirty="0"/>
                        <a:t>End state</a:t>
                      </a:r>
                    </a:p>
                  </a:txBody>
                  <a:tcPr>
                    <a:solidFill>
                      <a:srgbClr val="00B050"/>
                    </a:solidFill>
                  </a:tcPr>
                </a:tc>
                <a:tc>
                  <a:txBody>
                    <a:bodyPr/>
                    <a:lstStyle/>
                    <a:p>
                      <a:pPr algn="ctr"/>
                      <a:r>
                        <a:rPr lang="en-GB" dirty="0"/>
                        <a:t>Strategy</a:t>
                      </a:r>
                    </a:p>
                  </a:txBody>
                  <a:tcPr>
                    <a:solidFill>
                      <a:srgbClr val="00B050"/>
                    </a:solidFill>
                  </a:tcPr>
                </a:tc>
                <a:extLst>
                  <a:ext uri="{0D108BD9-81ED-4DB2-BD59-A6C34878D82A}">
                    <a16:rowId xmlns:a16="http://schemas.microsoft.com/office/drawing/2014/main" val="17447881"/>
                  </a:ext>
                </a:extLst>
              </a:tr>
              <a:tr h="2732366">
                <a:tc>
                  <a:txBody>
                    <a:bodyPr/>
                    <a:lstStyle/>
                    <a:p>
                      <a:pPr marL="285750" indent="-285750">
                        <a:buFont typeface="Arial" panose="020B0604020202020204" pitchFamily="34" charset="0"/>
                        <a:buChar char="•"/>
                      </a:pPr>
                      <a:r>
                        <a:rPr lang="en-GB" dirty="0"/>
                        <a:t>Fire fighting and add hoc fixing </a:t>
                      </a:r>
                    </a:p>
                    <a:p>
                      <a:pPr marL="285750" indent="-285750">
                        <a:buFont typeface="Arial" panose="020B0604020202020204" pitchFamily="34" charset="0"/>
                        <a:buChar char="•"/>
                      </a:pPr>
                      <a:r>
                        <a:rPr lang="en-GB" dirty="0"/>
                        <a:t>Duplicating work </a:t>
                      </a:r>
                    </a:p>
                    <a:p>
                      <a:pPr marL="285750" indent="-285750">
                        <a:buFont typeface="Arial" panose="020B0604020202020204" pitchFamily="34" charset="0"/>
                        <a:buChar char="•"/>
                      </a:pPr>
                      <a:r>
                        <a:rPr lang="en-GB" dirty="0"/>
                        <a:t>Huge financial loss or commitments </a:t>
                      </a:r>
                    </a:p>
                    <a:p>
                      <a:pPr marL="285750" indent="-285750">
                        <a:buFont typeface="Arial" panose="020B0604020202020204" pitchFamily="34" charset="0"/>
                        <a:buChar char="•"/>
                      </a:pPr>
                      <a:r>
                        <a:rPr lang="en-GB" dirty="0"/>
                        <a:t>Negative PR and public perceptions </a:t>
                      </a:r>
                    </a:p>
                    <a:p>
                      <a:pPr marL="0" indent="0">
                        <a:buFont typeface="Arial" panose="020B0604020202020204" pitchFamily="34" charset="0"/>
                        <a:buNone/>
                      </a:pPr>
                      <a:r>
                        <a:rPr lang="en-GB" dirty="0"/>
                        <a:t>   </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Well planed and  programmed work </a:t>
                      </a:r>
                    </a:p>
                    <a:p>
                      <a:pPr marL="285750" indent="-285750">
                        <a:buFont typeface="Arial" panose="020B0604020202020204" pitchFamily="34" charset="0"/>
                        <a:buChar char="•"/>
                      </a:pPr>
                      <a:r>
                        <a:rPr lang="en-GB" dirty="0"/>
                        <a:t>Better finical forecast </a:t>
                      </a:r>
                      <a:r>
                        <a:rPr lang="en-GB" dirty="0" err="1"/>
                        <a:t>ans</a:t>
                      </a:r>
                      <a:r>
                        <a:rPr lang="en-GB" dirty="0"/>
                        <a:t> control </a:t>
                      </a:r>
                    </a:p>
                    <a:p>
                      <a:pPr marL="285750" indent="-285750">
                        <a:buFont typeface="Arial" panose="020B0604020202020204" pitchFamily="34" charset="0"/>
                        <a:buChar char="•"/>
                      </a:pPr>
                      <a:r>
                        <a:rPr lang="en-GB" dirty="0"/>
                        <a:t>Value for money delivery process. </a:t>
                      </a:r>
                    </a:p>
                    <a:p>
                      <a:pPr marL="285750" indent="-285750">
                        <a:buFont typeface="Arial" panose="020B0604020202020204" pitchFamily="34" charset="0"/>
                        <a:buChar char="•"/>
                      </a:pPr>
                      <a:r>
                        <a:rPr lang="en-GB" dirty="0"/>
                        <a:t>More positive press coverage and public perception. </a:t>
                      </a:r>
                    </a:p>
                  </a:txBody>
                  <a:tcPr>
                    <a:solidFill>
                      <a:schemeClr val="accent1">
                        <a:lumMod val="20000"/>
                        <a:lumOff val="80000"/>
                      </a:schemeClr>
                    </a:solidFill>
                  </a:tcPr>
                </a:tc>
                <a:tc>
                  <a:txBody>
                    <a:bodyPr/>
                    <a:lstStyle/>
                    <a:p>
                      <a:pPr marL="285750" indent="-285750">
                        <a:buFont typeface="Arial" panose="020B0604020202020204" pitchFamily="34" charset="0"/>
                        <a:buChar char="•"/>
                      </a:pPr>
                      <a:r>
                        <a:rPr lang="en-GB" dirty="0"/>
                        <a:t>Develop Authentic and AI knowledge models.</a:t>
                      </a:r>
                    </a:p>
                    <a:p>
                      <a:pPr marL="285750" indent="-285750">
                        <a:buFont typeface="Arial" panose="020B0604020202020204" pitchFamily="34" charset="0"/>
                        <a:buChar char="•"/>
                      </a:pPr>
                      <a:r>
                        <a:rPr lang="en-GB" dirty="0"/>
                        <a:t>Automatically generated short, medium and long term capital programme.</a:t>
                      </a:r>
                    </a:p>
                    <a:p>
                      <a:pPr marL="285750" indent="-285750">
                        <a:buFont typeface="Arial" panose="020B0604020202020204" pitchFamily="34" charset="0"/>
                        <a:buChar char="•"/>
                      </a:pPr>
                      <a:r>
                        <a:rPr lang="en-GB" dirty="0"/>
                        <a:t>Link the asset health factor into the financial planning system.</a:t>
                      </a:r>
                    </a:p>
                    <a:p>
                      <a:pPr marL="285750" indent="-285750">
                        <a:buFont typeface="Arial" panose="020B0604020202020204" pitchFamily="34" charset="0"/>
                        <a:buChar char="•"/>
                      </a:pPr>
                      <a:r>
                        <a:rPr lang="en-GB" dirty="0"/>
                        <a:t>Develop system to share the Pain and gain major and minor capitol delivery projects.</a:t>
                      </a:r>
                    </a:p>
                  </a:txBody>
                  <a:tcPr>
                    <a:solidFill>
                      <a:schemeClr val="accent1">
                        <a:lumMod val="20000"/>
                        <a:lumOff val="80000"/>
                      </a:schemeClr>
                    </a:solidFill>
                  </a:tcPr>
                </a:tc>
                <a:extLst>
                  <a:ext uri="{0D108BD9-81ED-4DB2-BD59-A6C34878D82A}">
                    <a16:rowId xmlns:a16="http://schemas.microsoft.com/office/drawing/2014/main" val="362371842"/>
                  </a:ext>
                </a:extLst>
              </a:tr>
            </a:tbl>
          </a:graphicData>
        </a:graphic>
      </p:graphicFrame>
    </p:spTree>
    <p:extLst>
      <p:ext uri="{BB962C8B-B14F-4D97-AF65-F5344CB8AC3E}">
        <p14:creationId xmlns:p14="http://schemas.microsoft.com/office/powerpoint/2010/main" val="20953735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4953F93-ED23-B21D-5850-48D001E5AC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9CE48-1533-303D-8CE4-251B4C37863A}"/>
              </a:ext>
            </a:extLst>
          </p:cNvPr>
          <p:cNvSpPr>
            <a:spLocks noGrp="1"/>
          </p:cNvSpPr>
          <p:nvPr>
            <p:ph type="title"/>
          </p:nvPr>
        </p:nvSpPr>
        <p:spPr>
          <a:xfrm>
            <a:off x="2043539" y="442862"/>
            <a:ext cx="10058400" cy="1122238"/>
          </a:xfrm>
        </p:spPr>
        <p:txBody>
          <a:bodyPr>
            <a:normAutofit/>
          </a:bodyPr>
          <a:lstStyle/>
          <a:p>
            <a:r>
              <a:rPr lang="en-GB" sz="2400" b="1" dirty="0">
                <a:solidFill>
                  <a:srgbClr val="221F63"/>
                </a:solidFill>
                <a:latin typeface="+mn-lt"/>
              </a:rPr>
              <a:t>Benefit VS Cost</a:t>
            </a:r>
          </a:p>
        </p:txBody>
      </p:sp>
      <p:pic>
        <p:nvPicPr>
          <p:cNvPr id="5" name="Picture 4">
            <a:extLst>
              <a:ext uri="{FF2B5EF4-FFF2-40B4-BE49-F238E27FC236}">
                <a16:creationId xmlns:a16="http://schemas.microsoft.com/office/drawing/2014/main" id="{C5CEA2E9-AA07-7FD6-ABE8-49D1F603830C}"/>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892E4E55-22E7-EE1D-2B09-782AA1195795}"/>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entury Gothic" panose="020F0302020204030204"/>
                <a:ea typeface="+mn-ea"/>
                <a:cs typeface="+mn-cs"/>
              </a:rPr>
              <a:t>A Multidisciplinary Practice </a:t>
            </a:r>
          </a:p>
        </p:txBody>
      </p:sp>
      <p:sp>
        <p:nvSpPr>
          <p:cNvPr id="3" name="Flowchart: Connector 2">
            <a:extLst>
              <a:ext uri="{FF2B5EF4-FFF2-40B4-BE49-F238E27FC236}">
                <a16:creationId xmlns:a16="http://schemas.microsoft.com/office/drawing/2014/main" id="{693E9FA6-4C87-3E63-C7F7-4D4E0A9B257E}"/>
              </a:ext>
            </a:extLst>
          </p:cNvPr>
          <p:cNvSpPr/>
          <p:nvPr/>
        </p:nvSpPr>
        <p:spPr>
          <a:xfrm>
            <a:off x="1420537" y="2250656"/>
            <a:ext cx="637359" cy="57780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white"/>
              </a:solidFill>
              <a:effectLst/>
              <a:uLnTx/>
              <a:uFillTx/>
              <a:latin typeface="Century Gothic" panose="020F0302020204030204"/>
              <a:ea typeface="+mn-ea"/>
              <a:cs typeface="+mn-cs"/>
            </a:endParaRPr>
          </a:p>
        </p:txBody>
      </p:sp>
      <p:sp>
        <p:nvSpPr>
          <p:cNvPr id="6" name="Flowchart: Connector 5">
            <a:extLst>
              <a:ext uri="{FF2B5EF4-FFF2-40B4-BE49-F238E27FC236}">
                <a16:creationId xmlns:a16="http://schemas.microsoft.com/office/drawing/2014/main" id="{FD0EF7E1-61FD-4E6E-5012-2C84DC4BE302}"/>
              </a:ext>
            </a:extLst>
          </p:cNvPr>
          <p:cNvSpPr/>
          <p:nvPr/>
        </p:nvSpPr>
        <p:spPr>
          <a:xfrm>
            <a:off x="2379404" y="2159526"/>
            <a:ext cx="755847" cy="75515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sp>
        <p:nvSpPr>
          <p:cNvPr id="7" name="Flowchart: Connector 6">
            <a:extLst>
              <a:ext uri="{FF2B5EF4-FFF2-40B4-BE49-F238E27FC236}">
                <a16:creationId xmlns:a16="http://schemas.microsoft.com/office/drawing/2014/main" id="{CD4F7581-BBDA-7204-45CF-81EC50B47DEC}"/>
              </a:ext>
            </a:extLst>
          </p:cNvPr>
          <p:cNvSpPr/>
          <p:nvPr/>
        </p:nvSpPr>
        <p:spPr>
          <a:xfrm>
            <a:off x="3499623" y="2086301"/>
            <a:ext cx="875170" cy="889703"/>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F0302020204030204"/>
              <a:ea typeface="+mn-ea"/>
              <a:cs typeface="+mn-cs"/>
            </a:endParaRPr>
          </a:p>
        </p:txBody>
      </p:sp>
      <p:pic>
        <p:nvPicPr>
          <p:cNvPr id="8" name="Picture 7">
            <a:extLst>
              <a:ext uri="{FF2B5EF4-FFF2-40B4-BE49-F238E27FC236}">
                <a16:creationId xmlns:a16="http://schemas.microsoft.com/office/drawing/2014/main" id="{B1E59CDB-49F0-DCD0-9AF2-0F432DF1837B}"/>
              </a:ext>
            </a:extLst>
          </p:cNvPr>
          <p:cNvPicPr>
            <a:picLocks noChangeAspect="1"/>
          </p:cNvPicPr>
          <p:nvPr/>
        </p:nvPicPr>
        <p:blipFill>
          <a:blip r:embed="rId3"/>
          <a:stretch>
            <a:fillRect/>
          </a:stretch>
        </p:blipFill>
        <p:spPr>
          <a:xfrm>
            <a:off x="4805439" y="1953784"/>
            <a:ext cx="1282576" cy="1238653"/>
          </a:xfrm>
          <a:prstGeom prst="rect">
            <a:avLst/>
          </a:prstGeom>
        </p:spPr>
      </p:pic>
      <p:pic>
        <p:nvPicPr>
          <p:cNvPr id="10" name="Picture 9">
            <a:extLst>
              <a:ext uri="{FF2B5EF4-FFF2-40B4-BE49-F238E27FC236}">
                <a16:creationId xmlns:a16="http://schemas.microsoft.com/office/drawing/2014/main" id="{141FCD38-CFBE-82D3-3E4B-550F6F032C06}"/>
              </a:ext>
            </a:extLst>
          </p:cNvPr>
          <p:cNvPicPr>
            <a:picLocks noChangeAspect="1"/>
          </p:cNvPicPr>
          <p:nvPr/>
        </p:nvPicPr>
        <p:blipFill>
          <a:blip r:embed="rId3"/>
          <a:stretch>
            <a:fillRect/>
          </a:stretch>
        </p:blipFill>
        <p:spPr>
          <a:xfrm>
            <a:off x="6518661" y="1818523"/>
            <a:ext cx="1709515" cy="1650971"/>
          </a:xfrm>
          <a:prstGeom prst="rect">
            <a:avLst/>
          </a:prstGeom>
        </p:spPr>
      </p:pic>
      <p:pic>
        <p:nvPicPr>
          <p:cNvPr id="11" name="Picture 10">
            <a:extLst>
              <a:ext uri="{FF2B5EF4-FFF2-40B4-BE49-F238E27FC236}">
                <a16:creationId xmlns:a16="http://schemas.microsoft.com/office/drawing/2014/main" id="{1C72FF98-A57C-0225-90A2-CB9E1909D18D}"/>
              </a:ext>
            </a:extLst>
          </p:cNvPr>
          <p:cNvPicPr>
            <a:picLocks noChangeAspect="1"/>
          </p:cNvPicPr>
          <p:nvPr/>
        </p:nvPicPr>
        <p:blipFill>
          <a:blip r:embed="rId4"/>
          <a:stretch>
            <a:fillRect/>
          </a:stretch>
        </p:blipFill>
        <p:spPr>
          <a:xfrm>
            <a:off x="8658822" y="1673093"/>
            <a:ext cx="2145142" cy="2076191"/>
          </a:xfrm>
          <a:prstGeom prst="rect">
            <a:avLst/>
          </a:prstGeom>
        </p:spPr>
      </p:pic>
      <p:pic>
        <p:nvPicPr>
          <p:cNvPr id="12" name="Picture 11">
            <a:extLst>
              <a:ext uri="{FF2B5EF4-FFF2-40B4-BE49-F238E27FC236}">
                <a16:creationId xmlns:a16="http://schemas.microsoft.com/office/drawing/2014/main" id="{81191872-7B02-3A8A-0654-174954954C7E}"/>
              </a:ext>
            </a:extLst>
          </p:cNvPr>
          <p:cNvPicPr>
            <a:picLocks noChangeAspect="1"/>
          </p:cNvPicPr>
          <p:nvPr/>
        </p:nvPicPr>
        <p:blipFill>
          <a:blip r:embed="rId5">
            <a:duotone>
              <a:schemeClr val="accent4">
                <a:shade val="45000"/>
                <a:satMod val="135000"/>
              </a:schemeClr>
              <a:prstClr val="white"/>
            </a:duotone>
          </a:blip>
          <a:stretch>
            <a:fillRect/>
          </a:stretch>
        </p:blipFill>
        <p:spPr>
          <a:xfrm>
            <a:off x="1235482" y="3591747"/>
            <a:ext cx="2145978" cy="2078916"/>
          </a:xfrm>
          <a:prstGeom prst="rect">
            <a:avLst/>
          </a:prstGeom>
        </p:spPr>
      </p:pic>
      <p:pic>
        <p:nvPicPr>
          <p:cNvPr id="13" name="Picture 12">
            <a:extLst>
              <a:ext uri="{FF2B5EF4-FFF2-40B4-BE49-F238E27FC236}">
                <a16:creationId xmlns:a16="http://schemas.microsoft.com/office/drawing/2014/main" id="{144390C4-FD82-DA0D-372A-3EEEB1556DBF}"/>
              </a:ext>
            </a:extLst>
          </p:cNvPr>
          <p:cNvPicPr>
            <a:picLocks noChangeAspect="1"/>
          </p:cNvPicPr>
          <p:nvPr/>
        </p:nvPicPr>
        <p:blipFill>
          <a:blip r:embed="rId4">
            <a:duotone>
              <a:schemeClr val="accent4">
                <a:shade val="45000"/>
                <a:satMod val="135000"/>
              </a:schemeClr>
              <a:prstClr val="white"/>
            </a:duotone>
          </a:blip>
          <a:stretch>
            <a:fillRect/>
          </a:stretch>
        </p:blipFill>
        <p:spPr>
          <a:xfrm>
            <a:off x="3842472" y="3910957"/>
            <a:ext cx="1707028" cy="1652159"/>
          </a:xfrm>
          <a:prstGeom prst="rect">
            <a:avLst/>
          </a:prstGeom>
        </p:spPr>
      </p:pic>
      <p:pic>
        <p:nvPicPr>
          <p:cNvPr id="14" name="Picture 13">
            <a:extLst>
              <a:ext uri="{FF2B5EF4-FFF2-40B4-BE49-F238E27FC236}">
                <a16:creationId xmlns:a16="http://schemas.microsoft.com/office/drawing/2014/main" id="{180DEDED-1D36-D594-5EFC-E8EBB1576867}"/>
              </a:ext>
            </a:extLst>
          </p:cNvPr>
          <p:cNvPicPr>
            <a:picLocks noChangeAspect="1"/>
          </p:cNvPicPr>
          <p:nvPr/>
        </p:nvPicPr>
        <p:blipFill>
          <a:blip r:embed="rId6">
            <a:duotone>
              <a:schemeClr val="accent4">
                <a:shade val="45000"/>
                <a:satMod val="135000"/>
              </a:schemeClr>
              <a:prstClr val="white"/>
            </a:duotone>
          </a:blip>
          <a:stretch>
            <a:fillRect/>
          </a:stretch>
        </p:blipFill>
        <p:spPr>
          <a:xfrm>
            <a:off x="6015166" y="4183449"/>
            <a:ext cx="1280271" cy="1237595"/>
          </a:xfrm>
          <a:prstGeom prst="rect">
            <a:avLst/>
          </a:prstGeom>
        </p:spPr>
      </p:pic>
      <p:pic>
        <p:nvPicPr>
          <p:cNvPr id="15" name="Picture 14">
            <a:extLst>
              <a:ext uri="{FF2B5EF4-FFF2-40B4-BE49-F238E27FC236}">
                <a16:creationId xmlns:a16="http://schemas.microsoft.com/office/drawing/2014/main" id="{6DBD9C16-24C6-9C1C-70C2-30DE900F6912}"/>
              </a:ext>
            </a:extLst>
          </p:cNvPr>
          <p:cNvPicPr>
            <a:picLocks noChangeAspect="1"/>
          </p:cNvPicPr>
          <p:nvPr/>
        </p:nvPicPr>
        <p:blipFill>
          <a:blip r:embed="rId3">
            <a:duotone>
              <a:schemeClr val="accent4">
                <a:shade val="45000"/>
                <a:satMod val="135000"/>
              </a:schemeClr>
              <a:prstClr val="white"/>
            </a:duotone>
          </a:blip>
          <a:stretch>
            <a:fillRect/>
          </a:stretch>
        </p:blipFill>
        <p:spPr>
          <a:xfrm>
            <a:off x="7674625" y="4376631"/>
            <a:ext cx="976572" cy="943128"/>
          </a:xfrm>
          <a:prstGeom prst="rect">
            <a:avLst/>
          </a:prstGeom>
        </p:spPr>
      </p:pic>
      <p:pic>
        <p:nvPicPr>
          <p:cNvPr id="16" name="Picture 15">
            <a:extLst>
              <a:ext uri="{FF2B5EF4-FFF2-40B4-BE49-F238E27FC236}">
                <a16:creationId xmlns:a16="http://schemas.microsoft.com/office/drawing/2014/main" id="{CE9473E9-49A8-BBBB-EC02-AF9E21039BCA}"/>
              </a:ext>
            </a:extLst>
          </p:cNvPr>
          <p:cNvPicPr>
            <a:picLocks noChangeAspect="1"/>
          </p:cNvPicPr>
          <p:nvPr/>
        </p:nvPicPr>
        <p:blipFill>
          <a:blip r:embed="rId7">
            <a:duotone>
              <a:schemeClr val="accent4">
                <a:shade val="45000"/>
                <a:satMod val="135000"/>
              </a:schemeClr>
              <a:prstClr val="white"/>
            </a:duotone>
          </a:blip>
          <a:stretch>
            <a:fillRect/>
          </a:stretch>
        </p:blipFill>
        <p:spPr>
          <a:xfrm>
            <a:off x="9116862" y="4573288"/>
            <a:ext cx="832974" cy="818488"/>
          </a:xfrm>
          <a:prstGeom prst="rect">
            <a:avLst/>
          </a:prstGeom>
        </p:spPr>
      </p:pic>
      <p:pic>
        <p:nvPicPr>
          <p:cNvPr id="17" name="Picture 16">
            <a:extLst>
              <a:ext uri="{FF2B5EF4-FFF2-40B4-BE49-F238E27FC236}">
                <a16:creationId xmlns:a16="http://schemas.microsoft.com/office/drawing/2014/main" id="{36360DE3-048D-6FBE-C0ED-3783685491D3}"/>
              </a:ext>
            </a:extLst>
          </p:cNvPr>
          <p:cNvPicPr>
            <a:picLocks noChangeAspect="1"/>
          </p:cNvPicPr>
          <p:nvPr/>
        </p:nvPicPr>
        <p:blipFill>
          <a:blip r:embed="rId8">
            <a:duotone>
              <a:schemeClr val="accent4">
                <a:shade val="45000"/>
                <a:satMod val="135000"/>
              </a:schemeClr>
              <a:prstClr val="white"/>
            </a:duotone>
          </a:blip>
          <a:stretch>
            <a:fillRect/>
          </a:stretch>
        </p:blipFill>
        <p:spPr>
          <a:xfrm>
            <a:off x="10359915" y="4707273"/>
            <a:ext cx="623887" cy="623887"/>
          </a:xfrm>
          <a:prstGeom prst="rect">
            <a:avLst/>
          </a:prstGeom>
        </p:spPr>
      </p:pic>
      <p:cxnSp>
        <p:nvCxnSpPr>
          <p:cNvPr id="19" name="Straight Arrow Connector 18">
            <a:extLst>
              <a:ext uri="{FF2B5EF4-FFF2-40B4-BE49-F238E27FC236}">
                <a16:creationId xmlns:a16="http://schemas.microsoft.com/office/drawing/2014/main" id="{E726291B-EEF7-3BFC-36F2-9B000A641B9A}"/>
              </a:ext>
            </a:extLst>
          </p:cNvPr>
          <p:cNvCxnSpPr>
            <a:cxnSpLocks/>
          </p:cNvCxnSpPr>
          <p:nvPr/>
        </p:nvCxnSpPr>
        <p:spPr>
          <a:xfrm flipV="1">
            <a:off x="1491558" y="1216411"/>
            <a:ext cx="9415958" cy="625336"/>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7F31565-5A1E-04B2-3C5B-2926D7D52FF4}"/>
              </a:ext>
            </a:extLst>
          </p:cNvPr>
          <p:cNvCxnSpPr>
            <a:cxnSpLocks/>
          </p:cNvCxnSpPr>
          <p:nvPr/>
        </p:nvCxnSpPr>
        <p:spPr>
          <a:xfrm>
            <a:off x="1373216" y="3389756"/>
            <a:ext cx="9429598" cy="943129"/>
          </a:xfrm>
          <a:prstGeom prst="straightConnector1">
            <a:avLst/>
          </a:prstGeom>
          <a:ln w="57150">
            <a:solidFill>
              <a:schemeClr val="accent4">
                <a:lumMod val="75000"/>
              </a:schemeClr>
            </a:solidFill>
            <a:tailEnd type="triangle"/>
          </a:ln>
        </p:spPr>
        <p:style>
          <a:lnRef idx="1">
            <a:schemeClr val="accent4"/>
          </a:lnRef>
          <a:fillRef idx="0">
            <a:schemeClr val="accent4"/>
          </a:fillRef>
          <a:effectRef idx="0">
            <a:schemeClr val="accent4"/>
          </a:effectRef>
          <a:fontRef idx="minor">
            <a:schemeClr val="tx1"/>
          </a:fontRef>
        </p:style>
      </p:cxnSp>
      <p:sp>
        <p:nvSpPr>
          <p:cNvPr id="29" name="TextBox 28">
            <a:extLst>
              <a:ext uri="{FF2B5EF4-FFF2-40B4-BE49-F238E27FC236}">
                <a16:creationId xmlns:a16="http://schemas.microsoft.com/office/drawing/2014/main" id="{E384AD22-90E5-61A8-9A3A-0721CFB0873B}"/>
              </a:ext>
            </a:extLst>
          </p:cNvPr>
          <p:cNvSpPr txBox="1"/>
          <p:nvPr/>
        </p:nvSpPr>
        <p:spPr>
          <a:xfrm rot="21376859">
            <a:off x="5115208" y="1200351"/>
            <a:ext cx="118600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57903F">
                    <a:lumMod val="75000"/>
                  </a:srgbClr>
                </a:solidFill>
                <a:effectLst/>
                <a:uLnTx/>
                <a:uFillTx/>
                <a:latin typeface="Century Gothic" panose="020F0302020204030204"/>
                <a:ea typeface="+mn-ea"/>
                <a:cs typeface="+mn-cs"/>
              </a:rPr>
              <a:t>BENEFIT</a:t>
            </a: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 </a:t>
            </a:r>
          </a:p>
        </p:txBody>
      </p:sp>
      <p:sp>
        <p:nvSpPr>
          <p:cNvPr id="31" name="TextBox 30">
            <a:extLst>
              <a:ext uri="{FF2B5EF4-FFF2-40B4-BE49-F238E27FC236}">
                <a16:creationId xmlns:a16="http://schemas.microsoft.com/office/drawing/2014/main" id="{0357D826-0D0E-E893-3F7F-8DC108025C50}"/>
              </a:ext>
            </a:extLst>
          </p:cNvPr>
          <p:cNvSpPr txBox="1"/>
          <p:nvPr/>
        </p:nvSpPr>
        <p:spPr>
          <a:xfrm rot="371852">
            <a:off x="5287790" y="3501058"/>
            <a:ext cx="12133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srgbClr val="F8D22F">
                    <a:lumMod val="75000"/>
                  </a:srgbClr>
                </a:solidFill>
                <a:effectLst/>
                <a:uLnTx/>
                <a:uFillTx/>
                <a:latin typeface="Century Gothic" panose="020F0302020204030204"/>
                <a:ea typeface="+mn-ea"/>
                <a:cs typeface="+mn-cs"/>
              </a:rPr>
              <a:t>COST</a:t>
            </a:r>
          </a:p>
        </p:txBody>
      </p:sp>
      <p:sp>
        <p:nvSpPr>
          <p:cNvPr id="32" name="TextBox 31">
            <a:extLst>
              <a:ext uri="{FF2B5EF4-FFF2-40B4-BE49-F238E27FC236}">
                <a16:creationId xmlns:a16="http://schemas.microsoft.com/office/drawing/2014/main" id="{B0FF50B0-3531-E1D1-1631-58974CB944D2}"/>
              </a:ext>
            </a:extLst>
          </p:cNvPr>
          <p:cNvSpPr txBox="1"/>
          <p:nvPr/>
        </p:nvSpPr>
        <p:spPr>
          <a:xfrm>
            <a:off x="1421512" y="2341856"/>
            <a:ext cx="90328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2</a:t>
            </a:r>
          </a:p>
        </p:txBody>
      </p:sp>
      <p:sp>
        <p:nvSpPr>
          <p:cNvPr id="34" name="TextBox 33">
            <a:extLst>
              <a:ext uri="{FF2B5EF4-FFF2-40B4-BE49-F238E27FC236}">
                <a16:creationId xmlns:a16="http://schemas.microsoft.com/office/drawing/2014/main" id="{6E0C589E-6576-7BE6-D192-040D2F5EF389}"/>
              </a:ext>
            </a:extLst>
          </p:cNvPr>
          <p:cNvSpPr txBox="1"/>
          <p:nvPr/>
        </p:nvSpPr>
        <p:spPr>
          <a:xfrm>
            <a:off x="2441012" y="2382765"/>
            <a:ext cx="58832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5</a:t>
            </a:r>
          </a:p>
        </p:txBody>
      </p:sp>
      <p:sp>
        <p:nvSpPr>
          <p:cNvPr id="35" name="TextBox 34">
            <a:extLst>
              <a:ext uri="{FF2B5EF4-FFF2-40B4-BE49-F238E27FC236}">
                <a16:creationId xmlns:a16="http://schemas.microsoft.com/office/drawing/2014/main" id="{3E6BDDBD-D1BD-B79F-0586-0DE8060261BC}"/>
              </a:ext>
            </a:extLst>
          </p:cNvPr>
          <p:cNvSpPr txBox="1"/>
          <p:nvPr/>
        </p:nvSpPr>
        <p:spPr>
          <a:xfrm>
            <a:off x="3648547" y="2342853"/>
            <a:ext cx="726246"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7</a:t>
            </a:r>
          </a:p>
        </p:txBody>
      </p:sp>
      <p:sp>
        <p:nvSpPr>
          <p:cNvPr id="36" name="TextBox 35">
            <a:extLst>
              <a:ext uri="{FF2B5EF4-FFF2-40B4-BE49-F238E27FC236}">
                <a16:creationId xmlns:a16="http://schemas.microsoft.com/office/drawing/2014/main" id="{C6B15334-6709-5E41-D010-70BBC40D9F3F}"/>
              </a:ext>
            </a:extLst>
          </p:cNvPr>
          <p:cNvSpPr txBox="1"/>
          <p:nvPr/>
        </p:nvSpPr>
        <p:spPr>
          <a:xfrm>
            <a:off x="5037865" y="2368755"/>
            <a:ext cx="84364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10</a:t>
            </a:r>
          </a:p>
        </p:txBody>
      </p:sp>
      <p:sp>
        <p:nvSpPr>
          <p:cNvPr id="37" name="TextBox 36">
            <a:extLst>
              <a:ext uri="{FF2B5EF4-FFF2-40B4-BE49-F238E27FC236}">
                <a16:creationId xmlns:a16="http://schemas.microsoft.com/office/drawing/2014/main" id="{356DDDF3-22C4-34DD-2F99-EEFA8F1C1B30}"/>
              </a:ext>
            </a:extLst>
          </p:cNvPr>
          <p:cNvSpPr txBox="1"/>
          <p:nvPr/>
        </p:nvSpPr>
        <p:spPr>
          <a:xfrm>
            <a:off x="6932221" y="2401025"/>
            <a:ext cx="100751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12</a:t>
            </a:r>
          </a:p>
        </p:txBody>
      </p:sp>
      <p:sp>
        <p:nvSpPr>
          <p:cNvPr id="38" name="TextBox 37">
            <a:extLst>
              <a:ext uri="{FF2B5EF4-FFF2-40B4-BE49-F238E27FC236}">
                <a16:creationId xmlns:a16="http://schemas.microsoft.com/office/drawing/2014/main" id="{F3CFEEBC-CF08-A76D-250A-42A7C8EFC34B}"/>
              </a:ext>
            </a:extLst>
          </p:cNvPr>
          <p:cNvSpPr txBox="1"/>
          <p:nvPr/>
        </p:nvSpPr>
        <p:spPr>
          <a:xfrm>
            <a:off x="9346013" y="2363753"/>
            <a:ext cx="120746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F0302020204030204"/>
                <a:ea typeface="+mn-ea"/>
                <a:cs typeface="+mn-cs"/>
              </a:rPr>
              <a:t>Yr 15</a:t>
            </a:r>
          </a:p>
        </p:txBody>
      </p:sp>
      <p:pic>
        <p:nvPicPr>
          <p:cNvPr id="40" name="Picture 39">
            <a:extLst>
              <a:ext uri="{FF2B5EF4-FFF2-40B4-BE49-F238E27FC236}">
                <a16:creationId xmlns:a16="http://schemas.microsoft.com/office/drawing/2014/main" id="{8A09D99F-D158-FCBD-AB43-3682463BBBDF}"/>
              </a:ext>
            </a:extLst>
          </p:cNvPr>
          <p:cNvPicPr>
            <a:picLocks noChangeAspect="1"/>
          </p:cNvPicPr>
          <p:nvPr/>
        </p:nvPicPr>
        <p:blipFill>
          <a:blip r:embed="rId9"/>
          <a:stretch>
            <a:fillRect/>
          </a:stretch>
        </p:blipFill>
        <p:spPr>
          <a:xfrm>
            <a:off x="10245516" y="4793524"/>
            <a:ext cx="1261981" cy="469434"/>
          </a:xfrm>
          <a:prstGeom prst="rect">
            <a:avLst/>
          </a:prstGeom>
        </p:spPr>
      </p:pic>
      <p:pic>
        <p:nvPicPr>
          <p:cNvPr id="41" name="Picture 40">
            <a:extLst>
              <a:ext uri="{FF2B5EF4-FFF2-40B4-BE49-F238E27FC236}">
                <a16:creationId xmlns:a16="http://schemas.microsoft.com/office/drawing/2014/main" id="{06D65C54-FCB6-F36F-8128-5719C31CAD83}"/>
              </a:ext>
            </a:extLst>
          </p:cNvPr>
          <p:cNvPicPr>
            <a:picLocks noChangeAspect="1"/>
          </p:cNvPicPr>
          <p:nvPr/>
        </p:nvPicPr>
        <p:blipFill>
          <a:blip r:embed="rId10"/>
          <a:stretch>
            <a:fillRect/>
          </a:stretch>
        </p:blipFill>
        <p:spPr>
          <a:xfrm>
            <a:off x="9150791" y="4770666"/>
            <a:ext cx="1060796" cy="493819"/>
          </a:xfrm>
          <a:prstGeom prst="rect">
            <a:avLst/>
          </a:prstGeom>
        </p:spPr>
      </p:pic>
      <p:pic>
        <p:nvPicPr>
          <p:cNvPr id="42" name="Picture 41">
            <a:extLst>
              <a:ext uri="{FF2B5EF4-FFF2-40B4-BE49-F238E27FC236}">
                <a16:creationId xmlns:a16="http://schemas.microsoft.com/office/drawing/2014/main" id="{221C7F60-F08B-1F2E-A5F2-45D754EE3C6F}"/>
              </a:ext>
            </a:extLst>
          </p:cNvPr>
          <p:cNvPicPr>
            <a:picLocks noChangeAspect="1"/>
          </p:cNvPicPr>
          <p:nvPr/>
        </p:nvPicPr>
        <p:blipFill>
          <a:blip r:embed="rId11"/>
          <a:stretch>
            <a:fillRect/>
          </a:stretch>
        </p:blipFill>
        <p:spPr>
          <a:xfrm>
            <a:off x="7816690" y="4664883"/>
            <a:ext cx="890093" cy="499915"/>
          </a:xfrm>
          <a:prstGeom prst="rect">
            <a:avLst/>
          </a:prstGeom>
        </p:spPr>
      </p:pic>
      <p:pic>
        <p:nvPicPr>
          <p:cNvPr id="43" name="Picture 42">
            <a:extLst>
              <a:ext uri="{FF2B5EF4-FFF2-40B4-BE49-F238E27FC236}">
                <a16:creationId xmlns:a16="http://schemas.microsoft.com/office/drawing/2014/main" id="{F549F50D-BAA7-5978-8C37-D17D0E0FFBF5}"/>
              </a:ext>
            </a:extLst>
          </p:cNvPr>
          <p:cNvPicPr>
            <a:picLocks noChangeAspect="1"/>
          </p:cNvPicPr>
          <p:nvPr/>
        </p:nvPicPr>
        <p:blipFill>
          <a:blip r:embed="rId12"/>
          <a:stretch>
            <a:fillRect/>
          </a:stretch>
        </p:blipFill>
        <p:spPr>
          <a:xfrm>
            <a:off x="6292383" y="4574691"/>
            <a:ext cx="780356" cy="499915"/>
          </a:xfrm>
          <a:prstGeom prst="rect">
            <a:avLst/>
          </a:prstGeom>
        </p:spPr>
      </p:pic>
      <p:pic>
        <p:nvPicPr>
          <p:cNvPr id="44" name="Picture 43">
            <a:extLst>
              <a:ext uri="{FF2B5EF4-FFF2-40B4-BE49-F238E27FC236}">
                <a16:creationId xmlns:a16="http://schemas.microsoft.com/office/drawing/2014/main" id="{8E873DFC-A5AB-E8B5-6FC3-39D66DA5F9D8}"/>
              </a:ext>
            </a:extLst>
          </p:cNvPr>
          <p:cNvPicPr>
            <a:picLocks noChangeAspect="1"/>
          </p:cNvPicPr>
          <p:nvPr/>
        </p:nvPicPr>
        <p:blipFill>
          <a:blip r:embed="rId13"/>
          <a:stretch>
            <a:fillRect/>
          </a:stretch>
        </p:blipFill>
        <p:spPr>
          <a:xfrm>
            <a:off x="4336492" y="4530748"/>
            <a:ext cx="682811" cy="499915"/>
          </a:xfrm>
          <a:prstGeom prst="rect">
            <a:avLst/>
          </a:prstGeom>
        </p:spPr>
      </p:pic>
      <p:pic>
        <p:nvPicPr>
          <p:cNvPr id="45" name="Picture 44">
            <a:extLst>
              <a:ext uri="{FF2B5EF4-FFF2-40B4-BE49-F238E27FC236}">
                <a16:creationId xmlns:a16="http://schemas.microsoft.com/office/drawing/2014/main" id="{B57DE92B-1FEF-A604-DB7B-446B445D2957}"/>
              </a:ext>
            </a:extLst>
          </p:cNvPr>
          <p:cNvPicPr>
            <a:picLocks noChangeAspect="1"/>
          </p:cNvPicPr>
          <p:nvPr/>
        </p:nvPicPr>
        <p:blipFill>
          <a:blip r:embed="rId14"/>
          <a:stretch>
            <a:fillRect/>
          </a:stretch>
        </p:blipFill>
        <p:spPr>
          <a:xfrm>
            <a:off x="1980413" y="4377049"/>
            <a:ext cx="743776" cy="499915"/>
          </a:xfrm>
          <a:prstGeom prst="rect">
            <a:avLst/>
          </a:prstGeom>
        </p:spPr>
      </p:pic>
    </p:spTree>
    <p:extLst>
      <p:ext uri="{BB962C8B-B14F-4D97-AF65-F5344CB8AC3E}">
        <p14:creationId xmlns:p14="http://schemas.microsoft.com/office/powerpoint/2010/main" val="17552281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9B8655-E383-F775-4A96-2F424CD1C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C09694-3F1A-07F5-9E4B-A8EB949F3E1B}"/>
              </a:ext>
            </a:extLst>
          </p:cNvPr>
          <p:cNvSpPr>
            <a:spLocks noGrp="1"/>
          </p:cNvSpPr>
          <p:nvPr>
            <p:ph type="title"/>
          </p:nvPr>
        </p:nvSpPr>
        <p:spPr>
          <a:xfrm>
            <a:off x="2007325" y="660606"/>
            <a:ext cx="10058400" cy="1122238"/>
          </a:xfrm>
        </p:spPr>
        <p:txBody>
          <a:bodyPr>
            <a:normAutofit/>
          </a:bodyPr>
          <a:lstStyle/>
          <a:p>
            <a:r>
              <a:rPr lang="en-GB" sz="2400" b="1" dirty="0">
                <a:solidFill>
                  <a:srgbClr val="221F63"/>
                </a:solidFill>
                <a:latin typeface="+mn-lt"/>
              </a:rPr>
              <a:t>Asset Health Process </a:t>
            </a:r>
          </a:p>
        </p:txBody>
      </p:sp>
      <p:pic>
        <p:nvPicPr>
          <p:cNvPr id="5" name="Picture 4">
            <a:extLst>
              <a:ext uri="{FF2B5EF4-FFF2-40B4-BE49-F238E27FC236}">
                <a16:creationId xmlns:a16="http://schemas.microsoft.com/office/drawing/2014/main" id="{01A8BDD7-752E-8428-9A89-C607449457A8}"/>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932A37DD-E0B9-1C92-5F1E-79ABD2A59372}"/>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pic>
        <p:nvPicPr>
          <p:cNvPr id="9" name="Picture 8">
            <a:extLst>
              <a:ext uri="{FF2B5EF4-FFF2-40B4-BE49-F238E27FC236}">
                <a16:creationId xmlns:a16="http://schemas.microsoft.com/office/drawing/2014/main" id="{00A790E1-C6BE-781C-1657-C08A90D85881}"/>
              </a:ext>
            </a:extLst>
          </p:cNvPr>
          <p:cNvPicPr>
            <a:picLocks noChangeAspect="1"/>
          </p:cNvPicPr>
          <p:nvPr/>
        </p:nvPicPr>
        <p:blipFill>
          <a:blip r:embed="rId3"/>
          <a:srcRect l="21906" t="27519" r="23737" b="7754"/>
          <a:stretch>
            <a:fillRect/>
          </a:stretch>
        </p:blipFill>
        <p:spPr>
          <a:xfrm>
            <a:off x="2126450" y="1457610"/>
            <a:ext cx="7117138" cy="4555260"/>
          </a:xfrm>
          <a:prstGeom prst="rect">
            <a:avLst/>
          </a:prstGeom>
        </p:spPr>
      </p:pic>
    </p:spTree>
    <p:extLst>
      <p:ext uri="{BB962C8B-B14F-4D97-AF65-F5344CB8AC3E}">
        <p14:creationId xmlns:p14="http://schemas.microsoft.com/office/powerpoint/2010/main" val="2068226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9836F618-C933-B49F-4A4A-2C22808E9E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A16C2D-200A-76C9-8AF0-833368C67375}"/>
              </a:ext>
            </a:extLst>
          </p:cNvPr>
          <p:cNvSpPr>
            <a:spLocks noGrp="1"/>
          </p:cNvSpPr>
          <p:nvPr>
            <p:ph type="title"/>
          </p:nvPr>
        </p:nvSpPr>
        <p:spPr>
          <a:xfrm>
            <a:off x="2007325" y="660606"/>
            <a:ext cx="10058400" cy="1122238"/>
          </a:xfrm>
        </p:spPr>
        <p:txBody>
          <a:bodyPr>
            <a:normAutofit/>
          </a:bodyPr>
          <a:lstStyle/>
          <a:p>
            <a:r>
              <a:rPr lang="en-GB" sz="2400" b="1" dirty="0">
                <a:solidFill>
                  <a:srgbClr val="221F63"/>
                </a:solidFill>
                <a:latin typeface="+mn-lt"/>
              </a:rPr>
              <a:t>How we use your catchment data to identify partnership </a:t>
            </a:r>
          </a:p>
        </p:txBody>
      </p:sp>
      <p:pic>
        <p:nvPicPr>
          <p:cNvPr id="5" name="Picture 4">
            <a:extLst>
              <a:ext uri="{FF2B5EF4-FFF2-40B4-BE49-F238E27FC236}">
                <a16:creationId xmlns:a16="http://schemas.microsoft.com/office/drawing/2014/main" id="{5BB6CAB8-52AF-5F0B-E3BB-BFBF399215DF}"/>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EB5AB142-A400-37AC-2AB9-A3FB73EE689B}"/>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
        <p:nvSpPr>
          <p:cNvPr id="3" name="TextBox 2">
            <a:extLst>
              <a:ext uri="{FF2B5EF4-FFF2-40B4-BE49-F238E27FC236}">
                <a16:creationId xmlns:a16="http://schemas.microsoft.com/office/drawing/2014/main" id="{2A23255F-CCEC-6DAB-8233-CBA7E7204B15}"/>
              </a:ext>
            </a:extLst>
          </p:cNvPr>
          <p:cNvSpPr txBox="1"/>
          <p:nvPr/>
        </p:nvSpPr>
        <p:spPr>
          <a:xfrm>
            <a:off x="1903773" y="1782844"/>
            <a:ext cx="8498659" cy="2031325"/>
          </a:xfrm>
          <a:prstGeom prst="rect">
            <a:avLst/>
          </a:prstGeom>
          <a:noFill/>
        </p:spPr>
        <p:txBody>
          <a:bodyPr wrap="square" rtlCol="0">
            <a:spAutoFit/>
          </a:bodyPr>
          <a:lstStyle/>
          <a:p>
            <a:pPr marL="285750" indent="-285750">
              <a:buFont typeface="Arial" panose="020B0604020202020204" pitchFamily="34" charset="0"/>
              <a:buChar char="•"/>
            </a:pPr>
            <a:r>
              <a:rPr lang="en-GB" dirty="0"/>
              <a:t>Contributing area mapping of surface water connectivity </a:t>
            </a:r>
          </a:p>
          <a:p>
            <a:pPr marL="1200150" lvl="2" indent="-285750">
              <a:buFont typeface="Arial" panose="020B0604020202020204" pitchFamily="34" charset="0"/>
              <a:buChar char="•"/>
            </a:pPr>
            <a:r>
              <a:rPr lang="en-GB" dirty="0"/>
              <a:t>comprehensive maps of the public sewer assets </a:t>
            </a:r>
          </a:p>
          <a:p>
            <a:pPr marL="1200150" lvl="2" indent="-285750">
              <a:buFont typeface="Arial" panose="020B0604020202020204" pitchFamily="34" charset="0"/>
              <a:buChar char="•"/>
            </a:pPr>
            <a:r>
              <a:rPr lang="en-GB" dirty="0"/>
              <a:t>day-to-day Sewerage Management Planning (SMP)</a:t>
            </a:r>
          </a:p>
          <a:p>
            <a:pPr marL="1200150" lvl="2" indent="-285750">
              <a:buFont typeface="Arial" panose="020B0604020202020204" pitchFamily="34" charset="0"/>
              <a:buChar char="•"/>
            </a:pPr>
            <a:r>
              <a:rPr lang="en-GB" dirty="0"/>
              <a:t>hydraulic sewer modelling coverage which is supported by </a:t>
            </a:r>
          </a:p>
          <a:p>
            <a:pPr marL="1200150" lvl="2" indent="-285750">
              <a:buFont typeface="Arial" panose="020B0604020202020204" pitchFamily="34" charset="0"/>
              <a:buChar char="•"/>
            </a:pPr>
            <a:r>
              <a:rPr lang="en-GB" dirty="0"/>
              <a:t>contributing area mapping to inform </a:t>
            </a:r>
            <a:r>
              <a:rPr lang="en-GB" dirty="0" err="1"/>
              <a:t>sw</a:t>
            </a:r>
            <a:r>
              <a:rPr lang="en-GB" dirty="0"/>
              <a:t> connectivity.</a:t>
            </a:r>
          </a:p>
          <a:p>
            <a:pPr marL="1200150" lvl="2" indent="-285750">
              <a:buFont typeface="Arial" panose="020B0604020202020204" pitchFamily="34" charset="0"/>
              <a:buChar char="•"/>
            </a:pPr>
            <a:r>
              <a:rPr lang="en-GB" dirty="0"/>
              <a:t>connections to third party assets</a:t>
            </a:r>
          </a:p>
          <a:p>
            <a:r>
              <a:rPr lang="en-GB" dirty="0"/>
              <a:t>	(e.g. highway drains, culverted watercourses etc)</a:t>
            </a:r>
          </a:p>
        </p:txBody>
      </p:sp>
      <p:sp>
        <p:nvSpPr>
          <p:cNvPr id="6" name="TextBox 5">
            <a:extLst>
              <a:ext uri="{FF2B5EF4-FFF2-40B4-BE49-F238E27FC236}">
                <a16:creationId xmlns:a16="http://schemas.microsoft.com/office/drawing/2014/main" id="{6E356400-CFED-9794-DBA0-0047A4668FEB}"/>
              </a:ext>
            </a:extLst>
          </p:cNvPr>
          <p:cNvSpPr txBox="1"/>
          <p:nvPr/>
        </p:nvSpPr>
        <p:spPr>
          <a:xfrm>
            <a:off x="1903773" y="4155541"/>
            <a:ext cx="8326643" cy="646331"/>
          </a:xfrm>
          <a:prstGeom prst="rect">
            <a:avLst/>
          </a:prstGeom>
          <a:noFill/>
        </p:spPr>
        <p:txBody>
          <a:bodyPr wrap="square" rtlCol="0">
            <a:spAutoFit/>
          </a:bodyPr>
          <a:lstStyle/>
          <a:p>
            <a:pPr marL="285750" indent="-285750">
              <a:buFont typeface="Arial" panose="020B0604020202020204" pitchFamily="34" charset="0"/>
              <a:buChar char="•"/>
            </a:pPr>
            <a:r>
              <a:rPr lang="en-GB" dirty="0"/>
              <a:t>Use of Flooding Incident Data</a:t>
            </a:r>
          </a:p>
          <a:p>
            <a:pPr marL="285750" indent="-285750">
              <a:buFont typeface="Arial" panose="020B0604020202020204" pitchFamily="34" charset="0"/>
              <a:buChar char="•"/>
            </a:pPr>
            <a:endParaRPr lang="en-GB" dirty="0"/>
          </a:p>
        </p:txBody>
      </p:sp>
    </p:spTree>
    <p:extLst>
      <p:ext uri="{BB962C8B-B14F-4D97-AF65-F5344CB8AC3E}">
        <p14:creationId xmlns:p14="http://schemas.microsoft.com/office/powerpoint/2010/main" val="24808210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37229-AE04-B3B2-17D3-93568FFDE4AF}"/>
              </a:ext>
            </a:extLst>
          </p:cNvPr>
          <p:cNvSpPr>
            <a:spLocks noGrp="1"/>
          </p:cNvSpPr>
          <p:nvPr>
            <p:ph type="title"/>
          </p:nvPr>
        </p:nvSpPr>
        <p:spPr>
          <a:xfrm>
            <a:off x="2007325" y="660606"/>
            <a:ext cx="10058400" cy="1122238"/>
          </a:xfrm>
        </p:spPr>
        <p:txBody>
          <a:bodyPr>
            <a:normAutofit/>
          </a:bodyPr>
          <a:lstStyle/>
          <a:p>
            <a:r>
              <a:rPr lang="en-GB" sz="2400" b="1" dirty="0">
                <a:solidFill>
                  <a:srgbClr val="221F63"/>
                </a:solidFill>
                <a:latin typeface="+mn-lt"/>
              </a:rPr>
              <a:t>AMP Deliverables……..and tools </a:t>
            </a:r>
          </a:p>
        </p:txBody>
      </p:sp>
      <p:sp>
        <p:nvSpPr>
          <p:cNvPr id="3" name="Content Placeholder 2">
            <a:extLst>
              <a:ext uri="{FF2B5EF4-FFF2-40B4-BE49-F238E27FC236}">
                <a16:creationId xmlns:a16="http://schemas.microsoft.com/office/drawing/2014/main" id="{DFD6DC6C-8E73-8469-5A92-6B790CE0EA26}"/>
              </a:ext>
            </a:extLst>
          </p:cNvPr>
          <p:cNvSpPr>
            <a:spLocks noGrp="1"/>
          </p:cNvSpPr>
          <p:nvPr>
            <p:ph idx="1"/>
          </p:nvPr>
        </p:nvSpPr>
        <p:spPr>
          <a:xfrm>
            <a:off x="2007325" y="1654835"/>
            <a:ext cx="10058400" cy="4018899"/>
          </a:xfrm>
        </p:spPr>
        <p:txBody>
          <a:bodyPr/>
          <a:lstStyle/>
          <a:p>
            <a:pPr>
              <a:lnSpc>
                <a:spcPct val="100000"/>
              </a:lnSpc>
            </a:pPr>
            <a:r>
              <a:rPr lang="en-GB" dirty="0"/>
              <a:t>Building surveys and master plans </a:t>
            </a:r>
          </a:p>
          <a:p>
            <a:pPr>
              <a:lnSpc>
                <a:spcPct val="100000"/>
              </a:lnSpc>
            </a:pPr>
            <a:r>
              <a:rPr lang="en-GB" dirty="0"/>
              <a:t>Sustainability master plan</a:t>
            </a:r>
          </a:p>
          <a:p>
            <a:pPr>
              <a:lnSpc>
                <a:spcPct val="100000"/>
              </a:lnSpc>
            </a:pPr>
            <a:r>
              <a:rPr lang="en-GB" dirty="0"/>
              <a:t>Actual carbon reduction identification</a:t>
            </a:r>
          </a:p>
          <a:p>
            <a:pPr>
              <a:lnSpc>
                <a:spcPct val="100000"/>
              </a:lnSpc>
            </a:pPr>
            <a:r>
              <a:rPr lang="en-GB" dirty="0"/>
              <a:t>Energy reduction and cost savings </a:t>
            </a:r>
          </a:p>
          <a:p>
            <a:pPr>
              <a:lnSpc>
                <a:spcPct val="100000"/>
              </a:lnSpc>
            </a:pPr>
            <a:r>
              <a:rPr lang="en-GB" dirty="0"/>
              <a:t>Eliminating work duplication. </a:t>
            </a:r>
          </a:p>
          <a:p>
            <a:pPr>
              <a:lnSpc>
                <a:spcPct val="100000"/>
              </a:lnSpc>
            </a:pPr>
            <a:r>
              <a:rPr lang="en-GB" dirty="0"/>
              <a:t>CAPEX and OPEX savings. </a:t>
            </a:r>
          </a:p>
          <a:p>
            <a:pPr>
              <a:lnSpc>
                <a:spcPct val="100000"/>
              </a:lnSpc>
            </a:pPr>
            <a:r>
              <a:rPr lang="en-GB" dirty="0"/>
              <a:t>Asset inventory + tagging = Reliable data</a:t>
            </a:r>
          </a:p>
          <a:p>
            <a:pPr>
              <a:lnSpc>
                <a:spcPct val="100000"/>
              </a:lnSpc>
            </a:pPr>
            <a:r>
              <a:rPr lang="en-GB" dirty="0"/>
              <a:t>Asset owner/management workshop</a:t>
            </a:r>
          </a:p>
          <a:p>
            <a:pPr>
              <a:lnSpc>
                <a:spcPct val="100000"/>
              </a:lnSpc>
            </a:pPr>
            <a:r>
              <a:rPr lang="en-GB" dirty="0"/>
              <a:t>Risk ranking </a:t>
            </a:r>
          </a:p>
          <a:p>
            <a:pPr>
              <a:lnSpc>
                <a:spcPct val="100000"/>
              </a:lnSpc>
            </a:pPr>
            <a:r>
              <a:rPr lang="en-GB" dirty="0"/>
              <a:t>Asset plan data base </a:t>
            </a:r>
          </a:p>
          <a:p>
            <a:pPr>
              <a:lnSpc>
                <a:spcPct val="100000"/>
              </a:lnSpc>
            </a:pPr>
            <a:r>
              <a:rPr lang="en-GB" dirty="0"/>
              <a:t>Enhanced Reporting </a:t>
            </a:r>
          </a:p>
        </p:txBody>
      </p:sp>
      <p:pic>
        <p:nvPicPr>
          <p:cNvPr id="5" name="Picture 4">
            <a:extLst>
              <a:ext uri="{FF2B5EF4-FFF2-40B4-BE49-F238E27FC236}">
                <a16:creationId xmlns:a16="http://schemas.microsoft.com/office/drawing/2014/main" id="{78C8ED24-F8EC-BBEE-C2AF-E77341D0EF37}"/>
              </a:ext>
            </a:extLst>
          </p:cNvPr>
          <p:cNvPicPr>
            <a:picLocks noChangeAspect="1"/>
          </p:cNvPicPr>
          <p:nvPr/>
        </p:nvPicPr>
        <p:blipFill>
          <a:blip r:embed="rId2"/>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7A96C08F-298C-17B5-065F-A7A4FB70143A}"/>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Tree>
    <p:extLst>
      <p:ext uri="{BB962C8B-B14F-4D97-AF65-F5344CB8AC3E}">
        <p14:creationId xmlns:p14="http://schemas.microsoft.com/office/powerpoint/2010/main" val="3366036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E6E08C-612F-E086-B682-F79A8834BDB0}"/>
              </a:ext>
            </a:extLst>
          </p:cNvPr>
          <p:cNvPicPr>
            <a:picLocks noChangeAspect="1"/>
          </p:cNvPicPr>
          <p:nvPr/>
        </p:nvPicPr>
        <p:blipFill>
          <a:blip r:embed="rId3"/>
          <a:stretch>
            <a:fillRect/>
          </a:stretch>
        </p:blipFill>
        <p:spPr>
          <a:xfrm>
            <a:off x="367441" y="363094"/>
            <a:ext cx="1390008" cy="1237595"/>
          </a:xfrm>
          <a:prstGeom prst="rect">
            <a:avLst/>
          </a:prstGeom>
        </p:spPr>
      </p:pic>
      <p:sp>
        <p:nvSpPr>
          <p:cNvPr id="7" name="TextBox 6">
            <a:extLst>
              <a:ext uri="{FF2B5EF4-FFF2-40B4-BE49-F238E27FC236}">
                <a16:creationId xmlns:a16="http://schemas.microsoft.com/office/drawing/2014/main" id="{7C75BDB9-4F5B-9EB3-16E3-75E2C0635818}"/>
              </a:ext>
            </a:extLst>
          </p:cNvPr>
          <p:cNvSpPr txBox="1"/>
          <p:nvPr/>
        </p:nvSpPr>
        <p:spPr>
          <a:xfrm>
            <a:off x="1828799" y="1713411"/>
            <a:ext cx="8708572" cy="2954655"/>
          </a:xfrm>
          <a:prstGeom prst="rect">
            <a:avLst/>
          </a:prstGeom>
          <a:noFill/>
        </p:spPr>
        <p:txBody>
          <a:bodyPr wrap="square">
            <a:spAutoFit/>
          </a:bodyPr>
          <a:lstStyle/>
          <a:p>
            <a:r>
              <a:rPr lang="en-GB" sz="2400" b="1" dirty="0">
                <a:solidFill>
                  <a:srgbClr val="221F63"/>
                </a:solidFill>
              </a:rPr>
              <a:t>OUR CORE VALUES</a:t>
            </a:r>
          </a:p>
          <a:p>
            <a:endParaRPr lang="en-GB" dirty="0"/>
          </a:p>
          <a:p>
            <a:r>
              <a:rPr lang="en-GB" b="1" dirty="0">
                <a:solidFill>
                  <a:srgbClr val="597613"/>
                </a:solidFill>
              </a:rPr>
              <a:t>COLLABORATIVE COMMUNICATORS. </a:t>
            </a:r>
            <a:r>
              <a:rPr lang="en-GB" dirty="0"/>
              <a:t>We listen, learn and solve together.</a:t>
            </a:r>
          </a:p>
          <a:p>
            <a:endParaRPr lang="en-GB" dirty="0"/>
          </a:p>
          <a:p>
            <a:r>
              <a:rPr lang="en-GB" b="1" dirty="0">
                <a:solidFill>
                  <a:srgbClr val="597613"/>
                </a:solidFill>
              </a:rPr>
              <a:t>OVERALL UNITY</a:t>
            </a:r>
            <a:r>
              <a:rPr lang="en-GB" dirty="0"/>
              <a:t>. We succeed together.</a:t>
            </a:r>
          </a:p>
          <a:p>
            <a:endParaRPr lang="en-GB" dirty="0"/>
          </a:p>
          <a:p>
            <a:r>
              <a:rPr lang="en-GB" b="1" dirty="0">
                <a:solidFill>
                  <a:srgbClr val="597613"/>
                </a:solidFill>
              </a:rPr>
              <a:t>RESPECT &amp; TRUST. </a:t>
            </a:r>
            <a:r>
              <a:rPr lang="en-GB" dirty="0"/>
              <a:t>We do the right thing for our clients and our team.</a:t>
            </a:r>
          </a:p>
          <a:p>
            <a:endParaRPr lang="en-GB" dirty="0"/>
          </a:p>
          <a:p>
            <a:r>
              <a:rPr lang="en-GB" b="1" dirty="0">
                <a:solidFill>
                  <a:srgbClr val="597613"/>
                </a:solidFill>
              </a:rPr>
              <a:t>EXCELLENCE IN ENGINEERING. </a:t>
            </a:r>
            <a:r>
              <a:rPr lang="en-GB" dirty="0"/>
              <a:t>We persistently work to find the right solution for the project </a:t>
            </a:r>
          </a:p>
        </p:txBody>
      </p:sp>
      <p:sp>
        <p:nvSpPr>
          <p:cNvPr id="4" name="TextBox 3">
            <a:extLst>
              <a:ext uri="{FF2B5EF4-FFF2-40B4-BE49-F238E27FC236}">
                <a16:creationId xmlns:a16="http://schemas.microsoft.com/office/drawing/2014/main" id="{1C25A5CB-275D-6728-A7B2-2CECFB18AA21}"/>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spTree>
    <p:extLst>
      <p:ext uri="{BB962C8B-B14F-4D97-AF65-F5344CB8AC3E}">
        <p14:creationId xmlns:p14="http://schemas.microsoft.com/office/powerpoint/2010/main" val="364677020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02B4879-797D-11CA-1F5F-CF6CC3E2C51B}"/>
              </a:ext>
            </a:extLst>
          </p:cNvPr>
          <p:cNvPicPr>
            <a:picLocks noChangeAspect="1"/>
          </p:cNvPicPr>
          <p:nvPr/>
        </p:nvPicPr>
        <p:blipFill>
          <a:blip r:embed="rId2"/>
          <a:stretch>
            <a:fillRect/>
          </a:stretch>
        </p:blipFill>
        <p:spPr>
          <a:xfrm>
            <a:off x="489362" y="545973"/>
            <a:ext cx="1390008" cy="1237595"/>
          </a:xfrm>
          <a:prstGeom prst="rect">
            <a:avLst/>
          </a:prstGeom>
        </p:spPr>
      </p:pic>
      <p:sp>
        <p:nvSpPr>
          <p:cNvPr id="6" name="TextBox 5">
            <a:extLst>
              <a:ext uri="{FF2B5EF4-FFF2-40B4-BE49-F238E27FC236}">
                <a16:creationId xmlns:a16="http://schemas.microsoft.com/office/drawing/2014/main" id="{10626F19-5EC7-3E6F-DD16-FE0B7A0FFBC5}"/>
              </a:ext>
            </a:extLst>
          </p:cNvPr>
          <p:cNvSpPr txBox="1"/>
          <p:nvPr/>
        </p:nvSpPr>
        <p:spPr>
          <a:xfrm>
            <a:off x="2049187" y="877876"/>
            <a:ext cx="9653451" cy="4278094"/>
          </a:xfrm>
          <a:prstGeom prst="rect">
            <a:avLst/>
          </a:prstGeom>
          <a:noFill/>
        </p:spPr>
        <p:txBody>
          <a:bodyPr wrap="square" rtlCol="0">
            <a:spAutoFit/>
          </a:bodyPr>
          <a:lstStyle/>
          <a:p>
            <a:r>
              <a:rPr lang="en-GB" sz="2400" b="1" cap="all" dirty="0">
                <a:solidFill>
                  <a:srgbClr val="221F63"/>
                </a:solidFill>
              </a:rPr>
              <a:t>Terr Solutions Ltd is a multidisciplinary practice comprising</a:t>
            </a:r>
          </a:p>
          <a:p>
            <a:endParaRPr lang="en-GB" sz="2800" dirty="0"/>
          </a:p>
          <a:p>
            <a:pPr marL="457200" indent="-457200">
              <a:buFont typeface="Arial" panose="020B0604020202020204" pitchFamily="34" charset="0"/>
              <a:buChar char="•"/>
            </a:pPr>
            <a:r>
              <a:rPr lang="en-GB" sz="2800" dirty="0"/>
              <a:t>	Chartered Architects</a:t>
            </a:r>
          </a:p>
          <a:p>
            <a:pPr marL="457200" indent="-457200">
              <a:buFont typeface="Arial" panose="020B0604020202020204" pitchFamily="34" charset="0"/>
              <a:buChar char="•"/>
            </a:pPr>
            <a:r>
              <a:rPr lang="en-GB" sz="2800" dirty="0"/>
              <a:t>	Structural Engineers</a:t>
            </a:r>
          </a:p>
          <a:p>
            <a:pPr marL="457200" indent="-457200">
              <a:buFont typeface="Arial" panose="020B0604020202020204" pitchFamily="34" charset="0"/>
              <a:buChar char="•"/>
            </a:pPr>
            <a:r>
              <a:rPr lang="en-GB" sz="2800" dirty="0"/>
              <a:t> 	Civil Engineers</a:t>
            </a:r>
          </a:p>
          <a:p>
            <a:pPr marL="457200" indent="-457200">
              <a:buFont typeface="Arial" panose="020B0604020202020204" pitchFamily="34" charset="0"/>
              <a:buChar char="•"/>
            </a:pPr>
            <a:r>
              <a:rPr lang="en-GB" sz="2800" dirty="0"/>
              <a:t>  	Mechanical Engineers</a:t>
            </a:r>
          </a:p>
          <a:p>
            <a:pPr marL="457200" indent="-457200">
              <a:buFont typeface="Arial" panose="020B0604020202020204" pitchFamily="34" charset="0"/>
              <a:buChar char="•"/>
            </a:pPr>
            <a:r>
              <a:rPr lang="en-GB" sz="2800" dirty="0"/>
              <a:t> 	Electrical Engineers</a:t>
            </a:r>
          </a:p>
          <a:p>
            <a:pPr marL="457200" indent="-457200">
              <a:buFont typeface="Arial" panose="020B0604020202020204" pitchFamily="34" charset="0"/>
              <a:buChar char="•"/>
            </a:pPr>
            <a:r>
              <a:rPr lang="en-GB" sz="2800" dirty="0"/>
              <a:t> 	Public Health Engineers</a:t>
            </a:r>
          </a:p>
          <a:p>
            <a:pPr marL="457200" indent="-457200">
              <a:buFont typeface="Arial" panose="020B0604020202020204" pitchFamily="34" charset="0"/>
              <a:buChar char="•"/>
            </a:pPr>
            <a:r>
              <a:rPr lang="en-GB" sz="2800" dirty="0"/>
              <a:t>	Asset Management Consultants</a:t>
            </a:r>
          </a:p>
        </p:txBody>
      </p:sp>
      <p:sp>
        <p:nvSpPr>
          <p:cNvPr id="7" name="TextBox 6">
            <a:extLst>
              <a:ext uri="{FF2B5EF4-FFF2-40B4-BE49-F238E27FC236}">
                <a16:creationId xmlns:a16="http://schemas.microsoft.com/office/drawing/2014/main" id="{849EE5EF-EBEA-6C33-808F-94E8BB6A69B5}"/>
              </a:ext>
            </a:extLst>
          </p:cNvPr>
          <p:cNvSpPr txBox="1"/>
          <p:nvPr/>
        </p:nvSpPr>
        <p:spPr>
          <a:xfrm>
            <a:off x="888274" y="6060268"/>
            <a:ext cx="10415452" cy="369332"/>
          </a:xfrm>
          <a:prstGeom prst="rect">
            <a:avLst/>
          </a:prstGeom>
          <a:solidFill>
            <a:srgbClr val="597613"/>
          </a:solidFill>
        </p:spPr>
        <p:txBody>
          <a:bodyPr wrap="square" rtlCol="0" anchor="ctr">
            <a:spAutoFit/>
          </a:bodyPr>
          <a:lstStyle/>
          <a:p>
            <a:pPr algn="ctr"/>
            <a:r>
              <a:rPr lang="en-GB" b="1" dirty="0">
                <a:solidFill>
                  <a:schemeClr val="bg1"/>
                </a:solidFill>
              </a:rPr>
              <a:t>“Terr Solutions is a RIBA chartered and ISO 9001 accredited consultancy.”</a:t>
            </a:r>
          </a:p>
        </p:txBody>
      </p:sp>
    </p:spTree>
    <p:extLst>
      <p:ext uri="{BB962C8B-B14F-4D97-AF65-F5344CB8AC3E}">
        <p14:creationId xmlns:p14="http://schemas.microsoft.com/office/powerpoint/2010/main" val="804557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62F9332-624B-DCAA-2379-C37261EC391E}"/>
              </a:ext>
            </a:extLst>
          </p:cNvPr>
          <p:cNvPicPr>
            <a:picLocks noChangeAspect="1"/>
          </p:cNvPicPr>
          <p:nvPr/>
        </p:nvPicPr>
        <p:blipFill>
          <a:blip r:embed="rId3"/>
          <a:stretch>
            <a:fillRect/>
          </a:stretch>
        </p:blipFill>
        <p:spPr>
          <a:xfrm>
            <a:off x="541613" y="485013"/>
            <a:ext cx="1390008" cy="1237595"/>
          </a:xfrm>
          <a:prstGeom prst="rect">
            <a:avLst/>
          </a:prstGeom>
        </p:spPr>
      </p:pic>
      <p:sp>
        <p:nvSpPr>
          <p:cNvPr id="6" name="TextBox 5">
            <a:extLst>
              <a:ext uri="{FF2B5EF4-FFF2-40B4-BE49-F238E27FC236}">
                <a16:creationId xmlns:a16="http://schemas.microsoft.com/office/drawing/2014/main" id="{8893577E-1009-C353-F594-9F7CDA92E096}"/>
              </a:ext>
            </a:extLst>
          </p:cNvPr>
          <p:cNvSpPr txBox="1"/>
          <p:nvPr/>
        </p:nvSpPr>
        <p:spPr>
          <a:xfrm>
            <a:off x="2023901" y="679268"/>
            <a:ext cx="8440899" cy="4801314"/>
          </a:xfrm>
          <a:prstGeom prst="rect">
            <a:avLst/>
          </a:prstGeom>
          <a:noFill/>
        </p:spPr>
        <p:txBody>
          <a:bodyPr wrap="square" rtlCol="0">
            <a:spAutoFit/>
          </a:bodyPr>
          <a:lstStyle/>
          <a:p>
            <a:endParaRPr lang="en-GB" sz="2400" b="1" dirty="0">
              <a:solidFill>
                <a:srgbClr val="221F63"/>
              </a:solidFill>
            </a:endParaRPr>
          </a:p>
          <a:p>
            <a:r>
              <a:rPr lang="en-GB" sz="2400" b="1" dirty="0">
                <a:solidFill>
                  <a:srgbClr val="221F63"/>
                </a:solidFill>
              </a:rPr>
              <a:t>OUR DESIGN APPROACH</a:t>
            </a:r>
          </a:p>
          <a:p>
            <a:endParaRPr lang="en-GB" sz="2400" b="1" dirty="0">
              <a:solidFill>
                <a:srgbClr val="221F63"/>
              </a:solidFill>
            </a:endParaRPr>
          </a:p>
          <a:p>
            <a:r>
              <a:rPr lang="en-GB" dirty="0"/>
              <a:t> </a:t>
            </a:r>
          </a:p>
          <a:p>
            <a:pPr marL="285750" indent="-285750">
              <a:buFont typeface="Arial" panose="020B0604020202020204" pitchFamily="34" charset="0"/>
              <a:buChar char="•"/>
            </a:pPr>
            <a:r>
              <a:rPr lang="en-US" b="1" dirty="0"/>
              <a:t>Define Vision &amp; Drivers </a:t>
            </a:r>
            <a:r>
              <a:rPr lang="en-US" dirty="0"/>
              <a:t>– Uncover the project’s strategic, aspirational, and commercial objectives, developing cost-efficient design options for informed decision making.</a:t>
            </a:r>
          </a:p>
          <a:p>
            <a:endParaRPr lang="en-US" dirty="0"/>
          </a:p>
          <a:p>
            <a:endParaRPr lang="en-US" dirty="0"/>
          </a:p>
          <a:p>
            <a:pPr marL="285750" indent="-285750">
              <a:buFont typeface="Arial" panose="020B0604020202020204" pitchFamily="34" charset="0"/>
              <a:buChar char="•"/>
            </a:pPr>
            <a:r>
              <a:rPr lang="en-US" b="1" dirty="0"/>
              <a:t>Align Stakeholders </a:t>
            </a:r>
            <a:r>
              <a:rPr lang="en-US" dirty="0"/>
              <a:t>– Establish a clear, unified design intent, agreed and understood by both client and delivery team.</a:t>
            </a:r>
          </a:p>
          <a:p>
            <a:pPr marL="285750" indent="-285750">
              <a:buFont typeface="Arial" panose="020B0604020202020204" pitchFamily="34" charset="0"/>
              <a:buChar char="•"/>
            </a:pPr>
            <a:endParaRPr lang="en-US" dirty="0"/>
          </a:p>
          <a:p>
            <a:endParaRPr lang="en-US" b="1" dirty="0"/>
          </a:p>
          <a:p>
            <a:pPr marL="285750" indent="-285750">
              <a:buFont typeface="Arial" panose="020B0604020202020204" pitchFamily="34" charset="0"/>
              <a:buChar char="•"/>
            </a:pPr>
            <a:r>
              <a:rPr lang="en-US" b="1" dirty="0"/>
              <a:t>Deliver with Precision </a:t>
            </a:r>
            <a:r>
              <a:rPr lang="en-US" dirty="0"/>
              <a:t>– Produce timely, accurate, and visually compelling documentation, providing responsive solutions </a:t>
            </a:r>
            <a:r>
              <a:rPr lang="en-US" dirty="0" err="1"/>
              <a:t>optimised</a:t>
            </a:r>
            <a:r>
              <a:rPr lang="en-US" dirty="0"/>
              <a:t> for economic, functional, and aesthetic excellence.</a:t>
            </a:r>
            <a:endParaRPr lang="en-GB" dirty="0"/>
          </a:p>
        </p:txBody>
      </p:sp>
      <p:sp>
        <p:nvSpPr>
          <p:cNvPr id="11" name="TextBox 10">
            <a:extLst>
              <a:ext uri="{FF2B5EF4-FFF2-40B4-BE49-F238E27FC236}">
                <a16:creationId xmlns:a16="http://schemas.microsoft.com/office/drawing/2014/main" id="{42E75CD0-89A6-C5CC-B74A-97F9B4D71696}"/>
              </a:ext>
            </a:extLst>
          </p:cNvPr>
          <p:cNvSpPr txBox="1"/>
          <p:nvPr/>
        </p:nvSpPr>
        <p:spPr>
          <a:xfrm>
            <a:off x="866502" y="6001409"/>
            <a:ext cx="10458995" cy="371578"/>
          </a:xfrm>
          <a:prstGeom prst="rect">
            <a:avLst/>
          </a:prstGeom>
          <a:solidFill>
            <a:srgbClr val="597613"/>
          </a:solidFill>
        </p:spPr>
        <p:txBody>
          <a:bodyPr wrap="square">
            <a:spAutoFit/>
          </a:bodyPr>
          <a:lstStyle/>
          <a:p>
            <a:pPr algn="ctr"/>
            <a:r>
              <a:rPr lang="en-US" b="1">
                <a:solidFill>
                  <a:schemeClr val="bg1"/>
                </a:solidFill>
              </a:rPr>
              <a:t>"Bringing the built environment in line with planetary limits."</a:t>
            </a:r>
            <a:endParaRPr lang="en-GB" b="1" dirty="0">
              <a:solidFill>
                <a:schemeClr val="bg1"/>
              </a:solidFill>
            </a:endParaRPr>
          </a:p>
        </p:txBody>
      </p:sp>
    </p:spTree>
    <p:extLst>
      <p:ext uri="{BB962C8B-B14F-4D97-AF65-F5344CB8AC3E}">
        <p14:creationId xmlns:p14="http://schemas.microsoft.com/office/powerpoint/2010/main" val="3872720292"/>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0550674-439D-E62E-A7A2-4935A6E847C5}"/>
              </a:ext>
            </a:extLst>
          </p:cNvPr>
          <p:cNvPicPr>
            <a:picLocks noChangeAspect="1"/>
          </p:cNvPicPr>
          <p:nvPr/>
        </p:nvPicPr>
        <p:blipFill>
          <a:blip r:embed="rId2"/>
          <a:stretch>
            <a:fillRect/>
          </a:stretch>
        </p:blipFill>
        <p:spPr>
          <a:xfrm>
            <a:off x="463236" y="432762"/>
            <a:ext cx="1390008" cy="1237595"/>
          </a:xfrm>
          <a:prstGeom prst="rect">
            <a:avLst/>
          </a:prstGeom>
        </p:spPr>
      </p:pic>
      <p:sp>
        <p:nvSpPr>
          <p:cNvPr id="8" name="TextBox 7">
            <a:extLst>
              <a:ext uri="{FF2B5EF4-FFF2-40B4-BE49-F238E27FC236}">
                <a16:creationId xmlns:a16="http://schemas.microsoft.com/office/drawing/2014/main" id="{C93B143B-D1C3-B3A7-6A28-9C2385557F54}"/>
              </a:ext>
            </a:extLst>
          </p:cNvPr>
          <p:cNvSpPr txBox="1"/>
          <p:nvPr/>
        </p:nvSpPr>
        <p:spPr>
          <a:xfrm>
            <a:off x="1853244" y="729733"/>
            <a:ext cx="8698642" cy="3785652"/>
          </a:xfrm>
          <a:prstGeom prst="rect">
            <a:avLst/>
          </a:prstGeom>
          <a:noFill/>
        </p:spPr>
        <p:txBody>
          <a:bodyPr wrap="square">
            <a:spAutoFit/>
          </a:bodyPr>
          <a:lstStyle/>
          <a:p>
            <a:r>
              <a:rPr lang="en-GB" sz="2400" b="1" dirty="0">
                <a:solidFill>
                  <a:srgbClr val="221F63"/>
                </a:solidFill>
              </a:rPr>
              <a:t>OUR SERVICE TO CLIENTS</a:t>
            </a:r>
          </a:p>
          <a:p>
            <a:endParaRPr lang="en-GB" dirty="0"/>
          </a:p>
          <a:p>
            <a:r>
              <a:rPr lang="en-US" dirty="0"/>
              <a:t>We deliver a highly personal and responsive service, partnering closely with clients and design teams to develop tailored solutions at every stage of a project. Combining deep expertise with genuine passion, we continually push the boundaries of design and service excellence.</a:t>
            </a:r>
          </a:p>
          <a:p>
            <a:endParaRPr lang="en-US" dirty="0"/>
          </a:p>
          <a:p>
            <a:endParaRPr lang="en-US" dirty="0"/>
          </a:p>
          <a:p>
            <a:endParaRPr lang="en-US" dirty="0"/>
          </a:p>
          <a:p>
            <a:endParaRPr lang="en-US" dirty="0"/>
          </a:p>
          <a:p>
            <a:r>
              <a:rPr lang="en-US" dirty="0"/>
              <a:t>Through proactive collaboration with developers, architects, and construction professionals, we consistently achieve successful project outcomes — often </a:t>
            </a:r>
            <a:r>
              <a:rPr lang="en-US" dirty="0" err="1"/>
              <a:t>realising</a:t>
            </a:r>
            <a:r>
              <a:rPr lang="en-US" dirty="0"/>
              <a:t> substantial time, cost, and risk reductions.</a:t>
            </a:r>
            <a:endParaRPr lang="en-GB" dirty="0"/>
          </a:p>
        </p:txBody>
      </p:sp>
      <p:sp>
        <p:nvSpPr>
          <p:cNvPr id="11" name="TextBox 10">
            <a:extLst>
              <a:ext uri="{FF2B5EF4-FFF2-40B4-BE49-F238E27FC236}">
                <a16:creationId xmlns:a16="http://schemas.microsoft.com/office/drawing/2014/main" id="{B5765B71-1063-E1D0-BE8A-3F7C72500EA2}"/>
              </a:ext>
            </a:extLst>
          </p:cNvPr>
          <p:cNvSpPr txBox="1"/>
          <p:nvPr/>
        </p:nvSpPr>
        <p:spPr>
          <a:xfrm>
            <a:off x="609600" y="5646887"/>
            <a:ext cx="10972800" cy="646331"/>
          </a:xfrm>
          <a:prstGeom prst="rect">
            <a:avLst/>
          </a:prstGeom>
          <a:solidFill>
            <a:srgbClr val="597613"/>
          </a:solidFill>
        </p:spPr>
        <p:txBody>
          <a:bodyPr wrap="square">
            <a:spAutoFit/>
          </a:bodyPr>
          <a:lstStyle/>
          <a:p>
            <a:pPr algn="ctr"/>
            <a:r>
              <a:rPr lang="en-GB" b="1" dirty="0">
                <a:solidFill>
                  <a:schemeClr val="bg1"/>
                </a:solidFill>
              </a:rPr>
              <a:t>“Offering a wide range of services across Civil and Structural Engineering projects enables us to offer a unique well-rounded service to our clients.”</a:t>
            </a:r>
          </a:p>
        </p:txBody>
      </p:sp>
    </p:spTree>
    <p:extLst>
      <p:ext uri="{BB962C8B-B14F-4D97-AF65-F5344CB8AC3E}">
        <p14:creationId xmlns:p14="http://schemas.microsoft.com/office/powerpoint/2010/main" val="1711164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785CECC-3F50-CC31-D3B9-933CE34155A3}"/>
              </a:ext>
            </a:extLst>
          </p:cNvPr>
          <p:cNvPicPr>
            <a:picLocks noChangeAspect="1"/>
          </p:cNvPicPr>
          <p:nvPr/>
        </p:nvPicPr>
        <p:blipFill>
          <a:blip r:embed="rId2"/>
          <a:stretch>
            <a:fillRect/>
          </a:stretch>
        </p:blipFill>
        <p:spPr>
          <a:xfrm>
            <a:off x="532905" y="537265"/>
            <a:ext cx="1390008" cy="1237595"/>
          </a:xfrm>
          <a:prstGeom prst="rect">
            <a:avLst/>
          </a:prstGeom>
        </p:spPr>
      </p:pic>
      <p:sp>
        <p:nvSpPr>
          <p:cNvPr id="7" name="TextBox 6">
            <a:extLst>
              <a:ext uri="{FF2B5EF4-FFF2-40B4-BE49-F238E27FC236}">
                <a16:creationId xmlns:a16="http://schemas.microsoft.com/office/drawing/2014/main" id="{49A14B15-4679-CF21-4A23-5C79FD1C552F}"/>
              </a:ext>
            </a:extLst>
          </p:cNvPr>
          <p:cNvSpPr txBox="1"/>
          <p:nvPr/>
        </p:nvSpPr>
        <p:spPr>
          <a:xfrm>
            <a:off x="1922913" y="675597"/>
            <a:ext cx="9736182" cy="4062651"/>
          </a:xfrm>
          <a:prstGeom prst="rect">
            <a:avLst/>
          </a:prstGeom>
          <a:noFill/>
        </p:spPr>
        <p:txBody>
          <a:bodyPr wrap="square">
            <a:spAutoFit/>
          </a:bodyPr>
          <a:lstStyle/>
          <a:p>
            <a:r>
              <a:rPr lang="en-GB" sz="2400" b="1" dirty="0">
                <a:solidFill>
                  <a:srgbClr val="221F63"/>
                </a:solidFill>
              </a:rPr>
              <a:t>OUR DRIVE FOR SUSTAINABILITY</a:t>
            </a:r>
          </a:p>
          <a:p>
            <a:endParaRPr lang="en-GB" dirty="0"/>
          </a:p>
          <a:p>
            <a:r>
              <a:rPr lang="en-US" b="1" dirty="0"/>
              <a:t>Design for Planetary Limits </a:t>
            </a:r>
            <a:r>
              <a:rPr lang="en-US" dirty="0"/>
              <a:t>– Integrate low-carbon, sustainable materials and </a:t>
            </a:r>
            <a:r>
              <a:rPr lang="en-US" dirty="0" err="1"/>
              <a:t>optimise</a:t>
            </a:r>
            <a:r>
              <a:rPr lang="en-US" dirty="0"/>
              <a:t> building systems for exceptional lifecycle performance.</a:t>
            </a:r>
          </a:p>
          <a:p>
            <a:endParaRPr lang="en-US" dirty="0"/>
          </a:p>
          <a:p>
            <a:endParaRPr lang="en-US" b="1" dirty="0"/>
          </a:p>
          <a:p>
            <a:r>
              <a:rPr lang="en-US" b="1" dirty="0" err="1"/>
              <a:t>Prioritise</a:t>
            </a:r>
            <a:r>
              <a:rPr lang="en-US" b="1" dirty="0"/>
              <a:t> Reuse </a:t>
            </a:r>
            <a:r>
              <a:rPr lang="en-US" dirty="0"/>
              <a:t>– </a:t>
            </a:r>
            <a:r>
              <a:rPr lang="en-US" dirty="0" err="1"/>
              <a:t>Favour</a:t>
            </a:r>
            <a:r>
              <a:rPr lang="en-US" dirty="0"/>
              <a:t> renovation and adaptive reuse of existing structures wherever possible.</a:t>
            </a:r>
          </a:p>
          <a:p>
            <a:endParaRPr lang="en-US" b="1" dirty="0"/>
          </a:p>
          <a:p>
            <a:endParaRPr lang="en-US" b="1" dirty="0"/>
          </a:p>
          <a:p>
            <a:endParaRPr lang="en-US" b="1" dirty="0"/>
          </a:p>
          <a:p>
            <a:r>
              <a:rPr lang="en-US" b="1" dirty="0" err="1"/>
              <a:t>Maximise</a:t>
            </a:r>
            <a:r>
              <a:rPr lang="en-US" b="1" dirty="0"/>
              <a:t> Resource Value </a:t>
            </a:r>
            <a:r>
              <a:rPr lang="en-US" dirty="0"/>
              <a:t>– When redevelopment is necessary, apply deconstruction strategies to recycle and repurpose materials at their highest value.</a:t>
            </a:r>
            <a:endParaRPr lang="en-GB" dirty="0"/>
          </a:p>
          <a:p>
            <a:endParaRPr lang="en-GB" dirty="0"/>
          </a:p>
        </p:txBody>
      </p:sp>
      <p:sp>
        <p:nvSpPr>
          <p:cNvPr id="9" name="TextBox 8">
            <a:extLst>
              <a:ext uri="{FF2B5EF4-FFF2-40B4-BE49-F238E27FC236}">
                <a16:creationId xmlns:a16="http://schemas.microsoft.com/office/drawing/2014/main" id="{A4F6C62B-3C1E-82C8-D956-2B1270340952}"/>
              </a:ext>
            </a:extLst>
          </p:cNvPr>
          <p:cNvSpPr txBox="1"/>
          <p:nvPr/>
        </p:nvSpPr>
        <p:spPr>
          <a:xfrm>
            <a:off x="952597" y="5997737"/>
            <a:ext cx="10600315" cy="369332"/>
          </a:xfrm>
          <a:prstGeom prst="rect">
            <a:avLst/>
          </a:prstGeom>
          <a:solidFill>
            <a:srgbClr val="597613"/>
          </a:solidFill>
        </p:spPr>
        <p:txBody>
          <a:bodyPr wrap="square">
            <a:spAutoFit/>
          </a:bodyPr>
          <a:lstStyle/>
          <a:p>
            <a:pPr algn="ctr"/>
            <a:r>
              <a:rPr lang="en-GB" b="1" dirty="0">
                <a:solidFill>
                  <a:schemeClr val="bg1"/>
                </a:solidFill>
              </a:rPr>
              <a:t>The Building Research Establishment Environmental Assessment Method (BREEAM) </a:t>
            </a:r>
          </a:p>
        </p:txBody>
      </p:sp>
    </p:spTree>
    <p:extLst>
      <p:ext uri="{BB962C8B-B14F-4D97-AF65-F5344CB8AC3E}">
        <p14:creationId xmlns:p14="http://schemas.microsoft.com/office/powerpoint/2010/main" val="1090328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11259AB6-01E0-DF1E-87D0-F0365AA2A1DC}"/>
            </a:ext>
          </a:extLst>
        </p:cNvPr>
        <p:cNvGrpSpPr/>
        <p:nvPr/>
      </p:nvGrpSpPr>
      <p:grpSpPr>
        <a:xfrm>
          <a:off x="0" y="0"/>
          <a:ext cx="0" cy="0"/>
          <a:chOff x="0" y="0"/>
          <a:chExt cx="0" cy="0"/>
        </a:xfrm>
      </p:grpSpPr>
      <p:pic>
        <p:nvPicPr>
          <p:cNvPr id="18" name="Content Placeholder 17" descr="A screenshot of a news article&#10;&#10;AI-generated content may be incorrect.">
            <a:extLst>
              <a:ext uri="{FF2B5EF4-FFF2-40B4-BE49-F238E27FC236}">
                <a16:creationId xmlns:a16="http://schemas.microsoft.com/office/drawing/2014/main" id="{4DE05400-3DE6-1179-F131-58CF6AC8C241}"/>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rcRect l="19082" t="12459" r="2206"/>
          <a:stretch>
            <a:fillRect/>
          </a:stretch>
        </p:blipFill>
        <p:spPr>
          <a:xfrm>
            <a:off x="769184" y="1540607"/>
            <a:ext cx="5164972" cy="2915215"/>
          </a:xfrm>
        </p:spPr>
      </p:pic>
      <p:pic>
        <p:nvPicPr>
          <p:cNvPr id="20" name="Picture 19" descr="A screenshot of a website&#10;&#10;AI-generated content may be incorrect.">
            <a:extLst>
              <a:ext uri="{FF2B5EF4-FFF2-40B4-BE49-F238E27FC236}">
                <a16:creationId xmlns:a16="http://schemas.microsoft.com/office/drawing/2014/main" id="{794E0C83-3958-9B88-176B-216607ABFCC5}"/>
              </a:ext>
            </a:extLst>
          </p:cNvPr>
          <p:cNvPicPr>
            <a:picLocks noChangeAspect="1"/>
          </p:cNvPicPr>
          <p:nvPr/>
        </p:nvPicPr>
        <p:blipFill>
          <a:blip r:embed="rId3">
            <a:extLst>
              <a:ext uri="{28A0092B-C50C-407E-A947-70E740481C1C}">
                <a14:useLocalDpi xmlns:a14="http://schemas.microsoft.com/office/drawing/2010/main" val="0"/>
              </a:ext>
            </a:extLst>
          </a:blip>
          <a:srcRect l="5953" r="7378"/>
          <a:stretch>
            <a:fillRect/>
          </a:stretch>
        </p:blipFill>
        <p:spPr>
          <a:xfrm>
            <a:off x="5297591" y="1540607"/>
            <a:ext cx="6464175" cy="3582581"/>
          </a:xfrm>
          <a:prstGeom prst="rect">
            <a:avLst/>
          </a:prstGeom>
        </p:spPr>
      </p:pic>
      <p:sp>
        <p:nvSpPr>
          <p:cNvPr id="2" name="Title 1">
            <a:extLst>
              <a:ext uri="{FF2B5EF4-FFF2-40B4-BE49-F238E27FC236}">
                <a16:creationId xmlns:a16="http://schemas.microsoft.com/office/drawing/2014/main" id="{4AA08A20-07BD-EC9B-8620-B665C21A79C8}"/>
              </a:ext>
            </a:extLst>
          </p:cNvPr>
          <p:cNvSpPr>
            <a:spLocks noGrp="1"/>
          </p:cNvSpPr>
          <p:nvPr>
            <p:ph type="title"/>
          </p:nvPr>
        </p:nvSpPr>
        <p:spPr>
          <a:xfrm>
            <a:off x="2133600" y="374861"/>
            <a:ext cx="10058400" cy="1371600"/>
          </a:xfrm>
        </p:spPr>
        <p:txBody>
          <a:bodyPr>
            <a:normAutofit/>
          </a:bodyPr>
          <a:lstStyle/>
          <a:p>
            <a:r>
              <a:rPr lang="en-GB" sz="2400" b="1" dirty="0">
                <a:solidFill>
                  <a:srgbClr val="221F63"/>
                </a:solidFill>
                <a:latin typeface="+mn-lt"/>
              </a:rPr>
              <a:t>Media coverage </a:t>
            </a:r>
          </a:p>
        </p:txBody>
      </p:sp>
      <p:pic>
        <p:nvPicPr>
          <p:cNvPr id="11" name="Content Placeholder 10" descr="A screenshot of a website&#10;&#10;AI-generated content may be incorrect.">
            <a:extLst>
              <a:ext uri="{FF2B5EF4-FFF2-40B4-BE49-F238E27FC236}">
                <a16:creationId xmlns:a16="http://schemas.microsoft.com/office/drawing/2014/main" id="{22C6E954-90E7-6493-5F90-CFCB736A5B63}"/>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769184" y="3282015"/>
            <a:ext cx="6295726" cy="2251755"/>
          </a:xfrm>
        </p:spPr>
      </p:pic>
      <p:pic>
        <p:nvPicPr>
          <p:cNvPr id="5" name="Picture 4">
            <a:extLst>
              <a:ext uri="{FF2B5EF4-FFF2-40B4-BE49-F238E27FC236}">
                <a16:creationId xmlns:a16="http://schemas.microsoft.com/office/drawing/2014/main" id="{BD4E1492-EBBE-1BED-97BC-8CB0A781F280}"/>
              </a:ext>
            </a:extLst>
          </p:cNvPr>
          <p:cNvPicPr>
            <a:picLocks noChangeAspect="1"/>
          </p:cNvPicPr>
          <p:nvPr/>
        </p:nvPicPr>
        <p:blipFill>
          <a:blip r:embed="rId5"/>
          <a:stretch>
            <a:fillRect/>
          </a:stretch>
        </p:blipFill>
        <p:spPr>
          <a:xfrm>
            <a:off x="605212" y="481491"/>
            <a:ext cx="1298561" cy="1158340"/>
          </a:xfrm>
          <a:prstGeom prst="rect">
            <a:avLst/>
          </a:prstGeom>
        </p:spPr>
      </p:pic>
      <p:sp>
        <p:nvSpPr>
          <p:cNvPr id="4" name="TextBox 3">
            <a:extLst>
              <a:ext uri="{FF2B5EF4-FFF2-40B4-BE49-F238E27FC236}">
                <a16:creationId xmlns:a16="http://schemas.microsoft.com/office/drawing/2014/main" id="{6CDABBD1-B9EF-34BE-C044-38CDFC493986}"/>
              </a:ext>
            </a:extLst>
          </p:cNvPr>
          <p:cNvSpPr txBox="1"/>
          <p:nvPr/>
        </p:nvSpPr>
        <p:spPr>
          <a:xfrm>
            <a:off x="851647" y="6101372"/>
            <a:ext cx="10488706" cy="369332"/>
          </a:xfrm>
          <a:prstGeom prst="rect">
            <a:avLst/>
          </a:prstGeom>
          <a:solidFill>
            <a:srgbClr val="597613"/>
          </a:solidFill>
          <a:ln>
            <a:solidFill>
              <a:srgbClr val="597613"/>
            </a:solidFill>
          </a:ln>
        </p:spPr>
        <p:txBody>
          <a:bodyPr wrap="square" rtlCol="0">
            <a:spAutoFit/>
          </a:bodyPr>
          <a:lstStyle/>
          <a:p>
            <a:pPr algn="ctr"/>
            <a:r>
              <a:rPr lang="en-GB" dirty="0">
                <a:solidFill>
                  <a:srgbClr val="FFFFFF"/>
                </a:solidFill>
              </a:rPr>
              <a:t>A Multidisciplinary Practice </a:t>
            </a:r>
          </a:p>
        </p:txBody>
      </p:sp>
      <p:pic>
        <p:nvPicPr>
          <p:cNvPr id="22" name="Picture 21" descr="A person standing in front of a building&#10;&#10;AI-generated content may be incorrect.">
            <a:extLst>
              <a:ext uri="{FF2B5EF4-FFF2-40B4-BE49-F238E27FC236}">
                <a16:creationId xmlns:a16="http://schemas.microsoft.com/office/drawing/2014/main" id="{343B7019-CF39-1A1A-511A-3A21CF7679E8}"/>
              </a:ext>
            </a:extLst>
          </p:cNvPr>
          <p:cNvPicPr>
            <a:picLocks noChangeAspect="1"/>
          </p:cNvPicPr>
          <p:nvPr/>
        </p:nvPicPr>
        <p:blipFill>
          <a:blip r:embed="rId6">
            <a:extLst>
              <a:ext uri="{28A0092B-C50C-407E-A947-70E740481C1C}">
                <a14:useLocalDpi xmlns:a14="http://schemas.microsoft.com/office/drawing/2010/main" val="0"/>
              </a:ext>
            </a:extLst>
          </a:blip>
          <a:srcRect r="8346" b="42494"/>
          <a:stretch>
            <a:fillRect/>
          </a:stretch>
        </p:blipFill>
        <p:spPr>
          <a:xfrm>
            <a:off x="4816444" y="3765782"/>
            <a:ext cx="6945322" cy="2251755"/>
          </a:xfrm>
          <a:prstGeom prst="rect">
            <a:avLst/>
          </a:prstGeom>
        </p:spPr>
      </p:pic>
    </p:spTree>
    <p:extLst>
      <p:ext uri="{BB962C8B-B14F-4D97-AF65-F5344CB8AC3E}">
        <p14:creationId xmlns:p14="http://schemas.microsoft.com/office/powerpoint/2010/main" val="382653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919D0-F177-4BBA-9A0B-DBA69E2ED764}"/>
              </a:ext>
            </a:extLst>
          </p:cNvPr>
          <p:cNvSpPr>
            <a:spLocks noGrp="1"/>
          </p:cNvSpPr>
          <p:nvPr>
            <p:ph type="title"/>
          </p:nvPr>
        </p:nvSpPr>
        <p:spPr>
          <a:xfrm>
            <a:off x="2032512" y="850332"/>
            <a:ext cx="8739051" cy="646275"/>
          </a:xfrm>
        </p:spPr>
        <p:txBody>
          <a:bodyPr rtlCol="0">
            <a:normAutofit/>
          </a:bodyPr>
          <a:lstStyle/>
          <a:p>
            <a:pPr rtl="0"/>
            <a:r>
              <a:rPr lang="en-GB" sz="2400" b="1" cap="all" dirty="0">
                <a:solidFill>
                  <a:srgbClr val="221F63"/>
                </a:solidFill>
                <a:latin typeface="+mn-lt"/>
              </a:rPr>
              <a:t>Asset Management </a:t>
            </a:r>
            <a:endParaRPr lang="en-gb" sz="2400" b="1" cap="all" dirty="0">
              <a:solidFill>
                <a:srgbClr val="221F63"/>
              </a:solidFill>
              <a:latin typeface="+mn-lt"/>
            </a:endParaRPr>
          </a:p>
        </p:txBody>
      </p:sp>
      <p:graphicFrame>
        <p:nvGraphicFramePr>
          <p:cNvPr id="15" name="Content Placeholder 14">
            <a:extLst>
              <a:ext uri="{FF2B5EF4-FFF2-40B4-BE49-F238E27FC236}">
                <a16:creationId xmlns:a16="http://schemas.microsoft.com/office/drawing/2014/main" id="{9C9F07B4-681A-BAD6-AC0E-87D95495D26F}"/>
              </a:ext>
            </a:extLst>
          </p:cNvPr>
          <p:cNvGraphicFramePr>
            <a:graphicFrameLocks noGrp="1"/>
          </p:cNvGraphicFramePr>
          <p:nvPr>
            <p:ph idx="1"/>
            <p:extLst>
              <p:ext uri="{D42A27DB-BD31-4B8C-83A1-F6EECF244321}">
                <p14:modId xmlns:p14="http://schemas.microsoft.com/office/powerpoint/2010/main" val="413698042"/>
              </p:ext>
            </p:extLst>
          </p:nvPr>
        </p:nvGraphicFramePr>
        <p:xfrm>
          <a:off x="1066800" y="1504156"/>
          <a:ext cx="10058400" cy="38496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a:extLst>
              <a:ext uri="{FF2B5EF4-FFF2-40B4-BE49-F238E27FC236}">
                <a16:creationId xmlns:a16="http://schemas.microsoft.com/office/drawing/2014/main" id="{86FE797C-5512-3F86-30CF-3EB20F67152B}"/>
              </a:ext>
            </a:extLst>
          </p:cNvPr>
          <p:cNvPicPr>
            <a:picLocks noChangeAspect="1"/>
          </p:cNvPicPr>
          <p:nvPr/>
        </p:nvPicPr>
        <p:blipFill>
          <a:blip r:embed="rId7"/>
          <a:stretch>
            <a:fillRect/>
          </a:stretch>
        </p:blipFill>
        <p:spPr>
          <a:xfrm>
            <a:off x="641587" y="553350"/>
            <a:ext cx="1390925" cy="1240241"/>
          </a:xfrm>
          <a:prstGeom prst="rect">
            <a:avLst/>
          </a:prstGeom>
        </p:spPr>
      </p:pic>
      <p:sp>
        <p:nvSpPr>
          <p:cNvPr id="4" name="TextBox 3">
            <a:extLst>
              <a:ext uri="{FF2B5EF4-FFF2-40B4-BE49-F238E27FC236}">
                <a16:creationId xmlns:a16="http://schemas.microsoft.com/office/drawing/2014/main" id="{2E889D2E-0754-F4ED-97EA-380169B689AE}"/>
              </a:ext>
            </a:extLst>
          </p:cNvPr>
          <p:cNvSpPr txBox="1"/>
          <p:nvPr/>
        </p:nvSpPr>
        <p:spPr>
          <a:xfrm>
            <a:off x="641587" y="5851567"/>
            <a:ext cx="10949522" cy="646331"/>
          </a:xfrm>
          <a:prstGeom prst="rect">
            <a:avLst/>
          </a:prstGeom>
          <a:solidFill>
            <a:srgbClr val="597613"/>
          </a:solidFill>
        </p:spPr>
        <p:txBody>
          <a:bodyPr wrap="square" rtlCol="0">
            <a:spAutoFit/>
          </a:bodyPr>
          <a:lstStyle/>
          <a:p>
            <a:pPr algn="ctr"/>
            <a:r>
              <a:rPr lang="en-GB" b="1" dirty="0">
                <a:solidFill>
                  <a:schemeClr val="bg1"/>
                </a:solidFill>
              </a:rPr>
              <a:t>Effective asset management not only helps create value but also protects and enhances an organisation’s financial health and sustainability</a:t>
            </a:r>
          </a:p>
        </p:txBody>
      </p:sp>
    </p:spTree>
    <p:extLst>
      <p:ext uri="{BB962C8B-B14F-4D97-AF65-F5344CB8AC3E}">
        <p14:creationId xmlns:p14="http://schemas.microsoft.com/office/powerpoint/2010/main" val="1832431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FIVE">
      <a:dk1>
        <a:sysClr val="windowText" lastClr="000000"/>
      </a:dk1>
      <a:lt1>
        <a:sysClr val="window" lastClr="FFFFFF"/>
      </a:lt1>
      <a:dk2>
        <a:srgbClr val="505046"/>
      </a:dk2>
      <a:lt2>
        <a:srgbClr val="F5F6F4"/>
      </a:lt2>
      <a:accent1>
        <a:srgbClr val="57903F"/>
      </a:accent1>
      <a:accent2>
        <a:srgbClr val="F03F2B"/>
      </a:accent2>
      <a:accent3>
        <a:srgbClr val="3488A0"/>
      </a:accent3>
      <a:accent4>
        <a:srgbClr val="F8D22F"/>
      </a:accent4>
      <a:accent5>
        <a:srgbClr val="5CC6D6"/>
      </a:accent5>
      <a:accent6>
        <a:srgbClr val="B8D233"/>
      </a:accent6>
      <a:hlink>
        <a:srgbClr val="00B0F0"/>
      </a:hlink>
      <a:folHlink>
        <a:srgbClr val="B2B2B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Office_41799139_TF78438558" id="{0BED6512-3D0D-4F75-AB59-5444160ED234}" vid="{29214CBE-E8BC-4FF0-A7D0-03F1D555779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{6AEA9E7D-DA90-4F44-9497-633CD69EB82C}tf78438558_win32</Template>
  <TotalTime>5378</TotalTime>
  <Words>1821</Words>
  <Application>Microsoft Office PowerPoint</Application>
  <PresentationFormat>Widescreen</PresentationFormat>
  <Paragraphs>266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Gothic</vt:lpstr>
      <vt:lpstr>Garamond</vt:lpstr>
      <vt:lpstr>SofiaPro-Bold</vt:lpstr>
      <vt:lpstr>Wingdings</vt:lpstr>
      <vt:lpstr>SavonVTI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Media coverage </vt:lpstr>
      <vt:lpstr>Asset Management </vt:lpstr>
      <vt:lpstr>What Is Asset Management Plan (AMP)</vt:lpstr>
      <vt:lpstr>Key Elements of a successfully implemented AMP</vt:lpstr>
      <vt:lpstr>THE BENEFITS OF ASSET MANAGEMENT PLANNING </vt:lpstr>
      <vt:lpstr>Steps to Building an Effective Asset Management Plan and Asset Planning</vt:lpstr>
      <vt:lpstr>Step 2. Calculate life-cycle costs</vt:lpstr>
      <vt:lpstr>Step 4. Apply cost-effective management </vt:lpstr>
      <vt:lpstr>Our Approach to Asset Management </vt:lpstr>
      <vt:lpstr>Asset Management System </vt:lpstr>
      <vt:lpstr>Asset Management System </vt:lpstr>
      <vt:lpstr>Collect - Understand - Deliver together </vt:lpstr>
      <vt:lpstr>Collect - Understand - Deliver together </vt:lpstr>
      <vt:lpstr>Collect - Understand - Deliver together </vt:lpstr>
      <vt:lpstr>Benefit VS Cost</vt:lpstr>
      <vt:lpstr>Asset Health Process </vt:lpstr>
      <vt:lpstr>How we use your catchment data to identify partnership </vt:lpstr>
      <vt:lpstr>AMP Deliverables……..and tools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asset management plan  “LAMP”</dc:title>
  <dc:creator>Jude</dc:creator>
  <cp:lastModifiedBy>Nilus Rubanathan</cp:lastModifiedBy>
  <cp:revision>8</cp:revision>
  <dcterms:created xsi:type="dcterms:W3CDTF">2023-03-10T09:25:02Z</dcterms:created>
  <dcterms:modified xsi:type="dcterms:W3CDTF">2025-08-11T05:28:47Z</dcterms:modified>
</cp:coreProperties>
</file>