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2" r:id="rId5"/>
    <p:sldId id="264" r:id="rId6"/>
    <p:sldId id="265" r:id="rId7"/>
    <p:sldId id="263"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715" y="564387"/>
            <a:ext cx="825456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1975"/>
          </a:xfrm>
          <a:prstGeom prst="rect">
            <a:avLst/>
          </a:prstGeom>
        </p:spPr>
      </p:pic>
      <p:sp>
        <p:nvSpPr>
          <p:cNvPr id="2" name="Holder 2"/>
          <p:cNvSpPr>
            <a:spLocks noGrp="1"/>
          </p:cNvSpPr>
          <p:nvPr>
            <p:ph type="title"/>
          </p:nvPr>
        </p:nvSpPr>
        <p:spPr/>
        <p:txBody>
          <a:bodyPr lIns="0" tIns="0" rIns="0" bIns="0"/>
          <a:lstStyle>
            <a:lvl1pPr>
              <a:defRPr sz="3300" b="1" i="0">
                <a:solidFill>
                  <a:srgbClr val="31313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31313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31313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23962" y="1997455"/>
            <a:ext cx="6696075" cy="528319"/>
          </a:xfrm>
          <a:prstGeom prst="rect">
            <a:avLst/>
          </a:prstGeom>
        </p:spPr>
        <p:txBody>
          <a:bodyPr wrap="square" lIns="0" tIns="0" rIns="0" bIns="0">
            <a:spAutoFit/>
          </a:bodyPr>
          <a:lstStyle>
            <a:lvl1pPr>
              <a:defRPr sz="3300" b="1" i="0">
                <a:solidFill>
                  <a:srgbClr val="313131"/>
                </a:solidFill>
                <a:latin typeface="Arial"/>
                <a:cs typeface="Arial"/>
              </a:defRPr>
            </a:lvl1pPr>
          </a:lstStyle>
          <a:p>
            <a:endParaRPr/>
          </a:p>
        </p:txBody>
      </p:sp>
      <p:sp>
        <p:nvSpPr>
          <p:cNvPr id="3" name="Holder 3"/>
          <p:cNvSpPr>
            <a:spLocks noGrp="1"/>
          </p:cNvSpPr>
          <p:nvPr>
            <p:ph type="body" idx="1"/>
          </p:nvPr>
        </p:nvSpPr>
        <p:spPr>
          <a:xfrm>
            <a:off x="191134" y="1471676"/>
            <a:ext cx="8761730" cy="2764790"/>
          </a:xfrm>
          <a:prstGeom prst="rect">
            <a:avLst/>
          </a:prstGeom>
        </p:spPr>
        <p:txBody>
          <a:bodyPr wrap="square" lIns="0" tIns="0" rIns="0" bIns="0">
            <a:spAutoFit/>
          </a:bodyPr>
          <a:lstStyle>
            <a:lvl1pPr>
              <a:defRPr sz="1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1316799" y="1789683"/>
            <a:ext cx="5999480" cy="2834109"/>
          </a:xfrm>
          <a:prstGeom prst="rect">
            <a:avLst/>
          </a:prstGeom>
        </p:spPr>
        <p:txBody>
          <a:bodyPr vert="horz" wrap="square" lIns="0" tIns="12700" rIns="0" bIns="0" rtlCol="0">
            <a:spAutoFit/>
          </a:bodyPr>
          <a:lstStyle/>
          <a:p>
            <a:pPr algn="ctr">
              <a:lnSpc>
                <a:spcPts val="5510"/>
              </a:lnSpc>
              <a:spcBef>
                <a:spcPts val="100"/>
              </a:spcBef>
              <a:tabLst>
                <a:tab pos="414655" algn="l"/>
                <a:tab pos="5973445" algn="l"/>
              </a:tabLst>
            </a:pPr>
            <a:r>
              <a:rPr sz="4600" b="0" dirty="0">
                <a:uFill>
                  <a:solidFill>
                    <a:srgbClr val="313131"/>
                  </a:solidFill>
                </a:uFill>
                <a:latin typeface="Times New Roman"/>
                <a:cs typeface="Times New Roman"/>
              </a:rPr>
              <a:t> 	</a:t>
            </a:r>
            <a:r>
              <a:rPr sz="4600" dirty="0">
                <a:uFill>
                  <a:solidFill>
                    <a:srgbClr val="313131"/>
                  </a:solidFill>
                </a:uFill>
              </a:rPr>
              <a:t>Capstone</a:t>
            </a:r>
            <a:r>
              <a:rPr sz="4600" spc="-45" dirty="0">
                <a:uFill>
                  <a:solidFill>
                    <a:srgbClr val="313131"/>
                  </a:solidFill>
                </a:uFill>
              </a:rPr>
              <a:t> </a:t>
            </a:r>
            <a:r>
              <a:rPr sz="4600" spc="-5" dirty="0" smtClean="0">
                <a:uFill>
                  <a:solidFill>
                    <a:srgbClr val="313131"/>
                  </a:solidFill>
                </a:uFill>
              </a:rPr>
              <a:t>Project</a:t>
            </a:r>
            <a:r>
              <a:rPr sz="4600" spc="-5" dirty="0">
                <a:uFill>
                  <a:solidFill>
                    <a:srgbClr val="313131"/>
                  </a:solidFill>
                </a:uFill>
              </a:rPr>
              <a:t>	</a:t>
            </a:r>
            <a:r>
              <a:rPr lang="tr-TR" sz="4600" spc="-5" dirty="0" smtClean="0">
                <a:uFill>
                  <a:solidFill>
                    <a:srgbClr val="313131"/>
                  </a:solidFill>
                </a:uFill>
              </a:rPr>
              <a:t>Nilvana Karabulut</a:t>
            </a:r>
            <a:br>
              <a:rPr lang="tr-TR" sz="4600" spc="-5" dirty="0" smtClean="0">
                <a:uFill>
                  <a:solidFill>
                    <a:srgbClr val="313131"/>
                  </a:solidFill>
                </a:uFill>
              </a:rPr>
            </a:br>
            <a:r>
              <a:rPr lang="tr-TR" sz="4600" spc="-5" dirty="0" smtClean="0">
                <a:uFill>
                  <a:solidFill>
                    <a:srgbClr val="313131"/>
                  </a:solidFill>
                </a:uFill>
              </a:rPr>
              <a:t>- Chatbot Card </a:t>
            </a:r>
            <a:r>
              <a:rPr lang="tr-TR" sz="4600" spc="-5" dirty="0" smtClean="0">
                <a:uFill>
                  <a:solidFill>
                    <a:srgbClr val="313131"/>
                  </a:solidFill>
                </a:uFill>
              </a:rPr>
              <a:t>Suggestion</a:t>
            </a:r>
            <a:endParaRPr sz="4600" dirty="0">
              <a:latin typeface="Times New Roman"/>
              <a:cs typeface="Times New Roman"/>
            </a:endParaRPr>
          </a:p>
        </p:txBody>
      </p:sp>
      <p:pic>
        <p:nvPicPr>
          <p:cNvPr id="4" name="object 4"/>
          <p:cNvPicPr/>
          <p:nvPr/>
        </p:nvPicPr>
        <p:blipFill>
          <a:blip r:embed="rId3" cstate="print"/>
          <a:stretch>
            <a:fillRect/>
          </a:stretch>
        </p:blipFill>
        <p:spPr>
          <a:xfrm>
            <a:off x="76200" y="4456176"/>
            <a:ext cx="2173224" cy="58521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p:nvPr/>
        </p:nvSpPr>
        <p:spPr>
          <a:xfrm>
            <a:off x="214884" y="1011043"/>
            <a:ext cx="7772400" cy="3559949"/>
          </a:xfrm>
          <a:prstGeom prst="rect">
            <a:avLst/>
          </a:prstGeom>
        </p:spPr>
        <p:txBody>
          <a:bodyPr vert="horz" wrap="square" lIns="0" tIns="12700" rIns="0" bIns="0" rtlCol="0">
            <a:spAutoFit/>
          </a:bodyPr>
          <a:lstStyle/>
          <a:p>
            <a:pPr marL="12700">
              <a:lnSpc>
                <a:spcPct val="100000"/>
              </a:lnSpc>
              <a:spcBef>
                <a:spcPts val="100"/>
              </a:spcBef>
            </a:pPr>
            <a:r>
              <a:rPr lang="tr-TR" sz="3600" b="1" spc="-5" dirty="0" smtClean="0">
                <a:solidFill>
                  <a:srgbClr val="313131"/>
                </a:solidFill>
                <a:latin typeface="Arial"/>
                <a:cs typeface="Arial"/>
              </a:rPr>
              <a:t>My Story</a:t>
            </a:r>
          </a:p>
          <a:p>
            <a:pPr marL="12700">
              <a:lnSpc>
                <a:spcPct val="100000"/>
              </a:lnSpc>
              <a:spcBef>
                <a:spcPts val="100"/>
              </a:spcBef>
            </a:pPr>
            <a:r>
              <a:rPr lang="tr-TR" sz="3600" b="1" spc="-5" dirty="0" smtClean="0">
                <a:solidFill>
                  <a:srgbClr val="313131"/>
                </a:solidFill>
                <a:latin typeface="Arial"/>
                <a:cs typeface="Arial"/>
              </a:rPr>
              <a:t>Nilvana Karabulut</a:t>
            </a:r>
          </a:p>
          <a:p>
            <a:pPr marL="12700">
              <a:lnSpc>
                <a:spcPct val="100000"/>
              </a:lnSpc>
              <a:spcBef>
                <a:spcPts val="100"/>
              </a:spcBef>
            </a:pPr>
            <a:r>
              <a:rPr lang="tr-TR" sz="2400" dirty="0" smtClean="0">
                <a:latin typeface="Arial"/>
                <a:cs typeface="Arial"/>
              </a:rPr>
              <a:t>I have graduated on July 2023.Now I am studying Marmara University Industrial Engineering MSc &amp; Istanbul University Management Information Systems. Also, now I am working in Digital </a:t>
            </a:r>
            <a:r>
              <a:rPr lang="tr-TR" sz="2400" dirty="0">
                <a:latin typeface="Arial"/>
                <a:cs typeface="Arial"/>
              </a:rPr>
              <a:t>P</a:t>
            </a:r>
            <a:r>
              <a:rPr lang="tr-TR" sz="2400" dirty="0" smtClean="0">
                <a:latin typeface="Arial"/>
                <a:cs typeface="Arial"/>
              </a:rPr>
              <a:t>erformance </a:t>
            </a:r>
            <a:r>
              <a:rPr lang="tr-TR" sz="2400" dirty="0">
                <a:latin typeface="Arial"/>
                <a:cs typeface="Arial"/>
              </a:rPr>
              <a:t>M</a:t>
            </a:r>
            <a:r>
              <a:rPr lang="tr-TR" sz="2400" dirty="0" smtClean="0">
                <a:latin typeface="Arial"/>
                <a:cs typeface="Arial"/>
              </a:rPr>
              <a:t>arketing and Web </a:t>
            </a:r>
            <a:r>
              <a:rPr lang="tr-TR" sz="2400" dirty="0">
                <a:latin typeface="Arial"/>
                <a:cs typeface="Arial"/>
              </a:rPr>
              <a:t>S</a:t>
            </a:r>
            <a:r>
              <a:rPr lang="tr-TR" sz="2400" dirty="0" smtClean="0">
                <a:latin typeface="Arial"/>
                <a:cs typeface="Arial"/>
              </a:rPr>
              <a:t>ite </a:t>
            </a:r>
            <a:r>
              <a:rPr lang="tr-TR" sz="2400" dirty="0">
                <a:latin typeface="Arial"/>
                <a:cs typeface="Arial"/>
              </a:rPr>
              <a:t>M</a:t>
            </a:r>
            <a:r>
              <a:rPr lang="tr-TR" sz="2400" dirty="0" smtClean="0">
                <a:latin typeface="Arial"/>
                <a:cs typeface="Arial"/>
              </a:rPr>
              <a:t>anagement in a bank.</a:t>
            </a:r>
          </a:p>
          <a:p>
            <a:pPr marL="12700">
              <a:lnSpc>
                <a:spcPct val="100000"/>
              </a:lnSpc>
              <a:spcBef>
                <a:spcPts val="100"/>
              </a:spcBef>
            </a:pPr>
            <a:endParaRPr sz="3600" dirty="0">
              <a:latin typeface="Arial"/>
              <a:cs typeface="Arial"/>
            </a:endParaRPr>
          </a:p>
        </p:txBody>
      </p:sp>
      <p:pic>
        <p:nvPicPr>
          <p:cNvPr id="6" name="object 6"/>
          <p:cNvPicPr/>
          <p:nvPr/>
        </p:nvPicPr>
        <p:blipFill>
          <a:blip r:embed="rId3" cstate="print"/>
          <a:stretch>
            <a:fillRect/>
          </a:stretch>
        </p:blipFill>
        <p:spPr>
          <a:xfrm>
            <a:off x="8202168" y="4291583"/>
            <a:ext cx="941831" cy="8199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23" y="405891"/>
            <a:ext cx="1863725" cy="452120"/>
          </a:xfrm>
          <a:prstGeom prst="rect">
            <a:avLst/>
          </a:prstGeom>
        </p:spPr>
        <p:txBody>
          <a:bodyPr vert="horz" wrap="square" lIns="0" tIns="12700" rIns="0" bIns="0" rtlCol="0">
            <a:spAutoFit/>
          </a:bodyPr>
          <a:lstStyle/>
          <a:p>
            <a:pPr marL="12700">
              <a:lnSpc>
                <a:spcPct val="100000"/>
              </a:lnSpc>
              <a:spcBef>
                <a:spcPts val="100"/>
              </a:spcBef>
            </a:pPr>
            <a:r>
              <a:rPr sz="2800" spc="-5" dirty="0"/>
              <a:t>Core</a:t>
            </a:r>
            <a:r>
              <a:rPr sz="2800" spc="-65" dirty="0"/>
              <a:t> </a:t>
            </a:r>
            <a:r>
              <a:rPr sz="2800" spc="-5" dirty="0"/>
              <a:t>Skills</a:t>
            </a:r>
            <a:endParaRPr sz="2800"/>
          </a:p>
        </p:txBody>
      </p:sp>
      <p:sp>
        <p:nvSpPr>
          <p:cNvPr id="3" name="object 3"/>
          <p:cNvSpPr txBox="1"/>
          <p:nvPr/>
        </p:nvSpPr>
        <p:spPr>
          <a:xfrm>
            <a:off x="406023" y="858011"/>
            <a:ext cx="7671177" cy="2965812"/>
          </a:xfrm>
          <a:prstGeom prst="rect">
            <a:avLst/>
          </a:prstGeom>
        </p:spPr>
        <p:txBody>
          <a:bodyPr vert="horz" wrap="square" lIns="0" tIns="12700" rIns="0" bIns="0" rtlCol="0">
            <a:spAutoFit/>
          </a:bodyPr>
          <a:lstStyle/>
          <a:p>
            <a:pPr marL="298450" marR="589915" indent="-285750">
              <a:lnSpc>
                <a:spcPct val="148600"/>
              </a:lnSpc>
              <a:spcBef>
                <a:spcPts val="100"/>
              </a:spcBef>
              <a:buClr>
                <a:srgbClr val="222222"/>
              </a:buClr>
              <a:buChar char="•"/>
              <a:tabLst>
                <a:tab pos="297815" algn="l"/>
                <a:tab pos="298450" algn="l"/>
              </a:tabLst>
            </a:pPr>
            <a:r>
              <a:rPr lang="en-US" sz="1400" dirty="0" smtClean="0">
                <a:solidFill>
                  <a:srgbClr val="15151B"/>
                </a:solidFill>
                <a:latin typeface="Arial MT"/>
                <a:cs typeface="Arial MT"/>
              </a:rPr>
              <a:t>During your UP School education, which 3 core skills did you observe to have improved the most?</a:t>
            </a:r>
          </a:p>
          <a:p>
            <a:pPr marL="298450" marR="589915" indent="-285750">
              <a:lnSpc>
                <a:spcPct val="148600"/>
              </a:lnSpc>
              <a:spcBef>
                <a:spcPts val="100"/>
              </a:spcBef>
              <a:buClr>
                <a:srgbClr val="222222"/>
              </a:buClr>
              <a:buChar char="•"/>
              <a:tabLst>
                <a:tab pos="297815" algn="l"/>
                <a:tab pos="298450" algn="l"/>
              </a:tabLst>
            </a:pPr>
            <a:r>
              <a:rPr lang="en-US" sz="1400" u="sng" dirty="0" smtClean="0">
                <a:solidFill>
                  <a:srgbClr val="15151B"/>
                </a:solidFill>
                <a:latin typeface="Arial MT"/>
                <a:cs typeface="Arial MT"/>
              </a:rPr>
              <a:t>Community building, agile, mindset</a:t>
            </a:r>
          </a:p>
          <a:p>
            <a:pPr marL="298450" marR="589915" indent="-285750">
              <a:lnSpc>
                <a:spcPct val="148600"/>
              </a:lnSpc>
              <a:spcBef>
                <a:spcPts val="100"/>
              </a:spcBef>
              <a:buClr>
                <a:srgbClr val="222222"/>
              </a:buClr>
              <a:buChar char="•"/>
              <a:tabLst>
                <a:tab pos="297815" algn="l"/>
                <a:tab pos="298450" algn="l"/>
              </a:tabLst>
            </a:pPr>
            <a:r>
              <a:rPr lang="en-US" sz="1400" dirty="0" smtClean="0">
                <a:solidFill>
                  <a:srgbClr val="15151B"/>
                </a:solidFill>
                <a:latin typeface="Arial MT"/>
                <a:cs typeface="Arial MT"/>
              </a:rPr>
              <a:t>Considering your group mates, which 3 social skills did you think you improved the most as a group?</a:t>
            </a:r>
          </a:p>
          <a:p>
            <a:pPr marL="298450" marR="589915" indent="-285750">
              <a:lnSpc>
                <a:spcPct val="148600"/>
              </a:lnSpc>
              <a:spcBef>
                <a:spcPts val="100"/>
              </a:spcBef>
              <a:buClr>
                <a:srgbClr val="222222"/>
              </a:buClr>
              <a:buChar char="•"/>
              <a:tabLst>
                <a:tab pos="297815" algn="l"/>
                <a:tab pos="298450" algn="l"/>
              </a:tabLst>
            </a:pPr>
            <a:r>
              <a:rPr lang="en-US" sz="1400" u="sng" dirty="0" smtClean="0">
                <a:solidFill>
                  <a:srgbClr val="15151B"/>
                </a:solidFill>
                <a:latin typeface="Arial MT"/>
                <a:cs typeface="Arial MT"/>
              </a:rPr>
              <a:t>Community building, mindset, communication</a:t>
            </a:r>
          </a:p>
          <a:p>
            <a:pPr marL="298450" marR="589915" indent="-285750">
              <a:lnSpc>
                <a:spcPct val="148600"/>
              </a:lnSpc>
              <a:spcBef>
                <a:spcPts val="100"/>
              </a:spcBef>
              <a:buClr>
                <a:srgbClr val="222222"/>
              </a:buClr>
              <a:buChar char="•"/>
              <a:tabLst>
                <a:tab pos="297815" algn="l"/>
                <a:tab pos="298450" algn="l"/>
              </a:tabLst>
            </a:pPr>
            <a:r>
              <a:rPr lang="en-US" sz="1400" dirty="0" smtClean="0">
                <a:solidFill>
                  <a:srgbClr val="15151B"/>
                </a:solidFill>
                <a:latin typeface="Arial MT"/>
                <a:cs typeface="Arial MT"/>
              </a:rPr>
              <a:t>From now on, which social skill will you focus on improving yourself?</a:t>
            </a:r>
          </a:p>
          <a:p>
            <a:pPr marL="298450" marR="589915" indent="-285750">
              <a:lnSpc>
                <a:spcPct val="148600"/>
              </a:lnSpc>
              <a:spcBef>
                <a:spcPts val="100"/>
              </a:spcBef>
              <a:buClr>
                <a:srgbClr val="222222"/>
              </a:buClr>
              <a:buChar char="•"/>
              <a:tabLst>
                <a:tab pos="297815" algn="l"/>
                <a:tab pos="298450" algn="l"/>
              </a:tabLst>
            </a:pPr>
            <a:r>
              <a:rPr lang="en-US" sz="1400" u="sng" dirty="0" smtClean="0">
                <a:solidFill>
                  <a:srgbClr val="15151B"/>
                </a:solidFill>
                <a:latin typeface="Arial MT"/>
                <a:cs typeface="Arial MT"/>
              </a:rPr>
              <a:t>I will focus on communication during my life because</a:t>
            </a:r>
            <a:r>
              <a:rPr lang="tr-TR" sz="1400" u="sng" dirty="0" smtClean="0">
                <a:solidFill>
                  <a:srgbClr val="15151B"/>
                </a:solidFill>
                <a:latin typeface="Arial MT"/>
                <a:cs typeface="Arial MT"/>
              </a:rPr>
              <a:t> to me, </a:t>
            </a:r>
            <a:r>
              <a:rPr lang="en-US" sz="1400" u="sng" dirty="0" smtClean="0">
                <a:solidFill>
                  <a:srgbClr val="15151B"/>
                </a:solidFill>
                <a:latin typeface="Arial MT"/>
                <a:cs typeface="Arial MT"/>
              </a:rPr>
              <a:t> as communication improves, it gives meaning to life</a:t>
            </a:r>
            <a:r>
              <a:rPr lang="tr-TR" sz="1400" u="sng" dirty="0" smtClean="0">
                <a:solidFill>
                  <a:srgbClr val="15151B"/>
                </a:solidFill>
                <a:latin typeface="Arial MT"/>
                <a:cs typeface="Arial MT"/>
              </a:rPr>
              <a:t>.</a:t>
            </a:r>
            <a:endParaRPr sz="1400" u="sng" dirty="0">
              <a:latin typeface="Arial MT"/>
              <a:cs typeface="Arial MT"/>
            </a:endParaRPr>
          </a:p>
        </p:txBody>
      </p:sp>
      <p:pic>
        <p:nvPicPr>
          <p:cNvPr id="5" name="object 5"/>
          <p:cNvPicPr/>
          <p:nvPr/>
        </p:nvPicPr>
        <p:blipFill>
          <a:blip r:embed="rId2" cstate="print"/>
          <a:stretch>
            <a:fillRect/>
          </a:stretch>
        </p:blipFill>
        <p:spPr>
          <a:xfrm>
            <a:off x="8202168" y="4291583"/>
            <a:ext cx="941831" cy="8199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23" y="464819"/>
            <a:ext cx="5363210" cy="330200"/>
          </a:xfrm>
          <a:prstGeom prst="rect">
            <a:avLst/>
          </a:prstGeom>
        </p:spPr>
        <p:txBody>
          <a:bodyPr vert="horz" wrap="square" lIns="0" tIns="12700" rIns="0" bIns="0" rtlCol="0">
            <a:spAutoFit/>
          </a:bodyPr>
          <a:lstStyle/>
          <a:p>
            <a:pPr marL="12700">
              <a:lnSpc>
                <a:spcPct val="100000"/>
              </a:lnSpc>
              <a:spcBef>
                <a:spcPts val="100"/>
              </a:spcBef>
            </a:pPr>
            <a:r>
              <a:rPr lang="tr-TR" sz="2000" dirty="0" smtClean="0">
                <a:solidFill>
                  <a:srgbClr val="FF0000"/>
                </a:solidFill>
              </a:rPr>
              <a:t>Technologies and Project Details</a:t>
            </a:r>
            <a:endParaRPr sz="2000" dirty="0">
              <a:solidFill>
                <a:srgbClr val="FF0000"/>
              </a:solidFill>
            </a:endParaRPr>
          </a:p>
        </p:txBody>
      </p:sp>
      <p:sp>
        <p:nvSpPr>
          <p:cNvPr id="3" name="object 3"/>
          <p:cNvSpPr txBox="1"/>
          <p:nvPr/>
        </p:nvSpPr>
        <p:spPr>
          <a:xfrm>
            <a:off x="406023" y="1047750"/>
            <a:ext cx="6845934" cy="3229089"/>
          </a:xfrm>
          <a:prstGeom prst="rect">
            <a:avLst/>
          </a:prstGeom>
        </p:spPr>
        <p:txBody>
          <a:bodyPr vert="horz" wrap="square" lIns="0" tIns="119380" rIns="0" bIns="0" rtlCol="0">
            <a:spAutoFit/>
          </a:bodyPr>
          <a:lstStyle/>
          <a:p>
            <a:pPr marL="355600" indent="-342900">
              <a:lnSpc>
                <a:spcPct val="100000"/>
              </a:lnSpc>
              <a:spcBef>
                <a:spcPts val="840"/>
              </a:spcBef>
              <a:buFont typeface="Arial" panose="020B0604020202020204" pitchFamily="34" charset="0"/>
              <a:buChar char="•"/>
              <a:tabLst>
                <a:tab pos="219075" algn="l"/>
              </a:tabLst>
            </a:pPr>
            <a:r>
              <a:rPr lang="en-US" sz="1400" dirty="0" smtClean="0">
                <a:latin typeface="Arial MT"/>
                <a:cs typeface="Arial MT"/>
              </a:rPr>
              <a:t>I used Gemini in my project</a:t>
            </a:r>
            <a:r>
              <a:rPr lang="tr-TR" sz="1400" dirty="0" smtClean="0">
                <a:latin typeface="Arial MT"/>
                <a:cs typeface="Arial MT"/>
              </a:rPr>
              <a:t>.</a:t>
            </a:r>
            <a:r>
              <a:rPr lang="en-US" sz="1400" dirty="0" smtClean="0">
                <a:latin typeface="Arial MT"/>
                <a:cs typeface="Arial MT"/>
              </a:rPr>
              <a:t>I used </a:t>
            </a:r>
            <a:r>
              <a:rPr lang="en-US" sz="1400" dirty="0" err="1" smtClean="0">
                <a:latin typeface="Arial MT"/>
                <a:cs typeface="Arial MT"/>
              </a:rPr>
              <a:t>Streamlit</a:t>
            </a:r>
            <a:r>
              <a:rPr lang="en-US" sz="1400" dirty="0" smtClean="0">
                <a:latin typeface="Arial MT"/>
                <a:cs typeface="Arial MT"/>
              </a:rPr>
              <a:t> as the basic framework and visualized my Python codes there. </a:t>
            </a:r>
            <a:endParaRPr lang="tr-TR" sz="1400" dirty="0" smtClean="0">
              <a:latin typeface="Arial MT"/>
              <a:cs typeface="Arial MT"/>
            </a:endParaRPr>
          </a:p>
          <a:p>
            <a:pPr marL="355600" indent="-342900">
              <a:lnSpc>
                <a:spcPct val="100000"/>
              </a:lnSpc>
              <a:spcBef>
                <a:spcPts val="840"/>
              </a:spcBef>
              <a:buFont typeface="Arial" panose="020B0604020202020204" pitchFamily="34" charset="0"/>
              <a:buChar char="•"/>
              <a:tabLst>
                <a:tab pos="219075" algn="l"/>
              </a:tabLst>
            </a:pPr>
            <a:r>
              <a:rPr lang="en-US" sz="1400" dirty="0" smtClean="0">
                <a:latin typeface="Arial MT"/>
                <a:cs typeface="Arial MT"/>
              </a:rPr>
              <a:t>I am currently working in a bank and I thought of a </a:t>
            </a:r>
            <a:r>
              <a:rPr lang="en-US" sz="1400" dirty="0" err="1" smtClean="0">
                <a:latin typeface="Arial MT"/>
                <a:cs typeface="Arial MT"/>
              </a:rPr>
              <a:t>chatbot</a:t>
            </a:r>
            <a:r>
              <a:rPr lang="en-US" sz="1400" dirty="0" smtClean="0">
                <a:latin typeface="Arial MT"/>
                <a:cs typeface="Arial MT"/>
              </a:rPr>
              <a:t> that would proceed like a survey where the user could choose the appropriate card with surveys such as his/her age, whether he/she likes to travel, how often he/she shops, his/her budget, his/her profession and finally come up with a card suggestion. </a:t>
            </a:r>
            <a:endParaRPr lang="tr-TR" sz="1400" dirty="0" smtClean="0">
              <a:latin typeface="Arial MT"/>
              <a:cs typeface="Arial MT"/>
            </a:endParaRPr>
          </a:p>
          <a:p>
            <a:pPr marL="298450" indent="-285750">
              <a:lnSpc>
                <a:spcPct val="100000"/>
              </a:lnSpc>
              <a:spcBef>
                <a:spcPts val="840"/>
              </a:spcBef>
              <a:buFont typeface="Arial" panose="020B0604020202020204" pitchFamily="34" charset="0"/>
              <a:buChar char="•"/>
              <a:tabLst>
                <a:tab pos="219075" algn="l"/>
              </a:tabLst>
            </a:pPr>
            <a:r>
              <a:rPr lang="en-US" sz="1400" dirty="0" smtClean="0">
                <a:latin typeface="Arial MT"/>
                <a:cs typeface="Arial MT"/>
              </a:rPr>
              <a:t>I added a question in my project asking his/her age and how often he/she travels to understand whether it is focused on travel or shopping. It recommends a young card for someone between the ages of 18-25. It does not recommend it for those under the age of 18. In other conditions, it moves on to the second question and can understand which card is the most advantageous for him/her. </a:t>
            </a:r>
            <a:endParaRPr lang="tr-TR" sz="1400" dirty="0" smtClean="0">
              <a:latin typeface="Arial MT"/>
              <a:cs typeface="Arial MT"/>
            </a:endParaRPr>
          </a:p>
          <a:p>
            <a:pPr marL="298450" indent="-285750">
              <a:lnSpc>
                <a:spcPct val="100000"/>
              </a:lnSpc>
              <a:spcBef>
                <a:spcPts val="840"/>
              </a:spcBef>
              <a:buFont typeface="Arial" panose="020B0604020202020204" pitchFamily="34" charset="0"/>
              <a:buChar char="•"/>
              <a:tabLst>
                <a:tab pos="219075" algn="l"/>
              </a:tabLst>
            </a:pPr>
            <a:r>
              <a:rPr lang="en-US" sz="1400" dirty="0" smtClean="0">
                <a:latin typeface="Arial MT"/>
                <a:cs typeface="Arial MT"/>
              </a:rPr>
              <a:t>As the number of cards increases and the data received from the user increases, this </a:t>
            </a:r>
            <a:r>
              <a:rPr lang="en-US" sz="1400" dirty="0" err="1" smtClean="0">
                <a:latin typeface="Arial MT"/>
                <a:cs typeface="Arial MT"/>
              </a:rPr>
              <a:t>chatbot</a:t>
            </a:r>
            <a:r>
              <a:rPr lang="en-US" sz="1400" dirty="0" smtClean="0">
                <a:latin typeface="Arial MT"/>
                <a:cs typeface="Arial MT"/>
              </a:rPr>
              <a:t> can be more easily </a:t>
            </a:r>
            <a:r>
              <a:rPr lang="tr-TR" sz="1400" dirty="0" smtClean="0">
                <a:latin typeface="Arial MT"/>
                <a:cs typeface="Arial MT"/>
              </a:rPr>
              <a:t>detailed</a:t>
            </a:r>
            <a:r>
              <a:rPr lang="en-US" sz="1400" dirty="0" smtClean="0">
                <a:latin typeface="Arial MT"/>
                <a:cs typeface="Arial MT"/>
              </a:rPr>
              <a:t>.</a:t>
            </a:r>
            <a:endParaRPr sz="1400" dirty="0">
              <a:latin typeface="Arial MT"/>
              <a:cs typeface="Arial MT"/>
            </a:endParaRPr>
          </a:p>
        </p:txBody>
      </p:sp>
      <p:pic>
        <p:nvPicPr>
          <p:cNvPr id="4" name="object 4"/>
          <p:cNvPicPr/>
          <p:nvPr/>
        </p:nvPicPr>
        <p:blipFill>
          <a:blip r:embed="rId2" cstate="print"/>
          <a:stretch>
            <a:fillRect/>
          </a:stretch>
        </p:blipFill>
        <p:spPr>
          <a:xfrm>
            <a:off x="8202168" y="4291583"/>
            <a:ext cx="941831" cy="8199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7581" t="5534" r="22929" b="15909"/>
          <a:stretch/>
        </p:blipFill>
        <p:spPr>
          <a:xfrm>
            <a:off x="5105400" y="-933450"/>
            <a:ext cx="4191000" cy="4502047"/>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9166" t="12945" r="24168" b="18874"/>
          <a:stretch/>
        </p:blipFill>
        <p:spPr>
          <a:xfrm>
            <a:off x="0" y="-247651"/>
            <a:ext cx="5181600" cy="350520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0834" t="29250" r="21666" b="21838"/>
          <a:stretch/>
        </p:blipFill>
        <p:spPr>
          <a:xfrm>
            <a:off x="1600200" y="3105150"/>
            <a:ext cx="4419600" cy="2113723"/>
          </a:xfrm>
          <a:prstGeom prst="rect">
            <a:avLst/>
          </a:prstGeom>
        </p:spPr>
      </p:pic>
    </p:spTree>
    <p:extLst>
      <p:ext uri="{BB962C8B-B14F-4D97-AF65-F5344CB8AC3E}">
        <p14:creationId xmlns:p14="http://schemas.microsoft.com/office/powerpoint/2010/main" val="2588522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766" y="57150"/>
            <a:ext cx="6689834" cy="5655394"/>
          </a:xfrm>
        </p:spPr>
        <p:txBody>
          <a:bodyPr/>
          <a:lstStyle/>
          <a:p>
            <a:r>
              <a:rPr lang="en-US" sz="1050" dirty="0"/>
              <a:t>import </a:t>
            </a:r>
            <a:r>
              <a:rPr lang="en-US" sz="1050" dirty="0" err="1"/>
              <a:t>streamlit</a:t>
            </a:r>
            <a:r>
              <a:rPr lang="en-US" sz="1050" dirty="0"/>
              <a:t> as </a:t>
            </a:r>
            <a:r>
              <a:rPr lang="en-US" sz="1050" dirty="0" err="1"/>
              <a:t>st</a:t>
            </a:r>
            <a:endParaRPr lang="en-US" sz="1050" dirty="0"/>
          </a:p>
          <a:p>
            <a:r>
              <a:rPr lang="en-US" sz="1050" dirty="0"/>
              <a:t/>
            </a:r>
            <a:br>
              <a:rPr lang="en-US" sz="1050" dirty="0"/>
            </a:br>
            <a:r>
              <a:rPr lang="en-US" sz="1050" dirty="0" err="1"/>
              <a:t>def</a:t>
            </a:r>
            <a:r>
              <a:rPr lang="en-US" sz="1050" dirty="0"/>
              <a:t> </a:t>
            </a:r>
            <a:r>
              <a:rPr lang="en-US" sz="1050" dirty="0" err="1"/>
              <a:t>kredi_kart_onerisi</a:t>
            </a:r>
            <a:r>
              <a:rPr lang="en-US" sz="1050" dirty="0"/>
              <a:t>(</a:t>
            </a:r>
            <a:r>
              <a:rPr lang="en-US" sz="1050" dirty="0" err="1"/>
              <a:t>yas</a:t>
            </a:r>
            <a:r>
              <a:rPr lang="en-US" sz="1050" dirty="0"/>
              <a:t>, </a:t>
            </a:r>
            <a:r>
              <a:rPr lang="en-US" sz="1050" dirty="0" err="1"/>
              <a:t>seyahat_coklugu</a:t>
            </a:r>
            <a:r>
              <a:rPr lang="en-US" sz="1050" dirty="0"/>
              <a:t>):</a:t>
            </a:r>
          </a:p>
          <a:p>
            <a:r>
              <a:rPr lang="en-US" sz="1050" dirty="0"/>
              <a:t>    """</a:t>
            </a:r>
          </a:p>
          <a:p>
            <a:r>
              <a:rPr lang="en-US" sz="1050" dirty="0"/>
              <a:t>    </a:t>
            </a:r>
            <a:r>
              <a:rPr lang="en-US" sz="1050" dirty="0" err="1"/>
              <a:t>Kullanicinin</a:t>
            </a:r>
            <a:r>
              <a:rPr lang="en-US" sz="1050" dirty="0"/>
              <a:t> </a:t>
            </a:r>
            <a:r>
              <a:rPr lang="en-US" sz="1050" dirty="0" err="1"/>
              <a:t>yasina</a:t>
            </a:r>
            <a:r>
              <a:rPr lang="en-US" sz="1050" dirty="0"/>
              <a:t> </a:t>
            </a:r>
            <a:r>
              <a:rPr lang="en-US" sz="1050" dirty="0" err="1"/>
              <a:t>ve</a:t>
            </a:r>
            <a:r>
              <a:rPr lang="en-US" sz="1050" dirty="0"/>
              <a:t> </a:t>
            </a:r>
            <a:r>
              <a:rPr lang="en-US" sz="1050" dirty="0" err="1"/>
              <a:t>seyahat</a:t>
            </a:r>
            <a:r>
              <a:rPr lang="en-US" sz="1050" dirty="0"/>
              <a:t> </a:t>
            </a:r>
            <a:r>
              <a:rPr lang="en-US" sz="1050" dirty="0" err="1"/>
              <a:t>cokluguna</a:t>
            </a:r>
            <a:r>
              <a:rPr lang="en-US" sz="1050" dirty="0"/>
              <a:t> gore </a:t>
            </a:r>
            <a:r>
              <a:rPr lang="en-US" sz="1050" dirty="0" err="1"/>
              <a:t>kredi</a:t>
            </a:r>
            <a:r>
              <a:rPr lang="en-US" sz="1050" dirty="0"/>
              <a:t> </a:t>
            </a:r>
            <a:r>
              <a:rPr lang="en-US" sz="1050" dirty="0" err="1"/>
              <a:t>karti</a:t>
            </a:r>
            <a:r>
              <a:rPr lang="en-US" sz="1050" dirty="0"/>
              <a:t> </a:t>
            </a:r>
            <a:r>
              <a:rPr lang="en-US" sz="1050" dirty="0" err="1"/>
              <a:t>onerisi</a:t>
            </a:r>
            <a:r>
              <a:rPr lang="en-US" sz="1050" dirty="0"/>
              <a:t> </a:t>
            </a:r>
            <a:r>
              <a:rPr lang="en-US" sz="1050" dirty="0" err="1"/>
              <a:t>yapar</a:t>
            </a:r>
            <a:r>
              <a:rPr lang="en-US" sz="1050" dirty="0"/>
              <a:t>.</a:t>
            </a:r>
          </a:p>
          <a:p>
            <a:r>
              <a:rPr lang="en-US" sz="1050" dirty="0"/>
              <a:t/>
            </a:r>
            <a:br>
              <a:rPr lang="en-US" sz="1050" dirty="0"/>
            </a:br>
            <a:r>
              <a:rPr lang="en-US" sz="1050" dirty="0"/>
              <a:t>    </a:t>
            </a:r>
            <a:r>
              <a:rPr lang="en-US" sz="1050" dirty="0" err="1"/>
              <a:t>Args</a:t>
            </a:r>
            <a:r>
              <a:rPr lang="en-US" sz="1050" dirty="0"/>
              <a:t>:</a:t>
            </a:r>
          </a:p>
          <a:p>
            <a:r>
              <a:rPr lang="en-US" sz="1050" dirty="0"/>
              <a:t>        </a:t>
            </a:r>
            <a:r>
              <a:rPr lang="en-US" sz="1050" dirty="0" err="1"/>
              <a:t>yas</a:t>
            </a:r>
            <a:r>
              <a:rPr lang="en-US" sz="1050" dirty="0"/>
              <a:t>: </a:t>
            </a:r>
            <a:r>
              <a:rPr lang="en-US" sz="1050" dirty="0" err="1"/>
              <a:t>Kullanicinin</a:t>
            </a:r>
            <a:r>
              <a:rPr lang="en-US" sz="1050" dirty="0"/>
              <a:t> </a:t>
            </a:r>
            <a:r>
              <a:rPr lang="en-US" sz="1050" dirty="0" err="1"/>
              <a:t>yasi</a:t>
            </a:r>
            <a:r>
              <a:rPr lang="en-US" sz="1050" dirty="0"/>
              <a:t>.</a:t>
            </a:r>
          </a:p>
          <a:p>
            <a:r>
              <a:rPr lang="en-US" sz="1050" dirty="0"/>
              <a:t>        </a:t>
            </a:r>
            <a:r>
              <a:rPr lang="en-US" sz="1050" dirty="0" err="1"/>
              <a:t>seyahat_coklugu</a:t>
            </a:r>
            <a:r>
              <a:rPr lang="en-US" sz="1050" dirty="0"/>
              <a:t>: </a:t>
            </a:r>
            <a:r>
              <a:rPr lang="en-US" sz="1050" dirty="0" err="1"/>
              <a:t>Kullanicinin</a:t>
            </a:r>
            <a:r>
              <a:rPr lang="en-US" sz="1050" dirty="0"/>
              <a:t> </a:t>
            </a:r>
            <a:r>
              <a:rPr lang="en-US" sz="1050" dirty="0" err="1"/>
              <a:t>yillik</a:t>
            </a:r>
            <a:r>
              <a:rPr lang="en-US" sz="1050" dirty="0"/>
              <a:t> </a:t>
            </a:r>
            <a:r>
              <a:rPr lang="en-US" sz="1050" dirty="0" err="1"/>
              <a:t>seyahat</a:t>
            </a:r>
            <a:r>
              <a:rPr lang="en-US" sz="1050" dirty="0"/>
              <a:t> </a:t>
            </a:r>
            <a:r>
              <a:rPr lang="en-US" sz="1050" dirty="0" err="1"/>
              <a:t>coklugu</a:t>
            </a:r>
            <a:r>
              <a:rPr lang="en-US" sz="1050" dirty="0"/>
              <a:t>.</a:t>
            </a:r>
          </a:p>
          <a:p>
            <a:r>
              <a:rPr lang="en-US" sz="1050" dirty="0"/>
              <a:t/>
            </a:r>
            <a:br>
              <a:rPr lang="en-US" sz="1050" dirty="0"/>
            </a:br>
            <a:r>
              <a:rPr lang="en-US" sz="1050" dirty="0"/>
              <a:t>    Returns:</a:t>
            </a:r>
          </a:p>
          <a:p>
            <a:r>
              <a:rPr lang="en-US" sz="1050" dirty="0"/>
              <a:t>        </a:t>
            </a:r>
            <a:r>
              <a:rPr lang="en-US" sz="1050" dirty="0" err="1"/>
              <a:t>str</a:t>
            </a:r>
            <a:r>
              <a:rPr lang="en-US" sz="1050" dirty="0"/>
              <a:t>: </a:t>
            </a:r>
            <a:r>
              <a:rPr lang="en-US" sz="1050" dirty="0" err="1"/>
              <a:t>Onerilen</a:t>
            </a:r>
            <a:r>
              <a:rPr lang="en-US" sz="1050" dirty="0"/>
              <a:t> </a:t>
            </a:r>
            <a:r>
              <a:rPr lang="en-US" sz="1050" dirty="0" err="1"/>
              <a:t>kredi</a:t>
            </a:r>
            <a:r>
              <a:rPr lang="en-US" sz="1050" dirty="0"/>
              <a:t> </a:t>
            </a:r>
            <a:r>
              <a:rPr lang="en-US" sz="1050" dirty="0" err="1"/>
              <a:t>karti</a:t>
            </a:r>
            <a:r>
              <a:rPr lang="en-US" sz="1050" dirty="0"/>
              <a:t> </a:t>
            </a:r>
            <a:r>
              <a:rPr lang="en-US" sz="1050" dirty="0" err="1"/>
              <a:t>turu</a:t>
            </a:r>
            <a:r>
              <a:rPr lang="en-US" sz="1050" dirty="0"/>
              <a:t>.</a:t>
            </a:r>
          </a:p>
          <a:p>
            <a:r>
              <a:rPr lang="en-US" sz="1050" dirty="0"/>
              <a:t>    """</a:t>
            </a:r>
          </a:p>
          <a:p>
            <a:r>
              <a:rPr lang="en-US" sz="1050" dirty="0"/>
              <a:t/>
            </a:r>
            <a:br>
              <a:rPr lang="en-US" sz="1050" dirty="0"/>
            </a:br>
            <a:r>
              <a:rPr lang="en-US" sz="1050" dirty="0"/>
              <a:t>    if 18 &lt;= </a:t>
            </a:r>
            <a:r>
              <a:rPr lang="en-US" sz="1050" dirty="0" err="1"/>
              <a:t>yas</a:t>
            </a:r>
            <a:r>
              <a:rPr lang="en-US" sz="1050" dirty="0"/>
              <a:t> &lt;= 25:</a:t>
            </a:r>
          </a:p>
          <a:p>
            <a:r>
              <a:rPr lang="en-US" sz="1050" dirty="0"/>
              <a:t>        return "</a:t>
            </a:r>
            <a:r>
              <a:rPr lang="en-US" sz="1050" dirty="0" err="1"/>
              <a:t>Genc</a:t>
            </a:r>
            <a:r>
              <a:rPr lang="en-US" sz="1050" dirty="0"/>
              <a:t> Kart"</a:t>
            </a:r>
          </a:p>
          <a:p>
            <a:r>
              <a:rPr lang="en-US" sz="1050" dirty="0"/>
              <a:t>    </a:t>
            </a:r>
            <a:r>
              <a:rPr lang="en-US" sz="1050" dirty="0" err="1"/>
              <a:t>elif</a:t>
            </a:r>
            <a:r>
              <a:rPr lang="en-US" sz="1050" dirty="0"/>
              <a:t> </a:t>
            </a:r>
            <a:r>
              <a:rPr lang="en-US" sz="1050" dirty="0" err="1"/>
              <a:t>seyahat_coklugu</a:t>
            </a:r>
            <a:r>
              <a:rPr lang="en-US" sz="1050" dirty="0"/>
              <a:t> in ["</a:t>
            </a:r>
            <a:r>
              <a:rPr lang="en-US" sz="1050" dirty="0" err="1"/>
              <a:t>Ayda</a:t>
            </a:r>
            <a:r>
              <a:rPr lang="en-US" sz="1050" dirty="0"/>
              <a:t> 1", "3 </a:t>
            </a:r>
            <a:r>
              <a:rPr lang="en-US" sz="1050" dirty="0" err="1"/>
              <a:t>ayda</a:t>
            </a:r>
            <a:r>
              <a:rPr lang="en-US" sz="1050" dirty="0"/>
              <a:t> 1"]:</a:t>
            </a:r>
          </a:p>
          <a:p>
            <a:r>
              <a:rPr lang="en-US" sz="1050" dirty="0"/>
              <a:t>        return "Miles Kart"</a:t>
            </a:r>
          </a:p>
          <a:p>
            <a:r>
              <a:rPr lang="en-US" sz="1050" dirty="0"/>
              <a:t>    else:</a:t>
            </a:r>
          </a:p>
          <a:p>
            <a:r>
              <a:rPr lang="en-US" sz="1050" dirty="0"/>
              <a:t>        return "Shop Kart"</a:t>
            </a:r>
          </a:p>
          <a:p>
            <a:r>
              <a:rPr lang="en-US" sz="1050" dirty="0"/>
              <a:t/>
            </a:r>
            <a:br>
              <a:rPr lang="en-US" sz="1050" dirty="0"/>
            </a:br>
            <a:r>
              <a:rPr lang="en-US" sz="1050" dirty="0" err="1"/>
              <a:t>def</a:t>
            </a:r>
            <a:r>
              <a:rPr lang="en-US" sz="1050" dirty="0"/>
              <a:t> main():</a:t>
            </a:r>
          </a:p>
          <a:p>
            <a:r>
              <a:rPr lang="en-US" sz="1050" dirty="0"/>
              <a:t>    </a:t>
            </a:r>
            <a:r>
              <a:rPr lang="en-US" sz="1050" dirty="0" err="1"/>
              <a:t>st.title</a:t>
            </a:r>
            <a:r>
              <a:rPr lang="en-US" sz="1050" dirty="0"/>
              <a:t>("</a:t>
            </a:r>
            <a:r>
              <a:rPr lang="en-US" sz="1050" dirty="0" err="1"/>
              <a:t>Kredi</a:t>
            </a:r>
            <a:r>
              <a:rPr lang="en-US" sz="1050" dirty="0"/>
              <a:t> </a:t>
            </a:r>
            <a:r>
              <a:rPr lang="en-US" sz="1050" dirty="0" err="1"/>
              <a:t>Karti</a:t>
            </a:r>
            <a:r>
              <a:rPr lang="en-US" sz="1050" dirty="0"/>
              <a:t> </a:t>
            </a:r>
            <a:r>
              <a:rPr lang="en-US" sz="1050" dirty="0" err="1"/>
              <a:t>Onerim</a:t>
            </a:r>
            <a:r>
              <a:rPr lang="en-US" sz="1050" dirty="0"/>
              <a:t> </a:t>
            </a:r>
            <a:r>
              <a:rPr lang="en-US" sz="1050" dirty="0" err="1"/>
              <a:t>Sistemi</a:t>
            </a:r>
            <a:r>
              <a:rPr lang="en-US" sz="1050" dirty="0"/>
              <a:t>")</a:t>
            </a:r>
          </a:p>
          <a:p>
            <a:r>
              <a:rPr lang="en-US" sz="1050" dirty="0"/>
              <a:t/>
            </a:r>
            <a:br>
              <a:rPr lang="en-US" sz="1050" dirty="0"/>
            </a:br>
            <a:r>
              <a:rPr lang="en-US" sz="1050" dirty="0"/>
              <a:t>    </a:t>
            </a:r>
            <a:r>
              <a:rPr lang="en-US" sz="1050" dirty="0" err="1"/>
              <a:t>yas</a:t>
            </a:r>
            <a:r>
              <a:rPr lang="en-US" sz="1050" dirty="0"/>
              <a:t> = </a:t>
            </a:r>
            <a:r>
              <a:rPr lang="en-US" sz="1050" dirty="0" err="1"/>
              <a:t>st.number_input</a:t>
            </a:r>
            <a:r>
              <a:rPr lang="en-US" sz="1050" dirty="0"/>
              <a:t>("</a:t>
            </a:r>
            <a:r>
              <a:rPr lang="en-US" sz="1050" dirty="0" err="1"/>
              <a:t>Yasiniz</a:t>
            </a:r>
            <a:r>
              <a:rPr lang="en-US" sz="1050" dirty="0"/>
              <a:t>:", </a:t>
            </a:r>
            <a:r>
              <a:rPr lang="en-US" sz="1050" dirty="0" err="1"/>
              <a:t>min_value</a:t>
            </a:r>
            <a:r>
              <a:rPr lang="en-US" sz="1050" dirty="0"/>
              <a:t>=18)</a:t>
            </a:r>
          </a:p>
          <a:p>
            <a:r>
              <a:rPr lang="en-US" sz="1050" dirty="0"/>
              <a:t>    </a:t>
            </a:r>
            <a:r>
              <a:rPr lang="en-US" sz="1050" dirty="0" err="1"/>
              <a:t>seyahat_coklugu</a:t>
            </a:r>
            <a:r>
              <a:rPr lang="en-US" sz="1050" dirty="0"/>
              <a:t> = </a:t>
            </a:r>
            <a:r>
              <a:rPr lang="en-US" sz="1050" dirty="0" err="1"/>
              <a:t>st.selectbox</a:t>
            </a:r>
            <a:r>
              <a:rPr lang="en-US" sz="1050" dirty="0"/>
              <a:t>("</a:t>
            </a:r>
            <a:r>
              <a:rPr lang="en-US" sz="1050" dirty="0" err="1"/>
              <a:t>Yilda</a:t>
            </a:r>
            <a:r>
              <a:rPr lang="en-US" sz="1050" dirty="0"/>
              <a:t> </a:t>
            </a:r>
            <a:r>
              <a:rPr lang="en-US" sz="1050" dirty="0" err="1"/>
              <a:t>yaklasik</a:t>
            </a:r>
            <a:r>
              <a:rPr lang="en-US" sz="1050" dirty="0"/>
              <a:t> </a:t>
            </a:r>
            <a:r>
              <a:rPr lang="en-US" sz="1050" dirty="0" err="1"/>
              <a:t>kac</a:t>
            </a:r>
            <a:r>
              <a:rPr lang="en-US" sz="1050" dirty="0"/>
              <a:t> </a:t>
            </a:r>
            <a:r>
              <a:rPr lang="en-US" sz="1050" dirty="0" err="1"/>
              <a:t>kez</a:t>
            </a:r>
            <a:r>
              <a:rPr lang="en-US" sz="1050" dirty="0"/>
              <a:t> yurt </a:t>
            </a:r>
            <a:r>
              <a:rPr lang="en-US" sz="1050" dirty="0" err="1"/>
              <a:t>ici</a:t>
            </a:r>
            <a:r>
              <a:rPr lang="en-US" sz="1050" dirty="0"/>
              <a:t>/</a:t>
            </a:r>
            <a:r>
              <a:rPr lang="en-US" sz="1050" dirty="0" err="1"/>
              <a:t>disi</a:t>
            </a:r>
            <a:r>
              <a:rPr lang="en-US" sz="1050" dirty="0"/>
              <a:t> </a:t>
            </a:r>
            <a:r>
              <a:rPr lang="en-US" sz="1050" dirty="0" err="1"/>
              <a:t>seyahat</a:t>
            </a:r>
            <a:r>
              <a:rPr lang="en-US" sz="1050" dirty="0"/>
              <a:t> </a:t>
            </a:r>
            <a:r>
              <a:rPr lang="en-US" sz="1050" dirty="0" err="1"/>
              <a:t>edersiniz</a:t>
            </a:r>
            <a:r>
              <a:rPr lang="en-US" sz="1050" dirty="0"/>
              <a:t>?",</a:t>
            </a:r>
          </a:p>
          <a:p>
            <a:r>
              <a:rPr lang="en-US" sz="1050" dirty="0"/>
              <a:t>                                   options=["</a:t>
            </a:r>
            <a:r>
              <a:rPr lang="en-US" sz="1050" dirty="0" err="1"/>
              <a:t>Ayda</a:t>
            </a:r>
            <a:r>
              <a:rPr lang="en-US" sz="1050" dirty="0"/>
              <a:t> 1", "3 </a:t>
            </a:r>
            <a:r>
              <a:rPr lang="en-US" sz="1050" dirty="0" err="1"/>
              <a:t>ayda</a:t>
            </a:r>
            <a:r>
              <a:rPr lang="en-US" sz="1050" dirty="0"/>
              <a:t> 1", "6 </a:t>
            </a:r>
            <a:r>
              <a:rPr lang="en-US" sz="1050" dirty="0" err="1"/>
              <a:t>ayda</a:t>
            </a:r>
            <a:r>
              <a:rPr lang="en-US" sz="1050" dirty="0"/>
              <a:t> 1", "</a:t>
            </a:r>
            <a:r>
              <a:rPr lang="en-US" sz="1050" dirty="0" err="1"/>
              <a:t>Senede</a:t>
            </a:r>
            <a:r>
              <a:rPr lang="en-US" sz="1050" dirty="0"/>
              <a:t> 1-2"])</a:t>
            </a:r>
          </a:p>
          <a:p>
            <a:r>
              <a:rPr lang="en-US" sz="1050" dirty="0"/>
              <a:t/>
            </a:r>
            <a:br>
              <a:rPr lang="en-US" sz="1050" dirty="0"/>
            </a:br>
            <a:r>
              <a:rPr lang="en-US" sz="1050" dirty="0"/>
              <a:t>    if </a:t>
            </a:r>
            <a:r>
              <a:rPr lang="en-US" sz="1050" dirty="0" err="1"/>
              <a:t>st.button</a:t>
            </a:r>
            <a:r>
              <a:rPr lang="en-US" sz="1050" dirty="0"/>
              <a:t>("</a:t>
            </a:r>
            <a:r>
              <a:rPr lang="en-US" sz="1050" dirty="0" err="1"/>
              <a:t>Oneri</a:t>
            </a:r>
            <a:r>
              <a:rPr lang="en-US" sz="1050" dirty="0"/>
              <a:t> Al"):</a:t>
            </a:r>
          </a:p>
          <a:p>
            <a:r>
              <a:rPr lang="en-US" sz="1050" dirty="0"/>
              <a:t>        </a:t>
            </a:r>
            <a:r>
              <a:rPr lang="en-US" sz="1050" dirty="0" err="1"/>
              <a:t>onerilen_kart</a:t>
            </a:r>
            <a:r>
              <a:rPr lang="en-US" sz="1050" dirty="0"/>
              <a:t> = </a:t>
            </a:r>
            <a:r>
              <a:rPr lang="en-US" sz="1050" dirty="0" err="1"/>
              <a:t>kredi_kart_onerisi</a:t>
            </a:r>
            <a:r>
              <a:rPr lang="en-US" sz="1050" dirty="0"/>
              <a:t>(</a:t>
            </a:r>
            <a:r>
              <a:rPr lang="en-US" sz="1050" dirty="0" err="1"/>
              <a:t>yas</a:t>
            </a:r>
            <a:r>
              <a:rPr lang="en-US" sz="1050" dirty="0"/>
              <a:t>, </a:t>
            </a:r>
            <a:r>
              <a:rPr lang="en-US" sz="1050" dirty="0" err="1"/>
              <a:t>seyahat_coklugu</a:t>
            </a:r>
            <a:r>
              <a:rPr lang="en-US" sz="1050" dirty="0"/>
              <a:t>)</a:t>
            </a:r>
          </a:p>
          <a:p>
            <a:r>
              <a:rPr lang="en-US" sz="1050" dirty="0"/>
              <a:t>        </a:t>
            </a:r>
            <a:r>
              <a:rPr lang="en-US" sz="1050" dirty="0" err="1"/>
              <a:t>st.success</a:t>
            </a:r>
            <a:r>
              <a:rPr lang="en-US" sz="1050" dirty="0"/>
              <a:t>(</a:t>
            </a:r>
            <a:r>
              <a:rPr lang="en-US" sz="1050" dirty="0" err="1"/>
              <a:t>f"Size</a:t>
            </a:r>
            <a:r>
              <a:rPr lang="en-US" sz="1050" dirty="0"/>
              <a:t> {</a:t>
            </a:r>
            <a:r>
              <a:rPr lang="en-US" sz="1050" dirty="0" err="1"/>
              <a:t>onerilen_kart</a:t>
            </a:r>
            <a:r>
              <a:rPr lang="en-US" sz="1050" dirty="0"/>
              <a:t>} </a:t>
            </a:r>
            <a:r>
              <a:rPr lang="en-US" sz="1050" dirty="0" err="1"/>
              <a:t>onerilir</a:t>
            </a:r>
            <a:r>
              <a:rPr lang="en-US" sz="1050" dirty="0"/>
              <a:t>.")</a:t>
            </a:r>
          </a:p>
          <a:p>
            <a:r>
              <a:rPr lang="en-US" sz="1050" dirty="0"/>
              <a:t/>
            </a:r>
            <a:br>
              <a:rPr lang="en-US" sz="1050" dirty="0"/>
            </a:br>
            <a:r>
              <a:rPr lang="en-US" sz="1050" dirty="0"/>
              <a:t>if __name__ == "__main__":</a:t>
            </a:r>
          </a:p>
          <a:p>
            <a:r>
              <a:rPr lang="en-US" sz="1050" dirty="0"/>
              <a:t>    main()</a:t>
            </a:r>
          </a:p>
          <a:p>
            <a:endParaRPr lang="en-US" sz="1050" dirty="0"/>
          </a:p>
        </p:txBody>
      </p:sp>
    </p:spTree>
    <p:extLst>
      <p:ext uri="{BB962C8B-B14F-4D97-AF65-F5344CB8AC3E}">
        <p14:creationId xmlns:p14="http://schemas.microsoft.com/office/powerpoint/2010/main" val="1186149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1975"/>
          </a:xfrm>
          <a:prstGeom prst="rect">
            <a:avLst/>
          </a:prstGeom>
        </p:spPr>
      </p:pic>
      <p:sp>
        <p:nvSpPr>
          <p:cNvPr id="3" name="object 3"/>
          <p:cNvSpPr txBox="1">
            <a:spLocks noGrp="1"/>
          </p:cNvSpPr>
          <p:nvPr>
            <p:ph type="title"/>
          </p:nvPr>
        </p:nvSpPr>
        <p:spPr>
          <a:xfrm>
            <a:off x="1223962" y="1997455"/>
            <a:ext cx="6695440" cy="528320"/>
          </a:xfrm>
          <a:prstGeom prst="rect">
            <a:avLst/>
          </a:prstGeom>
        </p:spPr>
        <p:txBody>
          <a:bodyPr vert="horz" wrap="square" lIns="0" tIns="12700" rIns="0" bIns="0" rtlCol="0">
            <a:spAutoFit/>
          </a:bodyPr>
          <a:lstStyle/>
          <a:p>
            <a:pPr marL="12700">
              <a:lnSpc>
                <a:spcPct val="100000"/>
              </a:lnSpc>
              <a:spcBef>
                <a:spcPts val="100"/>
              </a:spcBef>
            </a:pPr>
            <a:r>
              <a:rPr lang="tr-TR" spc="-5" dirty="0" smtClean="0"/>
              <a:t>Thank you </a:t>
            </a:r>
            <a:r>
              <a:rPr dirty="0" smtClean="0"/>
              <a:t>☺</a:t>
            </a:r>
            <a:endParaRPr dirty="0"/>
          </a:p>
        </p:txBody>
      </p:sp>
      <p:pic>
        <p:nvPicPr>
          <p:cNvPr id="4" name="object 4"/>
          <p:cNvPicPr/>
          <p:nvPr/>
        </p:nvPicPr>
        <p:blipFill>
          <a:blip r:embed="rId3" cstate="print"/>
          <a:stretch>
            <a:fillRect/>
          </a:stretch>
        </p:blipFill>
        <p:spPr>
          <a:xfrm>
            <a:off x="8202168" y="4291583"/>
            <a:ext cx="941831" cy="81991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322</Words>
  <Application>Microsoft Office PowerPoint</Application>
  <PresentationFormat>On-screen Show (16:9)</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MT</vt:lpstr>
      <vt:lpstr>Calibri</vt:lpstr>
      <vt:lpstr>Times New Roman</vt:lpstr>
      <vt:lpstr>Office Theme</vt:lpstr>
      <vt:lpstr>  Capstone Project Nilvana Karabulut - Chatbot Card Suggestion</vt:lpstr>
      <vt:lpstr>PowerPoint Presentation</vt:lpstr>
      <vt:lpstr>Core Skills</vt:lpstr>
      <vt:lpstr>Technologies and Project Details</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Nilvana Karabulut - Chatbot Card Suggestion</dc:title>
  <cp:lastModifiedBy>test</cp:lastModifiedBy>
  <cp:revision>7</cp:revision>
  <dcterms:created xsi:type="dcterms:W3CDTF">2024-12-07T19:36:15Z</dcterms:created>
  <dcterms:modified xsi:type="dcterms:W3CDTF">2024-12-07T20:12:08Z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2023-10-03T00:00:00Z</vt:filetime>
  </property>
  <property fmtid="{D5CDD505-2E9C-101B-9397-08002B2CF9AE}" pid="3" name="LastSaved">
    <vt:filetime>2024-12-07T00:00:00Z</vt:filetime>
  </property>
</Properties>
</file>