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p:scale>
          <a:sx n="25" d="100"/>
          <a:sy n="25" d="100"/>
        </p:scale>
        <p:origin x="262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dirty="0"/>
              <a:t>Click to edit Master title style</a:t>
            </a:r>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dirty="0"/>
              <a:t>Click to edit Master subtitle style</a:t>
            </a:r>
          </a:p>
        </p:txBody>
      </p:sp>
      <p:sp>
        <p:nvSpPr>
          <p:cNvPr id="4" name="Date Placeholder 3"/>
          <p:cNvSpPr>
            <a:spLocks noGrp="1"/>
          </p:cNvSpPr>
          <p:nvPr>
            <p:ph type="dt" sz="half" idx="10"/>
          </p:nvPr>
        </p:nvSpPr>
        <p:spPr/>
        <p:txBody>
          <a:bodyPr/>
          <a:lstStyle/>
          <a:p>
            <a:fld id="{2EB9D7B5-541E-7D4D-B8F4-D4B5922261F9}" type="datetimeFigureOut">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32872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B9D7B5-541E-7D4D-B8F4-D4B5922261F9}" type="datetimeFigureOut">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361516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B9D7B5-541E-7D4D-B8F4-D4B5922261F9}" type="datetimeFigureOut">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91122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B9D7B5-541E-7D4D-B8F4-D4B5922261F9}" type="datetimeFigureOut">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14791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dirty="0"/>
              <a:t>Click to edit Master title style</a:t>
            </a:r>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EB9D7B5-541E-7D4D-B8F4-D4B5922261F9}" type="datetimeFigureOut">
              <a:t>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402889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470997" y="8057261"/>
            <a:ext cx="9093438" cy="192043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0831890" y="8057261"/>
            <a:ext cx="9093438" cy="192043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EB9D7B5-541E-7D4D-B8F4-D4B5922261F9}" type="datetimeFigureOut">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406463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dirty="0"/>
              <a:t>Click to edit Master title style</a:t>
            </a:r>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dirty="0"/>
              <a:t>Click to 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dirty="0"/>
              <a:t>Click to 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EB9D7B5-541E-7D4D-B8F4-D4B5922261F9}" type="datetimeFigureOut">
              <a:t>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5726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EB9D7B5-541E-7D4D-B8F4-D4B5922261F9}" type="datetimeFigureOut">
              <a:t>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160988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9D7B5-541E-7D4D-B8F4-D4B5922261F9}" type="datetimeFigureOut">
              <a:t>6/10/19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194992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dirty="0"/>
              <a:t>Click to edit Master title style</a:t>
            </a:r>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EB9D7B5-541E-7D4D-B8F4-D4B5922261F9}" type="datetimeFigureOut">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6335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dirty="0"/>
              <a:t>Click to edit Master title style</a:t>
            </a:r>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dirty="0"/>
              <a:t>Click icon to add picture</a:t>
            </a:r>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EB9D7B5-541E-7D4D-B8F4-D4B5922261F9}" type="datetimeFigureOut">
              <a:t>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5B037-68D7-7E44-A92D-BDADBE56FED4}" type="slidenum">
              <a:t>‹#›</a:t>
            </a:fld>
            <a:endParaRPr lang="en-US"/>
          </a:p>
        </p:txBody>
      </p:sp>
    </p:spTree>
    <p:extLst>
      <p:ext uri="{BB962C8B-B14F-4D97-AF65-F5344CB8AC3E}">
        <p14:creationId xmlns:p14="http://schemas.microsoft.com/office/powerpoint/2010/main" val="203603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2EB9D7B5-541E-7D4D-B8F4-D4B5922261F9}" type="datetimeFigureOut">
              <a:t>6/10/19</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E7D5B037-68D7-7E44-A92D-BDADBE56FED4}" type="slidenum">
              <a:t>‹#›</a:t>
            </a:fld>
            <a:endParaRPr lang="en-US"/>
          </a:p>
        </p:txBody>
      </p:sp>
    </p:spTree>
    <p:extLst>
      <p:ext uri="{BB962C8B-B14F-4D97-AF65-F5344CB8AC3E}">
        <p14:creationId xmlns:p14="http://schemas.microsoft.com/office/powerpoint/2010/main" val="1554326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https://lh4.googleusercontent.com/-u_Z8IHjWOF1yAmqWVS7w9L7FcaBEyHUF_KTa4GyvLkvfAD4Kz3fq5x_7FE7r6y9eXryVIMThnW8WjWPjg-xd3bpnWszxxajrfSXNP1OT97-7ZXp_BCqZSv8HQMOaSNzub5964Hd" TargetMode="External"/><Relationship Id="rId11" Type="http://schemas.openxmlformats.org/officeDocument/2006/relationships/image" Target="../media/image9.png"/><Relationship Id="rId5" Type="http://schemas.openxmlformats.org/officeDocument/2006/relationships/image" Target="../media/image4.jpe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485A1B2-BE65-A947-AF70-BAF47741A8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2798" y="119087"/>
            <a:ext cx="2856464" cy="2912611"/>
          </a:xfrm>
          <a:prstGeom prst="rect">
            <a:avLst/>
          </a:prstGeom>
        </p:spPr>
      </p:pic>
      <p:sp>
        <p:nvSpPr>
          <p:cNvPr id="10" name="TextBox 9">
            <a:extLst>
              <a:ext uri="{FF2B5EF4-FFF2-40B4-BE49-F238E27FC236}">
                <a16:creationId xmlns:a16="http://schemas.microsoft.com/office/drawing/2014/main" id="{0DE9D19D-0118-4A47-AED3-4AD49231D188}"/>
              </a:ext>
            </a:extLst>
          </p:cNvPr>
          <p:cNvSpPr txBox="1"/>
          <p:nvPr/>
        </p:nvSpPr>
        <p:spPr>
          <a:xfrm>
            <a:off x="3119262" y="475421"/>
            <a:ext cx="17239784" cy="1754326"/>
          </a:xfrm>
          <a:prstGeom prst="rect">
            <a:avLst/>
          </a:prstGeom>
          <a:noFill/>
        </p:spPr>
        <p:txBody>
          <a:bodyPr wrap="square" rtlCol="0">
            <a:spAutoFit/>
          </a:bodyPr>
          <a:lstStyle/>
          <a:p>
            <a:pPr algn="ctr"/>
            <a:r>
              <a:rPr lang="en-US" sz="5400" b="1">
                <a:solidFill>
                  <a:srgbClr val="0070C0"/>
                </a:solidFill>
                <a:latin typeface="Tahoma" panose="020B0604030504040204" pitchFamily="34" charset="0"/>
                <a:ea typeface="Tahoma" panose="020B0604030504040204" pitchFamily="34" charset="0"/>
                <a:cs typeface="Tahoma" panose="020B0604030504040204" pitchFamily="34" charset="0"/>
              </a:rPr>
              <a:t>TRƯỜNG ĐẠI HỌC BÁCH KHOA TP. HỒ CHÍ MINH</a:t>
            </a:r>
          </a:p>
          <a:p>
            <a:pPr algn="ctr"/>
            <a:r>
              <a:rPr lang="en-US" sz="5400" b="1">
                <a:solidFill>
                  <a:srgbClr val="0070C0"/>
                </a:solidFill>
                <a:latin typeface="Tahoma" panose="020B0604030504040204" pitchFamily="34" charset="0"/>
                <a:ea typeface="Tahoma" panose="020B0604030504040204" pitchFamily="34" charset="0"/>
                <a:cs typeface="Tahoma" panose="020B0604030504040204" pitchFamily="34" charset="0"/>
              </a:rPr>
              <a:t>KHOA KHOA HỌC VÀ KỸ THUẬT MÁY TÍNH</a:t>
            </a:r>
          </a:p>
        </p:txBody>
      </p:sp>
      <p:sp>
        <p:nvSpPr>
          <p:cNvPr id="11" name="TextBox 10">
            <a:extLst>
              <a:ext uri="{FF2B5EF4-FFF2-40B4-BE49-F238E27FC236}">
                <a16:creationId xmlns:a16="http://schemas.microsoft.com/office/drawing/2014/main" id="{2EF2A68E-1F64-F648-B3F4-EB42CF34D833}"/>
              </a:ext>
            </a:extLst>
          </p:cNvPr>
          <p:cNvSpPr txBox="1"/>
          <p:nvPr/>
        </p:nvSpPr>
        <p:spPr>
          <a:xfrm>
            <a:off x="7617030" y="2478067"/>
            <a:ext cx="6162264" cy="769441"/>
          </a:xfrm>
          <a:prstGeom prst="rect">
            <a:avLst/>
          </a:prstGeom>
          <a:noFill/>
        </p:spPr>
        <p:txBody>
          <a:bodyPr wrap="none" rtlCol="0">
            <a:spAutoFit/>
          </a:bodyPr>
          <a:lstStyle/>
          <a:p>
            <a:r>
              <a:rPr lang="en-US" sz="4400">
                <a:latin typeface="Tahoma" panose="020B0604030504040204" pitchFamily="34" charset="0"/>
                <a:ea typeface="Tahoma" panose="020B0604030504040204" pitchFamily="34" charset="0"/>
                <a:cs typeface="Tahoma" panose="020B0604030504040204" pitchFamily="34" charset="0"/>
              </a:rPr>
              <a:t>LUẬN VĂN TỐT NGHIỆP</a:t>
            </a:r>
          </a:p>
        </p:txBody>
      </p:sp>
      <p:sp>
        <p:nvSpPr>
          <p:cNvPr id="12" name="TextBox 11">
            <a:extLst>
              <a:ext uri="{FF2B5EF4-FFF2-40B4-BE49-F238E27FC236}">
                <a16:creationId xmlns:a16="http://schemas.microsoft.com/office/drawing/2014/main" id="{BD593F17-31D9-C544-978A-95A9A871AEC1}"/>
              </a:ext>
            </a:extLst>
          </p:cNvPr>
          <p:cNvSpPr txBox="1"/>
          <p:nvPr/>
        </p:nvSpPr>
        <p:spPr>
          <a:xfrm>
            <a:off x="300106" y="3316367"/>
            <a:ext cx="20796111" cy="1938992"/>
          </a:xfrm>
          <a:prstGeom prst="rect">
            <a:avLst/>
          </a:prstGeom>
          <a:noFill/>
        </p:spPr>
        <p:txBody>
          <a:bodyPr wrap="square" rtlCol="0">
            <a:spAutoFit/>
          </a:bodyPr>
          <a:lstStyle/>
          <a:p>
            <a:pPr algn="ctr"/>
            <a:r>
              <a:rPr lang="en-US" sz="6000" b="1">
                <a:solidFill>
                  <a:srgbClr val="0070C0"/>
                </a:solidFill>
                <a:latin typeface="Tahoma" panose="020B0604030504040204" pitchFamily="34" charset="0"/>
                <a:ea typeface="Tahoma" panose="020B0604030504040204" pitchFamily="34" charset="0"/>
                <a:cs typeface="Tahoma" panose="020B0604030504040204" pitchFamily="34" charset="0"/>
              </a:rPr>
              <a:t>PHÁT HIỆN BẤT THƯỜNG </a:t>
            </a:r>
          </a:p>
          <a:p>
            <a:pPr algn="ctr"/>
            <a:r>
              <a:rPr lang="en-US" sz="6000" b="1">
                <a:solidFill>
                  <a:srgbClr val="0070C0"/>
                </a:solidFill>
                <a:latin typeface="Tahoma" panose="020B0604030504040204" pitchFamily="34" charset="0"/>
                <a:ea typeface="Tahoma" panose="020B0604030504040204" pitchFamily="34" charset="0"/>
                <a:cs typeface="Tahoma" panose="020B0604030504040204" pitchFamily="34" charset="0"/>
              </a:rPr>
              <a:t>TRONG ẢNH VÕNG MẠC MẮT</a:t>
            </a:r>
          </a:p>
        </p:txBody>
      </p:sp>
      <p:sp>
        <p:nvSpPr>
          <p:cNvPr id="13" name="TextBox 12">
            <a:extLst>
              <a:ext uri="{FF2B5EF4-FFF2-40B4-BE49-F238E27FC236}">
                <a16:creationId xmlns:a16="http://schemas.microsoft.com/office/drawing/2014/main" id="{E83BC17C-622D-F447-BCE7-2E49EEB12124}"/>
              </a:ext>
            </a:extLst>
          </p:cNvPr>
          <p:cNvSpPr txBox="1"/>
          <p:nvPr/>
        </p:nvSpPr>
        <p:spPr>
          <a:xfrm>
            <a:off x="1691030" y="5504914"/>
            <a:ext cx="7668959" cy="646331"/>
          </a:xfrm>
          <a:prstGeom prst="rect">
            <a:avLst/>
          </a:prstGeom>
          <a:noFill/>
        </p:spPr>
        <p:txBody>
          <a:bodyPr wrap="square" rtlCol="0">
            <a:spAutoFit/>
          </a:bodyPr>
          <a:lstStyle/>
          <a:p>
            <a:r>
              <a:rPr lang="en-US" sz="3600" b="1"/>
              <a:t>GVHD: PGS. TS. NGUYỄN THANH BÌNH</a:t>
            </a:r>
          </a:p>
        </p:txBody>
      </p:sp>
      <p:sp>
        <p:nvSpPr>
          <p:cNvPr id="14" name="TextBox 13">
            <a:extLst>
              <a:ext uri="{FF2B5EF4-FFF2-40B4-BE49-F238E27FC236}">
                <a16:creationId xmlns:a16="http://schemas.microsoft.com/office/drawing/2014/main" id="{FE158788-EDE5-AA48-BAEE-1A523924C8AD}"/>
              </a:ext>
            </a:extLst>
          </p:cNvPr>
          <p:cNvSpPr txBox="1"/>
          <p:nvPr/>
        </p:nvSpPr>
        <p:spPr>
          <a:xfrm>
            <a:off x="12658698" y="5504914"/>
            <a:ext cx="6830781" cy="646331"/>
          </a:xfrm>
          <a:prstGeom prst="rect">
            <a:avLst/>
          </a:prstGeom>
          <a:noFill/>
        </p:spPr>
        <p:txBody>
          <a:bodyPr wrap="none" rtlCol="0">
            <a:spAutoFit/>
          </a:bodyPr>
          <a:lstStyle/>
          <a:p>
            <a:r>
              <a:rPr lang="en-US" sz="3600" b="1"/>
              <a:t>SVTH: NGUYỄN LÊ PHAN - 1412807</a:t>
            </a:r>
          </a:p>
        </p:txBody>
      </p:sp>
      <p:sp>
        <p:nvSpPr>
          <p:cNvPr id="15" name="Rounded Rectangle 14">
            <a:extLst>
              <a:ext uri="{FF2B5EF4-FFF2-40B4-BE49-F238E27FC236}">
                <a16:creationId xmlns:a16="http://schemas.microsoft.com/office/drawing/2014/main" id="{DDD3FEBA-7F76-304D-B9EC-0EC7C06770D0}"/>
              </a:ext>
            </a:extLst>
          </p:cNvPr>
          <p:cNvSpPr/>
          <p:nvPr/>
        </p:nvSpPr>
        <p:spPr>
          <a:xfrm>
            <a:off x="52671" y="6232074"/>
            <a:ext cx="10539130" cy="4166168"/>
          </a:xfrm>
          <a:prstGeom prst="roundRect">
            <a:avLst>
              <a:gd name="adj" fmla="val 5250"/>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GIỚI THIỆU: </a:t>
            </a:r>
            <a:r>
              <a:rPr lang="en-US" sz="3200">
                <a:latin typeface="Tahoma" panose="020B0604030504040204" pitchFamily="34" charset="0"/>
                <a:ea typeface="Tahoma" panose="020B0604030504040204" pitchFamily="34" charset="0"/>
                <a:cs typeface="Tahoma" panose="020B0604030504040204" pitchFamily="34" charset="0"/>
              </a:rPr>
              <a:t>Việc áp phát hiện sớm các triệu chứng bất thường trên ảnh võng mạc mắt sẽ giúp ích cho việc điều trị sớm các bệnh về mắt, giúp bệnh nhân hạn chế tác hại do bệnh gây ra. Trong điều kiện số lượng ảnh võng mạc cần chẩn đoán quá lớn, sử dụng một phương pháp phát hiện bất thường tự động sẽ góp phần giảm tải cho chuyên gia chẩn đoán, xác định được mức độ ưu tiên cho ảnh có triệu chứng bệnh.</a:t>
            </a:r>
          </a:p>
        </p:txBody>
      </p:sp>
      <p:sp>
        <p:nvSpPr>
          <p:cNvPr id="18" name="Rounded Rectangle 17">
            <a:extLst>
              <a:ext uri="{FF2B5EF4-FFF2-40B4-BE49-F238E27FC236}">
                <a16:creationId xmlns:a16="http://schemas.microsoft.com/office/drawing/2014/main" id="{52C1F80A-311A-7240-92F1-F80917403786}"/>
              </a:ext>
            </a:extLst>
          </p:cNvPr>
          <p:cNvSpPr/>
          <p:nvPr/>
        </p:nvSpPr>
        <p:spPr>
          <a:xfrm>
            <a:off x="10804523" y="6232074"/>
            <a:ext cx="10539130" cy="4166168"/>
          </a:xfrm>
          <a:prstGeom prst="roundRect">
            <a:avLst>
              <a:gd name="adj" fmla="val 5250"/>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MỤC TIÊU: </a:t>
            </a:r>
            <a:r>
              <a:rPr lang="en-US" sz="3200">
                <a:latin typeface="Tahoma" panose="020B0604030504040204" pitchFamily="34" charset="0"/>
                <a:ea typeface="Tahoma" panose="020B0604030504040204" pitchFamily="34" charset="0"/>
                <a:cs typeface="Tahoma" panose="020B0604030504040204" pitchFamily="34" charset="0"/>
              </a:rPr>
              <a:t>Xây dựng một phương pháp phát hiện các tổn thương sáng (bright lesions) trên ảnh võng mạc, bao gồm xuất tiết võng mạc (exudate), tổn thương hình bông gòn (cotton-wool spot), drusen (tích tụ chất béo) và xơ hoá dưới nền võng mạc (subretinal fibrosis).</a:t>
            </a:r>
          </a:p>
        </p:txBody>
      </p:sp>
      <p:pic>
        <p:nvPicPr>
          <p:cNvPr id="7" name="Picture 6">
            <a:extLst>
              <a:ext uri="{FF2B5EF4-FFF2-40B4-BE49-F238E27FC236}">
                <a16:creationId xmlns:a16="http://schemas.microsoft.com/office/drawing/2014/main" id="{0EF3B4B1-3911-1548-8D2E-84E08FC5924E}"/>
              </a:ext>
            </a:extLst>
          </p:cNvPr>
          <p:cNvPicPr>
            <a:picLocks noChangeAspect="1"/>
          </p:cNvPicPr>
          <p:nvPr/>
        </p:nvPicPr>
        <p:blipFill>
          <a:blip r:embed="rId4"/>
          <a:stretch>
            <a:fillRect/>
          </a:stretch>
        </p:blipFill>
        <p:spPr>
          <a:xfrm>
            <a:off x="624230" y="3219063"/>
            <a:ext cx="2133600" cy="2133600"/>
          </a:xfrm>
          <a:prstGeom prst="rect">
            <a:avLst/>
          </a:prstGeom>
        </p:spPr>
      </p:pic>
      <p:sp>
        <p:nvSpPr>
          <p:cNvPr id="20" name="Rectangle 2">
            <a:extLst>
              <a:ext uri="{FF2B5EF4-FFF2-40B4-BE49-F238E27FC236}">
                <a16:creationId xmlns:a16="http://schemas.microsoft.com/office/drawing/2014/main" id="{7CA13869-1D5D-8747-A297-E51273D0E6C7}"/>
              </a:ext>
            </a:extLst>
          </p:cNvPr>
          <p:cNvSpPr>
            <a:spLocks noChangeArrowheads="1"/>
          </p:cNvSpPr>
          <p:nvPr/>
        </p:nvSpPr>
        <p:spPr bwMode="auto">
          <a:xfrm>
            <a:off x="473762" y="11119242"/>
            <a:ext cx="438123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0" descr="https://lh4.googleusercontent.com/-u_Z8IHjWOF1yAmqWVS7w9L7FcaBEyHUF_KTa4GyvLkvfAD4Kz3fq5x_7FE7r6y9eXryVIMThnW8WjWPjg-xd3bpnWszxxajrfSXNP1OT97-7ZXp_BCqZSv8HQMOaSNzub5964Hd">
            <a:extLst>
              <a:ext uri="{FF2B5EF4-FFF2-40B4-BE49-F238E27FC236}">
                <a16:creationId xmlns:a16="http://schemas.microsoft.com/office/drawing/2014/main" id="{F5869B65-176B-CB47-8AD6-98C36865AE7D}"/>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252477" y="11119242"/>
            <a:ext cx="10118040" cy="101829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618CB0E-2C07-E042-8CE4-5621AAE4214D}"/>
              </a:ext>
            </a:extLst>
          </p:cNvPr>
          <p:cNvPicPr>
            <a:picLocks noChangeAspect="1"/>
          </p:cNvPicPr>
          <p:nvPr/>
        </p:nvPicPr>
        <p:blipFill>
          <a:blip r:embed="rId7"/>
          <a:stretch>
            <a:fillRect/>
          </a:stretch>
        </p:blipFill>
        <p:spPr>
          <a:xfrm>
            <a:off x="624230" y="21293422"/>
            <a:ext cx="1686349" cy="1459440"/>
          </a:xfrm>
          <a:prstGeom prst="rect">
            <a:avLst/>
          </a:prstGeom>
        </p:spPr>
      </p:pic>
      <p:sp>
        <p:nvSpPr>
          <p:cNvPr id="25" name="Rounded Rectangle 24">
            <a:extLst>
              <a:ext uri="{FF2B5EF4-FFF2-40B4-BE49-F238E27FC236}">
                <a16:creationId xmlns:a16="http://schemas.microsoft.com/office/drawing/2014/main" id="{D5F16A59-9660-3B4F-84E8-801C82D1FCD0}"/>
              </a:ext>
            </a:extLst>
          </p:cNvPr>
          <p:cNvSpPr/>
          <p:nvPr/>
        </p:nvSpPr>
        <p:spPr>
          <a:xfrm>
            <a:off x="41932" y="24899515"/>
            <a:ext cx="10539130" cy="5157233"/>
          </a:xfrm>
          <a:prstGeom prst="roundRect">
            <a:avLst>
              <a:gd name="adj" fmla="val 5250"/>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KẾT QUẢ THỰC HIỆN:</a:t>
            </a:r>
          </a:p>
          <a:p>
            <a:pPr algn="just"/>
            <a:r>
              <a:rPr lang="en-US" sz="3200" b="1">
                <a:latin typeface="Tahoma" panose="020B0604030504040204" pitchFamily="34" charset="0"/>
                <a:ea typeface="Tahoma" panose="020B0604030504040204" pitchFamily="34" charset="0"/>
                <a:cs typeface="Tahoma" panose="020B0604030504040204" pitchFamily="34" charset="0"/>
              </a:rPr>
              <a:t>Ưu điểm:</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Độ nhạy cảm (sensitivity) ở mức khá 82.5%.</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Thời gian phân tích nhanh (khoảng 5s).</a:t>
            </a:r>
          </a:p>
          <a:p>
            <a:pPr algn="just"/>
            <a:r>
              <a:rPr lang="en-US" sz="3200" b="1">
                <a:latin typeface="Tahoma" panose="020B0604030504040204" pitchFamily="34" charset="0"/>
                <a:ea typeface="Tahoma" panose="020B0604030504040204" pitchFamily="34" charset="0"/>
                <a:cs typeface="Tahoma" panose="020B0604030504040204" pitchFamily="34" charset="0"/>
              </a:rPr>
              <a:t>Nhược điểm:</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Độ cụ thể (specificity) còn thấp 75%.</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Độ chính xác (accuracy) đạt mức 78.75%</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Nhận sai một số vùng thuộc đĩa quang (OD) và vùng khoẻ mạnh dọc theo mạch máu thành tổn thương.</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Không phân loại được các loại tổn thương sáng.</a:t>
            </a:r>
          </a:p>
        </p:txBody>
      </p:sp>
      <p:sp>
        <p:nvSpPr>
          <p:cNvPr id="27" name="Rounded Rectangle 26">
            <a:extLst>
              <a:ext uri="{FF2B5EF4-FFF2-40B4-BE49-F238E27FC236}">
                <a16:creationId xmlns:a16="http://schemas.microsoft.com/office/drawing/2014/main" id="{980858B2-4AA6-C947-AAFB-4C651B929F3D}"/>
              </a:ext>
            </a:extLst>
          </p:cNvPr>
          <p:cNvSpPr/>
          <p:nvPr/>
        </p:nvSpPr>
        <p:spPr>
          <a:xfrm>
            <a:off x="10795074" y="10676338"/>
            <a:ext cx="8020464" cy="1989338"/>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1: Lọc lấy kênh màu xanh lá là kênh màu có độ tương phản cao nhất, các vật thể hiển thị rõ ràng nhất.</a:t>
            </a:r>
          </a:p>
        </p:txBody>
      </p:sp>
      <p:sp>
        <p:nvSpPr>
          <p:cNvPr id="28" name="Rounded Rectangle 27">
            <a:extLst>
              <a:ext uri="{FF2B5EF4-FFF2-40B4-BE49-F238E27FC236}">
                <a16:creationId xmlns:a16="http://schemas.microsoft.com/office/drawing/2014/main" id="{69C4E6CF-6159-5B47-B5FF-37C591DA5D94}"/>
              </a:ext>
            </a:extLst>
          </p:cNvPr>
          <p:cNvSpPr/>
          <p:nvPr/>
        </p:nvSpPr>
        <p:spPr>
          <a:xfrm>
            <a:off x="10795074" y="12907650"/>
            <a:ext cx="5778426" cy="1989338"/>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2: Tách mạch máu và mặt nạ võng mạc để phục vụ cải thiện quá trình xử lý.</a:t>
            </a:r>
          </a:p>
        </p:txBody>
      </p:sp>
      <p:sp>
        <p:nvSpPr>
          <p:cNvPr id="29" name="Rounded Rectangle 28">
            <a:extLst>
              <a:ext uri="{FF2B5EF4-FFF2-40B4-BE49-F238E27FC236}">
                <a16:creationId xmlns:a16="http://schemas.microsoft.com/office/drawing/2014/main" id="{4E354E7D-ADFA-4D41-8322-9418BE83F617}"/>
              </a:ext>
            </a:extLst>
          </p:cNvPr>
          <p:cNvSpPr/>
          <p:nvPr/>
        </p:nvSpPr>
        <p:spPr>
          <a:xfrm>
            <a:off x="10795074" y="15150648"/>
            <a:ext cx="8020464" cy="1989338"/>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3: Tách các vật thể có màu sáng bất thường trong ảnh võng mạc bằng việc cắt ngưỡng động ảnh đã loại bỏ phần nền.</a:t>
            </a:r>
          </a:p>
        </p:txBody>
      </p:sp>
      <p:sp>
        <p:nvSpPr>
          <p:cNvPr id="30" name="Rounded Rectangle 29">
            <a:extLst>
              <a:ext uri="{FF2B5EF4-FFF2-40B4-BE49-F238E27FC236}">
                <a16:creationId xmlns:a16="http://schemas.microsoft.com/office/drawing/2014/main" id="{6D930EDD-E876-C344-B3FE-4B2FB7B3E0F2}"/>
              </a:ext>
            </a:extLst>
          </p:cNvPr>
          <p:cNvSpPr/>
          <p:nvPr/>
        </p:nvSpPr>
        <p:spPr>
          <a:xfrm>
            <a:off x="10795074" y="17393646"/>
            <a:ext cx="8020464" cy="1989338"/>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4: Tách cạnh của tổn thương sáng bằng Kirsch kernel, sử dụng kết quả ở bước 2 để loại bỏ mạch máu và cải thiện.</a:t>
            </a:r>
          </a:p>
        </p:txBody>
      </p:sp>
      <p:sp>
        <p:nvSpPr>
          <p:cNvPr id="31" name="Rounded Rectangle 30">
            <a:extLst>
              <a:ext uri="{FF2B5EF4-FFF2-40B4-BE49-F238E27FC236}">
                <a16:creationId xmlns:a16="http://schemas.microsoft.com/office/drawing/2014/main" id="{08C37A3B-61FE-C748-AEB4-AAE200E77B23}"/>
              </a:ext>
            </a:extLst>
          </p:cNvPr>
          <p:cNvSpPr/>
          <p:nvPr/>
        </p:nvSpPr>
        <p:spPr>
          <a:xfrm>
            <a:off x="10795074" y="19651758"/>
            <a:ext cx="8020464" cy="1989338"/>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5: Dựa vào kết quả bước 3 và 4, tái khởi tạo ảnh để loại bớt vật thể sáng không thuộc về tổn thương sáng.</a:t>
            </a:r>
          </a:p>
        </p:txBody>
      </p:sp>
      <p:sp>
        <p:nvSpPr>
          <p:cNvPr id="32" name="Rounded Rectangle 31">
            <a:extLst>
              <a:ext uri="{FF2B5EF4-FFF2-40B4-BE49-F238E27FC236}">
                <a16:creationId xmlns:a16="http://schemas.microsoft.com/office/drawing/2014/main" id="{C6D77B4B-CC26-794C-8845-F25D68D663EF}"/>
              </a:ext>
            </a:extLst>
          </p:cNvPr>
          <p:cNvSpPr/>
          <p:nvPr/>
        </p:nvSpPr>
        <p:spPr>
          <a:xfrm>
            <a:off x="10795074" y="21909870"/>
            <a:ext cx="8020464" cy="1989338"/>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r>
              <a:rPr lang="en-US" sz="3200">
                <a:latin typeface="Tahoma" panose="020B0604030504040204" pitchFamily="34" charset="0"/>
                <a:ea typeface="Tahoma" panose="020B0604030504040204" pitchFamily="34" charset="0"/>
                <a:cs typeface="Tahoma" panose="020B0604030504040204" pitchFamily="34" charset="0"/>
              </a:rPr>
              <a:t>Bước 6: Dựa vào kết quả bước 5, kết luận ảnh có tồn tại tổn thương sáng hay không dựa theo số pixel phát hiện được.</a:t>
            </a:r>
          </a:p>
        </p:txBody>
      </p:sp>
      <p:sp>
        <p:nvSpPr>
          <p:cNvPr id="33" name="Rounded Rectangle 32">
            <a:extLst>
              <a:ext uri="{FF2B5EF4-FFF2-40B4-BE49-F238E27FC236}">
                <a16:creationId xmlns:a16="http://schemas.microsoft.com/office/drawing/2014/main" id="{77F3ABA4-139A-8C43-94EF-4D4669D9F331}"/>
              </a:ext>
            </a:extLst>
          </p:cNvPr>
          <p:cNvSpPr/>
          <p:nvPr/>
        </p:nvSpPr>
        <p:spPr>
          <a:xfrm>
            <a:off x="10795074" y="24899515"/>
            <a:ext cx="10539130" cy="5157233"/>
          </a:xfrm>
          <a:prstGeom prst="roundRect">
            <a:avLst>
              <a:gd name="adj" fmla="val 5250"/>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just"/>
            <a:r>
              <a:rPr lang="en-US" sz="3200" b="1">
                <a:latin typeface="Tahoma" panose="020B0604030504040204" pitchFamily="34" charset="0"/>
                <a:ea typeface="Tahoma" panose="020B0604030504040204" pitchFamily="34" charset="0"/>
                <a:cs typeface="Tahoma" panose="020B0604030504040204" pitchFamily="34" charset="0"/>
              </a:rPr>
              <a:t>KẾT LUẬN: </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Đã xây dựng được một phương pháp phát hiện tổn thương sáng trên ảnh võng mạc </a:t>
            </a:r>
          </a:p>
          <a:p>
            <a:pPr marL="457200" indent="-457200" algn="just">
              <a:buFontTx/>
              <a:buChar char="-"/>
            </a:pPr>
            <a:r>
              <a:rPr lang="en-US" sz="3200">
                <a:latin typeface="Tahoma" panose="020B0604030504040204" pitchFamily="34" charset="0"/>
                <a:ea typeface="Tahoma" panose="020B0604030504040204" pitchFamily="34" charset="0"/>
                <a:cs typeface="Tahoma" panose="020B0604030504040204" pitchFamily="34" charset="0"/>
              </a:rPr>
              <a:t>Hướng mở rộng: tích hợp một giải thuật định vị đĩa quang (optic disc) có thể hoạt động tốt khi có tổn thương sáng. Cải thiện độ cụ thể và độ chính xác để tăng độ hiệu quả của phương pháp</a:t>
            </a:r>
          </a:p>
          <a:p>
            <a:pPr marL="457200" indent="-457200" algn="just">
              <a:buFontTx/>
              <a:buChar char="-"/>
            </a:pPr>
            <a:endParaRPr lang="en-US" sz="3200">
              <a:latin typeface="Tahoma" panose="020B0604030504040204" pitchFamily="34" charset="0"/>
              <a:ea typeface="Tahoma" panose="020B0604030504040204" pitchFamily="34" charset="0"/>
              <a:cs typeface="Tahoma" panose="020B0604030504040204" pitchFamily="34" charset="0"/>
            </a:endParaRPr>
          </a:p>
        </p:txBody>
      </p:sp>
      <p:pic>
        <p:nvPicPr>
          <p:cNvPr id="34" name="Picture 33">
            <a:extLst>
              <a:ext uri="{FF2B5EF4-FFF2-40B4-BE49-F238E27FC236}">
                <a16:creationId xmlns:a16="http://schemas.microsoft.com/office/drawing/2014/main" id="{6A13D681-36A0-8540-AAA1-B42F65583E07}"/>
              </a:ext>
            </a:extLst>
          </p:cNvPr>
          <p:cNvPicPr>
            <a:picLocks noChangeAspect="1"/>
          </p:cNvPicPr>
          <p:nvPr/>
        </p:nvPicPr>
        <p:blipFill>
          <a:blip r:embed="rId8"/>
          <a:stretch>
            <a:fillRect/>
          </a:stretch>
        </p:blipFill>
        <p:spPr>
          <a:xfrm>
            <a:off x="618955" y="23096468"/>
            <a:ext cx="1691624" cy="1459440"/>
          </a:xfrm>
          <a:prstGeom prst="rect">
            <a:avLst/>
          </a:prstGeom>
        </p:spPr>
      </p:pic>
      <p:sp>
        <p:nvSpPr>
          <p:cNvPr id="35" name="TextBox 34">
            <a:extLst>
              <a:ext uri="{FF2B5EF4-FFF2-40B4-BE49-F238E27FC236}">
                <a16:creationId xmlns:a16="http://schemas.microsoft.com/office/drawing/2014/main" id="{A9F34ABA-7C9D-8A4E-8A47-F85E040C1021}"/>
              </a:ext>
            </a:extLst>
          </p:cNvPr>
          <p:cNvSpPr txBox="1"/>
          <p:nvPr/>
        </p:nvSpPr>
        <p:spPr>
          <a:xfrm>
            <a:off x="2757830" y="21730754"/>
            <a:ext cx="6599499" cy="584775"/>
          </a:xfrm>
          <a:prstGeom prst="rect">
            <a:avLst/>
          </a:prstGeom>
          <a:noFill/>
        </p:spPr>
        <p:txBody>
          <a:bodyPr wrap="none" rtlCol="0">
            <a:spAutoFit/>
          </a:bodyPr>
          <a:lstStyle/>
          <a:p>
            <a:r>
              <a:rPr lang="en-US" sz="3200">
                <a:latin typeface="Tahoma" panose="020B0604030504040204" pitchFamily="34" charset="0"/>
                <a:ea typeface="Tahoma" panose="020B0604030504040204" pitchFamily="34" charset="0"/>
                <a:cs typeface="Tahoma" panose="020B0604030504040204" pitchFamily="34" charset="0"/>
              </a:rPr>
              <a:t>Input: Ảnh võng mạc cần phân tích</a:t>
            </a:r>
          </a:p>
        </p:txBody>
      </p:sp>
      <p:sp>
        <p:nvSpPr>
          <p:cNvPr id="36" name="TextBox 35">
            <a:extLst>
              <a:ext uri="{FF2B5EF4-FFF2-40B4-BE49-F238E27FC236}">
                <a16:creationId xmlns:a16="http://schemas.microsoft.com/office/drawing/2014/main" id="{64F84958-86B7-5045-AF30-2DD7A898B343}"/>
              </a:ext>
            </a:extLst>
          </p:cNvPr>
          <p:cNvSpPr txBox="1"/>
          <p:nvPr/>
        </p:nvSpPr>
        <p:spPr>
          <a:xfrm>
            <a:off x="2757830" y="23287580"/>
            <a:ext cx="6761727" cy="1077218"/>
          </a:xfrm>
          <a:prstGeom prst="rect">
            <a:avLst/>
          </a:prstGeom>
          <a:noFill/>
        </p:spPr>
        <p:txBody>
          <a:bodyPr wrap="square" rtlCol="0">
            <a:spAutoFit/>
          </a:bodyPr>
          <a:lstStyle/>
          <a:p>
            <a:r>
              <a:rPr lang="en-US" sz="3200">
                <a:latin typeface="Tahoma" panose="020B0604030504040204" pitchFamily="34" charset="0"/>
                <a:ea typeface="Tahoma" panose="020B0604030504040204" pitchFamily="34" charset="0"/>
                <a:cs typeface="Tahoma" panose="020B0604030504040204" pitchFamily="34" charset="0"/>
              </a:rPr>
              <a:t>Output: Thông tin ảnh võng mạc có tồn tại tổn thương sáng hay không</a:t>
            </a:r>
          </a:p>
        </p:txBody>
      </p:sp>
      <p:pic>
        <p:nvPicPr>
          <p:cNvPr id="38" name="Picture 37">
            <a:extLst>
              <a:ext uri="{FF2B5EF4-FFF2-40B4-BE49-F238E27FC236}">
                <a16:creationId xmlns:a16="http://schemas.microsoft.com/office/drawing/2014/main" id="{7EBD65EB-8BB0-F34F-9843-159EA67C49BA}"/>
              </a:ext>
            </a:extLst>
          </p:cNvPr>
          <p:cNvPicPr>
            <a:picLocks noChangeAspect="1"/>
          </p:cNvPicPr>
          <p:nvPr/>
        </p:nvPicPr>
        <p:blipFill>
          <a:blip r:embed="rId9"/>
          <a:stretch>
            <a:fillRect/>
          </a:stretch>
        </p:blipFill>
        <p:spPr>
          <a:xfrm>
            <a:off x="18997715" y="10724572"/>
            <a:ext cx="2181499" cy="1892870"/>
          </a:xfrm>
          <a:prstGeom prst="rect">
            <a:avLst/>
          </a:prstGeom>
        </p:spPr>
      </p:pic>
      <p:sp>
        <p:nvSpPr>
          <p:cNvPr id="39" name="TextBox 38">
            <a:extLst>
              <a:ext uri="{FF2B5EF4-FFF2-40B4-BE49-F238E27FC236}">
                <a16:creationId xmlns:a16="http://schemas.microsoft.com/office/drawing/2014/main" id="{B7578FFC-D5F5-CC4D-AF5E-1985D6DF9AB7}"/>
              </a:ext>
            </a:extLst>
          </p:cNvPr>
          <p:cNvSpPr txBox="1"/>
          <p:nvPr/>
        </p:nvSpPr>
        <p:spPr>
          <a:xfrm>
            <a:off x="52671" y="10544207"/>
            <a:ext cx="5947462" cy="584775"/>
          </a:xfrm>
          <a:prstGeom prst="rect">
            <a:avLst/>
          </a:prstGeom>
          <a:noFill/>
        </p:spPr>
        <p:txBody>
          <a:bodyPr wrap="none" rtlCol="0">
            <a:spAutoFit/>
          </a:bodyPr>
          <a:lstStyle/>
          <a:p>
            <a:r>
              <a:rPr lang="en-US" sz="3200" b="1">
                <a:latin typeface="Tahoma" panose="020B0604030504040204" pitchFamily="34" charset="0"/>
                <a:ea typeface="Tahoma" panose="020B0604030504040204" pitchFamily="34" charset="0"/>
                <a:cs typeface="Tahoma" panose="020B0604030504040204" pitchFamily="34" charset="0"/>
              </a:rPr>
              <a:t>PHƯƠNG PHÁP THỰC HIỆN:</a:t>
            </a:r>
          </a:p>
        </p:txBody>
      </p:sp>
      <p:pic>
        <p:nvPicPr>
          <p:cNvPr id="42" name="Picture 41">
            <a:extLst>
              <a:ext uri="{FF2B5EF4-FFF2-40B4-BE49-F238E27FC236}">
                <a16:creationId xmlns:a16="http://schemas.microsoft.com/office/drawing/2014/main" id="{3AFB1F4D-B165-674D-9F3E-DED64E1C4A83}"/>
              </a:ext>
            </a:extLst>
          </p:cNvPr>
          <p:cNvPicPr>
            <a:picLocks noChangeAspect="1"/>
          </p:cNvPicPr>
          <p:nvPr/>
        </p:nvPicPr>
        <p:blipFill>
          <a:blip r:embed="rId10"/>
          <a:stretch>
            <a:fillRect/>
          </a:stretch>
        </p:blipFill>
        <p:spPr>
          <a:xfrm>
            <a:off x="18997324" y="12970646"/>
            <a:ext cx="2181499" cy="1866700"/>
          </a:xfrm>
          <a:prstGeom prst="rect">
            <a:avLst/>
          </a:prstGeom>
        </p:spPr>
      </p:pic>
      <p:pic>
        <p:nvPicPr>
          <p:cNvPr id="43" name="Picture 42">
            <a:extLst>
              <a:ext uri="{FF2B5EF4-FFF2-40B4-BE49-F238E27FC236}">
                <a16:creationId xmlns:a16="http://schemas.microsoft.com/office/drawing/2014/main" id="{23C65A06-5D9D-8D43-BE59-0C1551365736}"/>
              </a:ext>
            </a:extLst>
          </p:cNvPr>
          <p:cNvPicPr>
            <a:picLocks noChangeAspect="1"/>
          </p:cNvPicPr>
          <p:nvPr/>
        </p:nvPicPr>
        <p:blipFill>
          <a:blip r:embed="rId11"/>
          <a:stretch>
            <a:fillRect/>
          </a:stretch>
        </p:blipFill>
        <p:spPr>
          <a:xfrm>
            <a:off x="16709236" y="12971944"/>
            <a:ext cx="2152351" cy="1866700"/>
          </a:xfrm>
          <a:prstGeom prst="rect">
            <a:avLst/>
          </a:prstGeom>
        </p:spPr>
      </p:pic>
      <p:pic>
        <p:nvPicPr>
          <p:cNvPr id="44" name="Picture 43">
            <a:extLst>
              <a:ext uri="{FF2B5EF4-FFF2-40B4-BE49-F238E27FC236}">
                <a16:creationId xmlns:a16="http://schemas.microsoft.com/office/drawing/2014/main" id="{CEDE6BC7-1934-8341-9741-F358C848DC65}"/>
              </a:ext>
            </a:extLst>
          </p:cNvPr>
          <p:cNvPicPr>
            <a:picLocks noChangeAspect="1"/>
          </p:cNvPicPr>
          <p:nvPr/>
        </p:nvPicPr>
        <p:blipFill>
          <a:blip r:embed="rId12"/>
          <a:stretch>
            <a:fillRect/>
          </a:stretch>
        </p:blipFill>
        <p:spPr>
          <a:xfrm>
            <a:off x="18997714" y="15214680"/>
            <a:ext cx="2182527" cy="1883250"/>
          </a:xfrm>
          <a:prstGeom prst="rect">
            <a:avLst/>
          </a:prstGeom>
        </p:spPr>
      </p:pic>
      <p:pic>
        <p:nvPicPr>
          <p:cNvPr id="45" name="Picture 44">
            <a:extLst>
              <a:ext uri="{FF2B5EF4-FFF2-40B4-BE49-F238E27FC236}">
                <a16:creationId xmlns:a16="http://schemas.microsoft.com/office/drawing/2014/main" id="{0C519137-8F29-DD42-BAC5-012B98C9C1F3}"/>
              </a:ext>
            </a:extLst>
          </p:cNvPr>
          <p:cNvPicPr>
            <a:picLocks noChangeAspect="1"/>
          </p:cNvPicPr>
          <p:nvPr/>
        </p:nvPicPr>
        <p:blipFill>
          <a:blip r:embed="rId13"/>
          <a:stretch>
            <a:fillRect/>
          </a:stretch>
        </p:blipFill>
        <p:spPr>
          <a:xfrm>
            <a:off x="18997714" y="17456463"/>
            <a:ext cx="2181499" cy="1871913"/>
          </a:xfrm>
          <a:prstGeom prst="rect">
            <a:avLst/>
          </a:prstGeom>
        </p:spPr>
      </p:pic>
      <p:pic>
        <p:nvPicPr>
          <p:cNvPr id="46" name="Picture 45">
            <a:extLst>
              <a:ext uri="{FF2B5EF4-FFF2-40B4-BE49-F238E27FC236}">
                <a16:creationId xmlns:a16="http://schemas.microsoft.com/office/drawing/2014/main" id="{32EF9051-41C0-9140-9871-2619E05D8BB0}"/>
              </a:ext>
            </a:extLst>
          </p:cNvPr>
          <p:cNvPicPr>
            <a:picLocks noChangeAspect="1"/>
          </p:cNvPicPr>
          <p:nvPr/>
        </p:nvPicPr>
        <p:blipFill>
          <a:blip r:embed="rId14"/>
          <a:stretch>
            <a:fillRect/>
          </a:stretch>
        </p:blipFill>
        <p:spPr>
          <a:xfrm>
            <a:off x="18997324" y="19762794"/>
            <a:ext cx="2181499" cy="1755512"/>
          </a:xfrm>
          <a:prstGeom prst="rect">
            <a:avLst/>
          </a:prstGeom>
        </p:spPr>
      </p:pic>
      <p:pic>
        <p:nvPicPr>
          <p:cNvPr id="47" name="Picture 46">
            <a:extLst>
              <a:ext uri="{FF2B5EF4-FFF2-40B4-BE49-F238E27FC236}">
                <a16:creationId xmlns:a16="http://schemas.microsoft.com/office/drawing/2014/main" id="{ACC65F24-F4E9-9741-A607-5D5FF925E728}"/>
              </a:ext>
            </a:extLst>
          </p:cNvPr>
          <p:cNvPicPr>
            <a:picLocks noChangeAspect="1"/>
          </p:cNvPicPr>
          <p:nvPr/>
        </p:nvPicPr>
        <p:blipFill>
          <a:blip r:embed="rId8"/>
          <a:stretch>
            <a:fillRect/>
          </a:stretch>
        </p:blipFill>
        <p:spPr>
          <a:xfrm>
            <a:off x="18997324" y="21929654"/>
            <a:ext cx="2174532" cy="1876066"/>
          </a:xfrm>
          <a:prstGeom prst="rect">
            <a:avLst/>
          </a:prstGeom>
        </p:spPr>
      </p:pic>
    </p:spTree>
    <p:extLst>
      <p:ext uri="{BB962C8B-B14F-4D97-AF65-F5344CB8AC3E}">
        <p14:creationId xmlns:p14="http://schemas.microsoft.com/office/powerpoint/2010/main" val="3198956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TotalTime>
  <Words>539</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cp:revision>
  <dcterms:created xsi:type="dcterms:W3CDTF">2019-06-07T08:09:52Z</dcterms:created>
  <dcterms:modified xsi:type="dcterms:W3CDTF">2019-06-10T01:45:51Z</dcterms:modified>
</cp:coreProperties>
</file>