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13793" units="1/cm"/>
        </inkml:channelProperties>
      </inkml:inkSource>
      <inkml:timestamp xml:id="ts0" timeString="2016-02-16T15:01:55.678"/>
    </inkml:context>
    <inkml:brush xml:id="br0">
      <inkml:brushProperty name="width" value="0.05292" units="cm"/>
      <inkml:brushProperty name="height" value="0.05292" units="cm"/>
      <inkml:brushProperty name="color" value="#FF0000"/>
    </inkml:brush>
  </inkml:definitions>
  <inkml:trace contextRef="#ctx0" brushRef="#br0">6003 4390,'25'0,"-1"0,1 0,0 0,0 0,0 0,-1-24,26 24,0 0,-26-25,26 25,0 0,-1 0,1 0,-25 0,24 0,-24 0,49 0,-24 0,-25 0,49-25,-24 25,0 0,-1 0,-24 0,0 0,24 0,-24 0,25 0,-25 0,-1 0,26 0,0 0,24 0,-49 0,0 0,24 0,1 0,-25 0,24 0,-24 0,0 0,24 0,26 0,-1 0,1 0,-1 0,1 25,-1-25,0 0,1 0,-26 25,26-25,-1 0,-24 0,24 0,1 0,-26 0,26 0,-26 24,1-24,24 0,1 0,-1 0,-24 0,-25 0,-1 0,1 0,50 0,-51 0,1 0,0 0,0 0,0 0,24 0,26-24,-51 24,26 0,0 0,-26 0,26 0,-25-25,0 25,-1 0,26 0,0 0,24 0,25 0,1 0,48 0,-48 0,24 0,0 0,0 0,-75 0,1 0,-25 0,49 0,-24 0,-1 0,1 0,24 0,-49 0,25 0,24 0,-24 0,-25 0,-1 0,26 0,0 0,-26 0,1 0,25 0,-25 0,24 0,-24 0,0 0,24 0,-24 0,0 0,25 25,-26-25,1 0,0 0,0 0,0 0,-1 0,1 0,0 0,25 0,-25 0,24 0,-24 0,0 0,-25 24,25-24,-1 0,1 0,0 0,0 0,0 0,-1 0,1 0,0 0,0 0,0 0,-1 0,1 0,0 0,0 25,0-25,-1 0,1 0,0 0,0 0,-25 25,74-25,-49 0,25 0,-1 0,1 0,24 0,-49 0,0 0,0 0</inkml:trace>
  <inkml:trace contextRef="#ctx0" brushRef="#br0" timeOffset="2565.3382">6152 4812,'0'-25,"49"25,1-25,49 1,75 24,24-25,50 25,75-25,-150 25,-24 0,0 0,-25 0,-50 0,1 0,-26 0,26 0,-1 0,-24 0,24 0,25 0,-24 0,-26 0,26 0,-26 0,-24 0,25 0,-25 0,24 0,-24 0,0 25,24-25,26 0,-25 0,-26 0,1 0,25 0,-1 0,-24 0,0 0,25 0,-26 25,51-25,-50 0,-1 24,26-24,0 0,-26 0,1 0,25 0,-25 25,24-25,1 0,-1 25,26-25,-1 0,1 0,-1 0,1 0,24 0,25 0,0 0,-25 0,50 25,49-25,-74 25,-24-25,24 0,-25 25,0-25,0 0,0 0,-24 0,-1 0,1 0,-26 0,-24 0,0 0,0 0,-1 0,26 0,0 0,-1 0,51 0,-26-25,25 25,0 0,-24-25,-1 25,1 0,24 0,-25 0,1 0,-1 0,75 0,-25 0,-25-25,-24 25,-1 0,0 0,-24 0,24-25,-24 25,24-25,-24 1,0 24,-26 0,26 0,0 0,-26 0,1 0,25 0,0 0,-1 0,1 0,-1 0,-24 0,25 0,-1 0,1 0,-25 0,49 0,-24 0,-1-25,-24 25,50 0,-26 0,-24 0,25-25,-1 25,-24 0,25 0,-26 0,26 0,-25 0,0 0,0 0,-1 0,1 0,25 0,-1 0,26 0,-1 0,1 0,-1 0,-49 0,0 0,-1 0</inkml:trace>
  <inkml:trace contextRef="#ctx0" brushRef="#br0" timeOffset="4645.2932">6127 5184,'25'0,"-1"0,1 0,25 0,24 0,25 0,-24 0,24 0,0 0,-24 0,-1 25,1-25,24 0,-25 0,1 0,-26 0,1 25,-1-25,1 0,0 0,-1 25,26-25,-51 0,26 0,-25 0,24 0,1 0,-25 0,0 0,24 0,-24 0,0 0,0 0,-1 0,1 0,0 0,0 0,0 0,0 0,-1-25,1 25,0 0,0 0,0 0</inkml:trace>
  <inkml:trace contextRef="#ctx0" brushRef="#br0" timeOffset="6094.4712">6127 5879,'74'-25,"1"0,49 25,173-25,-98 0,49 1,-25-1,25 0,-50 25,1 0,-25-25,-26 25,1 0,-25 0,-25 0,1 0,-26 0,0 0,26 0,-26 0,1 0,-1 0,0 0,1 0,-1 0,1 0,-1 0,-24 0,-1 0,-24 0,0 0,24 0,-24 0,50 0,-26 0,26 25,-1-25,1 0,-26 0,26 0,-1 25,-24-25,-26 0,1 25,0-25,0 0,0 0,24 24,1-24,-1 25,1-25,24 0,-24 25,24-25,1 0,-1 0,1 25,-26-25,1 25,0 0,-1-25,26 0,-26 0,-24 0,25 0,-26 0,26 0,-25 0,0 0,-1 0,1 0,0 0,49 24,1 1,-26-25,26 0,-1 25,1 0,-26 0,1-25,-25 0,0 0</inkml:trace>
  <inkml:trace contextRef="#ctx0" brushRef="#br0" timeOffset="8026.3579">6152 6251,'24'0,"1"0,0 0,0 0,0 0,24 0,26-25,24 25,174 0,-50 0,25 0,-50 0,1 0,-1 0,-24 25,24-25,-74 25,50-1,-25-24,-25 0,-25 0,50 25,-50-25,25 0,0 0,-25 0,-24 0,-1 0,1 0,-26 0,1 0,-25 0,24 0,1 0,-25 0,49 0,1 0,24 25,74-25,-49 0,25 0,-25 0,0-25,-49 25,-1 0,0 0,-24-25,-25 25,25 0,-1 0,26-24,-26 24,1 0,-1 0,1-25,0 25,24 0,-49 0,24-25,1 25,0-25,-1 25,1 0,-25 0,24 0,1 0,24 0,-24 0,0 0,49-25,-74 25,24 0,1 0,-1 0,-24-24,25 24,-1 0,1 0,0 0,-1 0,1 0,-1 0,1 0,-25 0,0 0,24 0,-24 0,25 24,-26-24,26 0,-25 25,0-25,49 0,-24 0,-25 0,-1 25,1-25,25 0,-1 0,75 0,-49 25,-1-25,25 25,-24-25,-50 0,24 0,-24 0,0 0,0 0,-1 0,1 24,50-24,-51 0,51 25,-50-25,0 0,24 0,-24 0,25 0,-26 0,1 0,0 0,0 0</inkml:trace>
  <inkml:trace contextRef="#ctx0" brushRef="#br0" timeOffset="9516.3572">6325 6598,'50'0,"24"-25,25 25,-24 0,-1-25,25 25,-24 0,24 0,0 0,1 0,-26 0,25 0,-24 0,24 0,-25 0,1 0,-1 0,0 0,-24 25,-25-25,0 0,24 0,-24 0,25 0,-1 0,-24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180297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191869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98800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113179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368758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372515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308189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154774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204068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124527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D60FF7-1026-440D-845D-03A1CD71F9E4}" type="datetimeFigureOut">
              <a:rPr lang="zh-CN" altLang="en-US" smtClean="0"/>
              <a:t>2016/2/17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243416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60FF7-1026-440D-845D-03A1CD71F9E4}" type="datetimeFigureOut">
              <a:rPr lang="zh-CN" altLang="en-US" smtClean="0"/>
              <a:t>2016/2/17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32A49-E950-4FC3-940E-522A2D915F34}" type="slidenum">
              <a:rPr lang="zh-CN" altLang="en-US" smtClean="0"/>
              <a:t>‹#›</a:t>
            </a:fld>
            <a:endParaRPr lang="zh-CN" altLang="en-US"/>
          </a:p>
        </p:txBody>
      </p:sp>
    </p:spTree>
    <p:extLst>
      <p:ext uri="{BB962C8B-B14F-4D97-AF65-F5344CB8AC3E}">
        <p14:creationId xmlns:p14="http://schemas.microsoft.com/office/powerpoint/2010/main" val="3941284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8897957" cy="1047960"/>
          </a:xfrm>
        </p:spPr>
        <p:txBody>
          <a:bodyPr/>
          <a:lstStyle/>
          <a:p>
            <a:r>
              <a:rPr lang="zh-CN" altLang="en-US" dirty="0" smtClean="0"/>
              <a:t>第</a:t>
            </a:r>
            <a:r>
              <a:rPr lang="en-US" altLang="zh-CN" dirty="0" smtClean="0"/>
              <a:t>11</a:t>
            </a:r>
            <a:r>
              <a:rPr lang="zh-CN" altLang="en-US" dirty="0" smtClean="0"/>
              <a:t>章</a:t>
            </a:r>
            <a:endParaRPr lang="zh-CN" altLang="en-US" dirty="0"/>
          </a:p>
        </p:txBody>
      </p:sp>
      <p:sp>
        <p:nvSpPr>
          <p:cNvPr id="3" name="副标题 2"/>
          <p:cNvSpPr>
            <a:spLocks noGrp="1"/>
          </p:cNvSpPr>
          <p:nvPr>
            <p:ph type="subTitle" idx="1"/>
          </p:nvPr>
        </p:nvSpPr>
        <p:spPr>
          <a:xfrm>
            <a:off x="2405350" y="2621536"/>
            <a:ext cx="6297976" cy="529287"/>
          </a:xfrm>
        </p:spPr>
        <p:txBody>
          <a:bodyPr/>
          <a:lstStyle/>
          <a:p>
            <a:r>
              <a:rPr lang="en-US" altLang="zh-CN" dirty="0" smtClean="0"/>
              <a:t>11.1</a:t>
            </a:r>
            <a:r>
              <a:rPr lang="zh-CN" altLang="en-US" dirty="0" smtClean="0"/>
              <a:t>传给</a:t>
            </a:r>
            <a:r>
              <a:rPr lang="en-US" altLang="zh-CN" dirty="0" smtClean="0"/>
              <a:t>main</a:t>
            </a:r>
            <a:r>
              <a:rPr lang="zh-CN" altLang="en-US" dirty="0" smtClean="0"/>
              <a:t>函数的参数</a:t>
            </a:r>
            <a:endParaRPr lang="zh-CN" altLang="en-US" dirty="0"/>
          </a:p>
        </p:txBody>
      </p:sp>
      <p:sp>
        <p:nvSpPr>
          <p:cNvPr id="4" name="文本框 3"/>
          <p:cNvSpPr txBox="1"/>
          <p:nvPr/>
        </p:nvSpPr>
        <p:spPr>
          <a:xfrm>
            <a:off x="1299990" y="3062690"/>
            <a:ext cx="9639759" cy="1200329"/>
          </a:xfrm>
          <a:prstGeom prst="rect">
            <a:avLst/>
          </a:prstGeom>
          <a:noFill/>
        </p:spPr>
        <p:txBody>
          <a:bodyPr wrap="square" rtlCol="0">
            <a:spAutoFit/>
          </a:bodyPr>
          <a:lstStyle/>
          <a:p>
            <a:r>
              <a:rPr lang="en-US" altLang="zh-CN" dirty="0" smtClean="0"/>
              <a:t>main(</a:t>
            </a:r>
            <a:r>
              <a:rPr lang="en-US" altLang="zh-CN" dirty="0" err="1" smtClean="0"/>
              <a:t>int</a:t>
            </a:r>
            <a:r>
              <a:rPr lang="en-US" altLang="zh-CN" dirty="0" smtClean="0"/>
              <a:t> </a:t>
            </a:r>
            <a:r>
              <a:rPr lang="en-US" altLang="zh-CN" dirty="0" err="1" smtClean="0"/>
              <a:t>argc,char</a:t>
            </a:r>
            <a:r>
              <a:rPr lang="en-US" altLang="zh-CN" dirty="0" smtClean="0"/>
              <a:t> *</a:t>
            </a:r>
            <a:r>
              <a:rPr lang="en-US" altLang="zh-CN" dirty="0" err="1" smtClean="0"/>
              <a:t>argv</a:t>
            </a:r>
            <a:r>
              <a:rPr lang="en-US" altLang="zh-CN" dirty="0" smtClean="0"/>
              <a:t>[])</a:t>
            </a:r>
          </a:p>
          <a:p>
            <a:r>
              <a:rPr lang="en-US" altLang="zh-CN" dirty="0" smtClean="0"/>
              <a:t>1.</a:t>
            </a:r>
            <a:r>
              <a:rPr lang="zh-CN" altLang="en-US" dirty="0" smtClean="0"/>
              <a:t>参数名可以自己命名</a:t>
            </a:r>
            <a:endParaRPr lang="en-US" altLang="zh-CN" dirty="0" smtClean="0"/>
          </a:p>
          <a:p>
            <a:r>
              <a:rPr lang="en-US" altLang="zh-CN" dirty="0" smtClean="0"/>
              <a:t>2.</a:t>
            </a:r>
            <a:r>
              <a:rPr lang="zh-CN" altLang="en-US" dirty="0" smtClean="0"/>
              <a:t>第一个参数</a:t>
            </a:r>
            <a:r>
              <a:rPr lang="en-US" altLang="zh-CN" dirty="0" err="1" smtClean="0"/>
              <a:t>argc</a:t>
            </a:r>
            <a:r>
              <a:rPr lang="zh-CN" altLang="en-US" dirty="0" smtClean="0"/>
              <a:t>必须是整型，第二个参数</a:t>
            </a:r>
            <a:r>
              <a:rPr lang="en-US" altLang="zh-CN" dirty="0" err="1" smtClean="0"/>
              <a:t>argv</a:t>
            </a:r>
            <a:r>
              <a:rPr lang="zh-CN" altLang="en-US" dirty="0" smtClean="0"/>
              <a:t>是一个指向字符型的指针数组的指针</a:t>
            </a:r>
            <a:endParaRPr lang="en-US" altLang="zh-CN" dirty="0" smtClean="0"/>
          </a:p>
          <a:p>
            <a:r>
              <a:rPr lang="en-US" altLang="zh-CN" dirty="0" smtClean="0"/>
              <a:t>3.</a:t>
            </a:r>
            <a:endParaRPr lang="zh-CN" altLang="en-US" dirty="0"/>
          </a:p>
        </p:txBody>
      </p:sp>
    </p:spTree>
    <p:extLst>
      <p:ext uri="{BB962C8B-B14F-4D97-AF65-F5344CB8AC3E}">
        <p14:creationId xmlns:p14="http://schemas.microsoft.com/office/powerpoint/2010/main" val="177892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smtClean="0"/>
              <a:t>12.3 </a:t>
            </a:r>
            <a:r>
              <a:rPr lang="zh-CN" altLang="en-US" dirty="0" smtClean="0"/>
              <a:t>全局变量及其作用域和生存期</a:t>
            </a:r>
            <a:endParaRPr lang="en-US" altLang="zh-CN" dirty="0" smtClean="0"/>
          </a:p>
          <a:p>
            <a:pPr marL="0" indent="0">
              <a:buNone/>
            </a:pPr>
            <a:r>
              <a:rPr lang="en-US" altLang="zh-CN" dirty="0" smtClean="0"/>
              <a:t>12.3.1 </a:t>
            </a:r>
          </a:p>
          <a:p>
            <a:pPr marL="0" indent="0">
              <a:buNone/>
            </a:pPr>
            <a:r>
              <a:rPr lang="en-US" altLang="zh-CN" dirty="0" smtClean="0"/>
              <a:t>1.</a:t>
            </a:r>
            <a:r>
              <a:rPr lang="zh-CN" altLang="en-US" dirty="0" smtClean="0"/>
              <a:t>全局变量是在函数外部任意位置定义的变量，作用域是从定义开始一直到程序结束</a:t>
            </a:r>
            <a:endParaRPr lang="en-US" altLang="zh-CN" dirty="0" smtClean="0"/>
          </a:p>
          <a:p>
            <a:pPr marL="0" indent="0">
              <a:buNone/>
            </a:pPr>
            <a:r>
              <a:rPr lang="en-US" altLang="zh-CN" dirty="0" smtClean="0"/>
              <a:t>2.</a:t>
            </a:r>
            <a:r>
              <a:rPr lang="zh-CN" altLang="en-US" dirty="0" smtClean="0"/>
              <a:t>全局变量的生存期是整个程序运行期间</a:t>
            </a:r>
            <a:endParaRPr lang="en-US" altLang="zh-CN" dirty="0" smtClean="0"/>
          </a:p>
          <a:p>
            <a:pPr marL="0" indent="0">
              <a:buNone/>
            </a:pPr>
            <a:r>
              <a:rPr lang="en-US" altLang="zh-CN" dirty="0" smtClean="0"/>
              <a:t>3.</a:t>
            </a:r>
            <a:r>
              <a:rPr lang="zh-CN" altLang="en-US" b="1" dirty="0" smtClean="0">
                <a:ln w="22225">
                  <a:solidFill>
                    <a:schemeClr val="accent2"/>
                  </a:solidFill>
                  <a:prstDash val="solid"/>
                </a:ln>
                <a:solidFill>
                  <a:schemeClr val="accent2">
                    <a:lumMod val="40000"/>
                    <a:lumOff val="60000"/>
                  </a:schemeClr>
                </a:solidFill>
              </a:rPr>
              <a:t>若全局变量和某个函数中的局部变量同名，则在该函数中全局变量被屏蔽，使用局部变量。</a:t>
            </a:r>
            <a:endParaRPr lang="en-US" altLang="zh-CN" b="1" dirty="0" smtClean="0">
              <a:ln w="22225">
                <a:solidFill>
                  <a:schemeClr val="accent2"/>
                </a:solidFill>
                <a:prstDash val="solid"/>
              </a:ln>
              <a:solidFill>
                <a:schemeClr val="accent2">
                  <a:lumMod val="40000"/>
                  <a:lumOff val="60000"/>
                </a:schemeClr>
              </a:solidFill>
            </a:endParaRPr>
          </a:p>
          <a:p>
            <a:pPr marL="0" indent="0">
              <a:buNone/>
            </a:pPr>
            <a:r>
              <a:rPr lang="en-US" altLang="zh-CN" dirty="0" smtClean="0"/>
              <a:t>4.</a:t>
            </a:r>
            <a:r>
              <a:rPr lang="zh-CN" altLang="en-US" dirty="0" smtClean="0"/>
              <a:t>一般不使用全局变量，三点原因：</a:t>
            </a:r>
            <a:endParaRPr lang="en-US" altLang="zh-CN" dirty="0" smtClean="0"/>
          </a:p>
          <a:p>
            <a:pPr marL="0" indent="0">
              <a:buNone/>
            </a:pPr>
            <a:r>
              <a:rPr lang="zh-CN" altLang="en-US" dirty="0" smtClean="0"/>
              <a:t>（</a:t>
            </a:r>
            <a:r>
              <a:rPr lang="en-US" altLang="zh-CN" dirty="0" smtClean="0"/>
              <a:t>1</a:t>
            </a:r>
            <a:r>
              <a:rPr lang="zh-CN" altLang="en-US" dirty="0" smtClean="0"/>
              <a:t>）、不论是否需要，全局变量在整个程序运行期间都占用存储空间</a:t>
            </a:r>
            <a:endParaRPr lang="en-US" altLang="zh-CN" dirty="0" smtClean="0"/>
          </a:p>
          <a:p>
            <a:pPr marL="0" indent="0">
              <a:buNone/>
            </a:pPr>
            <a:r>
              <a:rPr lang="zh-CN" altLang="en-US" dirty="0" smtClean="0"/>
              <a:t>（</a:t>
            </a:r>
            <a:r>
              <a:rPr lang="en-US" altLang="zh-CN" dirty="0" smtClean="0"/>
              <a:t>2</a:t>
            </a:r>
            <a:r>
              <a:rPr lang="zh-CN" altLang="en-US" dirty="0" smtClean="0"/>
              <a:t>）、全局变量必须在函数外部定义，会影响函数的通用性，和独立性</a:t>
            </a:r>
            <a:endParaRPr lang="en-US" altLang="zh-CN" dirty="0" smtClean="0"/>
          </a:p>
          <a:p>
            <a:pPr marL="0" indent="0">
              <a:buNone/>
            </a:pPr>
            <a:r>
              <a:rPr lang="zh-CN" altLang="en-US" dirty="0" smtClean="0"/>
              <a:t>（</a:t>
            </a:r>
            <a:r>
              <a:rPr lang="en-US" altLang="zh-CN" dirty="0" smtClean="0"/>
              <a:t>3</a:t>
            </a:r>
            <a:r>
              <a:rPr lang="zh-CN" altLang="en-US" dirty="0" smtClean="0"/>
              <a:t>）、可能因为某些原因改变了全局变量的值而导致程序错误</a:t>
            </a:r>
            <a:endParaRPr lang="zh-CN" altLang="en-US" dirty="0"/>
          </a:p>
        </p:txBody>
      </p:sp>
    </p:spTree>
    <p:extLst>
      <p:ext uri="{BB962C8B-B14F-4D97-AF65-F5344CB8AC3E}">
        <p14:creationId xmlns:p14="http://schemas.microsoft.com/office/powerpoint/2010/main" val="890962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12.3.2 </a:t>
            </a:r>
            <a:r>
              <a:rPr lang="zh-CN" altLang="en-US" dirty="0" smtClean="0"/>
              <a:t>在同一</a:t>
            </a:r>
            <a:r>
              <a:rPr lang="zh-CN" altLang="en-US" dirty="0" smtClean="0">
                <a:ln w="0"/>
                <a:solidFill>
                  <a:schemeClr val="accent1"/>
                </a:solidFill>
                <a:effectLst>
                  <a:outerShdw blurRad="38100" dist="25400" dir="5400000" algn="ctr" rotWithShape="0">
                    <a:srgbClr val="6E747A">
                      <a:alpha val="43000"/>
                    </a:srgbClr>
                  </a:outerShdw>
                </a:effectLst>
              </a:rPr>
              <a:t>编译单位</a:t>
            </a:r>
            <a:r>
              <a:rPr lang="zh-CN" altLang="en-US" dirty="0" smtClean="0"/>
              <a:t>内用</a:t>
            </a:r>
            <a:r>
              <a:rPr lang="en-US" altLang="zh-CN" dirty="0" smtClean="0"/>
              <a:t>extern</a:t>
            </a:r>
            <a:r>
              <a:rPr lang="zh-CN" altLang="en-US" dirty="0" smtClean="0"/>
              <a:t>说明符扩展全局变量的作用域</a:t>
            </a:r>
            <a:endParaRPr lang="en-US" altLang="zh-CN" dirty="0" smtClean="0"/>
          </a:p>
          <a:p>
            <a:pPr marL="0" indent="0">
              <a:buNone/>
            </a:pPr>
            <a:r>
              <a:rPr lang="en-US" altLang="zh-CN" dirty="0" smtClean="0"/>
              <a:t>1.</a:t>
            </a:r>
            <a:r>
              <a:rPr lang="zh-CN" altLang="en-US" dirty="0" smtClean="0"/>
              <a:t>同一编译单位指的是一个源代码</a:t>
            </a:r>
            <a:endParaRPr lang="en-US" altLang="zh-CN" dirty="0" smtClean="0"/>
          </a:p>
          <a:p>
            <a:pPr marL="0" indent="0">
              <a:buNone/>
            </a:pPr>
            <a:r>
              <a:rPr lang="en-US" altLang="zh-CN" dirty="0" smtClean="0"/>
              <a:t>2.</a:t>
            </a:r>
            <a:r>
              <a:rPr lang="zh-CN" altLang="en-US" dirty="0" smtClean="0"/>
              <a:t>若全局变量的定义在后，引用它的函数在前，在引用它的函数中应用</a:t>
            </a:r>
            <a:r>
              <a:rPr lang="en-US" altLang="zh-CN" dirty="0" smtClean="0"/>
              <a:t>extern</a:t>
            </a:r>
            <a:r>
              <a:rPr lang="zh-CN" altLang="en-US" dirty="0" smtClean="0"/>
              <a:t>对该全局变量进行说明，这样编译器不用再为全局变量分配存储空间。此时全局变量作用域变为从</a:t>
            </a:r>
            <a:r>
              <a:rPr lang="en-US" altLang="zh-CN" dirty="0" smtClean="0"/>
              <a:t>extern</a:t>
            </a:r>
            <a:r>
              <a:rPr lang="zh-CN" altLang="en-US" dirty="0" smtClean="0"/>
              <a:t>说明处开始到程序结束。全局变量的说明就像函数的声明</a:t>
            </a:r>
            <a:endParaRPr lang="en-US" altLang="zh-CN" dirty="0" smtClean="0"/>
          </a:p>
          <a:p>
            <a:pPr marL="0" indent="0">
              <a:buNone/>
            </a:pPr>
            <a:r>
              <a:rPr lang="en-US" altLang="zh-CN" dirty="0" smtClean="0"/>
              <a:t>3.</a:t>
            </a:r>
            <a:r>
              <a:rPr lang="zh-CN" altLang="en-US" dirty="0" smtClean="0"/>
              <a:t>全局变量说明和定义区别：</a:t>
            </a:r>
            <a:endParaRPr lang="en-US" altLang="zh-CN" dirty="0" smtClean="0"/>
          </a:p>
          <a:p>
            <a:pPr marL="0" indent="0">
              <a:buNone/>
            </a:pPr>
            <a:r>
              <a:rPr lang="zh-CN" altLang="en-US" dirty="0" smtClean="0"/>
              <a:t>定义只能出现一次，定义时不可使用</a:t>
            </a:r>
            <a:r>
              <a:rPr lang="en-US" altLang="zh-CN" dirty="0" smtClean="0"/>
              <a:t>extern</a:t>
            </a:r>
            <a:r>
              <a:rPr lang="zh-CN" altLang="en-US" dirty="0" smtClean="0"/>
              <a:t>；说明可以出现在多个地方</a:t>
            </a:r>
            <a:endParaRPr lang="zh-CN" altLang="en-US" dirty="0"/>
          </a:p>
        </p:txBody>
      </p:sp>
    </p:spTree>
    <p:extLst>
      <p:ext uri="{BB962C8B-B14F-4D97-AF65-F5344CB8AC3E}">
        <p14:creationId xmlns:p14="http://schemas.microsoft.com/office/powerpoint/2010/main" val="1716634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12.3.3</a:t>
            </a:r>
            <a:r>
              <a:rPr lang="zh-CN" altLang="en-US" dirty="0" smtClean="0"/>
              <a:t>在不同编译单位内用</a:t>
            </a:r>
            <a:r>
              <a:rPr lang="en-US" altLang="zh-CN" dirty="0" smtClean="0"/>
              <a:t>extern</a:t>
            </a:r>
            <a:r>
              <a:rPr lang="zh-CN" altLang="en-US" dirty="0" smtClean="0"/>
              <a:t>说明符扩展全局变量的作用域</a:t>
            </a:r>
            <a:endParaRPr lang="en-US" altLang="zh-CN" dirty="0" smtClean="0"/>
          </a:p>
          <a:p>
            <a:pPr marL="0" indent="0">
              <a:buNone/>
            </a:pPr>
            <a:r>
              <a:rPr lang="en-US" altLang="zh-CN" dirty="0" smtClean="0"/>
              <a:t>1.</a:t>
            </a:r>
            <a:r>
              <a:rPr lang="zh-CN" altLang="en-US" dirty="0" smtClean="0"/>
              <a:t>程序进行编译生成</a:t>
            </a:r>
            <a:r>
              <a:rPr lang="en-US" altLang="zh-CN" dirty="0" smtClean="0"/>
              <a:t>.</a:t>
            </a:r>
            <a:r>
              <a:rPr lang="en-US" altLang="zh-CN" dirty="0" err="1" smtClean="0"/>
              <a:t>obj</a:t>
            </a:r>
            <a:r>
              <a:rPr lang="zh-CN" altLang="en-US" dirty="0" smtClean="0"/>
              <a:t>文件，连接成</a:t>
            </a:r>
            <a:r>
              <a:rPr lang="en-US" altLang="zh-CN" dirty="0" smtClean="0"/>
              <a:t>.exe</a:t>
            </a:r>
            <a:r>
              <a:rPr lang="zh-CN" altLang="en-US" dirty="0" smtClean="0"/>
              <a:t>文件。</a:t>
            </a:r>
            <a:endParaRPr lang="en-US" altLang="zh-CN" dirty="0" smtClean="0"/>
          </a:p>
          <a:p>
            <a:pPr marL="0" indent="0">
              <a:buNone/>
            </a:pPr>
            <a:r>
              <a:rPr lang="en-US" altLang="zh-CN" dirty="0" smtClean="0"/>
              <a:t>2.</a:t>
            </a:r>
            <a:r>
              <a:rPr lang="zh-CN" altLang="en-US" dirty="0" smtClean="0"/>
              <a:t>如果在多个源代码中定义同一全局变量，则在连接时会出现错误，对同一变量进行了重复定义。所以只需要在一个源代码中定义全局变量，用到全局变量时使用</a:t>
            </a:r>
            <a:r>
              <a:rPr lang="en-US" altLang="zh-CN" dirty="0" smtClean="0"/>
              <a:t>extern</a:t>
            </a:r>
            <a:r>
              <a:rPr lang="zh-CN" altLang="en-US" dirty="0" smtClean="0"/>
              <a:t>对变量进行说明</a:t>
            </a:r>
            <a:r>
              <a:rPr lang="zh-CN" altLang="en-US" dirty="0" smtClean="0"/>
              <a:t>。</a:t>
            </a:r>
            <a:r>
              <a:rPr lang="zh-CN" altLang="en-US" dirty="0" smtClean="0">
                <a:ln w="0"/>
                <a:solidFill>
                  <a:schemeClr val="accent1"/>
                </a:solidFill>
                <a:effectLst>
                  <a:outerShdw blurRad="38100" dist="25400" dir="5400000" algn="ctr" rotWithShape="0">
                    <a:srgbClr val="6E747A">
                      <a:alpha val="43000"/>
                    </a:srgbClr>
                  </a:outerShdw>
                </a:effectLst>
              </a:rPr>
              <a:t>全局变量只能定义一次，每次使用都要说明一次。同一文件夹下共用一个全局变量</a:t>
            </a:r>
            <a:endParaRPr lang="zh-CN" altLang="en-US" dirty="0"/>
          </a:p>
        </p:txBody>
      </p:sp>
    </p:spTree>
    <p:extLst>
      <p:ext uri="{BB962C8B-B14F-4D97-AF65-F5344CB8AC3E}">
        <p14:creationId xmlns:p14="http://schemas.microsoft.com/office/powerpoint/2010/main" val="2343898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12.3.4 </a:t>
            </a:r>
            <a:r>
              <a:rPr lang="zh-CN" altLang="en-US" dirty="0" smtClean="0"/>
              <a:t>静态全局变量</a:t>
            </a:r>
            <a:endParaRPr lang="en-US" altLang="zh-CN" dirty="0" smtClean="0"/>
          </a:p>
          <a:p>
            <a:r>
              <a:rPr lang="zh-CN" altLang="en-US" dirty="0" smtClean="0"/>
              <a:t>用</a:t>
            </a:r>
            <a:r>
              <a:rPr lang="en-US" altLang="zh-CN" dirty="0" smtClean="0"/>
              <a:t>static</a:t>
            </a:r>
            <a:r>
              <a:rPr lang="zh-CN" altLang="en-US" dirty="0" smtClean="0"/>
              <a:t>说明全局变量</a:t>
            </a:r>
            <a:endParaRPr lang="en-US" altLang="zh-CN" dirty="0" smtClean="0"/>
          </a:p>
          <a:p>
            <a:r>
              <a:rPr lang="zh-CN" altLang="en-US" dirty="0" smtClean="0"/>
              <a:t>静态全局变量只能在一个源代码中使用，不能在其他代码中使用</a:t>
            </a:r>
            <a:endParaRPr lang="zh-CN" altLang="en-US" dirty="0"/>
          </a:p>
        </p:txBody>
      </p:sp>
    </p:spTree>
    <p:extLst>
      <p:ext uri="{BB962C8B-B14F-4D97-AF65-F5344CB8AC3E}">
        <p14:creationId xmlns:p14="http://schemas.microsoft.com/office/powerpoint/2010/main" val="50108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 </a:t>
            </a:r>
            <a:r>
              <a:rPr lang="zh-CN" altLang="en-US" dirty="0" smtClean="0"/>
              <a:t>函数的存储分类</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所有</a:t>
            </a:r>
            <a:r>
              <a:rPr lang="zh-CN" altLang="en-US" dirty="0" smtClean="0">
                <a:ln w="0"/>
                <a:solidFill>
                  <a:schemeClr val="accent1"/>
                </a:solidFill>
                <a:effectLst>
                  <a:outerShdw blurRad="38100" dist="25400" dir="5400000" algn="ctr" rotWithShape="0">
                    <a:srgbClr val="6E747A">
                      <a:alpha val="43000"/>
                    </a:srgbClr>
                  </a:outerShdw>
                </a:effectLst>
              </a:rPr>
              <a:t>函数</a:t>
            </a:r>
            <a:r>
              <a:rPr lang="zh-CN" altLang="en-US" dirty="0" smtClean="0"/>
              <a:t>都是</a:t>
            </a:r>
            <a:r>
              <a:rPr lang="zh-CN" altLang="en-US" dirty="0" smtClean="0">
                <a:ln w="0"/>
                <a:solidFill>
                  <a:schemeClr val="accent1"/>
                </a:solidFill>
                <a:effectLst>
                  <a:outerShdw blurRad="38100" dist="25400" dir="5400000" algn="ctr" rotWithShape="0">
                    <a:srgbClr val="6E747A">
                      <a:alpha val="43000"/>
                    </a:srgbClr>
                  </a:outerShdw>
                </a:effectLst>
              </a:rPr>
              <a:t>全局</a:t>
            </a:r>
            <a:r>
              <a:rPr lang="zh-CN" altLang="en-US" dirty="0" smtClean="0"/>
              <a:t>的</a:t>
            </a:r>
            <a:r>
              <a:rPr lang="zh-CN" altLang="en-US" dirty="0" smtClean="0"/>
              <a:t>，是静态类，因为</a:t>
            </a:r>
            <a:r>
              <a:rPr lang="zh-CN" altLang="en-US" dirty="0" smtClean="0"/>
              <a:t>不可以在函数内部定义函数。可以用</a:t>
            </a:r>
            <a:r>
              <a:rPr lang="en-US" altLang="zh-CN" dirty="0" smtClean="0"/>
              <a:t>extern</a:t>
            </a:r>
            <a:r>
              <a:rPr lang="zh-CN" altLang="en-US" dirty="0" smtClean="0"/>
              <a:t>或</a:t>
            </a:r>
            <a:r>
              <a:rPr lang="en-US" altLang="zh-CN" dirty="0" smtClean="0"/>
              <a:t>static</a:t>
            </a:r>
            <a:r>
              <a:rPr lang="zh-CN" altLang="en-US" dirty="0" smtClean="0"/>
              <a:t>说明函数</a:t>
            </a:r>
            <a:endParaRPr lang="en-US" altLang="zh-CN" dirty="0" smtClean="0"/>
          </a:p>
          <a:p>
            <a:r>
              <a:rPr lang="en-US" altLang="zh-CN" dirty="0" smtClean="0"/>
              <a:t>2.</a:t>
            </a:r>
            <a:r>
              <a:rPr lang="zh-CN" altLang="en-US" dirty="0" smtClean="0"/>
              <a:t>用</a:t>
            </a:r>
            <a:r>
              <a:rPr lang="en-US" altLang="zh-CN" dirty="0" smtClean="0"/>
              <a:t>extern</a:t>
            </a:r>
            <a:r>
              <a:rPr lang="zh-CN" altLang="en-US" dirty="0" smtClean="0"/>
              <a:t>说明函数：</a:t>
            </a:r>
            <a:r>
              <a:rPr lang="en-US" altLang="zh-CN" dirty="0" smtClean="0"/>
              <a:t>extern</a:t>
            </a:r>
            <a:r>
              <a:rPr lang="zh-CN" altLang="en-US" dirty="0" smtClean="0"/>
              <a:t>说明可以省略，函数定义时不写</a:t>
            </a:r>
            <a:r>
              <a:rPr lang="en-US" altLang="zh-CN" dirty="0" smtClean="0"/>
              <a:t>extern</a:t>
            </a:r>
            <a:r>
              <a:rPr lang="zh-CN" altLang="en-US" dirty="0" smtClean="0"/>
              <a:t>，函数的说明也是</a:t>
            </a:r>
            <a:r>
              <a:rPr lang="en-US" altLang="zh-CN" dirty="0" smtClean="0"/>
              <a:t>extern</a:t>
            </a:r>
            <a:r>
              <a:rPr lang="zh-CN" altLang="en-US" dirty="0" smtClean="0"/>
              <a:t>。</a:t>
            </a:r>
            <a:r>
              <a:rPr lang="en-US" altLang="zh-CN" dirty="0" smtClean="0"/>
              <a:t>Extern</a:t>
            </a:r>
            <a:r>
              <a:rPr lang="zh-CN" altLang="en-US" dirty="0" smtClean="0"/>
              <a:t>说明的函数可以在其他源代码中调用</a:t>
            </a:r>
            <a:endParaRPr lang="en-US" altLang="zh-CN" dirty="0" smtClean="0"/>
          </a:p>
          <a:p>
            <a:r>
              <a:rPr lang="en-US" altLang="zh-CN" dirty="0" smtClean="0"/>
              <a:t>3.</a:t>
            </a:r>
            <a:r>
              <a:rPr lang="zh-CN" altLang="en-US" dirty="0" smtClean="0"/>
              <a:t>用</a:t>
            </a:r>
            <a:r>
              <a:rPr lang="en-US" altLang="zh-CN" dirty="0" smtClean="0"/>
              <a:t>static</a:t>
            </a:r>
            <a:r>
              <a:rPr lang="zh-CN" altLang="en-US" dirty="0" smtClean="0"/>
              <a:t>说明函数：定义函数时加上</a:t>
            </a:r>
            <a:r>
              <a:rPr lang="en-US" altLang="zh-CN" dirty="0" smtClean="0"/>
              <a:t>static</a:t>
            </a:r>
            <a:r>
              <a:rPr lang="zh-CN" altLang="en-US" dirty="0" smtClean="0"/>
              <a:t>说明符，则该函数是静态函数。静态函数只能在一个源代码中调用，其他代码不能调用。</a:t>
            </a:r>
            <a:endParaRPr lang="zh-CN" altLang="en-US" dirty="0"/>
          </a:p>
        </p:txBody>
      </p:sp>
    </p:spTree>
    <p:extLst>
      <p:ext uri="{BB962C8B-B14F-4D97-AF65-F5344CB8AC3E}">
        <p14:creationId xmlns:p14="http://schemas.microsoft.com/office/powerpoint/2010/main" val="275863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35960145"/>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altLang="zh-CN" dirty="0" err="1" smtClean="0"/>
                        <a:t>Auto,register</a:t>
                      </a:r>
                      <a:r>
                        <a:rPr lang="en-US" altLang="zh-CN" dirty="0" smtClean="0"/>
                        <a:t> </a:t>
                      </a:r>
                      <a:r>
                        <a:rPr lang="zh-CN" altLang="en-US" dirty="0" smtClean="0"/>
                        <a:t>存在动态存储区</a:t>
                      </a:r>
                      <a:endParaRPr lang="zh-CN" altLang="en-US" dirty="0"/>
                    </a:p>
                  </a:txBody>
                  <a:tcPr/>
                </a:tc>
                <a:tc>
                  <a:txBody>
                    <a:bodyPr/>
                    <a:lstStyle/>
                    <a:p>
                      <a:r>
                        <a:rPr lang="zh-CN" altLang="en-US" dirty="0" smtClean="0"/>
                        <a:t>说明局部变量是自动类</a:t>
                      </a:r>
                      <a:endParaRPr lang="zh-CN" altLang="en-US" dirty="0"/>
                    </a:p>
                  </a:txBody>
                  <a:tcPr/>
                </a:tc>
              </a:tr>
              <a:tr h="370840">
                <a:tc>
                  <a:txBody>
                    <a:bodyPr/>
                    <a:lstStyle/>
                    <a:p>
                      <a:r>
                        <a:rPr lang="en-US" altLang="zh-CN" dirty="0" smtClean="0"/>
                        <a:t>Extern </a:t>
                      </a:r>
                      <a:r>
                        <a:rPr lang="zh-CN" altLang="en-US" dirty="0" smtClean="0"/>
                        <a:t>存在静态存储区</a:t>
                      </a:r>
                      <a:endParaRPr lang="zh-CN" altLang="en-US" dirty="0"/>
                    </a:p>
                  </a:txBody>
                  <a:tcPr/>
                </a:tc>
                <a:tc>
                  <a:txBody>
                    <a:bodyPr/>
                    <a:lstStyle/>
                    <a:p>
                      <a:r>
                        <a:rPr lang="zh-CN" altLang="en-US" dirty="0" smtClean="0"/>
                        <a:t>静态类，说明全局变量，</a:t>
                      </a:r>
                      <a:r>
                        <a:rPr lang="zh-CN" altLang="en-US" dirty="0" smtClean="0"/>
                        <a:t>扩展全局变量的作用域</a:t>
                      </a:r>
                      <a:endParaRPr lang="zh-CN" altLang="en-US" dirty="0"/>
                    </a:p>
                  </a:txBody>
                  <a:tcPr/>
                </a:tc>
              </a:tr>
              <a:tr h="370840">
                <a:tc>
                  <a:txBody>
                    <a:bodyPr/>
                    <a:lstStyle/>
                    <a:p>
                      <a:r>
                        <a:rPr lang="en-US" altLang="zh-CN" dirty="0" smtClean="0"/>
                        <a:t>Static </a:t>
                      </a:r>
                      <a:r>
                        <a:rPr lang="zh-CN" altLang="en-US" dirty="0" smtClean="0"/>
                        <a:t>存在静态存储区</a:t>
                      </a:r>
                      <a:endParaRPr lang="zh-CN" altLang="en-US" dirty="0"/>
                    </a:p>
                  </a:txBody>
                  <a:tcPr/>
                </a:tc>
                <a:tc>
                  <a:txBody>
                    <a:bodyPr/>
                    <a:lstStyle/>
                    <a:p>
                      <a:r>
                        <a:rPr lang="zh-CN" altLang="en-US" dirty="0" smtClean="0"/>
                        <a:t>说明局部变量和全局变量是静态类</a:t>
                      </a:r>
                      <a:endParaRPr lang="zh-CN" altLang="en-US" dirty="0"/>
                    </a:p>
                  </a:txBody>
                  <a:tcPr/>
                </a:tc>
              </a:tr>
            </a:tbl>
          </a:graphicData>
        </a:graphic>
      </p:graphicFrame>
    </p:spTree>
    <p:extLst>
      <p:ext uri="{BB962C8B-B14F-4D97-AF65-F5344CB8AC3E}">
        <p14:creationId xmlns:p14="http://schemas.microsoft.com/office/powerpoint/2010/main" val="320647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077890" y="316314"/>
            <a:ext cx="7441310" cy="4351338"/>
          </a:xfrm>
          <a:prstGeom prst="rect">
            <a:avLst/>
          </a:prstGeom>
        </p:spPr>
      </p:pic>
      <p:sp>
        <p:nvSpPr>
          <p:cNvPr id="5" name="文本框 4"/>
          <p:cNvSpPr txBox="1"/>
          <p:nvPr/>
        </p:nvSpPr>
        <p:spPr>
          <a:xfrm>
            <a:off x="782198" y="4667652"/>
            <a:ext cx="10179585" cy="1754326"/>
          </a:xfrm>
          <a:prstGeom prst="rect">
            <a:avLst/>
          </a:prstGeom>
          <a:noFill/>
        </p:spPr>
        <p:txBody>
          <a:bodyPr wrap="square" rtlCol="0">
            <a:spAutoFit/>
          </a:bodyPr>
          <a:lstStyle/>
          <a:p>
            <a:r>
              <a:rPr lang="en-US" altLang="zh-CN" dirty="0" smtClean="0"/>
              <a:t>1.</a:t>
            </a:r>
            <a:r>
              <a:rPr lang="zh-CN" altLang="en-US" dirty="0" smtClean="0"/>
              <a:t>在</a:t>
            </a:r>
            <a:r>
              <a:rPr lang="en-US" altLang="zh-CN" dirty="0" smtClean="0"/>
              <a:t>vc6.0</a:t>
            </a:r>
            <a:r>
              <a:rPr lang="zh-CN" altLang="en-US" dirty="0" smtClean="0"/>
              <a:t>中进行编译链接，生成名为</a:t>
            </a:r>
            <a:r>
              <a:rPr lang="en-US" altLang="zh-CN" dirty="0" smtClean="0"/>
              <a:t>main</a:t>
            </a:r>
            <a:r>
              <a:rPr lang="zh-CN" altLang="en-US" dirty="0" smtClean="0"/>
              <a:t>函数的参数</a:t>
            </a:r>
            <a:r>
              <a:rPr lang="en-US" altLang="zh-CN" dirty="0" smtClean="0"/>
              <a:t>.exe</a:t>
            </a:r>
            <a:r>
              <a:rPr lang="zh-CN" altLang="en-US" dirty="0" smtClean="0"/>
              <a:t>的可执行文件，在命令行窗口进入到该可执行文件所在的文件夹下，输入</a:t>
            </a:r>
            <a:r>
              <a:rPr lang="en-US" altLang="zh-CN" dirty="0" smtClean="0"/>
              <a:t>main</a:t>
            </a:r>
            <a:r>
              <a:rPr lang="zh-CN" altLang="en-US" dirty="0" smtClean="0"/>
              <a:t>函数的参数</a:t>
            </a:r>
            <a:r>
              <a:rPr lang="en-US" altLang="zh-CN" dirty="0" smtClean="0"/>
              <a:t>.exe</a:t>
            </a:r>
            <a:r>
              <a:rPr lang="zh-CN" altLang="en-US" dirty="0" smtClean="0"/>
              <a:t>执行该可执行文件，输入的‘</a:t>
            </a:r>
            <a:r>
              <a:rPr lang="en-US" altLang="zh-CN" dirty="0" smtClean="0"/>
              <a:t>main</a:t>
            </a:r>
            <a:r>
              <a:rPr lang="zh-CN" altLang="en-US" dirty="0" smtClean="0"/>
              <a:t>函数的参数</a:t>
            </a:r>
            <a:r>
              <a:rPr lang="en-US" altLang="zh-CN" dirty="0" smtClean="0"/>
              <a:t>.exe</a:t>
            </a:r>
            <a:r>
              <a:rPr lang="zh-CN" altLang="en-US" dirty="0" smtClean="0"/>
              <a:t>’称为命令行，输入</a:t>
            </a:r>
            <a:r>
              <a:rPr lang="en-US" altLang="zh-CN" dirty="0" smtClean="0"/>
              <a:t>main</a:t>
            </a:r>
            <a:r>
              <a:rPr lang="zh-CN" altLang="en-US" dirty="0" smtClean="0"/>
              <a:t>函数的参数</a:t>
            </a:r>
            <a:r>
              <a:rPr lang="en-US" altLang="zh-CN" dirty="0" smtClean="0"/>
              <a:t>.exe</a:t>
            </a:r>
            <a:r>
              <a:rPr lang="zh-CN" altLang="en-US" dirty="0" smtClean="0"/>
              <a:t>就是执行程序的命令</a:t>
            </a:r>
            <a:endParaRPr lang="en-US" altLang="zh-CN" dirty="0" smtClean="0"/>
          </a:p>
          <a:p>
            <a:r>
              <a:rPr lang="en-US" altLang="zh-CN" dirty="0" smtClean="0"/>
              <a:t>2.</a:t>
            </a:r>
            <a:r>
              <a:rPr lang="zh-CN" altLang="en-US" dirty="0" smtClean="0"/>
              <a:t>输入的</a:t>
            </a:r>
            <a:r>
              <a:rPr lang="en-US" altLang="zh-CN" dirty="0" smtClean="0"/>
              <a:t>main</a:t>
            </a:r>
            <a:r>
              <a:rPr lang="zh-CN" altLang="en-US" dirty="0" smtClean="0"/>
              <a:t>函数的参数 </a:t>
            </a:r>
            <a:r>
              <a:rPr lang="en-US" altLang="zh-CN" dirty="0" err="1" smtClean="0"/>
              <a:t>abc</a:t>
            </a:r>
            <a:r>
              <a:rPr lang="en-US" altLang="zh-CN" dirty="0" smtClean="0"/>
              <a:t> </a:t>
            </a:r>
            <a:r>
              <a:rPr lang="en-US" altLang="zh-CN" dirty="0" err="1" smtClean="0"/>
              <a:t>asd</a:t>
            </a:r>
            <a:r>
              <a:rPr lang="zh-CN" altLang="en-US" dirty="0" smtClean="0"/>
              <a:t>是命令行参数</a:t>
            </a:r>
            <a:endParaRPr lang="en-US" altLang="zh-CN" dirty="0" smtClean="0"/>
          </a:p>
          <a:p>
            <a:r>
              <a:rPr lang="en-US" altLang="zh-CN" dirty="0" smtClean="0"/>
              <a:t>3.</a:t>
            </a:r>
            <a:r>
              <a:rPr lang="zh-CN" altLang="en-US" dirty="0" smtClean="0"/>
              <a:t>命令行中，参数之间用空格或制表符隔开，若要把空格作为参数的内容，应该把字符串放在一对双引号内</a:t>
            </a:r>
            <a:endParaRPr lang="en-US" altLang="zh-CN" dirty="0" smtClean="0"/>
          </a:p>
        </p:txBody>
      </p:sp>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2161080" y="1553760"/>
              <a:ext cx="3580920" cy="821880"/>
            </p14:xfrm>
          </p:contentPart>
        </mc:Choice>
        <mc:Fallback xmlns="">
          <p:pic>
            <p:nvPicPr>
              <p:cNvPr id="6" name="墨迹 5"/>
              <p:cNvPicPr/>
              <p:nvPr/>
            </p:nvPicPr>
            <p:blipFill>
              <a:blip r:embed="rId4"/>
              <a:stretch>
                <a:fillRect/>
              </a:stretch>
            </p:blipFill>
            <p:spPr>
              <a:xfrm>
                <a:off x="2151720" y="1544400"/>
                <a:ext cx="3599640" cy="840600"/>
              </a:xfrm>
              <a:prstGeom prst="rect">
                <a:avLst/>
              </a:prstGeom>
            </p:spPr>
          </p:pic>
        </mc:Fallback>
      </mc:AlternateContent>
    </p:spTree>
    <p:extLst>
      <p:ext uri="{BB962C8B-B14F-4D97-AF65-F5344CB8AC3E}">
        <p14:creationId xmlns:p14="http://schemas.microsoft.com/office/powerpoint/2010/main" val="2338176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smtClean="0"/>
              <a:t>#include&lt;</a:t>
            </a:r>
            <a:r>
              <a:rPr lang="en-US" altLang="zh-CN" dirty="0" err="1" smtClean="0"/>
              <a:t>stdio.h</a:t>
            </a:r>
            <a:r>
              <a:rPr lang="en-US" altLang="zh-CN" dirty="0" smtClean="0"/>
              <a:t>&gt;</a:t>
            </a:r>
          </a:p>
          <a:p>
            <a:endParaRPr lang="en-US" altLang="zh-CN" dirty="0" smtClean="0"/>
          </a:p>
          <a:p>
            <a:r>
              <a:rPr lang="en-US" altLang="zh-CN" dirty="0" smtClean="0"/>
              <a:t>main(</a:t>
            </a:r>
            <a:r>
              <a:rPr lang="en-US" altLang="zh-CN" dirty="0" err="1" smtClean="0"/>
              <a:t>int</a:t>
            </a:r>
            <a:r>
              <a:rPr lang="en-US" altLang="zh-CN" dirty="0" smtClean="0"/>
              <a:t> </a:t>
            </a:r>
            <a:r>
              <a:rPr lang="en-US" altLang="zh-CN" dirty="0" err="1" smtClean="0"/>
              <a:t>argc,char</a:t>
            </a:r>
            <a:r>
              <a:rPr lang="en-US" altLang="zh-CN" dirty="0" smtClean="0"/>
              <a:t> *</a:t>
            </a:r>
            <a:r>
              <a:rPr lang="en-US" altLang="zh-CN" dirty="0" err="1" smtClean="0"/>
              <a:t>argv</a:t>
            </a:r>
            <a:r>
              <a:rPr lang="en-US" altLang="zh-CN" dirty="0" smtClean="0"/>
              <a:t>[])</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参数</a:t>
            </a:r>
            <a:r>
              <a:rPr lang="en-US" altLang="zh-CN" dirty="0" err="1" smtClean="0"/>
              <a:t>argc</a:t>
            </a:r>
            <a:r>
              <a:rPr lang="en-US" altLang="zh-CN" dirty="0" smtClean="0"/>
              <a:t>=%d\n",</a:t>
            </a:r>
            <a:r>
              <a:rPr lang="en-US" altLang="zh-CN" dirty="0" err="1" smtClean="0"/>
              <a:t>argc</a:t>
            </a:r>
            <a:r>
              <a:rPr lang="en-US" altLang="zh-CN" dirty="0" smtClean="0"/>
              <a:t>);//</a:t>
            </a:r>
            <a:r>
              <a:rPr lang="en-US" altLang="zh-CN" dirty="0" err="1" smtClean="0"/>
              <a:t>argc</a:t>
            </a:r>
            <a:r>
              <a:rPr lang="zh-CN" altLang="en-US" dirty="0" smtClean="0"/>
              <a:t>为命令行参数的个数</a:t>
            </a:r>
          </a:p>
          <a:p>
            <a:r>
              <a:rPr lang="en-US" altLang="zh-CN" dirty="0" smtClean="0"/>
              <a:t>	for(</a:t>
            </a:r>
            <a:r>
              <a:rPr lang="en-US" altLang="zh-CN" dirty="0" err="1" smtClean="0"/>
              <a:t>i</a:t>
            </a:r>
            <a:r>
              <a:rPr lang="en-US" altLang="zh-CN" dirty="0" smtClean="0"/>
              <a:t>=0;i&lt;</a:t>
            </a:r>
            <a:r>
              <a:rPr lang="en-US" altLang="zh-CN" dirty="0" err="1" smtClean="0"/>
              <a:t>argc</a:t>
            </a:r>
            <a:r>
              <a:rPr lang="en-US" altLang="zh-CN" dirty="0" smtClean="0"/>
              <a:t>;++</a:t>
            </a:r>
            <a:r>
              <a:rPr lang="en-US" altLang="zh-CN" dirty="0" err="1" smtClean="0"/>
              <a:t>i</a:t>
            </a:r>
            <a:r>
              <a:rPr lang="en-US" altLang="zh-CN" dirty="0" smtClean="0"/>
              <a:t>)</a:t>
            </a:r>
          </a:p>
          <a:p>
            <a:r>
              <a:rPr lang="en-US" altLang="zh-CN" dirty="0" smtClean="0"/>
              <a:t>		</a:t>
            </a:r>
            <a:r>
              <a:rPr lang="en-US" altLang="zh-CN" dirty="0" err="1" smtClean="0"/>
              <a:t>printf</a:t>
            </a:r>
            <a:r>
              <a:rPr lang="en-US" altLang="zh-CN" dirty="0" smtClean="0"/>
              <a:t>("</a:t>
            </a:r>
            <a:r>
              <a:rPr lang="zh-CN" altLang="en-US" dirty="0"/>
              <a:t>参数</a:t>
            </a:r>
            <a:r>
              <a:rPr lang="en-US" altLang="zh-CN" dirty="0" err="1"/>
              <a:t>argv</a:t>
            </a:r>
            <a:r>
              <a:rPr lang="en-US" altLang="zh-CN" dirty="0" smtClean="0"/>
              <a:t>[%d]=%s ",</a:t>
            </a:r>
            <a:r>
              <a:rPr lang="en-US" altLang="zh-CN" dirty="0" err="1" smtClean="0"/>
              <a:t>I,argv</a:t>
            </a:r>
            <a:r>
              <a:rPr lang="en-US" altLang="zh-CN" dirty="0" smtClean="0"/>
              <a:t>[</a:t>
            </a:r>
            <a:r>
              <a:rPr lang="en-US" altLang="zh-CN" dirty="0" err="1" smtClean="0"/>
              <a:t>i</a:t>
            </a:r>
            <a:r>
              <a:rPr lang="en-US" altLang="zh-CN" dirty="0" smtClean="0"/>
              <a:t>]);//</a:t>
            </a:r>
            <a:r>
              <a:rPr lang="en-US" altLang="zh-CN" dirty="0" err="1" smtClean="0"/>
              <a:t>argv</a:t>
            </a:r>
            <a:r>
              <a:rPr lang="zh-CN" altLang="en-US" dirty="0" smtClean="0"/>
              <a:t>为命令行参数的值，分别为</a:t>
            </a:r>
            <a:r>
              <a:rPr lang="en-US" altLang="zh-CN" dirty="0" err="1" smtClean="0"/>
              <a:t>argv</a:t>
            </a:r>
            <a:r>
              <a:rPr lang="en-US" altLang="zh-CN" dirty="0" smtClean="0"/>
              <a:t>[0],</a:t>
            </a:r>
            <a:r>
              <a:rPr lang="en-US" altLang="zh-CN" dirty="0" err="1" smtClean="0"/>
              <a:t>argv</a:t>
            </a:r>
            <a:r>
              <a:rPr lang="en-US" altLang="zh-CN" dirty="0" smtClean="0"/>
              <a:t>[1]...</a:t>
            </a:r>
          </a:p>
          <a:p>
            <a:r>
              <a:rPr lang="en-US" altLang="zh-CN" dirty="0" smtClean="0"/>
              <a:t>}</a:t>
            </a:r>
            <a:endParaRPr lang="zh-CN" altLang="en-US" dirty="0"/>
          </a:p>
        </p:txBody>
      </p:sp>
    </p:spTree>
    <p:extLst>
      <p:ext uri="{BB962C8B-B14F-4D97-AF65-F5344CB8AC3E}">
        <p14:creationId xmlns:p14="http://schemas.microsoft.com/office/powerpoint/2010/main" val="1025407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11.3</a:t>
            </a:r>
            <a:r>
              <a:rPr lang="zh-CN" altLang="en-US" dirty="0" smtClean="0"/>
              <a:t>函数的递归调用</a:t>
            </a:r>
            <a:endParaRPr lang="zh-CN" altLang="en-US" dirty="0"/>
          </a:p>
        </p:txBody>
      </p:sp>
      <p:sp>
        <p:nvSpPr>
          <p:cNvPr id="3" name="内容占位符 2"/>
          <p:cNvSpPr>
            <a:spLocks noGrp="1"/>
          </p:cNvSpPr>
          <p:nvPr>
            <p:ph idx="1"/>
          </p:nvPr>
        </p:nvSpPr>
        <p:spPr>
          <a:xfrm>
            <a:off x="838200" y="1825626"/>
            <a:ext cx="9760027" cy="598086"/>
          </a:xfrm>
        </p:spPr>
        <p:txBody>
          <a:bodyPr/>
          <a:lstStyle/>
          <a:p>
            <a:r>
              <a:rPr lang="zh-CN" altLang="en-US" dirty="0" smtClean="0"/>
              <a:t>递归调用就是自己调用自己。</a:t>
            </a:r>
            <a:endParaRPr lang="zh-CN" altLang="en-US" dirty="0"/>
          </a:p>
        </p:txBody>
      </p:sp>
      <p:sp>
        <p:nvSpPr>
          <p:cNvPr id="4" name="文本框 3"/>
          <p:cNvSpPr txBox="1"/>
          <p:nvPr/>
        </p:nvSpPr>
        <p:spPr>
          <a:xfrm>
            <a:off x="947451" y="2423712"/>
            <a:ext cx="10406349" cy="1200329"/>
          </a:xfrm>
          <a:prstGeom prst="rect">
            <a:avLst/>
          </a:prstGeom>
          <a:noFill/>
        </p:spPr>
        <p:txBody>
          <a:bodyPr wrap="square" rtlCol="0">
            <a:spAutoFit/>
          </a:bodyPr>
          <a:lstStyle/>
          <a:p>
            <a:r>
              <a:rPr lang="zh-CN" altLang="en-US" dirty="0" smtClean="0"/>
              <a:t>采用递归调用解决问题的三个条件：</a:t>
            </a:r>
            <a:endParaRPr lang="en-US" altLang="zh-CN" dirty="0" smtClean="0"/>
          </a:p>
          <a:p>
            <a:r>
              <a:rPr lang="en-US" altLang="zh-CN" dirty="0" smtClean="0"/>
              <a:t>1.</a:t>
            </a:r>
            <a:r>
              <a:rPr lang="zh-CN" altLang="en-US" smtClean="0"/>
              <a:t>要把问题</a:t>
            </a:r>
            <a:r>
              <a:rPr lang="zh-CN" altLang="en-US" dirty="0" smtClean="0"/>
              <a:t>转化为新的问题，并且新的问题和原来问题的解法相同，而且是有规律的</a:t>
            </a:r>
            <a:endParaRPr lang="en-US" altLang="zh-CN" dirty="0" smtClean="0"/>
          </a:p>
          <a:p>
            <a:r>
              <a:rPr lang="en-US" altLang="zh-CN" dirty="0" smtClean="0"/>
              <a:t>2.</a:t>
            </a:r>
            <a:r>
              <a:rPr lang="zh-CN" altLang="en-US" dirty="0" smtClean="0"/>
              <a:t>通过转化能使问题得到解决，也就是说，使用递归能解决问题。</a:t>
            </a:r>
            <a:endParaRPr lang="en-US" altLang="zh-CN" dirty="0" smtClean="0"/>
          </a:p>
          <a:p>
            <a:r>
              <a:rPr lang="en-US" altLang="zh-CN" dirty="0" smtClean="0"/>
              <a:t>3.</a:t>
            </a:r>
            <a:r>
              <a:rPr lang="zh-CN" altLang="en-US" dirty="0" smtClean="0"/>
              <a:t>要有结束递归的条件</a:t>
            </a:r>
            <a:endParaRPr lang="zh-CN" altLang="en-US" dirty="0"/>
          </a:p>
        </p:txBody>
      </p:sp>
      <p:sp>
        <p:nvSpPr>
          <p:cNvPr id="5" name="文本框 4"/>
          <p:cNvSpPr txBox="1"/>
          <p:nvPr/>
        </p:nvSpPr>
        <p:spPr>
          <a:xfrm>
            <a:off x="947451" y="3922005"/>
            <a:ext cx="10406349" cy="1200329"/>
          </a:xfrm>
          <a:prstGeom prst="rect">
            <a:avLst/>
          </a:prstGeom>
          <a:noFill/>
        </p:spPr>
        <p:txBody>
          <a:bodyPr wrap="square" rtlCol="0">
            <a:spAutoFit/>
          </a:bodyPr>
          <a:lstStyle/>
          <a:p>
            <a:r>
              <a:rPr lang="en-US" altLang="zh-CN" dirty="0" smtClean="0"/>
              <a:t>1.</a:t>
            </a:r>
            <a:r>
              <a:rPr lang="zh-CN" altLang="en-US" dirty="0" smtClean="0"/>
              <a:t>递归调用时，当前的变量和形参暂时保留起来，也就是对应变量和形参的值仍然存在。</a:t>
            </a:r>
            <a:endParaRPr lang="en-US" altLang="zh-CN" dirty="0" smtClean="0"/>
          </a:p>
          <a:p>
            <a:r>
              <a:rPr lang="en-US" altLang="zh-CN" dirty="0" smtClean="0"/>
              <a:t>2.</a:t>
            </a:r>
            <a:r>
              <a:rPr lang="zh-CN" altLang="en-US" dirty="0" smtClean="0"/>
              <a:t>再次调用的时候，系统会为变量和形参开辟新的存储空间，开辟的越多，并且变量和形参被暂时保存起来，占用的存储空间就越多。</a:t>
            </a:r>
            <a:endParaRPr lang="en-US" altLang="zh-CN" dirty="0" smtClean="0"/>
          </a:p>
          <a:p>
            <a:r>
              <a:rPr lang="en-US" altLang="zh-CN" dirty="0" smtClean="0"/>
              <a:t>3.</a:t>
            </a:r>
            <a:endParaRPr lang="zh-CN" altLang="en-US" dirty="0"/>
          </a:p>
        </p:txBody>
      </p:sp>
    </p:spTree>
    <p:extLst>
      <p:ext uri="{BB962C8B-B14F-4D97-AF65-F5344CB8AC3E}">
        <p14:creationId xmlns:p14="http://schemas.microsoft.com/office/powerpoint/2010/main" val="1875284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smtClean="0"/>
              <a:t>			</a:t>
            </a:r>
            <a:r>
              <a:rPr lang="zh-CN" altLang="en-US" dirty="0" smtClean="0"/>
              <a:t>第</a:t>
            </a:r>
            <a:r>
              <a:rPr lang="en-US" altLang="zh-CN" dirty="0" smtClean="0"/>
              <a:t>12</a:t>
            </a:r>
            <a:r>
              <a:rPr lang="zh-CN" altLang="en-US" dirty="0" smtClean="0"/>
              <a:t>章</a:t>
            </a:r>
            <a:endParaRPr lang="zh-CN" altLang="en-US" dirty="0"/>
          </a:p>
        </p:txBody>
      </p:sp>
      <p:sp>
        <p:nvSpPr>
          <p:cNvPr id="3" name="内容占位符 2"/>
          <p:cNvSpPr>
            <a:spLocks noGrp="1"/>
          </p:cNvSpPr>
          <p:nvPr>
            <p:ph idx="1"/>
          </p:nvPr>
        </p:nvSpPr>
        <p:spPr/>
        <p:txBody>
          <a:bodyPr/>
          <a:lstStyle/>
          <a:p>
            <a:r>
              <a:rPr lang="en-US" altLang="zh-CN" dirty="0" smtClean="0"/>
              <a:t>12.1</a:t>
            </a:r>
            <a:r>
              <a:rPr lang="zh-CN" altLang="en-US" dirty="0" smtClean="0"/>
              <a:t>局部变量，全局变量，存储分类</a:t>
            </a:r>
            <a:endParaRPr lang="en-US" altLang="zh-CN" dirty="0" smtClean="0"/>
          </a:p>
          <a:p>
            <a:pPr marL="0" indent="0">
              <a:buNone/>
            </a:pPr>
            <a:r>
              <a:rPr lang="en-US" altLang="zh-CN" dirty="0" smtClean="0"/>
              <a:t>12.1.1</a:t>
            </a:r>
          </a:p>
          <a:p>
            <a:pPr marL="0" indent="0">
              <a:buNone/>
            </a:pPr>
            <a:r>
              <a:rPr lang="zh-CN" altLang="en-US" dirty="0" smtClean="0"/>
              <a:t>标识符都有作用域，只有在作用域中标识符才起作用。</a:t>
            </a:r>
            <a:endParaRPr lang="en-US" altLang="zh-CN" dirty="0" smtClean="0"/>
          </a:p>
          <a:p>
            <a:pPr marL="0" indent="0">
              <a:buNone/>
            </a:pPr>
            <a:r>
              <a:rPr lang="en-US" altLang="zh-CN" dirty="0" smtClean="0"/>
              <a:t>12.1.2</a:t>
            </a:r>
          </a:p>
          <a:p>
            <a:pPr marL="0" indent="0">
              <a:buNone/>
            </a:pPr>
            <a:r>
              <a:rPr lang="zh-CN" altLang="en-US" dirty="0" smtClean="0"/>
              <a:t>局部变量：函数和复合语句（例如｛</a:t>
            </a:r>
            <a:r>
              <a:rPr lang="en-US" altLang="zh-CN" dirty="0" err="1" smtClean="0"/>
              <a:t>int</a:t>
            </a:r>
            <a:r>
              <a:rPr lang="en-US" altLang="zh-CN" dirty="0" smtClean="0"/>
              <a:t> </a:t>
            </a:r>
            <a:r>
              <a:rPr lang="en-US" altLang="zh-CN" dirty="0" err="1" smtClean="0"/>
              <a:t>a,b,c,d;a</a:t>
            </a:r>
            <a:r>
              <a:rPr lang="en-US" altLang="zh-CN" dirty="0" smtClean="0"/>
              <a:t>=</a:t>
            </a:r>
            <a:r>
              <a:rPr lang="en-US" altLang="zh-CN" dirty="0" err="1" smtClean="0"/>
              <a:t>b;c</a:t>
            </a:r>
            <a:r>
              <a:rPr lang="en-US" altLang="zh-CN" dirty="0" smtClean="0"/>
              <a:t>=d;</a:t>
            </a:r>
            <a:r>
              <a:rPr lang="zh-CN" altLang="en-US" dirty="0" smtClean="0"/>
              <a:t>｝）中定义的变量</a:t>
            </a:r>
            <a:endParaRPr lang="en-US" altLang="zh-CN" dirty="0" smtClean="0"/>
          </a:p>
          <a:p>
            <a:pPr marL="0" indent="0">
              <a:buNone/>
            </a:pPr>
            <a:r>
              <a:rPr lang="zh-CN" altLang="en-US" dirty="0" smtClean="0"/>
              <a:t>函数的形参也是局部变量</a:t>
            </a:r>
            <a:endParaRPr lang="en-US" altLang="zh-CN" dirty="0" smtClean="0"/>
          </a:p>
          <a:p>
            <a:pPr marL="0" indent="0">
              <a:buNone/>
            </a:pPr>
            <a:r>
              <a:rPr lang="zh-CN" altLang="en-US" dirty="0" smtClean="0"/>
              <a:t>全局变量：函数外面定义的变量</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055944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smtClean="0"/>
              <a:t>1.</a:t>
            </a:r>
            <a:r>
              <a:rPr lang="zh-CN" altLang="en-US" dirty="0" smtClean="0"/>
              <a:t>两种存储类别：自动类，静态类</a:t>
            </a:r>
            <a:endParaRPr lang="en-US" altLang="zh-CN" dirty="0" smtClean="0"/>
          </a:p>
          <a:p>
            <a:r>
              <a:rPr lang="zh-CN" altLang="en-US" dirty="0" smtClean="0"/>
              <a:t>局部变量可以是自动类或静态类，全局变量只能是静态类</a:t>
            </a:r>
            <a:endParaRPr lang="en-US" altLang="zh-CN" dirty="0" smtClean="0"/>
          </a:p>
          <a:p>
            <a:r>
              <a:rPr lang="zh-CN" altLang="en-US" dirty="0" smtClean="0"/>
              <a:t>存储类别确定了所定义对象在内存中的存储位置</a:t>
            </a:r>
            <a:endParaRPr lang="en-US" altLang="zh-CN" dirty="0" smtClean="0"/>
          </a:p>
          <a:p>
            <a:endParaRPr lang="en-US" altLang="zh-CN" dirty="0" smtClean="0"/>
          </a:p>
          <a:p>
            <a:endParaRPr lang="en-US" altLang="zh-CN" dirty="0" smtClean="0"/>
          </a:p>
          <a:p>
            <a:endParaRPr lang="en-US" altLang="zh-CN" dirty="0"/>
          </a:p>
          <a:p>
            <a:r>
              <a:rPr lang="en-US" altLang="zh-CN" dirty="0" smtClean="0"/>
              <a:t>2.</a:t>
            </a:r>
            <a:r>
              <a:rPr lang="zh-CN" altLang="en-US" dirty="0" smtClean="0"/>
              <a:t>四个与存储类别有关的说明符：</a:t>
            </a:r>
            <a:r>
              <a:rPr lang="en-US" altLang="zh-CN" dirty="0" smtClean="0"/>
              <a:t>auto</a:t>
            </a:r>
            <a:r>
              <a:rPr lang="zh-CN" altLang="en-US" dirty="0" smtClean="0"/>
              <a:t>（自动），</a:t>
            </a:r>
            <a:r>
              <a:rPr lang="en-US" altLang="zh-CN" dirty="0" smtClean="0"/>
              <a:t>register</a:t>
            </a:r>
            <a:r>
              <a:rPr lang="zh-CN" altLang="en-US" dirty="0" smtClean="0"/>
              <a:t>（寄存器），</a:t>
            </a:r>
            <a:r>
              <a:rPr lang="en-US" altLang="zh-CN" dirty="0" smtClean="0"/>
              <a:t>static</a:t>
            </a:r>
            <a:r>
              <a:rPr lang="zh-CN" altLang="en-US" dirty="0" smtClean="0"/>
              <a:t>（静态），</a:t>
            </a:r>
            <a:r>
              <a:rPr lang="en-US" altLang="zh-CN" dirty="0" smtClean="0"/>
              <a:t>extern</a:t>
            </a:r>
            <a:r>
              <a:rPr lang="zh-CN" altLang="en-US" dirty="0" smtClean="0"/>
              <a:t>（外部）</a:t>
            </a:r>
            <a:endParaRPr lang="en-US" altLang="zh-CN" dirty="0" smtClean="0"/>
          </a:p>
          <a:p>
            <a:r>
              <a:rPr lang="en-US" altLang="zh-CN" dirty="0" smtClean="0"/>
              <a:t>3.</a:t>
            </a:r>
            <a:r>
              <a:rPr lang="zh-CN" altLang="en-US" dirty="0" smtClean="0"/>
              <a:t>说明符与类型名一起出现，可以放在类型名的前面或后面</a:t>
            </a:r>
            <a:endParaRPr lang="en-US" altLang="zh-CN" dirty="0" smtClean="0"/>
          </a:p>
          <a:p>
            <a:r>
              <a:rPr lang="zh-CN" altLang="en-US" dirty="0" smtClean="0"/>
              <a:t>例如：</a:t>
            </a:r>
            <a:r>
              <a:rPr lang="en-US" altLang="zh-CN" dirty="0" smtClean="0"/>
              <a:t>auto </a:t>
            </a:r>
            <a:r>
              <a:rPr lang="en-US" altLang="zh-CN" dirty="0" err="1" smtClean="0"/>
              <a:t>int</a:t>
            </a:r>
            <a:r>
              <a:rPr lang="en-US" altLang="zh-CN" dirty="0" smtClean="0"/>
              <a:t> </a:t>
            </a:r>
            <a:r>
              <a:rPr lang="en-US" altLang="zh-CN" dirty="0" err="1" smtClean="0"/>
              <a:t>i</a:t>
            </a:r>
            <a:r>
              <a:rPr lang="en-US" altLang="zh-CN" dirty="0" smtClean="0"/>
              <a:t> </a:t>
            </a:r>
            <a:r>
              <a:rPr lang="zh-CN" altLang="en-US" dirty="0" smtClean="0"/>
              <a:t>或</a:t>
            </a:r>
            <a:r>
              <a:rPr lang="en-US" altLang="zh-CN" dirty="0" err="1" smtClean="0"/>
              <a:t>int</a:t>
            </a:r>
            <a:r>
              <a:rPr lang="en-US" altLang="zh-CN" dirty="0" smtClean="0"/>
              <a:t> auto </a:t>
            </a:r>
            <a:r>
              <a:rPr lang="en-US" altLang="zh-CN" dirty="0" err="1" smtClean="0"/>
              <a:t>i</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13265984"/>
              </p:ext>
            </p:extLst>
          </p:nvPr>
        </p:nvGraphicFramePr>
        <p:xfrm>
          <a:off x="838200" y="3276191"/>
          <a:ext cx="8128000" cy="1107440"/>
        </p:xfrm>
        <a:graphic>
          <a:graphicData uri="http://schemas.openxmlformats.org/drawingml/2006/table">
            <a:tbl>
              <a:tblPr firstRow="1" bandRow="1">
                <a:tableStyleId>{5C22544A-7EE6-4342-B048-85BDC9FD1C3A}</a:tableStyleId>
              </a:tblPr>
              <a:tblGrid>
                <a:gridCol w="8128000"/>
              </a:tblGrid>
              <a:tr h="0">
                <a:tc>
                  <a:txBody>
                    <a:bodyPr/>
                    <a:lstStyle/>
                    <a:p>
                      <a:r>
                        <a:rPr lang="zh-CN" altLang="en-US" dirty="0" smtClean="0"/>
                        <a:t>动态存储区（堆栈）：用来保存函数调用时的返回地址，自动类别的变量</a:t>
                      </a:r>
                      <a:endParaRPr lang="zh-CN" altLang="en-US" dirty="0"/>
                    </a:p>
                  </a:txBody>
                  <a:tcPr/>
                </a:tc>
              </a:tr>
              <a:tr h="370840">
                <a:tc>
                  <a:txBody>
                    <a:bodyPr/>
                    <a:lstStyle/>
                    <a:p>
                      <a:r>
                        <a:rPr lang="zh-CN" altLang="en-US" dirty="0" smtClean="0"/>
                        <a:t>静态存储区：存取全局变量和静态类别的局部变量</a:t>
                      </a:r>
                      <a:endParaRPr lang="zh-CN" altLang="en-US" dirty="0"/>
                    </a:p>
                  </a:txBody>
                  <a:tcPr/>
                </a:tc>
              </a:tr>
              <a:tr h="370840">
                <a:tc>
                  <a:txBody>
                    <a:bodyPr/>
                    <a:lstStyle/>
                    <a:p>
                      <a:r>
                        <a:rPr lang="zh-CN" altLang="en-US" dirty="0" smtClean="0"/>
                        <a:t>程序代码区</a:t>
                      </a:r>
                      <a:endParaRPr lang="zh-CN" altLang="en-US" dirty="0"/>
                    </a:p>
                  </a:txBody>
                  <a:tcPr/>
                </a:tc>
              </a:tr>
            </a:tbl>
          </a:graphicData>
        </a:graphic>
      </p:graphicFrame>
    </p:spTree>
    <p:extLst>
      <p:ext uri="{BB962C8B-B14F-4D97-AF65-F5344CB8AC3E}">
        <p14:creationId xmlns:p14="http://schemas.microsoft.com/office/powerpoint/2010/main" val="1549819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a:t>
            </a:r>
            <a:r>
              <a:rPr lang="zh-CN" altLang="en-US" dirty="0" smtClean="0"/>
              <a:t>局部变量及其作用域和生存期</a:t>
            </a:r>
            <a:endParaRPr lang="zh-CN" altLang="en-US" dirty="0"/>
          </a:p>
        </p:txBody>
      </p:sp>
      <p:sp>
        <p:nvSpPr>
          <p:cNvPr id="3" name="内容占位符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altLang="zh-CN" dirty="0" smtClean="0"/>
              <a:t>12.2.1 auto</a:t>
            </a:r>
            <a:r>
              <a:rPr lang="zh-CN" altLang="en-US" dirty="0" smtClean="0"/>
              <a:t>变量</a:t>
            </a:r>
            <a:endParaRPr lang="en-US" altLang="zh-CN" dirty="0" smtClean="0"/>
          </a:p>
          <a:p>
            <a:pPr marL="0" indent="0">
              <a:buNone/>
            </a:pPr>
            <a:r>
              <a:rPr lang="en-US" altLang="zh-CN" dirty="0" smtClean="0"/>
              <a:t>1.</a:t>
            </a:r>
            <a:r>
              <a:rPr lang="zh-CN" altLang="en-US" dirty="0" smtClean="0"/>
              <a:t>局部变量没有指定存储类或使用</a:t>
            </a:r>
            <a:r>
              <a:rPr lang="en-US" altLang="zh-CN" dirty="0" smtClean="0"/>
              <a:t>auto</a:t>
            </a:r>
            <a:r>
              <a:rPr lang="zh-CN" altLang="en-US" dirty="0" smtClean="0"/>
              <a:t>说明时，该变量是</a:t>
            </a:r>
            <a:r>
              <a:rPr lang="zh-CN" altLang="en-US" dirty="0" smtClean="0">
                <a:ln w="0"/>
                <a:solidFill>
                  <a:schemeClr val="accent1"/>
                </a:solidFill>
                <a:effectLst>
                  <a:outerShdw blurRad="38100" dist="25400" dir="5400000" algn="ctr" rotWithShape="0">
                    <a:srgbClr val="6E747A">
                      <a:alpha val="43000"/>
                    </a:srgbClr>
                  </a:outerShdw>
                </a:effectLst>
              </a:rPr>
              <a:t>自动类</a:t>
            </a:r>
            <a:endParaRPr lang="en-US" altLang="zh-CN" dirty="0" smtClean="0"/>
          </a:p>
          <a:p>
            <a:pPr marL="0" indent="0">
              <a:buNone/>
            </a:pPr>
            <a:r>
              <a:rPr lang="en-US" altLang="zh-CN" dirty="0" smtClean="0"/>
              <a:t>2.Auto</a:t>
            </a:r>
            <a:r>
              <a:rPr lang="zh-CN" altLang="en-US" dirty="0" smtClean="0"/>
              <a:t>变量存储在内存的动态存储区</a:t>
            </a:r>
            <a:endParaRPr lang="en-US" altLang="zh-CN" dirty="0" smtClean="0"/>
          </a:p>
          <a:p>
            <a:pPr marL="0" indent="0">
              <a:buNone/>
            </a:pPr>
            <a:r>
              <a:rPr lang="en-US" altLang="zh-CN" dirty="0" smtClean="0"/>
              <a:t>3.</a:t>
            </a:r>
            <a:r>
              <a:rPr lang="zh-CN" altLang="en-US" dirty="0" smtClean="0"/>
              <a:t>这类局部变量作用域：从定义的位置起，到函数体（或复合语句）结束为止</a:t>
            </a:r>
            <a:endParaRPr lang="en-US" altLang="zh-CN" dirty="0" smtClean="0"/>
          </a:p>
          <a:p>
            <a:pPr marL="0" indent="0">
              <a:buNone/>
            </a:pPr>
            <a:r>
              <a:rPr lang="en-US" altLang="zh-CN" dirty="0" smtClean="0"/>
              <a:t>4.</a:t>
            </a:r>
            <a:r>
              <a:rPr lang="zh-CN" altLang="en-US" dirty="0" smtClean="0"/>
              <a:t>局部变量的定义必须放在函数体（或复合语句）的最前面</a:t>
            </a:r>
            <a:endParaRPr lang="en-US" altLang="zh-CN" dirty="0" smtClean="0"/>
          </a:p>
          <a:p>
            <a:pPr marL="0" indent="0">
              <a:buNone/>
            </a:pPr>
            <a:r>
              <a:rPr lang="en-US" altLang="zh-CN" dirty="0" smtClean="0"/>
              <a:t>5.</a:t>
            </a:r>
            <a:r>
              <a:rPr lang="zh-CN" altLang="en-US" dirty="0" smtClean="0"/>
              <a:t>所有的自动类变量都是从进入函数体（或复合语句）时生成，函数体（或复合语句）结束时失效，这就是自动类类局部变量的生存期</a:t>
            </a:r>
            <a:endParaRPr lang="en-US" altLang="zh-CN" dirty="0" smtClean="0"/>
          </a:p>
          <a:p>
            <a:pPr marL="0" indent="0">
              <a:buNone/>
            </a:pPr>
            <a:r>
              <a:rPr lang="en-US" altLang="zh-CN" dirty="0" smtClean="0"/>
              <a:t>6.</a:t>
            </a:r>
            <a:r>
              <a:rPr lang="zh-CN" altLang="en-US" dirty="0" smtClean="0"/>
              <a:t>如果再次进入函数体（或复合语句）系统会为变量重新开辟存储空间。</a:t>
            </a:r>
            <a:endParaRPr lang="en-US" altLang="zh-CN" dirty="0" smtClean="0"/>
          </a:p>
          <a:p>
            <a:pPr marL="0" indent="0">
              <a:buNone/>
            </a:pPr>
            <a:r>
              <a:rPr lang="en-US" altLang="zh-CN" dirty="0" smtClean="0"/>
              <a:t>7.</a:t>
            </a:r>
            <a:r>
              <a:rPr lang="zh-CN" altLang="en-US" dirty="0" smtClean="0"/>
              <a:t>对于未赋初值的自动类变量，其值不确定，称为“无定义”</a:t>
            </a:r>
            <a:endParaRPr lang="zh-CN" altLang="en-US" dirty="0"/>
          </a:p>
        </p:txBody>
      </p:sp>
    </p:spTree>
    <p:extLst>
      <p:ext uri="{BB962C8B-B14F-4D97-AF65-F5344CB8AC3E}">
        <p14:creationId xmlns:p14="http://schemas.microsoft.com/office/powerpoint/2010/main" val="1794372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smtClean="0"/>
              <a:t>12.2.2 register</a:t>
            </a:r>
            <a:r>
              <a:rPr lang="zh-CN" altLang="en-US" dirty="0" smtClean="0"/>
              <a:t>变量</a:t>
            </a:r>
            <a:endParaRPr lang="en-US" altLang="zh-CN" dirty="0" smtClean="0"/>
          </a:p>
          <a:p>
            <a:pPr marL="0" indent="0">
              <a:buNone/>
            </a:pPr>
            <a:r>
              <a:rPr lang="en-US" altLang="zh-CN" dirty="0" smtClean="0"/>
              <a:t>1.Register</a:t>
            </a:r>
            <a:r>
              <a:rPr lang="zh-CN" altLang="en-US" dirty="0" smtClean="0"/>
              <a:t>变量是</a:t>
            </a:r>
            <a:r>
              <a:rPr lang="zh-CN" altLang="en-US" dirty="0" smtClean="0">
                <a:ln w="0"/>
                <a:solidFill>
                  <a:schemeClr val="accent1"/>
                </a:solidFill>
                <a:effectLst>
                  <a:outerShdw blurRad="38100" dist="25400" dir="5400000" algn="ctr" rotWithShape="0">
                    <a:srgbClr val="6E747A">
                      <a:alpha val="43000"/>
                    </a:srgbClr>
                  </a:outerShdw>
                </a:effectLst>
              </a:rPr>
              <a:t>自动类</a:t>
            </a:r>
            <a:r>
              <a:rPr lang="zh-CN" altLang="en-US" dirty="0" smtClean="0"/>
              <a:t>变量，和</a:t>
            </a:r>
            <a:r>
              <a:rPr lang="en-US" altLang="zh-CN" dirty="0" smtClean="0"/>
              <a:t>auto</a:t>
            </a:r>
            <a:r>
              <a:rPr lang="zh-CN" altLang="en-US" dirty="0" smtClean="0"/>
              <a:t>类变量的区别在于：</a:t>
            </a:r>
            <a:r>
              <a:rPr lang="en-US" altLang="zh-CN" dirty="0" smtClean="0"/>
              <a:t>register</a:t>
            </a:r>
            <a:r>
              <a:rPr lang="zh-CN" altLang="en-US" dirty="0" smtClean="0"/>
              <a:t>变量将变量的值保存在寄存器中，而</a:t>
            </a:r>
            <a:r>
              <a:rPr lang="en-US" altLang="zh-CN" dirty="0" smtClean="0"/>
              <a:t>auto</a:t>
            </a:r>
            <a:r>
              <a:rPr lang="zh-CN" altLang="en-US" dirty="0" smtClean="0"/>
              <a:t>变量（例如：</a:t>
            </a:r>
            <a:r>
              <a:rPr lang="en-US" altLang="zh-CN" dirty="0" err="1" smtClean="0"/>
              <a:t>int</a:t>
            </a:r>
            <a:r>
              <a:rPr lang="en-US" altLang="zh-CN" dirty="0" smtClean="0"/>
              <a:t> a</a:t>
            </a:r>
            <a:r>
              <a:rPr lang="en-US" altLang="zh-CN" dirty="0"/>
              <a:t>;</a:t>
            </a:r>
            <a:r>
              <a:rPr lang="zh-CN" altLang="en-US" dirty="0" smtClean="0"/>
              <a:t>）保存在内存中</a:t>
            </a:r>
            <a:endParaRPr lang="en-US" altLang="zh-CN" dirty="0" smtClean="0"/>
          </a:p>
          <a:p>
            <a:pPr marL="0" indent="0">
              <a:buNone/>
            </a:pPr>
            <a:r>
              <a:rPr lang="en-US" altLang="zh-CN" dirty="0" smtClean="0"/>
              <a:t>2.</a:t>
            </a:r>
            <a:r>
              <a:rPr lang="zh-CN" altLang="en-US" dirty="0" smtClean="0"/>
              <a:t>访问寄存器比访问内存速度快，所以使用</a:t>
            </a:r>
            <a:r>
              <a:rPr lang="en-US" altLang="zh-CN" dirty="0" smtClean="0"/>
              <a:t>register</a:t>
            </a:r>
            <a:r>
              <a:rPr lang="zh-CN" altLang="en-US" dirty="0" smtClean="0"/>
              <a:t>变量时速度更快</a:t>
            </a:r>
            <a:endParaRPr lang="en-US" altLang="zh-CN" dirty="0" smtClean="0"/>
          </a:p>
          <a:p>
            <a:pPr marL="0" indent="0">
              <a:buNone/>
            </a:pPr>
            <a:r>
              <a:rPr lang="en-US" altLang="zh-CN" dirty="0" smtClean="0"/>
              <a:t>3.Cpu</a:t>
            </a:r>
            <a:r>
              <a:rPr lang="zh-CN" altLang="en-US" dirty="0" smtClean="0"/>
              <a:t>中寄存器数量有限，所以只能说明少量</a:t>
            </a:r>
            <a:r>
              <a:rPr lang="en-US" altLang="zh-CN" dirty="0" smtClean="0"/>
              <a:t>register</a:t>
            </a:r>
            <a:r>
              <a:rPr lang="zh-CN" altLang="en-US" dirty="0" smtClean="0"/>
              <a:t>变量。而且</a:t>
            </a:r>
            <a:r>
              <a:rPr lang="en-US" altLang="zh-CN" dirty="0" smtClean="0"/>
              <a:t>register</a:t>
            </a:r>
            <a:r>
              <a:rPr lang="zh-CN" altLang="en-US" dirty="0" smtClean="0"/>
              <a:t>是对编译器的建议，如果编译器认为没有足够的寄存器存放变量或变量不适合放在寄存器中，则会当作</a:t>
            </a:r>
            <a:r>
              <a:rPr lang="en-US" altLang="zh-CN" dirty="0" smtClean="0"/>
              <a:t>auto</a:t>
            </a:r>
            <a:r>
              <a:rPr lang="zh-CN" altLang="en-US" dirty="0" smtClean="0"/>
              <a:t>变量来处理</a:t>
            </a:r>
            <a:endParaRPr lang="en-US" altLang="zh-CN" dirty="0" smtClean="0"/>
          </a:p>
          <a:p>
            <a:pPr marL="0" indent="0">
              <a:buNone/>
            </a:pPr>
            <a:r>
              <a:rPr lang="en-US" altLang="zh-CN" dirty="0" smtClean="0"/>
              <a:t>4.Register</a:t>
            </a:r>
            <a:r>
              <a:rPr lang="zh-CN" altLang="en-US" dirty="0" smtClean="0"/>
              <a:t>是放在寄存器中，所以</a:t>
            </a:r>
            <a:r>
              <a:rPr lang="en-US" altLang="zh-CN" dirty="0" smtClean="0"/>
              <a:t>register</a:t>
            </a:r>
            <a:r>
              <a:rPr lang="zh-CN" altLang="en-US" dirty="0" smtClean="0"/>
              <a:t>变量没有取地址（</a:t>
            </a:r>
            <a:r>
              <a:rPr lang="en-US" altLang="zh-CN" dirty="0" smtClean="0"/>
              <a:t>&amp;</a:t>
            </a:r>
            <a:r>
              <a:rPr lang="zh-CN" altLang="en-US" dirty="0" smtClean="0"/>
              <a:t>）操作</a:t>
            </a:r>
            <a:endParaRPr lang="en-US" altLang="zh-CN" dirty="0" smtClean="0"/>
          </a:p>
          <a:p>
            <a:pPr marL="0" indent="0">
              <a:buNone/>
            </a:pPr>
            <a:r>
              <a:rPr lang="en-US" altLang="zh-CN" dirty="0" smtClean="0"/>
              <a:t>5.Register</a:t>
            </a:r>
            <a:r>
              <a:rPr lang="zh-CN" altLang="en-US" dirty="0" smtClean="0"/>
              <a:t>的使用应尽量提高效率。在靠近用到的地方说明，用完尽快释放。所有可以放在复合语句中使用。</a:t>
            </a:r>
            <a:endParaRPr lang="zh-CN" altLang="en-US" dirty="0"/>
          </a:p>
        </p:txBody>
      </p:sp>
    </p:spTree>
    <p:extLst>
      <p:ext uri="{BB962C8B-B14F-4D97-AF65-F5344CB8AC3E}">
        <p14:creationId xmlns:p14="http://schemas.microsoft.com/office/powerpoint/2010/main" val="2707453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12.2.3 </a:t>
            </a:r>
            <a:r>
              <a:rPr lang="zh-CN" altLang="en-US" dirty="0" smtClean="0"/>
              <a:t>静态存储类的局部变量</a:t>
            </a:r>
            <a:endParaRPr lang="en-US" altLang="zh-CN" dirty="0" smtClean="0"/>
          </a:p>
          <a:p>
            <a:pPr marL="0" indent="0">
              <a:buNone/>
            </a:pPr>
            <a:r>
              <a:rPr lang="en-US" altLang="zh-CN" dirty="0" smtClean="0"/>
              <a:t>1.</a:t>
            </a:r>
            <a:r>
              <a:rPr lang="zh-CN" altLang="en-US" dirty="0" smtClean="0"/>
              <a:t>静态局部变量：在函数体（或复合语句）中用</a:t>
            </a:r>
            <a:r>
              <a:rPr lang="en-US" altLang="zh-CN" dirty="0" smtClean="0"/>
              <a:t>static</a:t>
            </a:r>
            <a:r>
              <a:rPr lang="zh-CN" altLang="en-US" dirty="0" smtClean="0"/>
              <a:t>来说明的变量</a:t>
            </a:r>
            <a:endParaRPr lang="en-US" altLang="zh-CN" dirty="0" smtClean="0"/>
          </a:p>
          <a:p>
            <a:pPr marL="0" indent="0">
              <a:buNone/>
            </a:pPr>
            <a:r>
              <a:rPr lang="en-US" altLang="zh-CN" dirty="0" smtClean="0"/>
              <a:t>2.</a:t>
            </a:r>
            <a:r>
              <a:rPr lang="zh-CN" altLang="en-US" dirty="0" smtClean="0"/>
              <a:t>静态局部变量作用域与</a:t>
            </a:r>
            <a:r>
              <a:rPr lang="en-US" altLang="zh-CN" dirty="0" smtClean="0"/>
              <a:t>auto</a:t>
            </a:r>
            <a:r>
              <a:rPr lang="zh-CN" altLang="en-US" dirty="0" smtClean="0"/>
              <a:t>、</a:t>
            </a:r>
            <a:r>
              <a:rPr lang="en-US" altLang="zh-CN" dirty="0" smtClean="0"/>
              <a:t>register</a:t>
            </a:r>
            <a:r>
              <a:rPr lang="zh-CN" altLang="en-US" dirty="0" smtClean="0"/>
              <a:t>一样</a:t>
            </a:r>
            <a:endParaRPr lang="en-US" altLang="zh-CN" dirty="0" smtClean="0"/>
          </a:p>
          <a:p>
            <a:pPr marL="0" indent="0">
              <a:buNone/>
            </a:pPr>
            <a:r>
              <a:rPr lang="en-US" altLang="zh-CN" dirty="0" smtClean="0"/>
              <a:t>3.</a:t>
            </a:r>
            <a:r>
              <a:rPr lang="zh-CN" altLang="en-US" dirty="0" smtClean="0"/>
              <a:t>两点不同：</a:t>
            </a:r>
            <a:endParaRPr lang="en-US" altLang="zh-CN" dirty="0" smtClean="0"/>
          </a:p>
          <a:p>
            <a:pPr marL="0" indent="0">
              <a:buNone/>
            </a:pPr>
            <a:r>
              <a:rPr lang="zh-CN" altLang="en-US" dirty="0" smtClean="0"/>
              <a:t>（</a:t>
            </a:r>
            <a:r>
              <a:rPr lang="en-US" altLang="zh-CN" dirty="0" smtClean="0"/>
              <a:t>1</a:t>
            </a:r>
            <a:r>
              <a:rPr lang="zh-CN" altLang="en-US" dirty="0" smtClean="0"/>
              <a:t>）、静态局部变量生存期会从说明一直到程序运行结束，在程序运行期间，静态局部变量会一直占用同一存储空间。</a:t>
            </a:r>
            <a:endParaRPr lang="en-US" altLang="zh-CN" dirty="0" smtClean="0"/>
          </a:p>
          <a:p>
            <a:pPr marL="0" indent="0">
              <a:buNone/>
            </a:pPr>
            <a:r>
              <a:rPr lang="zh-CN" altLang="en-US" dirty="0" smtClean="0"/>
              <a:t>（</a:t>
            </a:r>
            <a:r>
              <a:rPr lang="en-US" altLang="zh-CN" dirty="0" smtClean="0"/>
              <a:t>2</a:t>
            </a:r>
            <a:r>
              <a:rPr lang="zh-CN" altLang="en-US" dirty="0" smtClean="0"/>
              <a:t>）、静态局部变量的值是在定义的时候赋初值，若未赋初值，则编译器会赋初值</a:t>
            </a:r>
            <a:r>
              <a:rPr lang="en-US" altLang="zh-CN" dirty="0" smtClean="0"/>
              <a:t>0</a:t>
            </a:r>
            <a:endParaRPr lang="zh-CN" altLang="en-US" dirty="0"/>
          </a:p>
        </p:txBody>
      </p:sp>
    </p:spTree>
    <p:extLst>
      <p:ext uri="{BB962C8B-B14F-4D97-AF65-F5344CB8AC3E}">
        <p14:creationId xmlns:p14="http://schemas.microsoft.com/office/powerpoint/2010/main" val="1955292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1386</Words>
  <Application>Microsoft Office PowerPoint</Application>
  <PresentationFormat>宽屏</PresentationFormat>
  <Paragraphs>98</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Calibri</vt:lpstr>
      <vt:lpstr>Calibri Light</vt:lpstr>
      <vt:lpstr>Office 主题</vt:lpstr>
      <vt:lpstr>第11章</vt:lpstr>
      <vt:lpstr>PowerPoint 演示文稿</vt:lpstr>
      <vt:lpstr>PowerPoint 演示文稿</vt:lpstr>
      <vt:lpstr>11.3函数的递归调用</vt:lpstr>
      <vt:lpstr>    第12章</vt:lpstr>
      <vt:lpstr>PowerPoint 演示文稿</vt:lpstr>
      <vt:lpstr>12.2局部变量及其作用域和生存期</vt:lpstr>
      <vt:lpstr>PowerPoint 演示文稿</vt:lpstr>
      <vt:lpstr>PowerPoint 演示文稿</vt:lpstr>
      <vt:lpstr>PowerPoint 演示文稿</vt:lpstr>
      <vt:lpstr>PowerPoint 演示文稿</vt:lpstr>
      <vt:lpstr>PowerPoint 演示文稿</vt:lpstr>
      <vt:lpstr>PowerPoint 演示文稿</vt:lpstr>
      <vt:lpstr>12.4 函数的存储分类</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dc:title>
  <dc:creator>dim</dc:creator>
  <cp:lastModifiedBy>dim</cp:lastModifiedBy>
  <cp:revision>29</cp:revision>
  <dcterms:created xsi:type="dcterms:W3CDTF">2016-02-16T14:39:20Z</dcterms:created>
  <dcterms:modified xsi:type="dcterms:W3CDTF">2016-02-17T13:21:58Z</dcterms:modified>
</cp:coreProperties>
</file>